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3.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4.xml" ContentType="application/vnd.openxmlformats-officedocument.drawingml.chartshapes+xml"/>
  <Override PartName="/ppt/notesSlides/notesSlide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5.xml" ContentType="application/vnd.openxmlformats-officedocument.drawingml.chartshape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7.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drawings/drawing6.xml" ContentType="application/vnd.openxmlformats-officedocument.drawingml.chartshapes+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notesSlides/notesSlide9.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108"/>
  </p:notesMasterIdLst>
  <p:sldIdLst>
    <p:sldId id="256" r:id="rId6"/>
    <p:sldId id="257" r:id="rId7"/>
    <p:sldId id="1678" r:id="rId8"/>
    <p:sldId id="1662" r:id="rId9"/>
    <p:sldId id="1679" r:id="rId10"/>
    <p:sldId id="1660" r:id="rId11"/>
    <p:sldId id="1633" r:id="rId12"/>
    <p:sldId id="1622" r:id="rId13"/>
    <p:sldId id="286" r:id="rId14"/>
    <p:sldId id="285" r:id="rId15"/>
    <p:sldId id="284" r:id="rId16"/>
    <p:sldId id="1642" r:id="rId17"/>
    <p:sldId id="287" r:id="rId18"/>
    <p:sldId id="302" r:id="rId19"/>
    <p:sldId id="297" r:id="rId20"/>
    <p:sldId id="281" r:id="rId21"/>
    <p:sldId id="1648" r:id="rId22"/>
    <p:sldId id="436" r:id="rId23"/>
    <p:sldId id="304" r:id="rId24"/>
    <p:sldId id="1658" r:id="rId25"/>
    <p:sldId id="278" r:id="rId26"/>
    <p:sldId id="277" r:id="rId27"/>
    <p:sldId id="276" r:id="rId28"/>
    <p:sldId id="307" r:id="rId29"/>
    <p:sldId id="1649" r:id="rId30"/>
    <p:sldId id="1634" r:id="rId31"/>
    <p:sldId id="308" r:id="rId32"/>
    <p:sldId id="272" r:id="rId33"/>
    <p:sldId id="310" r:id="rId34"/>
    <p:sldId id="271" r:id="rId35"/>
    <p:sldId id="317" r:id="rId36"/>
    <p:sldId id="270" r:id="rId37"/>
    <p:sldId id="1643" r:id="rId38"/>
    <p:sldId id="269" r:id="rId39"/>
    <p:sldId id="293" r:id="rId40"/>
    <p:sldId id="418" r:id="rId41"/>
    <p:sldId id="1651" r:id="rId42"/>
    <p:sldId id="1652" r:id="rId43"/>
    <p:sldId id="266" r:id="rId44"/>
    <p:sldId id="327" r:id="rId45"/>
    <p:sldId id="499" r:id="rId46"/>
    <p:sldId id="265" r:id="rId47"/>
    <p:sldId id="264" r:id="rId48"/>
    <p:sldId id="505" r:id="rId49"/>
    <p:sldId id="420" r:id="rId50"/>
    <p:sldId id="1644" r:id="rId51"/>
    <p:sldId id="263" r:id="rId52"/>
    <p:sldId id="325" r:id="rId53"/>
    <p:sldId id="314" r:id="rId54"/>
    <p:sldId id="262" r:id="rId55"/>
    <p:sldId id="261" r:id="rId56"/>
    <p:sldId id="260" r:id="rId57"/>
    <p:sldId id="259" r:id="rId58"/>
    <p:sldId id="313" r:id="rId59"/>
    <p:sldId id="324" r:id="rId60"/>
    <p:sldId id="258" r:id="rId61"/>
    <p:sldId id="323" r:id="rId62"/>
    <p:sldId id="423" r:id="rId63"/>
    <p:sldId id="274" r:id="rId64"/>
    <p:sldId id="1645" r:id="rId65"/>
    <p:sldId id="1655" r:id="rId66"/>
    <p:sldId id="507" r:id="rId67"/>
    <p:sldId id="509" r:id="rId68"/>
    <p:sldId id="511" r:id="rId69"/>
    <p:sldId id="449" r:id="rId70"/>
    <p:sldId id="1653" r:id="rId71"/>
    <p:sldId id="1681" r:id="rId72"/>
    <p:sldId id="475" r:id="rId73"/>
    <p:sldId id="476" r:id="rId74"/>
    <p:sldId id="1656" r:id="rId75"/>
    <p:sldId id="1654" r:id="rId76"/>
    <p:sldId id="512" r:id="rId77"/>
    <p:sldId id="491" r:id="rId78"/>
    <p:sldId id="467" r:id="rId79"/>
    <p:sldId id="466" r:id="rId80"/>
    <p:sldId id="365" r:id="rId81"/>
    <p:sldId id="469" r:id="rId82"/>
    <p:sldId id="442" r:id="rId83"/>
    <p:sldId id="464" r:id="rId84"/>
    <p:sldId id="463" r:id="rId85"/>
    <p:sldId id="494" r:id="rId86"/>
    <p:sldId id="1682" r:id="rId87"/>
    <p:sldId id="480" r:id="rId88"/>
    <p:sldId id="481" r:id="rId89"/>
    <p:sldId id="479" r:id="rId90"/>
    <p:sldId id="448" r:id="rId91"/>
    <p:sldId id="471" r:id="rId92"/>
    <p:sldId id="473" r:id="rId93"/>
    <p:sldId id="1635" r:id="rId94"/>
    <p:sldId id="486" r:id="rId95"/>
    <p:sldId id="460" r:id="rId96"/>
    <p:sldId id="461" r:id="rId97"/>
    <p:sldId id="1680" r:id="rId98"/>
    <p:sldId id="458" r:id="rId99"/>
    <p:sldId id="503" r:id="rId100"/>
    <p:sldId id="504" r:id="rId101"/>
    <p:sldId id="459" r:id="rId102"/>
    <p:sldId id="1636" r:id="rId103"/>
    <p:sldId id="457" r:id="rId104"/>
    <p:sldId id="1657" r:id="rId105"/>
    <p:sldId id="500" r:id="rId106"/>
    <p:sldId id="1606"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Gray" initials="NG" lastIdx="39" clrIdx="0">
    <p:extLst>
      <p:ext uri="{19B8F6BF-5375-455C-9EA6-DF929625EA0E}">
        <p15:presenceInfo xmlns:p15="http://schemas.microsoft.com/office/powerpoint/2012/main" userId="S::nathan@trusttransparency.com::66f20e50-6115-47e4-8392-a2aed00a9d65" providerId="AD"/>
      </p:ext>
    </p:extLst>
  </p:cmAuthor>
  <p:cmAuthor id="2" name="Caiti Dowden" initials="CD" lastIdx="152" clrIdx="1">
    <p:extLst>
      <p:ext uri="{19B8F6BF-5375-455C-9EA6-DF929625EA0E}">
        <p15:presenceInfo xmlns:p15="http://schemas.microsoft.com/office/powerpoint/2012/main" userId="Caiti Dowden" providerId="None"/>
      </p:ext>
    </p:extLst>
  </p:cmAuthor>
  <p:cmAuthor id="3" name="Traci Kantowski" initials="TK" lastIdx="6" clrIdx="2">
    <p:extLst>
      <p:ext uri="{19B8F6BF-5375-455C-9EA6-DF929625EA0E}">
        <p15:presenceInfo xmlns:p15="http://schemas.microsoft.com/office/powerpoint/2012/main" userId="S::traci@trusttransparency.com::a6a63975-4b2f-4eb3-ab68-0baff555f411" providerId="AD"/>
      </p:ext>
    </p:extLst>
  </p:cmAuthor>
  <p:cmAuthor id="4" name="Nathan" initials="N" lastIdx="23" clrIdx="3">
    <p:extLst>
      <p:ext uri="{19B8F6BF-5375-455C-9EA6-DF929625EA0E}">
        <p15:presenceInfo xmlns:p15="http://schemas.microsoft.com/office/powerpoint/2012/main" userId="Nathan" providerId="None"/>
      </p:ext>
    </p:extLst>
  </p:cmAuthor>
  <p:cmAuthor id="5" name="Caiti Dowden" initials="CD [2]" lastIdx="2" clrIdx="4">
    <p:extLst>
      <p:ext uri="{19B8F6BF-5375-455C-9EA6-DF929625EA0E}">
        <p15:presenceInfo xmlns:p15="http://schemas.microsoft.com/office/powerpoint/2012/main" userId="S::caiti@trusttransparency.com::7e82ff85-aac3-4ee0-85eb-e2e00b3c39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153"/>
    <a:srgbClr val="96B1AD"/>
    <a:srgbClr val="FFFFFF"/>
    <a:srgbClr val="0F3A33"/>
    <a:srgbClr val="7AAEAA"/>
    <a:srgbClr val="21796A"/>
    <a:srgbClr val="37574C"/>
    <a:srgbClr val="4F9388"/>
    <a:srgbClr val="5EA3AF"/>
    <a:srgbClr val="6AD8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43" autoAdjust="0"/>
    <p:restoredTop sz="92534" autoAdjust="0"/>
  </p:normalViewPr>
  <p:slideViewPr>
    <p:cSldViewPr snapToGrid="0">
      <p:cViewPr varScale="1">
        <p:scale>
          <a:sx n="101" d="100"/>
          <a:sy n="101" d="100"/>
        </p:scale>
        <p:origin x="1098" y="10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commentAuthors" Target="commen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5.xml"/></Relationships>
</file>

<file path=ppt/charts/_rels/chart2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chartUserShapes" Target="../drawings/drawing6.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oleObject" Target="https://netorg745383-my.sharepoint.com/personal/caiti_trusttransparency_com/Documents/SITA/charts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62649816560211"/>
          <c:y val="0.10965766315075155"/>
          <c:w val="0.80914741364791354"/>
          <c:h val="0.69549371427746087"/>
        </c:manualLayout>
      </c:layout>
      <c:barChart>
        <c:barDir val="bar"/>
        <c:grouping val="clustered"/>
        <c:varyColors val="0"/>
        <c:ser>
          <c:idx val="0"/>
          <c:order val="0"/>
          <c:tx>
            <c:strRef>
              <c:f>Sheet1!$C$1</c:f>
              <c:strCache>
                <c:ptCount val="1"/>
                <c:pt idx="0">
                  <c:v>Irregular Prebiotic Users</c:v>
                </c:pt>
              </c:strCache>
            </c:strRef>
          </c:tx>
          <c:spPr>
            <a:solidFill>
              <a:schemeClr val="accent4">
                <a:lumMod val="75000"/>
              </a:schemeClr>
            </a:solidFill>
            <a:ln>
              <a:noFill/>
            </a:ln>
            <a:effectLst/>
          </c:spPr>
          <c:invertIfNegative val="0"/>
          <c:cat>
            <c:strRef>
              <c:f>Sheet1!$A$14:$A$18</c:f>
              <c:strCache>
                <c:ptCount val="5"/>
                <c:pt idx="0">
                  <c:v>Regularity</c:v>
                </c:pt>
                <c:pt idx="1">
                  <c:v>Source of fiber</c:v>
                </c:pt>
                <c:pt idx="2">
                  <c:v>Microbiome health</c:v>
                </c:pt>
                <c:pt idx="3">
                  <c:v>Immunity health</c:v>
                </c:pt>
                <c:pt idx="4">
                  <c:v>Gut health/digestion</c:v>
                </c:pt>
              </c:strCache>
            </c:strRef>
          </c:cat>
          <c:val>
            <c:numRef>
              <c:f>Sheet1!$C$14:$C$18</c:f>
              <c:numCache>
                <c:formatCode>0%</c:formatCode>
                <c:ptCount val="5"/>
                <c:pt idx="0">
                  <c:v>0.17173912999999999</c:v>
                </c:pt>
                <c:pt idx="1">
                  <c:v>0.17608695999999999</c:v>
                </c:pt>
                <c:pt idx="2">
                  <c:v>0.20434783000000001</c:v>
                </c:pt>
                <c:pt idx="3">
                  <c:v>0.2673913</c:v>
                </c:pt>
                <c:pt idx="4">
                  <c:v>0.33913042999999998</c:v>
                </c:pt>
              </c:numCache>
            </c:numRef>
          </c:val>
          <c:extLst>
            <c:ext xmlns:c16="http://schemas.microsoft.com/office/drawing/2014/chart" uri="{C3380CC4-5D6E-409C-BE32-E72D297353CC}">
              <c16:uniqueId val="{00000000-898E-9D41-9C4E-BD2E72D406AF}"/>
            </c:ext>
          </c:extLst>
        </c:ser>
        <c:ser>
          <c:idx val="1"/>
          <c:order val="1"/>
          <c:tx>
            <c:strRef>
              <c:f>Sheet1!$D$1</c:f>
              <c:strCache>
                <c:ptCount val="1"/>
                <c:pt idx="0">
                  <c:v>Regular Prebiotic Users</c:v>
                </c:pt>
              </c:strCache>
            </c:strRef>
          </c:tx>
          <c:spPr>
            <a:solidFill>
              <a:srgbClr val="035153"/>
            </a:solidFill>
            <a:ln>
              <a:noFill/>
            </a:ln>
            <a:effectLst/>
          </c:spPr>
          <c:invertIfNegative val="0"/>
          <c:cat>
            <c:strRef>
              <c:f>Sheet1!$A$14:$A$18</c:f>
              <c:strCache>
                <c:ptCount val="5"/>
                <c:pt idx="0">
                  <c:v>Regularity</c:v>
                </c:pt>
                <c:pt idx="1">
                  <c:v>Source of fiber</c:v>
                </c:pt>
                <c:pt idx="2">
                  <c:v>Microbiome health</c:v>
                </c:pt>
                <c:pt idx="3">
                  <c:v>Immunity health</c:v>
                </c:pt>
                <c:pt idx="4">
                  <c:v>Gut health/digestion</c:v>
                </c:pt>
              </c:strCache>
            </c:strRef>
          </c:cat>
          <c:val>
            <c:numRef>
              <c:f>Sheet1!$D$14:$D$18</c:f>
              <c:numCache>
                <c:formatCode>0%</c:formatCode>
                <c:ptCount val="5"/>
                <c:pt idx="0">
                  <c:v>0.20331949999999999</c:v>
                </c:pt>
                <c:pt idx="1">
                  <c:v>0.21161826</c:v>
                </c:pt>
                <c:pt idx="2">
                  <c:v>0.22406639</c:v>
                </c:pt>
                <c:pt idx="3">
                  <c:v>0.27800829999999999</c:v>
                </c:pt>
                <c:pt idx="4">
                  <c:v>0.30290455999999999</c:v>
                </c:pt>
              </c:numCache>
            </c:numRef>
          </c:val>
          <c:extLst>
            <c:ext xmlns:c16="http://schemas.microsoft.com/office/drawing/2014/chart" uri="{C3380CC4-5D6E-409C-BE32-E72D297353CC}">
              <c16:uniqueId val="{00000001-898E-9D41-9C4E-BD2E72D406AF}"/>
            </c:ext>
          </c:extLst>
        </c:ser>
        <c:dLbls>
          <c:showLegendKey val="0"/>
          <c:showVal val="0"/>
          <c:showCatName val="0"/>
          <c:showSerName val="0"/>
          <c:showPercent val="0"/>
          <c:showBubbleSize val="0"/>
        </c:dLbls>
        <c:gapWidth val="150"/>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031552"/>
        <c:crosses val="autoZero"/>
        <c:auto val="1"/>
        <c:lblAlgn val="ctr"/>
        <c:lblOffset val="100"/>
        <c:noMultiLvlLbl val="0"/>
      </c:catAx>
      <c:valAx>
        <c:axId val="103031552"/>
        <c:scaling>
          <c:orientation val="minMax"/>
          <c:max val="0.4"/>
        </c:scaling>
        <c:delete val="0"/>
        <c:axPos val="b"/>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2345728"/>
        <c:crosses val="autoZero"/>
        <c:crossBetween val="between"/>
        <c:majorUnit val="0.1"/>
      </c:valAx>
      <c:spPr>
        <a:noFill/>
        <a:ln>
          <a:noFill/>
        </a:ln>
        <a:effectLst/>
      </c:spPr>
    </c:plotArea>
    <c:legend>
      <c:legendPos val="b"/>
      <c:layout>
        <c:manualLayout>
          <c:xMode val="edge"/>
          <c:yMode val="edge"/>
          <c:x val="0.23790662757177003"/>
          <c:y val="0.85870905774744266"/>
          <c:w val="0.52289623425797738"/>
          <c:h val="6.821114282435845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75787401574801E-2"/>
          <c:y val="1.9266155005940023E-2"/>
          <c:w val="0.91238813310514921"/>
          <c:h val="0.48074814816061279"/>
        </c:manualLayout>
      </c:layout>
      <c:barChart>
        <c:barDir val="col"/>
        <c:grouping val="stacked"/>
        <c:varyColors val="0"/>
        <c:ser>
          <c:idx val="0"/>
          <c:order val="0"/>
          <c:tx>
            <c:strRef>
              <c:f>Sheet1!$B$1</c:f>
              <c:strCache>
                <c:ptCount val="1"/>
                <c:pt idx="0">
                  <c:v>US</c:v>
                </c:pt>
              </c:strCache>
            </c:strRef>
          </c:tx>
          <c:spPr>
            <a:solidFill>
              <a:schemeClr val="accent2"/>
            </a:solidFill>
            <a:ln>
              <a:noFill/>
            </a:ln>
            <a:effectLst/>
          </c:spPr>
          <c:invertIfNegative val="0"/>
          <c:cat>
            <c:strRef>
              <c:f>Sheet1!$A$2:$A$13</c:f>
              <c:strCache>
                <c:ptCount val="12"/>
                <c:pt idx="0">
                  <c:v>Online </c:v>
                </c:pt>
                <c:pt idx="1">
                  <c:v>Drugstore/Pharmacy </c:v>
                </c:pt>
                <c:pt idx="2">
                  <c:v>Grocery store chain </c:v>
                </c:pt>
                <c:pt idx="3">
                  <c:v>Club store</c:v>
                </c:pt>
                <c:pt idx="4">
                  <c:v>Mass Market Retailer </c:v>
                </c:pt>
                <c:pt idx="5">
                  <c:v>Natural/health food store chain </c:v>
                </c:pt>
                <c:pt idx="6">
                  <c:v>Practitioner </c:v>
                </c:pt>
                <c:pt idx="7">
                  <c:v>Network Marketer</c:v>
                </c:pt>
                <c:pt idx="8">
                  <c:v>Independent natural/health food store</c:v>
                </c:pt>
                <c:pt idx="9">
                  <c:v>Supplement Retailer </c:v>
                </c:pt>
                <c:pt idx="10">
                  <c:v>Other Retail</c:v>
                </c:pt>
                <c:pt idx="11">
                  <c:v>Independent Pharmacy</c:v>
                </c:pt>
              </c:strCache>
            </c:strRef>
          </c:cat>
          <c:val>
            <c:numRef>
              <c:f>Sheet1!$B$2:$B$13</c:f>
              <c:numCache>
                <c:formatCode>0%</c:formatCode>
                <c:ptCount val="12"/>
                <c:pt idx="0">
                  <c:v>0.129</c:v>
                </c:pt>
                <c:pt idx="1">
                  <c:v>0.14000000000000001</c:v>
                </c:pt>
                <c:pt idx="2">
                  <c:v>0.10299999999999999</c:v>
                </c:pt>
                <c:pt idx="3">
                  <c:v>0.16200000000000001</c:v>
                </c:pt>
                <c:pt idx="4">
                  <c:v>0.184</c:v>
                </c:pt>
                <c:pt idx="5">
                  <c:v>4.7E-2</c:v>
                </c:pt>
                <c:pt idx="6">
                  <c:v>3.7999999999999999E-2</c:v>
                </c:pt>
                <c:pt idx="7">
                  <c:v>3.9E-2</c:v>
                </c:pt>
                <c:pt idx="8">
                  <c:v>3.7999999999999999E-2</c:v>
                </c:pt>
                <c:pt idx="9">
                  <c:v>5.0999999999999997E-2</c:v>
                </c:pt>
                <c:pt idx="10">
                  <c:v>0</c:v>
                </c:pt>
                <c:pt idx="11">
                  <c:v>0</c:v>
                </c:pt>
              </c:numCache>
            </c:numRef>
          </c:val>
          <c:extLst>
            <c:ext xmlns:c16="http://schemas.microsoft.com/office/drawing/2014/chart" uri="{C3380CC4-5D6E-409C-BE32-E72D297353CC}">
              <c16:uniqueId val="{00000000-0EA5-44D3-916A-24AAB676D04C}"/>
            </c:ext>
          </c:extLst>
        </c:ser>
        <c:ser>
          <c:idx val="1"/>
          <c:order val="1"/>
          <c:tx>
            <c:strRef>
              <c:f>Sheet1!$C$1</c:f>
              <c:strCache>
                <c:ptCount val="1"/>
                <c:pt idx="0">
                  <c:v>UK</c:v>
                </c:pt>
              </c:strCache>
            </c:strRef>
          </c:tx>
          <c:spPr>
            <a:solidFill>
              <a:srgbClr val="96B1AD"/>
            </a:solidFill>
            <a:ln>
              <a:noFill/>
            </a:ln>
            <a:effectLst/>
          </c:spPr>
          <c:invertIfNegative val="0"/>
          <c:cat>
            <c:strRef>
              <c:f>Sheet1!$A$2:$A$13</c:f>
              <c:strCache>
                <c:ptCount val="12"/>
                <c:pt idx="0">
                  <c:v>Online </c:v>
                </c:pt>
                <c:pt idx="1">
                  <c:v>Drugstore/Pharmacy </c:v>
                </c:pt>
                <c:pt idx="2">
                  <c:v>Grocery store chain </c:v>
                </c:pt>
                <c:pt idx="3">
                  <c:v>Club store</c:v>
                </c:pt>
                <c:pt idx="4">
                  <c:v>Mass Market Retailer </c:v>
                </c:pt>
                <c:pt idx="5">
                  <c:v>Natural/health food store chain </c:v>
                </c:pt>
                <c:pt idx="6">
                  <c:v>Practitioner </c:v>
                </c:pt>
                <c:pt idx="7">
                  <c:v>Network Marketer</c:v>
                </c:pt>
                <c:pt idx="8">
                  <c:v>Independent natural/health food store</c:v>
                </c:pt>
                <c:pt idx="9">
                  <c:v>Supplement Retailer </c:v>
                </c:pt>
                <c:pt idx="10">
                  <c:v>Other Retail</c:v>
                </c:pt>
                <c:pt idx="11">
                  <c:v>Independent Pharmacy</c:v>
                </c:pt>
              </c:strCache>
            </c:strRef>
          </c:cat>
          <c:val>
            <c:numRef>
              <c:f>Sheet1!$C$2:$C$13</c:f>
              <c:numCache>
                <c:formatCode>0%</c:formatCode>
                <c:ptCount val="12"/>
                <c:pt idx="0">
                  <c:v>0.10778443</c:v>
                </c:pt>
                <c:pt idx="1">
                  <c:v>0.14570858</c:v>
                </c:pt>
                <c:pt idx="2">
                  <c:v>0.18363272999999999</c:v>
                </c:pt>
                <c:pt idx="3">
                  <c:v>2.9940120000000001E-2</c:v>
                </c:pt>
                <c:pt idx="4">
                  <c:v>0</c:v>
                </c:pt>
                <c:pt idx="5">
                  <c:v>0.11576846</c:v>
                </c:pt>
                <c:pt idx="6">
                  <c:v>5.1896209999999998E-2</c:v>
                </c:pt>
                <c:pt idx="7">
                  <c:v>3.9920160000000003E-2</c:v>
                </c:pt>
                <c:pt idx="8">
                  <c:v>5.3892219999999998E-2</c:v>
                </c:pt>
                <c:pt idx="9">
                  <c:v>0</c:v>
                </c:pt>
                <c:pt idx="10">
                  <c:v>3.393214E-2</c:v>
                </c:pt>
                <c:pt idx="11">
                  <c:v>0</c:v>
                </c:pt>
              </c:numCache>
            </c:numRef>
          </c:val>
          <c:extLst>
            <c:ext xmlns:c16="http://schemas.microsoft.com/office/drawing/2014/chart" uri="{C3380CC4-5D6E-409C-BE32-E72D297353CC}">
              <c16:uniqueId val="{00000001-0EA5-44D3-916A-24AAB676D04C}"/>
            </c:ext>
          </c:extLst>
        </c:ser>
        <c:ser>
          <c:idx val="2"/>
          <c:order val="2"/>
          <c:tx>
            <c:strRef>
              <c:f>Sheet1!$D$1</c:f>
              <c:strCache>
                <c:ptCount val="1"/>
                <c:pt idx="0">
                  <c:v>Germany</c:v>
                </c:pt>
              </c:strCache>
            </c:strRef>
          </c:tx>
          <c:spPr>
            <a:solidFill>
              <a:schemeClr val="accent4">
                <a:lumMod val="75000"/>
              </a:schemeClr>
            </a:solidFill>
            <a:ln>
              <a:noFill/>
            </a:ln>
            <a:effectLst/>
          </c:spPr>
          <c:invertIfNegative val="0"/>
          <c:cat>
            <c:strRef>
              <c:f>Sheet1!$A$2:$A$13</c:f>
              <c:strCache>
                <c:ptCount val="12"/>
                <c:pt idx="0">
                  <c:v>Online </c:v>
                </c:pt>
                <c:pt idx="1">
                  <c:v>Drugstore/Pharmacy </c:v>
                </c:pt>
                <c:pt idx="2">
                  <c:v>Grocery store chain </c:v>
                </c:pt>
                <c:pt idx="3">
                  <c:v>Club store</c:v>
                </c:pt>
                <c:pt idx="4">
                  <c:v>Mass Market Retailer </c:v>
                </c:pt>
                <c:pt idx="5">
                  <c:v>Natural/health food store chain </c:v>
                </c:pt>
                <c:pt idx="6">
                  <c:v>Practitioner </c:v>
                </c:pt>
                <c:pt idx="7">
                  <c:v>Network Marketer</c:v>
                </c:pt>
                <c:pt idx="8">
                  <c:v>Independent natural/health food store</c:v>
                </c:pt>
                <c:pt idx="9">
                  <c:v>Supplement Retailer </c:v>
                </c:pt>
                <c:pt idx="10">
                  <c:v>Other Retail</c:v>
                </c:pt>
                <c:pt idx="11">
                  <c:v>Independent Pharmacy</c:v>
                </c:pt>
              </c:strCache>
            </c:strRef>
          </c:cat>
          <c:val>
            <c:numRef>
              <c:f>Sheet1!$D$2:$D$13</c:f>
              <c:numCache>
                <c:formatCode>0%</c:formatCode>
                <c:ptCount val="12"/>
                <c:pt idx="0">
                  <c:v>0.17892643999999999</c:v>
                </c:pt>
                <c:pt idx="1">
                  <c:v>8.5487079999999993E-2</c:v>
                </c:pt>
                <c:pt idx="2">
                  <c:v>6.1630219999999999E-2</c:v>
                </c:pt>
                <c:pt idx="3">
                  <c:v>5.5666E-2</c:v>
                </c:pt>
                <c:pt idx="4">
                  <c:v>6.1630219999999999E-2</c:v>
                </c:pt>
                <c:pt idx="5">
                  <c:v>5.7654080000000003E-2</c:v>
                </c:pt>
                <c:pt idx="6">
                  <c:v>4.9701790000000003E-2</c:v>
                </c:pt>
                <c:pt idx="7">
                  <c:v>4.7713720000000001E-2</c:v>
                </c:pt>
                <c:pt idx="8">
                  <c:v>3.3797220000000003E-2</c:v>
                </c:pt>
                <c:pt idx="9">
                  <c:v>7.1570579999999995E-2</c:v>
                </c:pt>
                <c:pt idx="10">
                  <c:v>7.5546719999999998E-2</c:v>
                </c:pt>
                <c:pt idx="11">
                  <c:v>9.5427440000000002E-2</c:v>
                </c:pt>
              </c:numCache>
            </c:numRef>
          </c:val>
          <c:extLst>
            <c:ext xmlns:c16="http://schemas.microsoft.com/office/drawing/2014/chart" uri="{C3380CC4-5D6E-409C-BE32-E72D297353CC}">
              <c16:uniqueId val="{00000002-0EA5-44D3-916A-24AAB676D04C}"/>
            </c:ext>
          </c:extLst>
        </c:ser>
        <c:dLbls>
          <c:showLegendKey val="0"/>
          <c:showVal val="0"/>
          <c:showCatName val="0"/>
          <c:showSerName val="0"/>
          <c:showPercent val="0"/>
          <c:showBubbleSize val="0"/>
        </c:dLbls>
        <c:gapWidth val="186"/>
        <c:overlap val="100"/>
        <c:axId val="794571056"/>
        <c:axId val="229332688"/>
      </c:barChart>
      <c:catAx>
        <c:axId val="79457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9332688"/>
        <c:crosses val="autoZero"/>
        <c:auto val="1"/>
        <c:lblAlgn val="ctr"/>
        <c:lblOffset val="100"/>
        <c:noMultiLvlLbl val="0"/>
      </c:catAx>
      <c:valAx>
        <c:axId val="229332688"/>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4571056"/>
        <c:crosses val="autoZero"/>
        <c:crossBetween val="between"/>
        <c:majorUnit val="0.1"/>
      </c:valAx>
      <c:spPr>
        <a:noFill/>
        <a:ln>
          <a:noFill/>
        </a:ln>
        <a:effectLst/>
      </c:spPr>
    </c:plotArea>
    <c:legend>
      <c:legendPos val="b"/>
      <c:layout>
        <c:manualLayout>
          <c:xMode val="edge"/>
          <c:yMode val="edge"/>
          <c:x val="0.74628071542021357"/>
          <c:y val="8.0617484527339162E-2"/>
          <c:w val="0.12086929743273289"/>
          <c:h val="0.18209634781262515"/>
        </c:manualLayout>
      </c:layout>
      <c:overlay val="0"/>
      <c:spPr>
        <a:solidFill>
          <a:schemeClr val="bg1"/>
        </a:solidFill>
        <a:ln>
          <a:solidFill>
            <a:schemeClr val="accent4">
              <a:lumMod val="20000"/>
              <a:lumOff val="80000"/>
            </a:schemeClr>
          </a:solid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dirty="0"/>
              <a:t>Percent Who Have Heard of Supplement</a:t>
            </a:r>
          </a:p>
        </c:rich>
      </c:tx>
      <c:layout>
        <c:manualLayout>
          <c:xMode val="edge"/>
          <c:yMode val="edge"/>
          <c:x val="0.32239343745273275"/>
          <c:y val="5.8986021009705984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9302411417322837E-2"/>
          <c:y val="0.10143767830722944"/>
          <c:w val="0.90238461959302674"/>
          <c:h val="0.52794128149967512"/>
        </c:manualLayout>
      </c:layout>
      <c:barChart>
        <c:barDir val="col"/>
        <c:grouping val="clustered"/>
        <c:varyColors val="0"/>
        <c:ser>
          <c:idx val="0"/>
          <c:order val="0"/>
          <c:tx>
            <c:strRef>
              <c:f>Sheet1!$B$1</c:f>
              <c:strCache>
                <c:ptCount val="1"/>
                <c:pt idx="0">
                  <c:v>US</c:v>
                </c:pt>
              </c:strCache>
            </c:strRef>
          </c:tx>
          <c:spPr>
            <a:solidFill>
              <a:schemeClr val="accent2"/>
            </a:solidFill>
            <a:ln>
              <a:noFill/>
            </a:ln>
            <a:effectLst/>
          </c:spPr>
          <c:invertIfNegative val="0"/>
          <c:cat>
            <c:strRef>
              <c:f>Sheet1!$A$2:$A$11</c:f>
              <c:strCache>
                <c:ptCount val="10"/>
                <c:pt idx="0">
                  <c:v>Vitamin D</c:v>
                </c:pt>
                <c:pt idx="1">
                  <c:v>Omegas</c:v>
                </c:pt>
                <c:pt idx="2">
                  <c:v>Probiotics</c:v>
                </c:pt>
                <c:pt idx="3">
                  <c:v>Curcumin/Turmeric</c:v>
                </c:pt>
                <c:pt idx="4">
                  <c:v>Collagen</c:v>
                </c:pt>
                <c:pt idx="5">
                  <c:v>Vitamin K (K2, MK-7)</c:v>
                </c:pt>
                <c:pt idx="6">
                  <c:v>Prebiotics</c:v>
                </c:pt>
                <c:pt idx="7">
                  <c:v>Glucosamine</c:v>
                </c:pt>
                <c:pt idx="8">
                  <c:v>CoQ10 </c:v>
                </c:pt>
                <c:pt idx="9">
                  <c:v>Astaxanthin</c:v>
                </c:pt>
              </c:strCache>
            </c:strRef>
          </c:cat>
          <c:val>
            <c:numRef>
              <c:f>Sheet1!$B$2:$B$11</c:f>
              <c:numCache>
                <c:formatCode>0%</c:formatCode>
                <c:ptCount val="10"/>
                <c:pt idx="0">
                  <c:v>0.98</c:v>
                </c:pt>
                <c:pt idx="1">
                  <c:v>0.96</c:v>
                </c:pt>
                <c:pt idx="2">
                  <c:v>0.94</c:v>
                </c:pt>
                <c:pt idx="3">
                  <c:v>0.82</c:v>
                </c:pt>
                <c:pt idx="4">
                  <c:v>0.86</c:v>
                </c:pt>
                <c:pt idx="5">
                  <c:v>0.76</c:v>
                </c:pt>
                <c:pt idx="6">
                  <c:v>0.81</c:v>
                </c:pt>
                <c:pt idx="7">
                  <c:v>0.82</c:v>
                </c:pt>
                <c:pt idx="8">
                  <c:v>0.68</c:v>
                </c:pt>
                <c:pt idx="9">
                  <c:v>0.32</c:v>
                </c:pt>
              </c:numCache>
            </c:numRef>
          </c:val>
          <c:extLst>
            <c:ext xmlns:c16="http://schemas.microsoft.com/office/drawing/2014/chart" uri="{C3380CC4-5D6E-409C-BE32-E72D297353CC}">
              <c16:uniqueId val="{00000000-947E-2D4D-A11B-733F0CF3F0A3}"/>
            </c:ext>
          </c:extLst>
        </c:ser>
        <c:ser>
          <c:idx val="1"/>
          <c:order val="1"/>
          <c:tx>
            <c:strRef>
              <c:f>Sheet1!$C$1</c:f>
              <c:strCache>
                <c:ptCount val="1"/>
                <c:pt idx="0">
                  <c:v>UK</c:v>
                </c:pt>
              </c:strCache>
            </c:strRef>
          </c:tx>
          <c:spPr>
            <a:solidFill>
              <a:srgbClr val="96B1AD"/>
            </a:solidFill>
            <a:ln>
              <a:noFill/>
            </a:ln>
            <a:effectLst/>
          </c:spPr>
          <c:invertIfNegative val="0"/>
          <c:cat>
            <c:strRef>
              <c:f>Sheet1!$A$2:$A$11</c:f>
              <c:strCache>
                <c:ptCount val="10"/>
                <c:pt idx="0">
                  <c:v>Vitamin D</c:v>
                </c:pt>
                <c:pt idx="1">
                  <c:v>Omegas</c:v>
                </c:pt>
                <c:pt idx="2">
                  <c:v>Probiotics</c:v>
                </c:pt>
                <c:pt idx="3">
                  <c:v>Curcumin/Turmeric</c:v>
                </c:pt>
                <c:pt idx="4">
                  <c:v>Collagen</c:v>
                </c:pt>
                <c:pt idx="5">
                  <c:v>Vitamin K (K2, MK-7)</c:v>
                </c:pt>
                <c:pt idx="6">
                  <c:v>Prebiotics</c:v>
                </c:pt>
                <c:pt idx="7">
                  <c:v>Glucosamine</c:v>
                </c:pt>
                <c:pt idx="8">
                  <c:v>CoQ10 </c:v>
                </c:pt>
                <c:pt idx="9">
                  <c:v>Astaxanthin</c:v>
                </c:pt>
              </c:strCache>
            </c:strRef>
          </c:cat>
          <c:val>
            <c:numRef>
              <c:f>Sheet1!$C$2:$C$11</c:f>
              <c:numCache>
                <c:formatCode>0%</c:formatCode>
                <c:ptCount val="10"/>
                <c:pt idx="0">
                  <c:v>1</c:v>
                </c:pt>
                <c:pt idx="1">
                  <c:v>0.98</c:v>
                </c:pt>
                <c:pt idx="2">
                  <c:v>0.93</c:v>
                </c:pt>
                <c:pt idx="3">
                  <c:v>0.92</c:v>
                </c:pt>
                <c:pt idx="4">
                  <c:v>0.91</c:v>
                </c:pt>
                <c:pt idx="5">
                  <c:v>0.82</c:v>
                </c:pt>
                <c:pt idx="6">
                  <c:v>0.8</c:v>
                </c:pt>
                <c:pt idx="7">
                  <c:v>0.84</c:v>
                </c:pt>
                <c:pt idx="8">
                  <c:v>0.56999999999999995</c:v>
                </c:pt>
                <c:pt idx="9">
                  <c:v>0.43</c:v>
                </c:pt>
              </c:numCache>
            </c:numRef>
          </c:val>
          <c:extLst>
            <c:ext xmlns:c16="http://schemas.microsoft.com/office/drawing/2014/chart" uri="{C3380CC4-5D6E-409C-BE32-E72D297353CC}">
              <c16:uniqueId val="{00000001-947E-2D4D-A11B-733F0CF3F0A3}"/>
            </c:ext>
          </c:extLst>
        </c:ser>
        <c:ser>
          <c:idx val="2"/>
          <c:order val="2"/>
          <c:tx>
            <c:strRef>
              <c:f>Sheet1!$D$1</c:f>
              <c:strCache>
                <c:ptCount val="1"/>
                <c:pt idx="0">
                  <c:v>Germany</c:v>
                </c:pt>
              </c:strCache>
            </c:strRef>
          </c:tx>
          <c:spPr>
            <a:solidFill>
              <a:schemeClr val="accent4">
                <a:lumMod val="75000"/>
              </a:schemeClr>
            </a:solidFill>
            <a:ln>
              <a:noFill/>
            </a:ln>
            <a:effectLst/>
          </c:spPr>
          <c:invertIfNegative val="0"/>
          <c:cat>
            <c:strRef>
              <c:f>Sheet1!$A$2:$A$11</c:f>
              <c:strCache>
                <c:ptCount val="10"/>
                <c:pt idx="0">
                  <c:v>Vitamin D</c:v>
                </c:pt>
                <c:pt idx="1">
                  <c:v>Omegas</c:v>
                </c:pt>
                <c:pt idx="2">
                  <c:v>Probiotics</c:v>
                </c:pt>
                <c:pt idx="3">
                  <c:v>Curcumin/Turmeric</c:v>
                </c:pt>
                <c:pt idx="4">
                  <c:v>Collagen</c:v>
                </c:pt>
                <c:pt idx="5">
                  <c:v>Vitamin K (K2, MK-7)</c:v>
                </c:pt>
                <c:pt idx="6">
                  <c:v>Prebiotics</c:v>
                </c:pt>
                <c:pt idx="7">
                  <c:v>Glucosamine</c:v>
                </c:pt>
                <c:pt idx="8">
                  <c:v>CoQ10 </c:v>
                </c:pt>
                <c:pt idx="9">
                  <c:v>Astaxanthin</c:v>
                </c:pt>
              </c:strCache>
            </c:strRef>
          </c:cat>
          <c:val>
            <c:numRef>
              <c:f>Sheet1!$D$2:$D$11</c:f>
              <c:numCache>
                <c:formatCode>0%</c:formatCode>
                <c:ptCount val="10"/>
                <c:pt idx="0">
                  <c:v>0.99</c:v>
                </c:pt>
                <c:pt idx="1">
                  <c:v>0.93</c:v>
                </c:pt>
                <c:pt idx="2">
                  <c:v>0.91</c:v>
                </c:pt>
                <c:pt idx="3">
                  <c:v>0.91</c:v>
                </c:pt>
                <c:pt idx="4">
                  <c:v>0.87</c:v>
                </c:pt>
                <c:pt idx="5">
                  <c:v>0.83</c:v>
                </c:pt>
                <c:pt idx="6">
                  <c:v>0.79</c:v>
                </c:pt>
                <c:pt idx="7">
                  <c:v>0.72</c:v>
                </c:pt>
                <c:pt idx="8">
                  <c:v>0.62</c:v>
                </c:pt>
                <c:pt idx="9">
                  <c:v>0.49</c:v>
                </c:pt>
              </c:numCache>
            </c:numRef>
          </c:val>
          <c:extLst>
            <c:ext xmlns:c16="http://schemas.microsoft.com/office/drawing/2014/chart" uri="{C3380CC4-5D6E-409C-BE32-E72D297353CC}">
              <c16:uniqueId val="{00000002-947E-2D4D-A11B-733F0CF3F0A3}"/>
            </c:ext>
          </c:extLst>
        </c:ser>
        <c:dLbls>
          <c:showLegendKey val="0"/>
          <c:showVal val="0"/>
          <c:showCatName val="0"/>
          <c:showSerName val="0"/>
          <c:showPercent val="0"/>
          <c:showBubbleSize val="0"/>
        </c:dLbls>
        <c:gapWidth val="150"/>
        <c:overlap val="-12"/>
        <c:axId val="1803537567"/>
        <c:axId val="966762863"/>
      </c:barChart>
      <c:catAx>
        <c:axId val="1803537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66762863"/>
        <c:crosses val="autoZero"/>
        <c:auto val="1"/>
        <c:lblAlgn val="ctr"/>
        <c:lblOffset val="100"/>
        <c:noMultiLvlLbl val="0"/>
      </c:catAx>
      <c:valAx>
        <c:axId val="96676286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03537567"/>
        <c:crosses val="autoZero"/>
        <c:crossBetween val="between"/>
        <c:majorUnit val="0.2"/>
      </c:valAx>
      <c:spPr>
        <a:noFill/>
        <a:ln>
          <a:noFill/>
        </a:ln>
        <a:effectLst/>
      </c:spPr>
    </c:plotArea>
    <c:legend>
      <c:legendPos val="b"/>
      <c:layout>
        <c:manualLayout>
          <c:xMode val="edge"/>
          <c:yMode val="edge"/>
          <c:x val="0.4362726842659132"/>
          <c:y val="0.89540961783592132"/>
          <c:w val="0.24622929726470599"/>
          <c:h val="5.65436746201033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383676072907864E-2"/>
          <c:y val="0.13976751248261687"/>
          <c:w val="0.87132258858267719"/>
          <c:h val="0.52802307365101098"/>
        </c:manualLayout>
      </c:layout>
      <c:barChart>
        <c:barDir val="col"/>
        <c:grouping val="clustered"/>
        <c:varyColors val="0"/>
        <c:ser>
          <c:idx val="0"/>
          <c:order val="0"/>
          <c:tx>
            <c:strRef>
              <c:f>Sheet1!$B$1</c:f>
              <c:strCache>
                <c:ptCount val="1"/>
                <c:pt idx="0">
                  <c:v>US</c:v>
                </c:pt>
              </c:strCache>
            </c:strRef>
          </c:tx>
          <c:spPr>
            <a:solidFill>
              <a:schemeClr val="accent1">
                <a:lumMod val="25000"/>
                <a:alpha val="91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Astaxanthin</c:v>
                </c:pt>
                <c:pt idx="1">
                  <c:v>CoQ10 </c:v>
                </c:pt>
                <c:pt idx="2">
                  <c:v>Vitamin K (K2, MK-7)</c:v>
                </c:pt>
                <c:pt idx="3">
                  <c:v>Prebiotics</c:v>
                </c:pt>
                <c:pt idx="4">
                  <c:v>Curcumin/Turmeric</c:v>
                </c:pt>
                <c:pt idx="5">
                  <c:v>Glucosamine</c:v>
                </c:pt>
                <c:pt idx="6">
                  <c:v>Collagen</c:v>
                </c:pt>
              </c:strCache>
            </c:strRef>
          </c:cat>
          <c:val>
            <c:numRef>
              <c:f>Sheet1!$B$2:$B$8</c:f>
              <c:numCache>
                <c:formatCode>0%</c:formatCode>
                <c:ptCount val="7"/>
                <c:pt idx="0">
                  <c:v>0.32</c:v>
                </c:pt>
                <c:pt idx="1">
                  <c:v>0.68</c:v>
                </c:pt>
                <c:pt idx="2">
                  <c:v>0.76</c:v>
                </c:pt>
                <c:pt idx="3">
                  <c:v>0.81</c:v>
                </c:pt>
                <c:pt idx="4">
                  <c:v>0.82</c:v>
                </c:pt>
                <c:pt idx="5">
                  <c:v>0.82</c:v>
                </c:pt>
                <c:pt idx="6">
                  <c:v>0.86</c:v>
                </c:pt>
              </c:numCache>
            </c:numRef>
          </c:val>
          <c:extLst>
            <c:ext xmlns:c16="http://schemas.microsoft.com/office/drawing/2014/chart" uri="{C3380CC4-5D6E-409C-BE32-E72D297353CC}">
              <c16:uniqueId val="{00000000-F9A6-417D-AC66-9BA1452EA698}"/>
            </c:ext>
          </c:extLst>
        </c:ser>
        <c:dLbls>
          <c:dLblPos val="inEnd"/>
          <c:showLegendKey val="0"/>
          <c:showVal val="1"/>
          <c:showCatName val="0"/>
          <c:showSerName val="0"/>
          <c:showPercent val="0"/>
          <c:showBubbleSize val="0"/>
        </c:dLbls>
        <c:gapWidth val="35"/>
        <c:axId val="1803537567"/>
        <c:axId val="966762863"/>
      </c:barChart>
      <c:catAx>
        <c:axId val="1803537567"/>
        <c:scaling>
          <c:orientation val="minMax"/>
        </c:scaling>
        <c:delete val="0"/>
        <c:axPos val="b"/>
        <c:numFmt formatCode="General" sourceLinked="1"/>
        <c:majorTickMark val="none"/>
        <c:minorTickMark val="none"/>
        <c:tickLblPos val="nextTo"/>
        <c:spPr>
          <a:noFill/>
          <a:ln>
            <a:noFill/>
          </a:ln>
          <a:effectLst/>
        </c:spPr>
        <c:txPr>
          <a:bodyPr rot="-3780000" spcFirstLastPara="1" vertOverflow="ellipsis" wrap="square" anchor="ctr" anchorCtr="1"/>
          <a:lstStyle/>
          <a:p>
            <a:pPr>
              <a:defRPr sz="1200" b="0" i="0" u="none" strike="noStrike" kern="1200" baseline="0">
                <a:solidFill>
                  <a:schemeClr val="dk1">
                    <a:lumMod val="65000"/>
                    <a:lumOff val="35000"/>
                  </a:schemeClr>
                </a:solidFill>
                <a:effectLst/>
                <a:latin typeface="Arial" panose="020B0604020202020204" pitchFamily="34" charset="0"/>
                <a:ea typeface="+mn-ea"/>
                <a:cs typeface="Arial" panose="020B0604020202020204" pitchFamily="34" charset="0"/>
              </a:defRPr>
            </a:pPr>
            <a:endParaRPr lang="en-US"/>
          </a:p>
        </c:txPr>
        <c:crossAx val="966762863"/>
        <c:crosses val="autoZero"/>
        <c:auto val="1"/>
        <c:lblAlgn val="ctr"/>
        <c:lblOffset val="100"/>
        <c:noMultiLvlLbl val="0"/>
      </c:catAx>
      <c:valAx>
        <c:axId val="966762863"/>
        <c:scaling>
          <c:orientation val="minMax"/>
        </c:scaling>
        <c:delete val="1"/>
        <c:axPos val="l"/>
        <c:numFmt formatCode="0%" sourceLinked="1"/>
        <c:majorTickMark val="none"/>
        <c:minorTickMark val="none"/>
        <c:tickLblPos val="nextTo"/>
        <c:crossAx val="18035375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62147827007208"/>
          <c:y val="0.14129827035438772"/>
          <c:w val="0.86632036060792494"/>
          <c:h val="0.53317573258308015"/>
        </c:manualLayout>
      </c:layout>
      <c:barChart>
        <c:barDir val="col"/>
        <c:grouping val="clustered"/>
        <c:varyColors val="0"/>
        <c:ser>
          <c:idx val="0"/>
          <c:order val="0"/>
          <c:tx>
            <c:strRef>
              <c:f>Sheet1!$B$1</c:f>
              <c:strCache>
                <c:ptCount val="1"/>
                <c:pt idx="0">
                  <c:v>UK</c:v>
                </c:pt>
              </c:strCache>
            </c:strRef>
          </c:tx>
          <c:spPr>
            <a:solidFill>
              <a:schemeClr val="accent1">
                <a:lumMod val="2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Curcumin/Turmeric</c:v>
                </c:pt>
                <c:pt idx="1">
                  <c:v>Collagen</c:v>
                </c:pt>
                <c:pt idx="2">
                  <c:v>Glucosamine</c:v>
                </c:pt>
                <c:pt idx="3">
                  <c:v>Vitamin K (K2, MK-7)</c:v>
                </c:pt>
                <c:pt idx="4">
                  <c:v>Prebiotics</c:v>
                </c:pt>
                <c:pt idx="5">
                  <c:v>CoQ10 </c:v>
                </c:pt>
                <c:pt idx="6">
                  <c:v>Astaxanthin</c:v>
                </c:pt>
              </c:strCache>
            </c:strRef>
          </c:cat>
          <c:val>
            <c:numRef>
              <c:f>Sheet1!$B$2:$B$8</c:f>
              <c:numCache>
                <c:formatCode>0%</c:formatCode>
                <c:ptCount val="7"/>
                <c:pt idx="0">
                  <c:v>0.92</c:v>
                </c:pt>
                <c:pt idx="1">
                  <c:v>0.91</c:v>
                </c:pt>
                <c:pt idx="2">
                  <c:v>0.84</c:v>
                </c:pt>
                <c:pt idx="3">
                  <c:v>0.82</c:v>
                </c:pt>
                <c:pt idx="4">
                  <c:v>0.8</c:v>
                </c:pt>
                <c:pt idx="5">
                  <c:v>0.56999999999999995</c:v>
                </c:pt>
                <c:pt idx="6">
                  <c:v>0.43</c:v>
                </c:pt>
              </c:numCache>
            </c:numRef>
          </c:val>
          <c:extLst>
            <c:ext xmlns:c16="http://schemas.microsoft.com/office/drawing/2014/chart" uri="{C3380CC4-5D6E-409C-BE32-E72D297353CC}">
              <c16:uniqueId val="{00000000-0F5D-4975-AF70-A4BF911C6C56}"/>
            </c:ext>
          </c:extLst>
        </c:ser>
        <c:dLbls>
          <c:dLblPos val="inEnd"/>
          <c:showLegendKey val="0"/>
          <c:showVal val="1"/>
          <c:showCatName val="0"/>
          <c:showSerName val="0"/>
          <c:showPercent val="0"/>
          <c:showBubbleSize val="0"/>
        </c:dLbls>
        <c:gapWidth val="30"/>
        <c:axId val="20089488"/>
        <c:axId val="467949728"/>
      </c:barChart>
      <c:catAx>
        <c:axId val="20089488"/>
        <c:scaling>
          <c:orientation val="minMax"/>
        </c:scaling>
        <c:delete val="0"/>
        <c:axPos val="b"/>
        <c:numFmt formatCode="General" sourceLinked="1"/>
        <c:majorTickMark val="none"/>
        <c:minorTickMark val="none"/>
        <c:tickLblPos val="nextTo"/>
        <c:spPr>
          <a:noFill/>
          <a:ln>
            <a:noFill/>
          </a:ln>
          <a:effectLst/>
        </c:spPr>
        <c:txPr>
          <a:bodyPr rot="-3780000" spcFirstLastPara="1" vertOverflow="ellipsis" wrap="square" anchor="ctr" anchorCtr="1"/>
          <a:lstStyle/>
          <a:p>
            <a:pPr>
              <a:defRPr sz="1200" b="0" i="0" u="none" strike="noStrike" kern="1200" baseline="0">
                <a:solidFill>
                  <a:schemeClr val="dk1">
                    <a:lumMod val="65000"/>
                    <a:lumOff val="35000"/>
                  </a:schemeClr>
                </a:solidFill>
                <a:effectLst/>
                <a:latin typeface="Arial" panose="020B0604020202020204" pitchFamily="34" charset="0"/>
                <a:ea typeface="+mn-ea"/>
                <a:cs typeface="Arial" panose="020B0604020202020204" pitchFamily="34" charset="0"/>
              </a:defRPr>
            </a:pPr>
            <a:endParaRPr lang="en-US"/>
          </a:p>
        </c:txPr>
        <c:crossAx val="467949728"/>
        <c:crosses val="autoZero"/>
        <c:auto val="1"/>
        <c:lblAlgn val="ctr"/>
        <c:lblOffset val="100"/>
        <c:noMultiLvlLbl val="0"/>
      </c:catAx>
      <c:valAx>
        <c:axId val="467949728"/>
        <c:scaling>
          <c:orientation val="minMax"/>
        </c:scaling>
        <c:delete val="1"/>
        <c:axPos val="l"/>
        <c:numFmt formatCode="0%" sourceLinked="1"/>
        <c:majorTickMark val="none"/>
        <c:minorTickMark val="none"/>
        <c:tickLblPos val="nextTo"/>
        <c:crossAx val="2008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4763087913560463"/>
          <c:y val="3.4176760790667955E-2"/>
          <c:w val="0.80823261286089021"/>
          <c:h val="0.75293978717418164"/>
        </c:manualLayout>
      </c:layout>
      <c:barChart>
        <c:barDir val="bar"/>
        <c:grouping val="clustered"/>
        <c:varyColors val="0"/>
        <c:ser>
          <c:idx val="0"/>
          <c:order val="0"/>
          <c:tx>
            <c:strRef>
              <c:f>Sheet1!$B$1</c:f>
              <c:strCache>
                <c:ptCount val="1"/>
                <c:pt idx="0">
                  <c:v>Heard of It</c:v>
                </c:pt>
              </c:strCache>
            </c:strRef>
          </c:tx>
          <c:spPr>
            <a:solidFill>
              <a:schemeClr val="accent3">
                <a:lumMod val="25000"/>
              </a:schemeClr>
            </a:solidFill>
            <a:ln>
              <a:noFill/>
            </a:ln>
            <a:effectLst/>
          </c:spPr>
          <c:invertIfNegative val="0"/>
          <c:cat>
            <c:strRef>
              <c:f>Sheet1!$A$2:$A$11</c:f>
              <c:strCache>
                <c:ptCount val="10"/>
                <c:pt idx="0">
                  <c:v>Astaxanthin</c:v>
                </c:pt>
                <c:pt idx="1">
                  <c:v>Collagen</c:v>
                </c:pt>
                <c:pt idx="2">
                  <c:v>Vitamin K (K2, MK-7)</c:v>
                </c:pt>
                <c:pt idx="3">
                  <c:v>CoQ10  </c:v>
                </c:pt>
                <c:pt idx="4">
                  <c:v>Glucosamine</c:v>
                </c:pt>
                <c:pt idx="5">
                  <c:v>Prebiotics</c:v>
                </c:pt>
                <c:pt idx="6">
                  <c:v>Curcumin/Turmeric</c:v>
                </c:pt>
                <c:pt idx="7">
                  <c:v>Probiotics</c:v>
                </c:pt>
                <c:pt idx="8">
                  <c:v>Omegas</c:v>
                </c:pt>
                <c:pt idx="9">
                  <c:v>Vitamin D</c:v>
                </c:pt>
              </c:strCache>
            </c:strRef>
          </c:cat>
          <c:val>
            <c:numRef>
              <c:f>Sheet1!$B$2:$B$11</c:f>
              <c:numCache>
                <c:formatCode>_(* #,##0.00_);_(* \(#,##0.00\);_(* "-"??_);_(@_)</c:formatCode>
                <c:ptCount val="10"/>
                <c:pt idx="0">
                  <c:v>2.0372272450562168</c:v>
                </c:pt>
                <c:pt idx="1">
                  <c:v>2.1219232907574912</c:v>
                </c:pt>
                <c:pt idx="2">
                  <c:v>2.1261770354985265</c:v>
                </c:pt>
                <c:pt idx="3">
                  <c:v>2.1653605172481112</c:v>
                </c:pt>
                <c:pt idx="4">
                  <c:v>2.1936090279849059</c:v>
                </c:pt>
                <c:pt idx="5">
                  <c:v>2.2016128943030098</c:v>
                </c:pt>
                <c:pt idx="6">
                  <c:v>2.2869515094250596</c:v>
                </c:pt>
                <c:pt idx="7">
                  <c:v>2.4150537528288583</c:v>
                </c:pt>
                <c:pt idx="8">
                  <c:v>2.6163456566779351</c:v>
                </c:pt>
                <c:pt idx="9">
                  <c:v>2.8608299578204646</c:v>
                </c:pt>
              </c:numCache>
            </c:numRef>
          </c:val>
          <c:extLst>
            <c:ext xmlns:c16="http://schemas.microsoft.com/office/drawing/2014/chart" uri="{C3380CC4-5D6E-409C-BE32-E72D297353CC}">
              <c16:uniqueId val="{00000000-2E7C-4846-AA7D-F3BA188636F3}"/>
            </c:ext>
          </c:extLst>
        </c:ser>
        <c:ser>
          <c:idx val="1"/>
          <c:order val="1"/>
          <c:tx>
            <c:strRef>
              <c:f>Sheet1!$C$1</c:f>
              <c:strCache>
                <c:ptCount val="1"/>
                <c:pt idx="0">
                  <c:v>Regular Users</c:v>
                </c:pt>
              </c:strCache>
            </c:strRef>
          </c:tx>
          <c:spPr>
            <a:solidFill>
              <a:schemeClr val="bg1">
                <a:lumMod val="50000"/>
              </a:schemeClr>
            </a:solidFill>
            <a:ln>
              <a:noFill/>
            </a:ln>
            <a:effectLst/>
          </c:spPr>
          <c:invertIfNegative val="0"/>
          <c:cat>
            <c:strRef>
              <c:f>Sheet1!$A$2:$A$11</c:f>
              <c:strCache>
                <c:ptCount val="10"/>
                <c:pt idx="0">
                  <c:v>Astaxanthin</c:v>
                </c:pt>
                <c:pt idx="1">
                  <c:v>Collagen</c:v>
                </c:pt>
                <c:pt idx="2">
                  <c:v>Vitamin K (K2, MK-7)</c:v>
                </c:pt>
                <c:pt idx="3">
                  <c:v>CoQ10  </c:v>
                </c:pt>
                <c:pt idx="4">
                  <c:v>Glucosamine</c:v>
                </c:pt>
                <c:pt idx="5">
                  <c:v>Prebiotics</c:v>
                </c:pt>
                <c:pt idx="6">
                  <c:v>Curcumin/Turmeric</c:v>
                </c:pt>
                <c:pt idx="7">
                  <c:v>Probiotics</c:v>
                </c:pt>
                <c:pt idx="8">
                  <c:v>Omegas</c:v>
                </c:pt>
                <c:pt idx="9">
                  <c:v>Vitamin D</c:v>
                </c:pt>
              </c:strCache>
            </c:strRef>
          </c:cat>
          <c:val>
            <c:numRef>
              <c:f>Sheet1!$C$2:$C$11</c:f>
              <c:numCache>
                <c:formatCode>_(* #,##0.00_);_(* \(#,##0.00\);_(* "-"??_);_(@_)</c:formatCode>
                <c:ptCount val="10"/>
                <c:pt idx="0">
                  <c:v>2.6618705</c:v>
                </c:pt>
                <c:pt idx="1">
                  <c:v>2.90495868</c:v>
                </c:pt>
                <c:pt idx="2">
                  <c:v>2.8957529000000002</c:v>
                </c:pt>
                <c:pt idx="3">
                  <c:v>2.8764478799999997</c:v>
                </c:pt>
                <c:pt idx="4">
                  <c:v>3.02054796</c:v>
                </c:pt>
                <c:pt idx="5">
                  <c:v>2.9958506000000003</c:v>
                </c:pt>
                <c:pt idx="6">
                  <c:v>3.0833333400000003</c:v>
                </c:pt>
                <c:pt idx="7">
                  <c:v>3.13861385</c:v>
                </c:pt>
                <c:pt idx="8">
                  <c:v>3.17084637</c:v>
                </c:pt>
                <c:pt idx="9">
                  <c:v>3.20204311</c:v>
                </c:pt>
              </c:numCache>
            </c:numRef>
          </c:val>
          <c:extLst>
            <c:ext xmlns:c16="http://schemas.microsoft.com/office/drawing/2014/chart" uri="{C3380CC4-5D6E-409C-BE32-E72D297353CC}">
              <c16:uniqueId val="{00000000-00F1-46DD-9D95-D72557509874}"/>
            </c:ext>
          </c:extLst>
        </c:ser>
        <c:dLbls>
          <c:showLegendKey val="0"/>
          <c:showVal val="0"/>
          <c:showCatName val="0"/>
          <c:showSerName val="0"/>
          <c:showPercent val="0"/>
          <c:showBubbleSize val="0"/>
        </c:dLbls>
        <c:gapWidth val="65"/>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031552"/>
        <c:crosses val="autoZero"/>
        <c:auto val="1"/>
        <c:lblAlgn val="ctr"/>
        <c:lblOffset val="100"/>
        <c:noMultiLvlLbl val="0"/>
      </c:catAx>
      <c:valAx>
        <c:axId val="103031552"/>
        <c:scaling>
          <c:orientation val="minMax"/>
          <c:max val="4"/>
        </c:scaling>
        <c:delete val="0"/>
        <c:axPos val="b"/>
        <c:numFmt formatCode="_(* #,##0.00_);_(* \(#,##0.00\);_(* &quot;-&quot;??_);_(@_)"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2345728"/>
        <c:crosses val="autoZero"/>
        <c:crossBetween val="between"/>
      </c:valAx>
      <c:spPr>
        <a:noFill/>
        <a:ln>
          <a:noFill/>
        </a:ln>
        <a:effectLst/>
      </c:spPr>
    </c:plotArea>
    <c:legend>
      <c:legendPos val="b"/>
      <c:layout>
        <c:manualLayout>
          <c:xMode val="edge"/>
          <c:yMode val="edge"/>
          <c:x val="0.30692427944675449"/>
          <c:y val="0.89033611630722176"/>
          <c:w val="0.38531094939675348"/>
          <c:h val="5.277755945412652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200" b="0" i="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089482227238784E-2"/>
          <c:y val="2.6568528836343676E-2"/>
          <c:w val="0.94360294478032358"/>
          <c:h val="0.61578850575126121"/>
        </c:manualLayout>
      </c:layout>
      <c:barChart>
        <c:barDir val="col"/>
        <c:grouping val="clustered"/>
        <c:varyColors val="0"/>
        <c:ser>
          <c:idx val="0"/>
          <c:order val="0"/>
          <c:tx>
            <c:strRef>
              <c:f>Sheet1!$B$1</c:f>
              <c:strCache>
                <c:ptCount val="1"/>
                <c:pt idx="0">
                  <c:v>2018</c:v>
                </c:pt>
              </c:strCache>
            </c:strRef>
          </c:tx>
          <c:spPr>
            <a:solidFill>
              <a:srgbClr val="96B1AD"/>
            </a:solidFill>
            <a:ln>
              <a:noFill/>
            </a:ln>
            <a:effectLst/>
          </c:spPr>
          <c:invertIfNegative val="0"/>
          <c:cat>
            <c:strRef>
              <c:f>Sheet1!$A$3:$A$12</c:f>
              <c:strCache>
                <c:ptCount val="10"/>
                <c:pt idx="0">
                  <c:v>Vitamin D</c:v>
                </c:pt>
                <c:pt idx="1">
                  <c:v>Omegas</c:v>
                </c:pt>
                <c:pt idx="2">
                  <c:v>Probiotics</c:v>
                </c:pt>
                <c:pt idx="3">
                  <c:v>Curcumin/Turmeric</c:v>
                </c:pt>
                <c:pt idx="4">
                  <c:v>Prebiotics</c:v>
                </c:pt>
                <c:pt idx="5">
                  <c:v>CoQ10 </c:v>
                </c:pt>
                <c:pt idx="6">
                  <c:v>Vitamin K (K2, MK-7)</c:v>
                </c:pt>
                <c:pt idx="7">
                  <c:v>Astaxanthin</c:v>
                </c:pt>
                <c:pt idx="8">
                  <c:v>Glucosamine</c:v>
                </c:pt>
                <c:pt idx="9">
                  <c:v>Collagen</c:v>
                </c:pt>
              </c:strCache>
            </c:strRef>
          </c:cat>
          <c:val>
            <c:numRef>
              <c:f>Sheet1!$B$3:$B$12</c:f>
              <c:numCache>
                <c:formatCode>0%</c:formatCode>
                <c:ptCount val="10"/>
                <c:pt idx="0">
                  <c:v>0.68</c:v>
                </c:pt>
                <c:pt idx="1">
                  <c:v>0.57999999999999996</c:v>
                </c:pt>
                <c:pt idx="2">
                  <c:v>0.47</c:v>
                </c:pt>
                <c:pt idx="3">
                  <c:v>0.27</c:v>
                </c:pt>
                <c:pt idx="4">
                  <c:v>0.21</c:v>
                </c:pt>
                <c:pt idx="5">
                  <c:v>0.21</c:v>
                </c:pt>
                <c:pt idx="6">
                  <c:v>0.21</c:v>
                </c:pt>
                <c:pt idx="7">
                  <c:v>0.06</c:v>
                </c:pt>
              </c:numCache>
            </c:numRef>
          </c:val>
          <c:extLst>
            <c:ext xmlns:c16="http://schemas.microsoft.com/office/drawing/2014/chart" uri="{C3380CC4-5D6E-409C-BE32-E72D297353CC}">
              <c16:uniqueId val="{00000000-584B-3D46-A603-717A118791D0}"/>
            </c:ext>
          </c:extLst>
        </c:ser>
        <c:ser>
          <c:idx val="1"/>
          <c:order val="1"/>
          <c:tx>
            <c:strRef>
              <c:f>Sheet1!$C$1</c:f>
              <c:strCache>
                <c:ptCount val="1"/>
                <c:pt idx="0">
                  <c:v>2019</c:v>
                </c:pt>
              </c:strCache>
            </c:strRef>
          </c:tx>
          <c:spPr>
            <a:solidFill>
              <a:schemeClr val="accent2"/>
            </a:solidFill>
            <a:ln>
              <a:noFill/>
            </a:ln>
            <a:effectLst/>
          </c:spPr>
          <c:invertIfNegative val="0"/>
          <c:cat>
            <c:strRef>
              <c:f>Sheet1!$A$3:$A$12</c:f>
              <c:strCache>
                <c:ptCount val="10"/>
                <c:pt idx="0">
                  <c:v>Vitamin D</c:v>
                </c:pt>
                <c:pt idx="1">
                  <c:v>Omegas</c:v>
                </c:pt>
                <c:pt idx="2">
                  <c:v>Probiotics</c:v>
                </c:pt>
                <c:pt idx="3">
                  <c:v>Curcumin/Turmeric</c:v>
                </c:pt>
                <c:pt idx="4">
                  <c:v>Prebiotics</c:v>
                </c:pt>
                <c:pt idx="5">
                  <c:v>CoQ10 </c:v>
                </c:pt>
                <c:pt idx="6">
                  <c:v>Vitamin K (K2, MK-7)</c:v>
                </c:pt>
                <c:pt idx="7">
                  <c:v>Astaxanthin</c:v>
                </c:pt>
                <c:pt idx="8">
                  <c:v>Glucosamine</c:v>
                </c:pt>
                <c:pt idx="9">
                  <c:v>Collagen</c:v>
                </c:pt>
              </c:strCache>
            </c:strRef>
          </c:cat>
          <c:val>
            <c:numRef>
              <c:f>Sheet1!$C$3:$C$12</c:f>
              <c:numCache>
                <c:formatCode>0%</c:formatCode>
                <c:ptCount val="10"/>
                <c:pt idx="0">
                  <c:v>0.7</c:v>
                </c:pt>
                <c:pt idx="1">
                  <c:v>0.6</c:v>
                </c:pt>
                <c:pt idx="2">
                  <c:v>0.5</c:v>
                </c:pt>
                <c:pt idx="3">
                  <c:v>0.32</c:v>
                </c:pt>
                <c:pt idx="4">
                  <c:v>0.3</c:v>
                </c:pt>
                <c:pt idx="5">
                  <c:v>0.27</c:v>
                </c:pt>
                <c:pt idx="6">
                  <c:v>0.27</c:v>
                </c:pt>
                <c:pt idx="7">
                  <c:v>0.11</c:v>
                </c:pt>
                <c:pt idx="8">
                  <c:v>0.35</c:v>
                </c:pt>
                <c:pt idx="9">
                  <c:v>0.27</c:v>
                </c:pt>
              </c:numCache>
            </c:numRef>
          </c:val>
          <c:extLst>
            <c:ext xmlns:c16="http://schemas.microsoft.com/office/drawing/2014/chart" uri="{C3380CC4-5D6E-409C-BE32-E72D297353CC}">
              <c16:uniqueId val="{00000001-584B-3D46-A603-717A118791D0}"/>
            </c:ext>
          </c:extLst>
        </c:ser>
        <c:ser>
          <c:idx val="2"/>
          <c:order val="2"/>
          <c:tx>
            <c:strRef>
              <c:f>Sheet1!$D$1</c:f>
              <c:strCache>
                <c:ptCount val="1"/>
                <c:pt idx="0">
                  <c:v>2020</c:v>
                </c:pt>
              </c:strCache>
            </c:strRef>
          </c:tx>
          <c:spPr>
            <a:solidFill>
              <a:schemeClr val="bg1">
                <a:lumMod val="50000"/>
              </a:schemeClr>
            </a:solidFill>
            <a:ln>
              <a:noFill/>
            </a:ln>
            <a:effectLst/>
          </c:spPr>
          <c:invertIfNegative val="0"/>
          <c:cat>
            <c:strRef>
              <c:f>Sheet1!$A$3:$A$12</c:f>
              <c:strCache>
                <c:ptCount val="10"/>
                <c:pt idx="0">
                  <c:v>Vitamin D</c:v>
                </c:pt>
                <c:pt idx="1">
                  <c:v>Omegas</c:v>
                </c:pt>
                <c:pt idx="2">
                  <c:v>Probiotics</c:v>
                </c:pt>
                <c:pt idx="3">
                  <c:v>Curcumin/Turmeric</c:v>
                </c:pt>
                <c:pt idx="4">
                  <c:v>Prebiotics</c:v>
                </c:pt>
                <c:pt idx="5">
                  <c:v>CoQ10 </c:v>
                </c:pt>
                <c:pt idx="6">
                  <c:v>Vitamin K (K2, MK-7)</c:v>
                </c:pt>
                <c:pt idx="7">
                  <c:v>Astaxanthin</c:v>
                </c:pt>
                <c:pt idx="8">
                  <c:v>Glucosamine</c:v>
                </c:pt>
                <c:pt idx="9">
                  <c:v>Collagen</c:v>
                </c:pt>
              </c:strCache>
            </c:strRef>
          </c:cat>
          <c:val>
            <c:numRef>
              <c:f>Sheet1!$D$3:$D$12</c:f>
              <c:numCache>
                <c:formatCode>0%</c:formatCode>
                <c:ptCount val="10"/>
                <c:pt idx="0">
                  <c:v>0.65</c:v>
                </c:pt>
                <c:pt idx="1">
                  <c:v>0.54</c:v>
                </c:pt>
                <c:pt idx="2">
                  <c:v>0.45</c:v>
                </c:pt>
                <c:pt idx="3">
                  <c:v>0.28000000000000003</c:v>
                </c:pt>
                <c:pt idx="4">
                  <c:v>0.28999999999999998</c:v>
                </c:pt>
                <c:pt idx="5">
                  <c:v>0.25</c:v>
                </c:pt>
                <c:pt idx="6">
                  <c:v>0.23</c:v>
                </c:pt>
                <c:pt idx="7">
                  <c:v>0.08</c:v>
                </c:pt>
                <c:pt idx="8">
                  <c:v>0.3</c:v>
                </c:pt>
                <c:pt idx="9">
                  <c:v>0.26</c:v>
                </c:pt>
              </c:numCache>
            </c:numRef>
          </c:val>
          <c:extLst>
            <c:ext xmlns:c16="http://schemas.microsoft.com/office/drawing/2014/chart" uri="{C3380CC4-5D6E-409C-BE32-E72D297353CC}">
              <c16:uniqueId val="{00000002-584B-3D46-A603-717A118791D0}"/>
            </c:ext>
          </c:extLst>
        </c:ser>
        <c:dLbls>
          <c:showLegendKey val="0"/>
          <c:showVal val="0"/>
          <c:showCatName val="0"/>
          <c:showSerName val="0"/>
          <c:showPercent val="0"/>
          <c:showBubbleSize val="0"/>
        </c:dLbls>
        <c:gapWidth val="113"/>
        <c:overlap val="-8"/>
        <c:axId val="240845728"/>
        <c:axId val="666742608"/>
      </c:barChart>
      <c:catAx>
        <c:axId val="24084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6742608"/>
        <c:crosses val="autoZero"/>
        <c:auto val="1"/>
        <c:lblAlgn val="ctr"/>
        <c:lblOffset val="100"/>
        <c:noMultiLvlLbl val="0"/>
      </c:catAx>
      <c:valAx>
        <c:axId val="666742608"/>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40845728"/>
        <c:crosses val="autoZero"/>
        <c:crossBetween val="between"/>
      </c:valAx>
      <c:spPr>
        <a:noFill/>
        <a:ln>
          <a:noFill/>
        </a:ln>
        <a:effectLst/>
      </c:spPr>
    </c:plotArea>
    <c:legend>
      <c:legendPos val="b"/>
      <c:layout>
        <c:manualLayout>
          <c:xMode val="edge"/>
          <c:yMode val="edge"/>
          <c:x val="0.38837593022864264"/>
          <c:y val="0.94507468028689534"/>
          <c:w val="0.22209223062844641"/>
          <c:h val="5.492531971310467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66553553022629"/>
          <c:y val="8.3309849204106334E-2"/>
          <c:w val="0.74710831525479449"/>
          <c:h val="0.6650876070479379"/>
        </c:manualLayout>
      </c:layout>
      <c:barChart>
        <c:barDir val="bar"/>
        <c:grouping val="percentStacked"/>
        <c:varyColors val="0"/>
        <c:ser>
          <c:idx val="0"/>
          <c:order val="0"/>
          <c:tx>
            <c:strRef>
              <c:f>Sheet1!$B$1</c:f>
              <c:strCache>
                <c:ptCount val="1"/>
                <c:pt idx="0">
                  <c:v>I've experienced its benefits - I'm a believer</c:v>
                </c:pt>
              </c:strCache>
            </c:strRef>
          </c:tx>
          <c:spPr>
            <a:solidFill>
              <a:srgbClr val="96B1AD"/>
            </a:solidFill>
            <a:ln>
              <a:noFill/>
            </a:ln>
            <a:effectLst/>
          </c:spPr>
          <c:invertIfNegative val="0"/>
          <c:cat>
            <c:strRef>
              <c:f>Sheet1!$A$2:$A$11</c:f>
              <c:strCache>
                <c:ptCount val="10"/>
                <c:pt idx="0">
                  <c:v>Astaxanthin</c:v>
                </c:pt>
                <c:pt idx="1">
                  <c:v>Collagen</c:v>
                </c:pt>
                <c:pt idx="2">
                  <c:v>CoQ10  (ubiquinone/ ubiquinol)</c:v>
                </c:pt>
                <c:pt idx="3">
                  <c:v>Vitamin K (K2, MK-7)</c:v>
                </c:pt>
                <c:pt idx="4">
                  <c:v>Glucosamine</c:v>
                </c:pt>
                <c:pt idx="5">
                  <c:v>Prebiotics</c:v>
                </c:pt>
                <c:pt idx="6">
                  <c:v>Curcumin/Turmeric</c:v>
                </c:pt>
                <c:pt idx="7">
                  <c:v>Probiotics</c:v>
                </c:pt>
                <c:pt idx="8">
                  <c:v>Fish Oil</c:v>
                </c:pt>
                <c:pt idx="9">
                  <c:v>Vitamin D</c:v>
                </c:pt>
              </c:strCache>
            </c:strRef>
          </c:cat>
          <c:val>
            <c:numRef>
              <c:f>Sheet1!$B$2:$B$11</c:f>
              <c:numCache>
                <c:formatCode>0%</c:formatCode>
                <c:ptCount val="10"/>
                <c:pt idx="0">
                  <c:v>0.10012836999999999</c:v>
                </c:pt>
                <c:pt idx="1">
                  <c:v>0.1161992</c:v>
                </c:pt>
                <c:pt idx="2">
                  <c:v>0.13479624000000001</c:v>
                </c:pt>
                <c:pt idx="3">
                  <c:v>0.13998745000000001</c:v>
                </c:pt>
                <c:pt idx="4">
                  <c:v>0.15100251000000001</c:v>
                </c:pt>
                <c:pt idx="5">
                  <c:v>0.16563275</c:v>
                </c:pt>
                <c:pt idx="6">
                  <c:v>0.19861432000000001</c:v>
                </c:pt>
                <c:pt idx="7">
                  <c:v>0.25268816999999999</c:v>
                </c:pt>
                <c:pt idx="8">
                  <c:v>0.29567933000000002</c:v>
                </c:pt>
                <c:pt idx="9">
                  <c:v>0.40941295999999999</c:v>
                </c:pt>
              </c:numCache>
            </c:numRef>
          </c:val>
          <c:extLst>
            <c:ext xmlns:c16="http://schemas.microsoft.com/office/drawing/2014/chart" uri="{C3380CC4-5D6E-409C-BE32-E72D297353CC}">
              <c16:uniqueId val="{00000000-1E0D-4E01-BB36-D9C9578762B5}"/>
            </c:ext>
          </c:extLst>
        </c:ser>
        <c:ser>
          <c:idx val="1"/>
          <c:order val="1"/>
          <c:tx>
            <c:strRef>
              <c:f>Sheet1!$C$1</c:f>
              <c:strCache>
                <c:ptCount val="1"/>
                <c:pt idx="0">
                  <c:v>I've heard good &amp; bad - I'm not sure</c:v>
                </c:pt>
              </c:strCache>
            </c:strRef>
          </c:tx>
          <c:spPr>
            <a:solidFill>
              <a:schemeClr val="accent3">
                <a:lumMod val="25000"/>
              </a:schemeClr>
            </a:solidFill>
            <a:ln>
              <a:noFill/>
            </a:ln>
            <a:effectLst/>
          </c:spPr>
          <c:invertIfNegative val="0"/>
          <c:cat>
            <c:strRef>
              <c:f>Sheet1!$A$2:$A$11</c:f>
              <c:strCache>
                <c:ptCount val="10"/>
                <c:pt idx="0">
                  <c:v>Astaxanthin</c:v>
                </c:pt>
                <c:pt idx="1">
                  <c:v>Collagen</c:v>
                </c:pt>
                <c:pt idx="2">
                  <c:v>CoQ10  (ubiquinone/ ubiquinol)</c:v>
                </c:pt>
                <c:pt idx="3">
                  <c:v>Vitamin K (K2, MK-7)</c:v>
                </c:pt>
                <c:pt idx="4">
                  <c:v>Glucosamine</c:v>
                </c:pt>
                <c:pt idx="5">
                  <c:v>Prebiotics</c:v>
                </c:pt>
                <c:pt idx="6">
                  <c:v>Curcumin/Turmeric</c:v>
                </c:pt>
                <c:pt idx="7">
                  <c:v>Probiotics</c:v>
                </c:pt>
                <c:pt idx="8">
                  <c:v>Fish Oil</c:v>
                </c:pt>
                <c:pt idx="9">
                  <c:v>Vitamin D</c:v>
                </c:pt>
              </c:strCache>
            </c:strRef>
          </c:cat>
          <c:val>
            <c:numRef>
              <c:f>Sheet1!$C$2:$C$11</c:f>
              <c:numCache>
                <c:formatCode>0%</c:formatCode>
                <c:ptCount val="10"/>
                <c:pt idx="0">
                  <c:v>0.28883184000000001</c:v>
                </c:pt>
                <c:pt idx="1">
                  <c:v>0.24728105</c:v>
                </c:pt>
                <c:pt idx="2">
                  <c:v>0.24137931000000001</c:v>
                </c:pt>
                <c:pt idx="3">
                  <c:v>0.20464531999999999</c:v>
                </c:pt>
                <c:pt idx="4">
                  <c:v>0.23433583999999999</c:v>
                </c:pt>
                <c:pt idx="5">
                  <c:v>0.24255583</c:v>
                </c:pt>
                <c:pt idx="6">
                  <c:v>0.21939954</c:v>
                </c:pt>
                <c:pt idx="7">
                  <c:v>0.21129032</c:v>
                </c:pt>
                <c:pt idx="8">
                  <c:v>0.18167621</c:v>
                </c:pt>
                <c:pt idx="9">
                  <c:v>0.13714575000000001</c:v>
                </c:pt>
              </c:numCache>
            </c:numRef>
          </c:val>
          <c:extLst>
            <c:ext xmlns:c16="http://schemas.microsoft.com/office/drawing/2014/chart" uri="{C3380CC4-5D6E-409C-BE32-E72D297353CC}">
              <c16:uniqueId val="{00000001-1E0D-4E01-BB36-D9C9578762B5}"/>
            </c:ext>
          </c:extLst>
        </c:ser>
        <c:ser>
          <c:idx val="2"/>
          <c:order val="2"/>
          <c:tx>
            <c:strRef>
              <c:f>Sheet1!$D$1</c:f>
              <c:strCache>
                <c:ptCount val="1"/>
                <c:pt idx="0">
                  <c:v>I know it's not effective - I'm a non-believer</c:v>
                </c:pt>
              </c:strCache>
            </c:strRef>
          </c:tx>
          <c:spPr>
            <a:solidFill>
              <a:schemeClr val="accent5">
                <a:lumMod val="60000"/>
                <a:lumOff val="40000"/>
              </a:schemeClr>
            </a:solidFill>
            <a:ln>
              <a:noFill/>
            </a:ln>
            <a:effectLst/>
          </c:spPr>
          <c:invertIfNegative val="0"/>
          <c:cat>
            <c:strRef>
              <c:f>Sheet1!$A$2:$A$11</c:f>
              <c:strCache>
                <c:ptCount val="10"/>
                <c:pt idx="0">
                  <c:v>Astaxanthin</c:v>
                </c:pt>
                <c:pt idx="1">
                  <c:v>Collagen</c:v>
                </c:pt>
                <c:pt idx="2">
                  <c:v>CoQ10  (ubiquinone/ ubiquinol)</c:v>
                </c:pt>
                <c:pt idx="3">
                  <c:v>Vitamin K (K2, MK-7)</c:v>
                </c:pt>
                <c:pt idx="4">
                  <c:v>Glucosamine</c:v>
                </c:pt>
                <c:pt idx="5">
                  <c:v>Prebiotics</c:v>
                </c:pt>
                <c:pt idx="6">
                  <c:v>Curcumin/Turmeric</c:v>
                </c:pt>
                <c:pt idx="7">
                  <c:v>Probiotics</c:v>
                </c:pt>
                <c:pt idx="8">
                  <c:v>Fish Oil</c:v>
                </c:pt>
                <c:pt idx="9">
                  <c:v>Vitamin D</c:v>
                </c:pt>
              </c:strCache>
            </c:strRef>
          </c:cat>
          <c:val>
            <c:numRef>
              <c:f>Sheet1!$D$2:$D$11</c:f>
              <c:numCache>
                <c:formatCode>0%</c:formatCode>
                <c:ptCount val="10"/>
                <c:pt idx="0">
                  <c:v>4.8780490000000003E-2</c:v>
                </c:pt>
                <c:pt idx="1">
                  <c:v>3.7779050000000002E-2</c:v>
                </c:pt>
                <c:pt idx="2">
                  <c:v>3.9184950000000003E-2</c:v>
                </c:pt>
                <c:pt idx="3">
                  <c:v>3.1387320000000003E-2</c:v>
                </c:pt>
                <c:pt idx="4">
                  <c:v>4.0726819999999997E-2</c:v>
                </c:pt>
                <c:pt idx="5">
                  <c:v>2.729529E-2</c:v>
                </c:pt>
                <c:pt idx="6">
                  <c:v>3.2909929999999997E-2</c:v>
                </c:pt>
                <c:pt idx="7">
                  <c:v>2.5268820000000001E-2</c:v>
                </c:pt>
                <c:pt idx="8">
                  <c:v>3.0713170000000001E-2</c:v>
                </c:pt>
                <c:pt idx="9">
                  <c:v>2.935223E-2</c:v>
                </c:pt>
              </c:numCache>
            </c:numRef>
          </c:val>
          <c:extLst>
            <c:ext xmlns:c16="http://schemas.microsoft.com/office/drawing/2014/chart" uri="{C3380CC4-5D6E-409C-BE32-E72D297353CC}">
              <c16:uniqueId val="{00000008-1E0D-4E01-BB36-D9C9578762B5}"/>
            </c:ext>
          </c:extLst>
        </c:ser>
        <c:dLbls>
          <c:showLegendKey val="0"/>
          <c:showVal val="0"/>
          <c:showCatName val="0"/>
          <c:showSerName val="0"/>
          <c:showPercent val="0"/>
          <c:showBubbleSize val="0"/>
        </c:dLbls>
        <c:gapWidth val="55"/>
        <c:overlap val="100"/>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031552"/>
        <c:crosses val="autoZero"/>
        <c:auto val="1"/>
        <c:lblAlgn val="ctr"/>
        <c:lblOffset val="100"/>
        <c:noMultiLvlLbl val="0"/>
      </c:catAx>
      <c:valAx>
        <c:axId val="103031552"/>
        <c:scaling>
          <c:orientation val="minMax"/>
        </c:scaling>
        <c:delete val="0"/>
        <c:axPos val="b"/>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2345728"/>
        <c:crosses val="autoZero"/>
        <c:crossBetween val="between"/>
      </c:valAx>
      <c:spPr>
        <a:noFill/>
        <a:ln>
          <a:noFill/>
        </a:ln>
        <a:effectLst/>
      </c:spPr>
    </c:plotArea>
    <c:legend>
      <c:legendPos val="b"/>
      <c:layout>
        <c:manualLayout>
          <c:xMode val="edge"/>
          <c:yMode val="edge"/>
          <c:x val="0.13642445866141734"/>
          <c:y val="0.77831491383772211"/>
          <c:w val="0.8627662869976509"/>
          <c:h val="0.178991534599862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200" b="0" i="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582993868093577E-2"/>
          <c:y val="0.12472927276335549"/>
          <c:w val="0.93693938967057333"/>
          <c:h val="0.56034182621663708"/>
        </c:manualLayout>
      </c:layout>
      <c:barChart>
        <c:barDir val="col"/>
        <c:grouping val="clustered"/>
        <c:varyColors val="0"/>
        <c:ser>
          <c:idx val="0"/>
          <c:order val="0"/>
          <c:tx>
            <c:strRef>
              <c:f>Sheet1!$B$1</c:f>
              <c:strCache>
                <c:ptCount val="1"/>
                <c:pt idx="0">
                  <c:v>Irregular Prebiotic Users</c:v>
                </c:pt>
              </c:strCache>
            </c:strRef>
          </c:tx>
          <c:spPr>
            <a:solidFill>
              <a:schemeClr val="accent2"/>
            </a:solidFill>
            <a:ln>
              <a:noFill/>
            </a:ln>
            <a:effectLst/>
          </c:spPr>
          <c:invertIfNegative val="0"/>
          <c:cat>
            <c:strRef>
              <c:f>Sheet1!$A$2:$A$11</c:f>
              <c:strCache>
                <c:ptCount val="10"/>
                <c:pt idx="0">
                  <c:v>Glucosamine</c:v>
                </c:pt>
                <c:pt idx="1">
                  <c:v>CoQ10  </c:v>
                </c:pt>
                <c:pt idx="2">
                  <c:v>Probiotics</c:v>
                </c:pt>
                <c:pt idx="3">
                  <c:v>Omegas</c:v>
                </c:pt>
                <c:pt idx="4">
                  <c:v>Vitamin D</c:v>
                </c:pt>
                <c:pt idx="5">
                  <c:v>Vitamin K (K2, MK-7)</c:v>
                </c:pt>
                <c:pt idx="6">
                  <c:v>Collagen</c:v>
                </c:pt>
                <c:pt idx="7">
                  <c:v>Curcumin/Turmeric</c:v>
                </c:pt>
                <c:pt idx="8">
                  <c:v>Prebiotics</c:v>
                </c:pt>
                <c:pt idx="9">
                  <c:v>Astaxanthin</c:v>
                </c:pt>
              </c:strCache>
            </c:strRef>
          </c:cat>
          <c:val>
            <c:numRef>
              <c:f>Sheet1!$B$2:$B$11</c:f>
              <c:numCache>
                <c:formatCode>General</c:formatCode>
                <c:ptCount val="10"/>
                <c:pt idx="0">
                  <c:v>3.4</c:v>
                </c:pt>
                <c:pt idx="1">
                  <c:v>3.34</c:v>
                </c:pt>
                <c:pt idx="2">
                  <c:v>3.68</c:v>
                </c:pt>
                <c:pt idx="3">
                  <c:v>3.74</c:v>
                </c:pt>
                <c:pt idx="4">
                  <c:v>3.81</c:v>
                </c:pt>
                <c:pt idx="5">
                  <c:v>3.41</c:v>
                </c:pt>
                <c:pt idx="6">
                  <c:v>3.53</c:v>
                </c:pt>
                <c:pt idx="7">
                  <c:v>3.68</c:v>
                </c:pt>
                <c:pt idx="8">
                  <c:v>3.62</c:v>
                </c:pt>
                <c:pt idx="9">
                  <c:v>3.21</c:v>
                </c:pt>
              </c:numCache>
            </c:numRef>
          </c:val>
          <c:extLst>
            <c:ext xmlns:c16="http://schemas.microsoft.com/office/drawing/2014/chart" uri="{C3380CC4-5D6E-409C-BE32-E72D297353CC}">
              <c16:uniqueId val="{00000000-02D1-604C-9970-8E976CA147B6}"/>
            </c:ext>
          </c:extLst>
        </c:ser>
        <c:ser>
          <c:idx val="1"/>
          <c:order val="1"/>
          <c:tx>
            <c:strRef>
              <c:f>Sheet1!$C$1</c:f>
              <c:strCache>
                <c:ptCount val="1"/>
                <c:pt idx="0">
                  <c:v>Regular Prebiotic Users</c:v>
                </c:pt>
              </c:strCache>
            </c:strRef>
          </c:tx>
          <c:spPr>
            <a:solidFill>
              <a:schemeClr val="accent6"/>
            </a:solidFill>
            <a:ln>
              <a:noFill/>
            </a:ln>
            <a:effectLst/>
          </c:spPr>
          <c:invertIfNegative val="0"/>
          <c:cat>
            <c:strRef>
              <c:f>Sheet1!$A$2:$A$11</c:f>
              <c:strCache>
                <c:ptCount val="10"/>
                <c:pt idx="0">
                  <c:v>Glucosamine</c:v>
                </c:pt>
                <c:pt idx="1">
                  <c:v>CoQ10  </c:v>
                </c:pt>
                <c:pt idx="2">
                  <c:v>Probiotics</c:v>
                </c:pt>
                <c:pt idx="3">
                  <c:v>Omegas</c:v>
                </c:pt>
                <c:pt idx="4">
                  <c:v>Vitamin D</c:v>
                </c:pt>
                <c:pt idx="5">
                  <c:v>Vitamin K (K2, MK-7)</c:v>
                </c:pt>
                <c:pt idx="6">
                  <c:v>Collagen</c:v>
                </c:pt>
                <c:pt idx="7">
                  <c:v>Curcumin/Turmeric</c:v>
                </c:pt>
                <c:pt idx="8">
                  <c:v>Prebiotics</c:v>
                </c:pt>
                <c:pt idx="9">
                  <c:v>Astaxanthin</c:v>
                </c:pt>
              </c:strCache>
            </c:strRef>
          </c:cat>
          <c:val>
            <c:numRef>
              <c:f>Sheet1!$C$2:$C$11</c:f>
              <c:numCache>
                <c:formatCode>General</c:formatCode>
                <c:ptCount val="10"/>
                <c:pt idx="0">
                  <c:v>3.91</c:v>
                </c:pt>
                <c:pt idx="1">
                  <c:v>3.79</c:v>
                </c:pt>
                <c:pt idx="2">
                  <c:v>4.1399999999999997</c:v>
                </c:pt>
                <c:pt idx="3">
                  <c:v>4.1900000000000004</c:v>
                </c:pt>
                <c:pt idx="4">
                  <c:v>4.2300000000000004</c:v>
                </c:pt>
                <c:pt idx="5">
                  <c:v>3.77</c:v>
                </c:pt>
                <c:pt idx="6">
                  <c:v>3.81</c:v>
                </c:pt>
                <c:pt idx="7">
                  <c:v>3.97</c:v>
                </c:pt>
                <c:pt idx="8">
                  <c:v>3.84</c:v>
                </c:pt>
                <c:pt idx="9">
                  <c:v>3.35</c:v>
                </c:pt>
              </c:numCache>
            </c:numRef>
          </c:val>
          <c:extLst>
            <c:ext xmlns:c16="http://schemas.microsoft.com/office/drawing/2014/chart" uri="{C3380CC4-5D6E-409C-BE32-E72D297353CC}">
              <c16:uniqueId val="{00000001-02D1-604C-9970-8E976CA147B6}"/>
            </c:ext>
          </c:extLst>
        </c:ser>
        <c:dLbls>
          <c:showLegendKey val="0"/>
          <c:showVal val="0"/>
          <c:showCatName val="0"/>
          <c:showSerName val="0"/>
          <c:showPercent val="0"/>
          <c:showBubbleSize val="0"/>
        </c:dLbls>
        <c:gapWidth val="219"/>
        <c:overlap val="-27"/>
        <c:axId val="720988752"/>
        <c:axId val="529088560"/>
      </c:barChart>
      <c:catAx>
        <c:axId val="72098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088560"/>
        <c:crosses val="autoZero"/>
        <c:auto val="1"/>
        <c:lblAlgn val="ctr"/>
        <c:lblOffset val="100"/>
        <c:noMultiLvlLbl val="0"/>
      </c:catAx>
      <c:valAx>
        <c:axId val="529088560"/>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Helvetica Light" panose="020B0403020202020204"/>
                <a:ea typeface="+mn-ea"/>
                <a:cs typeface="+mn-cs"/>
              </a:defRPr>
            </a:pPr>
            <a:endParaRPr lang="en-US"/>
          </a:p>
        </c:txPr>
        <c:crossAx val="720988752"/>
        <c:crosses val="autoZero"/>
        <c:crossBetween val="between"/>
        <c:majorUnit val="1"/>
      </c:valAx>
      <c:spPr>
        <a:noFill/>
        <a:ln>
          <a:noFill/>
        </a:ln>
        <a:effectLst/>
      </c:spPr>
    </c:plotArea>
    <c:legend>
      <c:legendPos val="b"/>
      <c:layout>
        <c:manualLayout>
          <c:xMode val="edge"/>
          <c:yMode val="edge"/>
          <c:x val="0.17986344629052875"/>
          <c:y val="0.94575565751183988"/>
          <c:w val="0.63911438804654142"/>
          <c:h val="5.424434248816009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just">
        <a:defRPr>
          <a:latin typeface="Helvetica Light" panose="020B0403020202020204"/>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a:t>Regular Supplement Users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Take Supplement Regularly</c:v>
                </c:pt>
              </c:strCache>
            </c:strRef>
          </c:tx>
          <c:spPr>
            <a:solidFill>
              <a:schemeClr val="bg2">
                <a:lumMod val="50000"/>
              </a:schemeClr>
            </a:solidFill>
            <a:ln>
              <a:noFill/>
            </a:ln>
            <a:effectLst/>
          </c:spPr>
          <c:invertIfNegative val="0"/>
          <c:cat>
            <c:strRef>
              <c:f>Sheet1!$A$2:$A$15</c:f>
              <c:strCache>
                <c:ptCount val="14"/>
                <c:pt idx="0">
                  <c:v>Astaxanthin</c:v>
                </c:pt>
                <c:pt idx="1">
                  <c:v>Prebiotics</c:v>
                </c:pt>
                <c:pt idx="2">
                  <c:v>Protein Powder</c:v>
                </c:pt>
                <c:pt idx="3">
                  <c:v>Collagen</c:v>
                </c:pt>
                <c:pt idx="4">
                  <c:v>CoQ10  (ubiquinone/ ubiquinol)</c:v>
                </c:pt>
                <c:pt idx="5">
                  <c:v>Glucosamine</c:v>
                </c:pt>
                <c:pt idx="6">
                  <c:v>Curcumin/Turmeric</c:v>
                </c:pt>
                <c:pt idx="7">
                  <c:v>Vitamin K (K2, MK-7)</c:v>
                </c:pt>
                <c:pt idx="8">
                  <c:v>Probiotics</c:v>
                </c:pt>
                <c:pt idx="9">
                  <c:v>Magnesium</c:v>
                </c:pt>
                <c:pt idx="10">
                  <c:v>Omegas</c:v>
                </c:pt>
                <c:pt idx="11">
                  <c:v>Calcium</c:v>
                </c:pt>
                <c:pt idx="12">
                  <c:v>Vitamin D</c:v>
                </c:pt>
                <c:pt idx="13">
                  <c:v>Multivitamin</c:v>
                </c:pt>
              </c:strCache>
            </c:strRef>
          </c:cat>
          <c:val>
            <c:numRef>
              <c:f>Sheet1!$B$2:$B$15</c:f>
              <c:numCache>
                <c:formatCode>0%</c:formatCode>
                <c:ptCount val="14"/>
                <c:pt idx="0">
                  <c:v>4.5779689999999998E-2</c:v>
                </c:pt>
                <c:pt idx="1">
                  <c:v>8.7982829999999998E-2</c:v>
                </c:pt>
                <c:pt idx="2">
                  <c:v>9.084405999999999E-2</c:v>
                </c:pt>
                <c:pt idx="3">
                  <c:v>9.728183E-2</c:v>
                </c:pt>
                <c:pt idx="4">
                  <c:v>0.10729614</c:v>
                </c:pt>
                <c:pt idx="5">
                  <c:v>0.13304721</c:v>
                </c:pt>
                <c:pt idx="6">
                  <c:v>0.13948498000000001</c:v>
                </c:pt>
                <c:pt idx="7">
                  <c:v>0.17381974</c:v>
                </c:pt>
                <c:pt idx="8">
                  <c:v>0.18097282000000001</c:v>
                </c:pt>
                <c:pt idx="9">
                  <c:v>0.30042918000000002</c:v>
                </c:pt>
                <c:pt idx="10">
                  <c:v>0.32546494999999998</c:v>
                </c:pt>
                <c:pt idx="11">
                  <c:v>0.34334764000000001</c:v>
                </c:pt>
                <c:pt idx="12">
                  <c:v>0.50357653999999996</c:v>
                </c:pt>
                <c:pt idx="13">
                  <c:v>0.52360514999999996</c:v>
                </c:pt>
              </c:numCache>
            </c:numRef>
          </c:val>
          <c:extLst>
            <c:ext xmlns:c16="http://schemas.microsoft.com/office/drawing/2014/chart" uri="{C3380CC4-5D6E-409C-BE32-E72D297353CC}">
              <c16:uniqueId val="{00000000-E713-0A44-B188-06F69CF048C5}"/>
            </c:ext>
          </c:extLst>
        </c:ser>
        <c:dLbls>
          <c:showLegendKey val="0"/>
          <c:showVal val="0"/>
          <c:showCatName val="0"/>
          <c:showSerName val="0"/>
          <c:showPercent val="0"/>
          <c:showBubbleSize val="0"/>
        </c:dLbls>
        <c:gapWidth val="98"/>
        <c:overlap val="-8"/>
        <c:axId val="249833024"/>
        <c:axId val="2066111632"/>
      </c:barChart>
      <c:catAx>
        <c:axId val="24983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66111632"/>
        <c:crosses val="autoZero"/>
        <c:auto val="1"/>
        <c:lblAlgn val="ctr"/>
        <c:lblOffset val="100"/>
        <c:noMultiLvlLbl val="0"/>
      </c:catAx>
      <c:valAx>
        <c:axId val="20661116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49833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Irregular Supplement Users</c:v>
                </c:pt>
              </c:strCache>
            </c:strRef>
          </c:tx>
          <c:spPr>
            <a:solidFill>
              <a:schemeClr val="accent1">
                <a:lumMod val="50000"/>
              </a:schemeClr>
            </a:solidFill>
            <a:ln>
              <a:noFill/>
            </a:ln>
            <a:effectLst/>
          </c:spPr>
          <c:invertIfNegative val="0"/>
          <c:cat>
            <c:strRef>
              <c:f>Sheet1!$A$2:$A$15</c:f>
              <c:strCache>
                <c:ptCount val="14"/>
                <c:pt idx="0">
                  <c:v>Multivitamin</c:v>
                </c:pt>
                <c:pt idx="1">
                  <c:v>Vitamin D</c:v>
                </c:pt>
                <c:pt idx="2">
                  <c:v>Calcium</c:v>
                </c:pt>
                <c:pt idx="3">
                  <c:v>Magnesium</c:v>
                </c:pt>
                <c:pt idx="4">
                  <c:v>Omegas</c:v>
                </c:pt>
                <c:pt idx="5">
                  <c:v>Curcumin/Turmeric</c:v>
                </c:pt>
                <c:pt idx="6">
                  <c:v>Probiotics</c:v>
                </c:pt>
                <c:pt idx="7">
                  <c:v>Vitamin K (K2, MK-7)</c:v>
                </c:pt>
                <c:pt idx="8">
                  <c:v>Prebiotics</c:v>
                </c:pt>
                <c:pt idx="9">
                  <c:v>CoQ10  (ubiquinone/ ubiquinol)</c:v>
                </c:pt>
                <c:pt idx="10">
                  <c:v>Collagen</c:v>
                </c:pt>
                <c:pt idx="11">
                  <c:v>Protein Powder</c:v>
                </c:pt>
                <c:pt idx="12">
                  <c:v>Glucosamine</c:v>
                </c:pt>
                <c:pt idx="13">
                  <c:v>Astaxanthin</c:v>
                </c:pt>
              </c:strCache>
            </c:strRef>
          </c:cat>
          <c:val>
            <c:numRef>
              <c:f>Sheet1!$B$2:$B$15</c:f>
              <c:numCache>
                <c:formatCode>0%</c:formatCode>
                <c:ptCount val="14"/>
                <c:pt idx="0">
                  <c:v>0.20297029999999999</c:v>
                </c:pt>
                <c:pt idx="1">
                  <c:v>0.20132013000000001</c:v>
                </c:pt>
                <c:pt idx="2">
                  <c:v>0.13036304000000001</c:v>
                </c:pt>
                <c:pt idx="3">
                  <c:v>0.11716172</c:v>
                </c:pt>
                <c:pt idx="4">
                  <c:v>0.10066007</c:v>
                </c:pt>
                <c:pt idx="5">
                  <c:v>7.7557760000000003E-2</c:v>
                </c:pt>
                <c:pt idx="6">
                  <c:v>6.9306930000000003E-2</c:v>
                </c:pt>
                <c:pt idx="7">
                  <c:v>6.6006599999999999E-2</c:v>
                </c:pt>
                <c:pt idx="8">
                  <c:v>6.6006599999999999E-2</c:v>
                </c:pt>
                <c:pt idx="9">
                  <c:v>6.6006599999999999E-2</c:v>
                </c:pt>
                <c:pt idx="10">
                  <c:v>6.4356440000000001E-2</c:v>
                </c:pt>
                <c:pt idx="11">
                  <c:v>6.4356440000000001E-2</c:v>
                </c:pt>
                <c:pt idx="12">
                  <c:v>6.2706270000000008E-2</c:v>
                </c:pt>
                <c:pt idx="13">
                  <c:v>2.6402640000000002E-2</c:v>
                </c:pt>
              </c:numCache>
            </c:numRef>
          </c:val>
          <c:extLst>
            <c:ext xmlns:c16="http://schemas.microsoft.com/office/drawing/2014/chart" uri="{C3380CC4-5D6E-409C-BE32-E72D297353CC}">
              <c16:uniqueId val="{00000000-249C-DE49-9411-12FAA4EE8C5F}"/>
            </c:ext>
          </c:extLst>
        </c:ser>
        <c:dLbls>
          <c:showLegendKey val="0"/>
          <c:showVal val="0"/>
          <c:showCatName val="0"/>
          <c:showSerName val="0"/>
          <c:showPercent val="0"/>
          <c:showBubbleSize val="0"/>
        </c:dLbls>
        <c:gapWidth val="104"/>
        <c:overlap val="-5"/>
        <c:axId val="794592656"/>
        <c:axId val="676943872"/>
      </c:barChart>
      <c:catAx>
        <c:axId val="794592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6943872"/>
        <c:crosses val="autoZero"/>
        <c:auto val="1"/>
        <c:lblAlgn val="ctr"/>
        <c:lblOffset val="100"/>
        <c:noMultiLvlLbl val="0"/>
      </c:catAx>
      <c:valAx>
        <c:axId val="676943872"/>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459265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90860210927844"/>
          <c:y val="0.27145595985973603"/>
          <c:w val="0.62955627912682"/>
          <c:h val="0.55336108912821569"/>
        </c:manualLayout>
      </c:layout>
      <c:doughnutChart>
        <c:varyColors val="1"/>
        <c:ser>
          <c:idx val="0"/>
          <c:order val="0"/>
          <c:tx>
            <c:strRef>
              <c:f>Sheet1!$B$1</c:f>
              <c:strCache>
                <c:ptCount val="1"/>
                <c:pt idx="0">
                  <c:v>Age</c:v>
                </c:pt>
              </c:strCache>
            </c:strRef>
          </c:tx>
          <c:spPr>
            <a:scene3d>
              <a:camera prst="orthographicFront"/>
              <a:lightRig rig="threePt" dir="t"/>
            </a:scene3d>
          </c:spPr>
          <c:dPt>
            <c:idx val="0"/>
            <c:bubble3D val="0"/>
            <c:spPr>
              <a:solidFill>
                <a:schemeClr val="accent2"/>
              </a:solidFill>
              <a:ln>
                <a:noFill/>
              </a:ln>
              <a:effectLst/>
              <a:scene3d>
                <a:camera prst="orthographicFront"/>
                <a:lightRig rig="threePt" dir="t"/>
              </a:scene3d>
            </c:spPr>
            <c:extLst>
              <c:ext xmlns:c16="http://schemas.microsoft.com/office/drawing/2014/chart" uri="{C3380CC4-5D6E-409C-BE32-E72D297353CC}">
                <c16:uniqueId val="{00000001-EDD3-FB49-B4AD-424689F5ED48}"/>
              </c:ext>
            </c:extLst>
          </c:dPt>
          <c:dPt>
            <c:idx val="1"/>
            <c:bubble3D val="0"/>
            <c:spPr>
              <a:solidFill>
                <a:schemeClr val="accent4"/>
              </a:solidFill>
              <a:ln>
                <a:noFill/>
              </a:ln>
              <a:effectLst/>
              <a:scene3d>
                <a:camera prst="orthographicFront"/>
                <a:lightRig rig="threePt" dir="t"/>
              </a:scene3d>
            </c:spPr>
            <c:extLst>
              <c:ext xmlns:c16="http://schemas.microsoft.com/office/drawing/2014/chart" uri="{C3380CC4-5D6E-409C-BE32-E72D297353CC}">
                <c16:uniqueId val="{00000003-EDD3-FB49-B4AD-424689F5ED48}"/>
              </c:ext>
            </c:extLst>
          </c:dPt>
          <c:dPt>
            <c:idx val="2"/>
            <c:bubble3D val="0"/>
            <c:spPr>
              <a:solidFill>
                <a:schemeClr val="accent6"/>
              </a:solidFill>
              <a:ln>
                <a:noFill/>
              </a:ln>
              <a:effectLst/>
              <a:scene3d>
                <a:camera prst="orthographicFront"/>
                <a:lightRig rig="threePt" dir="t"/>
              </a:scene3d>
            </c:spPr>
            <c:extLst>
              <c:ext xmlns:c16="http://schemas.microsoft.com/office/drawing/2014/chart" uri="{C3380CC4-5D6E-409C-BE32-E72D297353CC}">
                <c16:uniqueId val="{00000005-EDD3-FB49-B4AD-424689F5ED48}"/>
              </c:ext>
            </c:extLst>
          </c:dPt>
          <c:dPt>
            <c:idx val="3"/>
            <c:bubble3D val="0"/>
            <c:spPr>
              <a:solidFill>
                <a:schemeClr val="accent2">
                  <a:lumMod val="60000"/>
                </a:schemeClr>
              </a:solidFill>
              <a:ln>
                <a:noFill/>
              </a:ln>
              <a:effectLst/>
              <a:scene3d>
                <a:camera prst="orthographicFront"/>
                <a:lightRig rig="threePt" dir="t"/>
              </a:scene3d>
            </c:spPr>
            <c:extLst>
              <c:ext xmlns:c16="http://schemas.microsoft.com/office/drawing/2014/chart" uri="{C3380CC4-5D6E-409C-BE32-E72D297353CC}">
                <c16:uniqueId val="{00000007-EDD3-FB49-B4AD-424689F5ED48}"/>
              </c:ext>
            </c:extLst>
          </c:dPt>
          <c:dPt>
            <c:idx val="4"/>
            <c:bubble3D val="0"/>
            <c:spPr>
              <a:solidFill>
                <a:schemeClr val="accent4">
                  <a:lumMod val="60000"/>
                </a:schemeClr>
              </a:solidFill>
              <a:ln>
                <a:noFill/>
              </a:ln>
              <a:effectLst/>
              <a:scene3d>
                <a:camera prst="orthographicFront"/>
                <a:lightRig rig="threePt" dir="t"/>
              </a:scene3d>
            </c:spPr>
            <c:extLst>
              <c:ext xmlns:c16="http://schemas.microsoft.com/office/drawing/2014/chart" uri="{C3380CC4-5D6E-409C-BE32-E72D297353CC}">
                <c16:uniqueId val="{00000009-EDD3-FB49-B4AD-424689F5ED48}"/>
              </c:ext>
            </c:extLst>
          </c:dPt>
          <c:dPt>
            <c:idx val="5"/>
            <c:bubble3D val="0"/>
            <c:spPr>
              <a:solidFill>
                <a:schemeClr val="accent6">
                  <a:lumMod val="60000"/>
                </a:schemeClr>
              </a:solidFill>
              <a:ln>
                <a:noFill/>
              </a:ln>
              <a:effectLst/>
              <a:scene3d>
                <a:camera prst="orthographicFront"/>
                <a:lightRig rig="threePt" dir="t"/>
              </a:scene3d>
            </c:spPr>
            <c:extLst>
              <c:ext xmlns:c16="http://schemas.microsoft.com/office/drawing/2014/chart" uri="{C3380CC4-5D6E-409C-BE32-E72D297353CC}">
                <c16:uniqueId val="{0000000B-EDD3-FB49-B4AD-424689F5ED48}"/>
              </c:ext>
            </c:extLst>
          </c:dPt>
          <c:dPt>
            <c:idx val="6"/>
            <c:bubble3D val="0"/>
            <c:spPr>
              <a:solidFill>
                <a:schemeClr val="accent2">
                  <a:lumMod val="80000"/>
                  <a:lumOff val="20000"/>
                </a:schemeClr>
              </a:solidFill>
              <a:ln>
                <a:noFill/>
              </a:ln>
              <a:effectLst/>
              <a:scene3d>
                <a:camera prst="orthographicFront"/>
                <a:lightRig rig="threePt" dir="t"/>
              </a:scene3d>
            </c:spPr>
            <c:extLst>
              <c:ext xmlns:c16="http://schemas.microsoft.com/office/drawing/2014/chart" uri="{C3380CC4-5D6E-409C-BE32-E72D297353CC}">
                <c16:uniqueId val="{0000000D-EDD3-FB49-B4AD-424689F5ED48}"/>
              </c:ext>
            </c:extLst>
          </c:dPt>
          <c:dLbls>
            <c:dLbl>
              <c:idx val="0"/>
              <c:layout>
                <c:manualLayout>
                  <c:x val="7.6944111109719876E-3"/>
                  <c:y val="-3.449855757999412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DD3-FB49-B4AD-424689F5ED48}"/>
                </c:ext>
              </c:extLst>
            </c:dLbl>
            <c:dLbl>
              <c:idx val="5"/>
              <c:layout>
                <c:manualLayout>
                  <c:x val="-1.5388822221943975E-2"/>
                  <c:y val="-2.299903838666273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DD3-FB49-B4AD-424689F5ED48}"/>
                </c:ext>
              </c:extLst>
            </c:dLbl>
            <c:dLbl>
              <c:idx val="6"/>
              <c:layout>
                <c:manualLayout>
                  <c:x val="-2.5648037036574232E-3"/>
                  <c:y val="-3.066538451555030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DD3-FB49-B4AD-424689F5ED48}"/>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Sheet1!$A$2:$A$8</c:f>
              <c:strCache>
                <c:ptCount val="7"/>
                <c:pt idx="0">
                  <c:v>18 - 25</c:v>
                </c:pt>
                <c:pt idx="1">
                  <c:v>26 - 35</c:v>
                </c:pt>
                <c:pt idx="2">
                  <c:v>36 - 45</c:v>
                </c:pt>
                <c:pt idx="3">
                  <c:v>46 - 55</c:v>
                </c:pt>
                <c:pt idx="4">
                  <c:v>56 - 65</c:v>
                </c:pt>
                <c:pt idx="5">
                  <c:v>66 - 74</c:v>
                </c:pt>
                <c:pt idx="6">
                  <c:v>75 or older</c:v>
                </c:pt>
              </c:strCache>
            </c:strRef>
          </c:cat>
          <c:val>
            <c:numRef>
              <c:f>Sheet1!$B$2:$B$8</c:f>
              <c:numCache>
                <c:formatCode>0%</c:formatCode>
                <c:ptCount val="7"/>
                <c:pt idx="0">
                  <c:v>6.6866269999999992E-2</c:v>
                </c:pt>
                <c:pt idx="1">
                  <c:v>0.16616765999999999</c:v>
                </c:pt>
                <c:pt idx="2">
                  <c:v>0.22654690999999999</c:v>
                </c:pt>
                <c:pt idx="3">
                  <c:v>0.23902196000000001</c:v>
                </c:pt>
                <c:pt idx="4">
                  <c:v>0.21307385000000001</c:v>
                </c:pt>
                <c:pt idx="5">
                  <c:v>5.0898199999999998E-2</c:v>
                </c:pt>
                <c:pt idx="6">
                  <c:v>3.7425149999999997E-2</c:v>
                </c:pt>
              </c:numCache>
            </c:numRef>
          </c:val>
          <c:extLst>
            <c:ext xmlns:c16="http://schemas.microsoft.com/office/drawing/2014/chart" uri="{C3380CC4-5D6E-409C-BE32-E72D297353CC}">
              <c16:uniqueId val="{00000005-12BF-4229-B92A-21532B458C8B}"/>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9675606858810188"/>
          <c:y val="0.32625252702688834"/>
          <c:w val="0.19298471659726887"/>
          <c:h val="0.516154560781750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60737473938132E-2"/>
          <c:y val="4.3055251427273136E-2"/>
          <c:w val="0.94724608884414907"/>
          <c:h val="0.6377163976512128"/>
        </c:manualLayout>
      </c:layout>
      <c:barChart>
        <c:barDir val="col"/>
        <c:grouping val="clustered"/>
        <c:varyColors val="0"/>
        <c:ser>
          <c:idx val="0"/>
          <c:order val="0"/>
          <c:tx>
            <c:strRef>
              <c:f>Sheet1!$B$2</c:f>
              <c:strCache>
                <c:ptCount val="1"/>
                <c:pt idx="0">
                  <c:v>2018</c:v>
                </c:pt>
              </c:strCache>
            </c:strRef>
          </c:tx>
          <c:spPr>
            <a:solidFill>
              <a:srgbClr val="7AAEAA"/>
            </a:solidFill>
            <a:ln>
              <a:noFill/>
            </a:ln>
            <a:effectLst/>
          </c:spPr>
          <c:invertIfNegative val="0"/>
          <c:cat>
            <c:strRef>
              <c:f>Sheet1!$A$3:$A$16</c:f>
              <c:strCache>
                <c:ptCount val="14"/>
                <c:pt idx="0">
                  <c:v>Multivitamin</c:v>
                </c:pt>
                <c:pt idx="1">
                  <c:v>Vitamin D</c:v>
                </c:pt>
                <c:pt idx="2">
                  <c:v>Calcium</c:v>
                </c:pt>
                <c:pt idx="3">
                  <c:v>Omegas</c:v>
                </c:pt>
                <c:pt idx="4">
                  <c:v>Magnesium</c:v>
                </c:pt>
                <c:pt idx="5">
                  <c:v>Probiotics</c:v>
                </c:pt>
                <c:pt idx="6">
                  <c:v>Vitamin K (K2, MK-7)</c:v>
                </c:pt>
                <c:pt idx="7">
                  <c:v>Curcumin/Turmeric</c:v>
                </c:pt>
                <c:pt idx="8">
                  <c:v>CoQ10 </c:v>
                </c:pt>
                <c:pt idx="9">
                  <c:v>Protein Powder</c:v>
                </c:pt>
                <c:pt idx="10">
                  <c:v>Prebiotics</c:v>
                </c:pt>
                <c:pt idx="11">
                  <c:v>Astaxanthin</c:v>
                </c:pt>
                <c:pt idx="12">
                  <c:v>Glucosamine</c:v>
                </c:pt>
                <c:pt idx="13">
                  <c:v>Collagen</c:v>
                </c:pt>
              </c:strCache>
            </c:strRef>
          </c:cat>
          <c:val>
            <c:numRef>
              <c:f>Sheet1!$B$3:$B$16</c:f>
              <c:numCache>
                <c:formatCode>0%</c:formatCode>
                <c:ptCount val="14"/>
                <c:pt idx="0">
                  <c:v>0.57999999999999996</c:v>
                </c:pt>
                <c:pt idx="1">
                  <c:v>0.49</c:v>
                </c:pt>
                <c:pt idx="2">
                  <c:v>0.38</c:v>
                </c:pt>
                <c:pt idx="3">
                  <c:v>0.31</c:v>
                </c:pt>
                <c:pt idx="4">
                  <c:v>0.28000000000000003</c:v>
                </c:pt>
                <c:pt idx="5">
                  <c:v>0.21</c:v>
                </c:pt>
                <c:pt idx="6">
                  <c:v>0.13</c:v>
                </c:pt>
                <c:pt idx="7">
                  <c:v>0.11</c:v>
                </c:pt>
                <c:pt idx="8">
                  <c:v>0.11</c:v>
                </c:pt>
                <c:pt idx="9">
                  <c:v>0.09</c:v>
                </c:pt>
                <c:pt idx="10">
                  <c:v>0.06</c:v>
                </c:pt>
                <c:pt idx="11">
                  <c:v>0.04</c:v>
                </c:pt>
              </c:numCache>
            </c:numRef>
          </c:val>
          <c:extLst>
            <c:ext xmlns:c16="http://schemas.microsoft.com/office/drawing/2014/chart" uri="{C3380CC4-5D6E-409C-BE32-E72D297353CC}">
              <c16:uniqueId val="{00000000-2203-0343-8C4B-304AE2C1C31C}"/>
            </c:ext>
          </c:extLst>
        </c:ser>
        <c:ser>
          <c:idx val="1"/>
          <c:order val="1"/>
          <c:tx>
            <c:strRef>
              <c:f>Sheet1!$C$2</c:f>
              <c:strCache>
                <c:ptCount val="1"/>
                <c:pt idx="0">
                  <c:v>2019</c:v>
                </c:pt>
              </c:strCache>
            </c:strRef>
          </c:tx>
          <c:spPr>
            <a:solidFill>
              <a:schemeClr val="accent2"/>
            </a:solidFill>
            <a:ln>
              <a:noFill/>
            </a:ln>
            <a:effectLst/>
          </c:spPr>
          <c:invertIfNegative val="0"/>
          <c:cat>
            <c:strRef>
              <c:f>Sheet1!$A$3:$A$16</c:f>
              <c:strCache>
                <c:ptCount val="14"/>
                <c:pt idx="0">
                  <c:v>Multivitamin</c:v>
                </c:pt>
                <c:pt idx="1">
                  <c:v>Vitamin D</c:v>
                </c:pt>
                <c:pt idx="2">
                  <c:v>Calcium</c:v>
                </c:pt>
                <c:pt idx="3">
                  <c:v>Omegas</c:v>
                </c:pt>
                <c:pt idx="4">
                  <c:v>Magnesium</c:v>
                </c:pt>
                <c:pt idx="5">
                  <c:v>Probiotics</c:v>
                </c:pt>
                <c:pt idx="6">
                  <c:v>Vitamin K (K2, MK-7)</c:v>
                </c:pt>
                <c:pt idx="7">
                  <c:v>Curcumin/Turmeric</c:v>
                </c:pt>
                <c:pt idx="8">
                  <c:v>CoQ10 </c:v>
                </c:pt>
                <c:pt idx="9">
                  <c:v>Protein Powder</c:v>
                </c:pt>
                <c:pt idx="10">
                  <c:v>Prebiotics</c:v>
                </c:pt>
                <c:pt idx="11">
                  <c:v>Astaxanthin</c:v>
                </c:pt>
                <c:pt idx="12">
                  <c:v>Glucosamine</c:v>
                </c:pt>
                <c:pt idx="13">
                  <c:v>Collagen</c:v>
                </c:pt>
              </c:strCache>
            </c:strRef>
          </c:cat>
          <c:val>
            <c:numRef>
              <c:f>Sheet1!$C$3:$C$16</c:f>
              <c:numCache>
                <c:formatCode>0%</c:formatCode>
                <c:ptCount val="14"/>
                <c:pt idx="0">
                  <c:v>0.56872509999999998</c:v>
                </c:pt>
                <c:pt idx="1">
                  <c:v>0.48306772999999997</c:v>
                </c:pt>
                <c:pt idx="2">
                  <c:v>0.38247012000000002</c:v>
                </c:pt>
                <c:pt idx="3">
                  <c:v>0.33665339000000011</c:v>
                </c:pt>
                <c:pt idx="4">
                  <c:v>0.28884462</c:v>
                </c:pt>
                <c:pt idx="5">
                  <c:v>0.20717131</c:v>
                </c:pt>
                <c:pt idx="6">
                  <c:v>0.16434262999999999</c:v>
                </c:pt>
                <c:pt idx="7">
                  <c:v>0.13047808999999999</c:v>
                </c:pt>
                <c:pt idx="8">
                  <c:v>0.11354582000000001</c:v>
                </c:pt>
                <c:pt idx="9">
                  <c:v>0.10756971999999999</c:v>
                </c:pt>
                <c:pt idx="10">
                  <c:v>0.10458167</c:v>
                </c:pt>
                <c:pt idx="11">
                  <c:v>4.2828690000000003E-2</c:v>
                </c:pt>
                <c:pt idx="12">
                  <c:v>0.14541833000000001</c:v>
                </c:pt>
                <c:pt idx="13">
                  <c:v>9.36255E-2</c:v>
                </c:pt>
              </c:numCache>
            </c:numRef>
          </c:val>
          <c:extLst>
            <c:ext xmlns:c16="http://schemas.microsoft.com/office/drawing/2014/chart" uri="{C3380CC4-5D6E-409C-BE32-E72D297353CC}">
              <c16:uniqueId val="{00000001-2203-0343-8C4B-304AE2C1C31C}"/>
            </c:ext>
          </c:extLst>
        </c:ser>
        <c:ser>
          <c:idx val="2"/>
          <c:order val="2"/>
          <c:tx>
            <c:strRef>
              <c:f>Sheet1!$D$2</c:f>
              <c:strCache>
                <c:ptCount val="1"/>
                <c:pt idx="0">
                  <c:v>2020</c:v>
                </c:pt>
              </c:strCache>
            </c:strRef>
          </c:tx>
          <c:spPr>
            <a:solidFill>
              <a:schemeClr val="accent4">
                <a:lumMod val="75000"/>
              </a:schemeClr>
            </a:solidFill>
            <a:ln>
              <a:noFill/>
            </a:ln>
            <a:effectLst/>
          </c:spPr>
          <c:invertIfNegative val="0"/>
          <c:cat>
            <c:strRef>
              <c:f>Sheet1!$A$3:$A$16</c:f>
              <c:strCache>
                <c:ptCount val="14"/>
                <c:pt idx="0">
                  <c:v>Multivitamin</c:v>
                </c:pt>
                <c:pt idx="1">
                  <c:v>Vitamin D</c:v>
                </c:pt>
                <c:pt idx="2">
                  <c:v>Calcium</c:v>
                </c:pt>
                <c:pt idx="3">
                  <c:v>Omegas</c:v>
                </c:pt>
                <c:pt idx="4">
                  <c:v>Magnesium</c:v>
                </c:pt>
                <c:pt idx="5">
                  <c:v>Probiotics</c:v>
                </c:pt>
                <c:pt idx="6">
                  <c:v>Vitamin K (K2, MK-7)</c:v>
                </c:pt>
                <c:pt idx="7">
                  <c:v>Curcumin/Turmeric</c:v>
                </c:pt>
                <c:pt idx="8">
                  <c:v>CoQ10 </c:v>
                </c:pt>
                <c:pt idx="9">
                  <c:v>Protein Powder</c:v>
                </c:pt>
                <c:pt idx="10">
                  <c:v>Prebiotics</c:v>
                </c:pt>
                <c:pt idx="11">
                  <c:v>Astaxanthin</c:v>
                </c:pt>
                <c:pt idx="12">
                  <c:v>Glucosamine</c:v>
                </c:pt>
                <c:pt idx="13">
                  <c:v>Collagen</c:v>
                </c:pt>
              </c:strCache>
            </c:strRef>
          </c:cat>
          <c:val>
            <c:numRef>
              <c:f>Sheet1!$D$3:$D$16</c:f>
              <c:numCache>
                <c:formatCode>0%</c:formatCode>
                <c:ptCount val="14"/>
                <c:pt idx="0">
                  <c:v>0.55000000000000004</c:v>
                </c:pt>
                <c:pt idx="1">
                  <c:v>0.46</c:v>
                </c:pt>
                <c:pt idx="2">
                  <c:v>0.32</c:v>
                </c:pt>
                <c:pt idx="3">
                  <c:v>0.28999999999999998</c:v>
                </c:pt>
                <c:pt idx="4">
                  <c:v>0.23</c:v>
                </c:pt>
                <c:pt idx="5">
                  <c:v>0.18</c:v>
                </c:pt>
                <c:pt idx="6">
                  <c:v>0.14000000000000001</c:v>
                </c:pt>
                <c:pt idx="7">
                  <c:v>0.12</c:v>
                </c:pt>
                <c:pt idx="8">
                  <c:v>0.11</c:v>
                </c:pt>
                <c:pt idx="9">
                  <c:v>0.09</c:v>
                </c:pt>
                <c:pt idx="10">
                  <c:v>0.09</c:v>
                </c:pt>
                <c:pt idx="11">
                  <c:v>0.04</c:v>
                </c:pt>
                <c:pt idx="12">
                  <c:v>0.12</c:v>
                </c:pt>
                <c:pt idx="13">
                  <c:v>0.1</c:v>
                </c:pt>
              </c:numCache>
            </c:numRef>
          </c:val>
          <c:extLst>
            <c:ext xmlns:c16="http://schemas.microsoft.com/office/drawing/2014/chart" uri="{C3380CC4-5D6E-409C-BE32-E72D297353CC}">
              <c16:uniqueId val="{00000002-2203-0343-8C4B-304AE2C1C31C}"/>
            </c:ext>
          </c:extLst>
        </c:ser>
        <c:dLbls>
          <c:showLegendKey val="0"/>
          <c:showVal val="0"/>
          <c:showCatName val="0"/>
          <c:showSerName val="0"/>
          <c:showPercent val="0"/>
          <c:showBubbleSize val="0"/>
        </c:dLbls>
        <c:gapWidth val="219"/>
        <c:overlap val="-27"/>
        <c:axId val="797237167"/>
        <c:axId val="815525599"/>
      </c:barChart>
      <c:catAx>
        <c:axId val="797237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15525599"/>
        <c:crosses val="autoZero"/>
        <c:auto val="1"/>
        <c:lblAlgn val="ctr"/>
        <c:lblOffset val="100"/>
        <c:noMultiLvlLbl val="0"/>
      </c:catAx>
      <c:valAx>
        <c:axId val="815525599"/>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7237167"/>
        <c:crosses val="autoZero"/>
        <c:crossBetween val="between"/>
      </c:valAx>
      <c:spPr>
        <a:noFill/>
        <a:ln>
          <a:noFill/>
        </a:ln>
        <a:effectLst/>
      </c:spPr>
    </c:plotArea>
    <c:legend>
      <c:legendPos val="b"/>
      <c:layout>
        <c:manualLayout>
          <c:xMode val="edge"/>
          <c:yMode val="edge"/>
          <c:x val="0.35219280935839586"/>
          <c:y val="0.95276478058037861"/>
          <c:w val="0.28988453629863309"/>
          <c:h val="4.72353095690481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a:t>Percentage Usage of Each Supplement for All Users</a:t>
            </a:r>
          </a:p>
        </c:rich>
      </c:tx>
      <c:layout>
        <c:manualLayout>
          <c:xMode val="edge"/>
          <c:yMode val="edge"/>
          <c:x val="0.20774212598425196"/>
          <c:y val="5.7205789946645463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6489911417322832E-2"/>
          <c:y val="0.11023836674222645"/>
          <c:w val="0.91351008858267713"/>
          <c:h val="0.5140443899731395"/>
        </c:manualLayout>
      </c:layout>
      <c:barChart>
        <c:barDir val="col"/>
        <c:grouping val="clustered"/>
        <c:varyColors val="0"/>
        <c:ser>
          <c:idx val="0"/>
          <c:order val="0"/>
          <c:tx>
            <c:strRef>
              <c:f>Sheet1!$B$1</c:f>
              <c:strCache>
                <c:ptCount val="1"/>
                <c:pt idx="0">
                  <c:v>US</c:v>
                </c:pt>
              </c:strCache>
            </c:strRef>
          </c:tx>
          <c:spPr>
            <a:solidFill>
              <a:schemeClr val="accent2"/>
            </a:solidFill>
            <a:ln>
              <a:noFill/>
            </a:ln>
            <a:effectLst/>
          </c:spPr>
          <c:invertIfNegative val="0"/>
          <c:cat>
            <c:strRef>
              <c:f>Sheet1!$A$2:$A$15</c:f>
              <c:strCache>
                <c:ptCount val="14"/>
                <c:pt idx="0">
                  <c:v>Vitamin D</c:v>
                </c:pt>
                <c:pt idx="1">
                  <c:v>Multivitamin</c:v>
                </c:pt>
                <c:pt idx="2">
                  <c:v>Magnesium</c:v>
                </c:pt>
                <c:pt idx="3">
                  <c:v>Omegas</c:v>
                </c:pt>
                <c:pt idx="4">
                  <c:v>Probiotics</c:v>
                </c:pt>
                <c:pt idx="5">
                  <c:v>Calcium</c:v>
                </c:pt>
                <c:pt idx="6">
                  <c:v>Curcumin/Turmeric</c:v>
                </c:pt>
                <c:pt idx="7">
                  <c:v>Protein Powder</c:v>
                </c:pt>
                <c:pt idx="8">
                  <c:v>Vitamin K (K2, MK-7)</c:v>
                </c:pt>
                <c:pt idx="9">
                  <c:v>Prebiotics</c:v>
                </c:pt>
                <c:pt idx="10">
                  <c:v>Glucosamine</c:v>
                </c:pt>
                <c:pt idx="11">
                  <c:v>Collagen</c:v>
                </c:pt>
                <c:pt idx="12">
                  <c:v>CoQ10  </c:v>
                </c:pt>
                <c:pt idx="13">
                  <c:v>Astaxanthin</c:v>
                </c:pt>
              </c:strCache>
            </c:strRef>
          </c:cat>
          <c:val>
            <c:numRef>
              <c:f>Sheet1!$B$2:$B$15</c:f>
              <c:numCache>
                <c:formatCode>0%</c:formatCode>
                <c:ptCount val="14"/>
                <c:pt idx="0">
                  <c:v>0.78</c:v>
                </c:pt>
                <c:pt idx="1">
                  <c:v>0.8</c:v>
                </c:pt>
                <c:pt idx="2">
                  <c:v>0.46</c:v>
                </c:pt>
                <c:pt idx="3">
                  <c:v>0.57999999999999996</c:v>
                </c:pt>
                <c:pt idx="4">
                  <c:v>0.51</c:v>
                </c:pt>
                <c:pt idx="5">
                  <c:v>0.6</c:v>
                </c:pt>
                <c:pt idx="6">
                  <c:v>0.33</c:v>
                </c:pt>
                <c:pt idx="7">
                  <c:v>0.37</c:v>
                </c:pt>
                <c:pt idx="8">
                  <c:v>0.28999999999999998</c:v>
                </c:pt>
                <c:pt idx="9">
                  <c:v>0.3</c:v>
                </c:pt>
                <c:pt idx="10">
                  <c:v>0.3</c:v>
                </c:pt>
                <c:pt idx="11">
                  <c:v>0.28000000000000003</c:v>
                </c:pt>
                <c:pt idx="12">
                  <c:v>0.28000000000000003</c:v>
                </c:pt>
                <c:pt idx="13">
                  <c:v>0.15</c:v>
                </c:pt>
              </c:numCache>
            </c:numRef>
          </c:val>
          <c:extLst>
            <c:ext xmlns:c16="http://schemas.microsoft.com/office/drawing/2014/chart" uri="{C3380CC4-5D6E-409C-BE32-E72D297353CC}">
              <c16:uniqueId val="{00000000-E4D2-40AF-A163-9476EEAFF473}"/>
            </c:ext>
          </c:extLst>
        </c:ser>
        <c:ser>
          <c:idx val="1"/>
          <c:order val="1"/>
          <c:tx>
            <c:strRef>
              <c:f>Sheet1!$C$1</c:f>
              <c:strCache>
                <c:ptCount val="1"/>
                <c:pt idx="0">
                  <c:v>UK</c:v>
                </c:pt>
              </c:strCache>
            </c:strRef>
          </c:tx>
          <c:spPr>
            <a:solidFill>
              <a:srgbClr val="96B1AD"/>
            </a:solidFill>
            <a:ln>
              <a:noFill/>
            </a:ln>
            <a:effectLst/>
          </c:spPr>
          <c:invertIfNegative val="0"/>
          <c:cat>
            <c:strRef>
              <c:f>Sheet1!$A$2:$A$15</c:f>
              <c:strCache>
                <c:ptCount val="14"/>
                <c:pt idx="0">
                  <c:v>Vitamin D</c:v>
                </c:pt>
                <c:pt idx="1">
                  <c:v>Multivitamin</c:v>
                </c:pt>
                <c:pt idx="2">
                  <c:v>Magnesium</c:v>
                </c:pt>
                <c:pt idx="3">
                  <c:v>Omegas</c:v>
                </c:pt>
                <c:pt idx="4">
                  <c:v>Probiotics</c:v>
                </c:pt>
                <c:pt idx="5">
                  <c:v>Calcium</c:v>
                </c:pt>
                <c:pt idx="6">
                  <c:v>Curcumin/Turmeric</c:v>
                </c:pt>
                <c:pt idx="7">
                  <c:v>Protein Powder</c:v>
                </c:pt>
                <c:pt idx="8">
                  <c:v>Vitamin K (K2, MK-7)</c:v>
                </c:pt>
                <c:pt idx="9">
                  <c:v>Prebiotics</c:v>
                </c:pt>
                <c:pt idx="10">
                  <c:v>Glucosamine</c:v>
                </c:pt>
                <c:pt idx="11">
                  <c:v>Collagen</c:v>
                </c:pt>
                <c:pt idx="12">
                  <c:v>CoQ10  </c:v>
                </c:pt>
                <c:pt idx="13">
                  <c:v>Astaxanthin</c:v>
                </c:pt>
              </c:strCache>
            </c:strRef>
          </c:cat>
          <c:val>
            <c:numRef>
              <c:f>Sheet1!$C$2:$C$15</c:f>
              <c:numCache>
                <c:formatCode>0%</c:formatCode>
                <c:ptCount val="14"/>
                <c:pt idx="0">
                  <c:v>0.84</c:v>
                </c:pt>
                <c:pt idx="1">
                  <c:v>0.79</c:v>
                </c:pt>
                <c:pt idx="2">
                  <c:v>0.5</c:v>
                </c:pt>
                <c:pt idx="3">
                  <c:v>0.71</c:v>
                </c:pt>
                <c:pt idx="4">
                  <c:v>0.56999999999999995</c:v>
                </c:pt>
                <c:pt idx="5">
                  <c:v>0.26</c:v>
                </c:pt>
                <c:pt idx="6">
                  <c:v>0.44</c:v>
                </c:pt>
                <c:pt idx="7">
                  <c:v>0.39</c:v>
                </c:pt>
                <c:pt idx="8">
                  <c:v>0.36</c:v>
                </c:pt>
                <c:pt idx="9">
                  <c:v>0.39</c:v>
                </c:pt>
                <c:pt idx="10">
                  <c:v>0.41</c:v>
                </c:pt>
                <c:pt idx="11">
                  <c:v>0.31</c:v>
                </c:pt>
                <c:pt idx="12">
                  <c:v>0.26</c:v>
                </c:pt>
                <c:pt idx="13">
                  <c:v>0.2</c:v>
                </c:pt>
              </c:numCache>
            </c:numRef>
          </c:val>
          <c:extLst>
            <c:ext xmlns:c16="http://schemas.microsoft.com/office/drawing/2014/chart" uri="{C3380CC4-5D6E-409C-BE32-E72D297353CC}">
              <c16:uniqueId val="{00000001-E4D2-40AF-A163-9476EEAFF473}"/>
            </c:ext>
          </c:extLst>
        </c:ser>
        <c:ser>
          <c:idx val="2"/>
          <c:order val="2"/>
          <c:tx>
            <c:strRef>
              <c:f>Sheet1!$D$1</c:f>
              <c:strCache>
                <c:ptCount val="1"/>
                <c:pt idx="0">
                  <c:v>Germany</c:v>
                </c:pt>
              </c:strCache>
            </c:strRef>
          </c:tx>
          <c:spPr>
            <a:solidFill>
              <a:schemeClr val="bg1">
                <a:lumMod val="50000"/>
              </a:schemeClr>
            </a:solidFill>
            <a:ln>
              <a:noFill/>
            </a:ln>
            <a:effectLst/>
          </c:spPr>
          <c:invertIfNegative val="0"/>
          <c:cat>
            <c:strRef>
              <c:f>Sheet1!$A$2:$A$15</c:f>
              <c:strCache>
                <c:ptCount val="14"/>
                <c:pt idx="0">
                  <c:v>Vitamin D</c:v>
                </c:pt>
                <c:pt idx="1">
                  <c:v>Multivitamin</c:v>
                </c:pt>
                <c:pt idx="2">
                  <c:v>Magnesium</c:v>
                </c:pt>
                <c:pt idx="3">
                  <c:v>Omegas</c:v>
                </c:pt>
                <c:pt idx="4">
                  <c:v>Probiotics</c:v>
                </c:pt>
                <c:pt idx="5">
                  <c:v>Calcium</c:v>
                </c:pt>
                <c:pt idx="6">
                  <c:v>Curcumin/Turmeric</c:v>
                </c:pt>
                <c:pt idx="7">
                  <c:v>Protein Powder</c:v>
                </c:pt>
                <c:pt idx="8">
                  <c:v>Vitamin K (K2, MK-7)</c:v>
                </c:pt>
                <c:pt idx="9">
                  <c:v>Prebiotics</c:v>
                </c:pt>
                <c:pt idx="10">
                  <c:v>Glucosamine</c:v>
                </c:pt>
                <c:pt idx="11">
                  <c:v>Collagen</c:v>
                </c:pt>
                <c:pt idx="12">
                  <c:v>CoQ10  </c:v>
                </c:pt>
                <c:pt idx="13">
                  <c:v>Astaxanthin</c:v>
                </c:pt>
              </c:strCache>
            </c:strRef>
          </c:cat>
          <c:val>
            <c:numRef>
              <c:f>Sheet1!$D$2:$D$15</c:f>
              <c:numCache>
                <c:formatCode>0%</c:formatCode>
                <c:ptCount val="14"/>
                <c:pt idx="0">
                  <c:v>0.88</c:v>
                </c:pt>
                <c:pt idx="1">
                  <c:v>0.79</c:v>
                </c:pt>
                <c:pt idx="2">
                  <c:v>0.9</c:v>
                </c:pt>
                <c:pt idx="3">
                  <c:v>0.56999999999999995</c:v>
                </c:pt>
                <c:pt idx="4">
                  <c:v>0.55000000000000004</c:v>
                </c:pt>
                <c:pt idx="5">
                  <c:v>0.76</c:v>
                </c:pt>
                <c:pt idx="6">
                  <c:v>0.54</c:v>
                </c:pt>
                <c:pt idx="7">
                  <c:v>0.5</c:v>
                </c:pt>
                <c:pt idx="8">
                  <c:v>0.48</c:v>
                </c:pt>
                <c:pt idx="9">
                  <c:v>0.42</c:v>
                </c:pt>
                <c:pt idx="10">
                  <c:v>0.3</c:v>
                </c:pt>
                <c:pt idx="11">
                  <c:v>0.37</c:v>
                </c:pt>
                <c:pt idx="12">
                  <c:v>0.35</c:v>
                </c:pt>
                <c:pt idx="13">
                  <c:v>0.26</c:v>
                </c:pt>
              </c:numCache>
            </c:numRef>
          </c:val>
          <c:extLst>
            <c:ext xmlns:c16="http://schemas.microsoft.com/office/drawing/2014/chart" uri="{C3380CC4-5D6E-409C-BE32-E72D297353CC}">
              <c16:uniqueId val="{00000002-E4D2-40AF-A163-9476EEAFF473}"/>
            </c:ext>
          </c:extLst>
        </c:ser>
        <c:dLbls>
          <c:showLegendKey val="0"/>
          <c:showVal val="0"/>
          <c:showCatName val="0"/>
          <c:showSerName val="0"/>
          <c:showPercent val="0"/>
          <c:showBubbleSize val="0"/>
        </c:dLbls>
        <c:gapWidth val="219"/>
        <c:overlap val="-27"/>
        <c:axId val="885854335"/>
        <c:axId val="1037801664"/>
      </c:barChart>
      <c:catAx>
        <c:axId val="885854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37801664"/>
        <c:crosses val="autoZero"/>
        <c:auto val="1"/>
        <c:lblAlgn val="ctr"/>
        <c:lblOffset val="100"/>
        <c:noMultiLvlLbl val="0"/>
      </c:catAx>
      <c:valAx>
        <c:axId val="1037801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85854335"/>
        <c:crosses val="autoZero"/>
        <c:crossBetween val="between"/>
      </c:valAx>
      <c:spPr>
        <a:noFill/>
        <a:ln>
          <a:noFill/>
        </a:ln>
        <a:effectLst/>
      </c:spPr>
    </c:plotArea>
    <c:legend>
      <c:legendPos val="b"/>
      <c:layout>
        <c:manualLayout>
          <c:xMode val="edge"/>
          <c:yMode val="edge"/>
          <c:x val="0.31448843503937007"/>
          <c:y val="0.87138074589061187"/>
          <c:w val="0.37727300688976378"/>
          <c:h val="5.321162190699206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baseline="0">
                <a:solidFill>
                  <a:schemeClr val="tx1"/>
                </a:solidFill>
                <a:latin typeface="Arial" panose="020B0604020202020204" pitchFamily="34" charset="0"/>
                <a:ea typeface="+mn-ea"/>
                <a:cs typeface="Arial" panose="020B0604020202020204" pitchFamily="34" charset="0"/>
              </a:defRPr>
            </a:pPr>
            <a:r>
              <a:rPr lang="en-US" sz="1600" dirty="0"/>
              <a:t>Percent of Regular Users Using More </a:t>
            </a:r>
          </a:p>
        </c:rich>
      </c:tx>
      <c:layout>
        <c:manualLayout>
          <c:xMode val="edge"/>
          <c:yMode val="edge"/>
          <c:x val="0.35671122083503309"/>
          <c:y val="5.2531189085732635E-2"/>
        </c:manualLayout>
      </c:layout>
      <c:overlay val="0"/>
      <c:spPr>
        <a:noFill/>
        <a:ln>
          <a:noFill/>
        </a:ln>
        <a:effectLst/>
      </c:spPr>
      <c:txPr>
        <a:bodyPr rot="0" spcFirstLastPara="1" vertOverflow="ellipsis" vert="horz" wrap="square" anchor="ctr" anchorCtr="1"/>
        <a:lstStyle/>
        <a:p>
          <a:pPr>
            <a:defRPr sz="144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6167935213240229"/>
          <c:y val="0.13896021777269488"/>
          <c:w val="0.69149694533683181"/>
          <c:h val="0.76845739763896492"/>
        </c:manualLayout>
      </c:layout>
      <c:barChart>
        <c:barDir val="bar"/>
        <c:grouping val="clustered"/>
        <c:varyColors val="0"/>
        <c:ser>
          <c:idx val="1"/>
          <c:order val="0"/>
          <c:tx>
            <c:strRef>
              <c:f>Sheet1!$D$1</c:f>
              <c:strCache>
                <c:ptCount val="1"/>
              </c:strCache>
            </c:strRef>
          </c:tx>
          <c:spPr>
            <a:solidFill>
              <a:srgbClr val="003F6D"/>
            </a:solidFill>
            <a:ln>
              <a:noFill/>
            </a:ln>
            <a:effectLst/>
          </c:spPr>
          <c:invertIfNegative val="0"/>
          <c:cat>
            <c:strRef>
              <c:f>Sheet1!$A$2:$A$15</c:f>
              <c:strCache>
                <c:ptCount val="14"/>
                <c:pt idx="0">
                  <c:v>Multivitamin</c:v>
                </c:pt>
                <c:pt idx="1">
                  <c:v>Omegas</c:v>
                </c:pt>
                <c:pt idx="2">
                  <c:v>Calcium</c:v>
                </c:pt>
                <c:pt idx="3">
                  <c:v>Glucosamine</c:v>
                </c:pt>
                <c:pt idx="4">
                  <c:v>Vitamin K (K2, MK-7)</c:v>
                </c:pt>
                <c:pt idx="5">
                  <c:v>CoQ10  </c:v>
                </c:pt>
                <c:pt idx="6">
                  <c:v>Vitamin D</c:v>
                </c:pt>
                <c:pt idx="7">
                  <c:v>Probiotics</c:v>
                </c:pt>
                <c:pt idx="8">
                  <c:v>Magnesium</c:v>
                </c:pt>
                <c:pt idx="9">
                  <c:v>Curcumin/Turmeric</c:v>
                </c:pt>
                <c:pt idx="10">
                  <c:v>Protein Powder</c:v>
                </c:pt>
                <c:pt idx="11">
                  <c:v>Astaxanthin</c:v>
                </c:pt>
                <c:pt idx="12">
                  <c:v>Collagen</c:v>
                </c:pt>
                <c:pt idx="13">
                  <c:v>Prebiotics</c:v>
                </c:pt>
              </c:strCache>
            </c:strRef>
          </c:cat>
          <c:val>
            <c:numRef>
              <c:f>Sheet1!$D$2:$D$15</c:f>
              <c:numCache>
                <c:formatCode>General</c:formatCode>
                <c:ptCount val="14"/>
              </c:numCache>
            </c:numRef>
          </c:val>
          <c:extLst>
            <c:ext xmlns:c16="http://schemas.microsoft.com/office/drawing/2014/chart" uri="{C3380CC4-5D6E-409C-BE32-E72D297353CC}">
              <c16:uniqueId val="{00000000-74AF-624E-993A-8EAEF3835D0B}"/>
            </c:ext>
          </c:extLst>
        </c:ser>
        <c:ser>
          <c:idx val="2"/>
          <c:order val="1"/>
          <c:tx>
            <c:strRef>
              <c:f>Sheet1!$C$1</c:f>
              <c:strCache>
                <c:ptCount val="1"/>
              </c:strCache>
            </c:strRef>
          </c:tx>
          <c:spPr>
            <a:solidFill>
              <a:srgbClr val="4F9388"/>
            </a:solidFill>
            <a:ln>
              <a:noFill/>
            </a:ln>
            <a:effectLst/>
          </c:spPr>
          <c:invertIfNegative val="0"/>
          <c:cat>
            <c:strRef>
              <c:f>Sheet1!$A$2:$A$15</c:f>
              <c:strCache>
                <c:ptCount val="14"/>
                <c:pt idx="0">
                  <c:v>Multivitamin</c:v>
                </c:pt>
                <c:pt idx="1">
                  <c:v>Omegas</c:v>
                </c:pt>
                <c:pt idx="2">
                  <c:v>Calcium</c:v>
                </c:pt>
                <c:pt idx="3">
                  <c:v>Glucosamine</c:v>
                </c:pt>
                <c:pt idx="4">
                  <c:v>Vitamin K (K2, MK-7)</c:v>
                </c:pt>
                <c:pt idx="5">
                  <c:v>CoQ10  </c:v>
                </c:pt>
                <c:pt idx="6">
                  <c:v>Vitamin D</c:v>
                </c:pt>
                <c:pt idx="7">
                  <c:v>Probiotics</c:v>
                </c:pt>
                <c:pt idx="8">
                  <c:v>Magnesium</c:v>
                </c:pt>
                <c:pt idx="9">
                  <c:v>Curcumin/Turmeric</c:v>
                </c:pt>
                <c:pt idx="10">
                  <c:v>Protein Powder</c:v>
                </c:pt>
                <c:pt idx="11">
                  <c:v>Astaxanthin</c:v>
                </c:pt>
                <c:pt idx="12">
                  <c:v>Collagen</c:v>
                </c:pt>
                <c:pt idx="13">
                  <c:v>Prebiotics</c:v>
                </c:pt>
              </c:strCache>
            </c:strRef>
          </c:cat>
          <c:val>
            <c:numRef>
              <c:f>Sheet1!$B$2:$B$15</c:f>
              <c:numCache>
                <c:formatCode>0%</c:formatCode>
                <c:ptCount val="14"/>
                <c:pt idx="0">
                  <c:v>0.23785424999999999</c:v>
                </c:pt>
                <c:pt idx="1">
                  <c:v>0.29153605999999999</c:v>
                </c:pt>
                <c:pt idx="2">
                  <c:v>0.29280821000000001</c:v>
                </c:pt>
                <c:pt idx="3">
                  <c:v>0.30136985999999999</c:v>
                </c:pt>
                <c:pt idx="4">
                  <c:v>0.34362934000000001</c:v>
                </c:pt>
                <c:pt idx="5">
                  <c:v>0.34362935</c:v>
                </c:pt>
                <c:pt idx="6">
                  <c:v>0.34619750000000005</c:v>
                </c:pt>
                <c:pt idx="7">
                  <c:v>0.35643564</c:v>
                </c:pt>
                <c:pt idx="8">
                  <c:v>0.35756385000000002</c:v>
                </c:pt>
                <c:pt idx="9">
                  <c:v>0.37222221999999999</c:v>
                </c:pt>
                <c:pt idx="10">
                  <c:v>0.37583892000000002</c:v>
                </c:pt>
                <c:pt idx="11">
                  <c:v>0.38848921000000003</c:v>
                </c:pt>
                <c:pt idx="12">
                  <c:v>0.39256198000000003</c:v>
                </c:pt>
                <c:pt idx="13">
                  <c:v>0.41908713000000003</c:v>
                </c:pt>
              </c:numCache>
            </c:numRef>
          </c:val>
          <c:extLst>
            <c:ext xmlns:c16="http://schemas.microsoft.com/office/drawing/2014/chart" uri="{C3380CC4-5D6E-409C-BE32-E72D297353CC}">
              <c16:uniqueId val="{00000001-74AF-624E-993A-8EAEF3835D0B}"/>
            </c:ext>
          </c:extLst>
        </c:ser>
        <c:dLbls>
          <c:showLegendKey val="0"/>
          <c:showVal val="0"/>
          <c:showCatName val="0"/>
          <c:showSerName val="0"/>
          <c:showPercent val="0"/>
          <c:showBubbleSize val="0"/>
        </c:dLbls>
        <c:gapWidth val="25"/>
        <c:overlap val="77"/>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031552"/>
        <c:crosses val="autoZero"/>
        <c:auto val="1"/>
        <c:lblAlgn val="ctr"/>
        <c:lblOffset val="100"/>
        <c:noMultiLvlLbl val="0"/>
      </c:catAx>
      <c:valAx>
        <c:axId val="103031552"/>
        <c:scaling>
          <c:orientation val="minMax"/>
          <c:max val="0.5"/>
        </c:scaling>
        <c:delete val="0"/>
        <c:axPos val="b"/>
        <c:majorGridlines>
          <c:spPr>
            <a:ln w="6350" cap="flat" cmpd="sng" algn="ctr">
              <a:solidFill>
                <a:schemeClr val="tx1">
                  <a:tint val="75000"/>
                </a:schemeClr>
              </a:solidFill>
              <a:prstDash val="solid"/>
              <a:round/>
            </a:ln>
            <a:effectLst/>
          </c:spPr>
        </c:majorGridlines>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2345728"/>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a:t>Significantly More: 2019 + 2020</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9169348985375296E-2"/>
          <c:y val="0.1226515748031496"/>
          <c:w val="0.89808589085706225"/>
          <c:h val="0.51665419947506563"/>
        </c:manualLayout>
      </c:layout>
      <c:barChart>
        <c:barDir val="col"/>
        <c:grouping val="clustered"/>
        <c:varyColors val="0"/>
        <c:ser>
          <c:idx val="0"/>
          <c:order val="0"/>
          <c:tx>
            <c:strRef>
              <c:f>Sheet1!$D$1</c:f>
              <c:strCache>
                <c:ptCount val="1"/>
                <c:pt idx="0">
                  <c:v>Combined</c:v>
                </c:pt>
              </c:strCache>
            </c:strRef>
          </c:tx>
          <c:spPr>
            <a:solidFill>
              <a:srgbClr val="4F9388"/>
            </a:solidFill>
            <a:ln>
              <a:noFill/>
            </a:ln>
            <a:effectLst/>
          </c:spPr>
          <c:invertIfNegative val="0"/>
          <c:cat>
            <c:strRef>
              <c:f>Sheet1!$A$2:$A$15</c:f>
              <c:strCache>
                <c:ptCount val="14"/>
                <c:pt idx="0">
                  <c:v>Vitamin D</c:v>
                </c:pt>
                <c:pt idx="1">
                  <c:v>Multivitamin</c:v>
                </c:pt>
                <c:pt idx="2">
                  <c:v>Calcium</c:v>
                </c:pt>
                <c:pt idx="3">
                  <c:v>Omegas</c:v>
                </c:pt>
                <c:pt idx="4">
                  <c:v>Magnesium</c:v>
                </c:pt>
                <c:pt idx="5">
                  <c:v>Protein Powder</c:v>
                </c:pt>
                <c:pt idx="6">
                  <c:v>Curcumin/Turmeric</c:v>
                </c:pt>
                <c:pt idx="7">
                  <c:v>Collagen</c:v>
                </c:pt>
                <c:pt idx="8">
                  <c:v>Probiotics</c:v>
                </c:pt>
                <c:pt idx="9">
                  <c:v>Prebiotics</c:v>
                </c:pt>
                <c:pt idx="10">
                  <c:v>Glucosamine</c:v>
                </c:pt>
                <c:pt idx="11">
                  <c:v>CoQ10 </c:v>
                </c:pt>
                <c:pt idx="12">
                  <c:v>Vitamin K (K2, MK-7)</c:v>
                </c:pt>
                <c:pt idx="13">
                  <c:v>Astaxanthin</c:v>
                </c:pt>
              </c:strCache>
            </c:strRef>
          </c:cat>
          <c:val>
            <c:numRef>
              <c:f>Sheet1!$D$2:$D$15</c:f>
              <c:numCache>
                <c:formatCode>0%</c:formatCode>
                <c:ptCount val="14"/>
                <c:pt idx="0">
                  <c:v>0.191665</c:v>
                </c:pt>
                <c:pt idx="1">
                  <c:v>0.17465603000000002</c:v>
                </c:pt>
                <c:pt idx="2">
                  <c:v>0.13175473999999998</c:v>
                </c:pt>
                <c:pt idx="3">
                  <c:v>0.12377866</c:v>
                </c:pt>
                <c:pt idx="4">
                  <c:v>0.10281156999999999</c:v>
                </c:pt>
                <c:pt idx="5">
                  <c:v>8.7826519999999991E-2</c:v>
                </c:pt>
                <c:pt idx="6">
                  <c:v>8.5832499999999992E-2</c:v>
                </c:pt>
                <c:pt idx="7">
                  <c:v>8.1844470000000002E-2</c:v>
                </c:pt>
                <c:pt idx="8">
                  <c:v>7.8793619999999995E-2</c:v>
                </c:pt>
                <c:pt idx="9">
                  <c:v>7.6889330000000006E-2</c:v>
                </c:pt>
                <c:pt idx="10">
                  <c:v>7.0877369999999995E-2</c:v>
                </c:pt>
                <c:pt idx="11">
                  <c:v>6.8883349999999996E-2</c:v>
                </c:pt>
                <c:pt idx="12">
                  <c:v>5.4895310000000003E-2</c:v>
                </c:pt>
                <c:pt idx="13">
                  <c:v>3.794616E-2</c:v>
                </c:pt>
              </c:numCache>
            </c:numRef>
          </c:val>
          <c:extLst>
            <c:ext xmlns:c16="http://schemas.microsoft.com/office/drawing/2014/chart" uri="{C3380CC4-5D6E-409C-BE32-E72D297353CC}">
              <c16:uniqueId val="{00000000-E0D8-A645-BF98-9677CFCC5465}"/>
            </c:ext>
          </c:extLst>
        </c:ser>
        <c:dLbls>
          <c:showLegendKey val="0"/>
          <c:showVal val="0"/>
          <c:showCatName val="0"/>
          <c:showSerName val="0"/>
          <c:showPercent val="0"/>
          <c:showBubbleSize val="0"/>
        </c:dLbls>
        <c:gapWidth val="130"/>
        <c:overlap val="-18"/>
        <c:axId val="300316208"/>
        <c:axId val="526660512"/>
      </c:barChart>
      <c:catAx>
        <c:axId val="30031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6660512"/>
        <c:crosses val="autoZero"/>
        <c:auto val="1"/>
        <c:lblAlgn val="ctr"/>
        <c:lblOffset val="100"/>
        <c:noMultiLvlLbl val="0"/>
      </c:catAx>
      <c:valAx>
        <c:axId val="526660512"/>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0316208"/>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dirty="0"/>
              <a:t>Stopped Taking: 2019+2020</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8630796150481195E-2"/>
          <c:y val="0.12231955380577428"/>
          <c:w val="0.8859062408865559"/>
          <c:h val="0.51436767279090112"/>
        </c:manualLayout>
      </c:layout>
      <c:barChart>
        <c:barDir val="col"/>
        <c:grouping val="clustered"/>
        <c:varyColors val="0"/>
        <c:ser>
          <c:idx val="0"/>
          <c:order val="0"/>
          <c:tx>
            <c:strRef>
              <c:f>Sheet1!$D$1</c:f>
              <c:strCache>
                <c:ptCount val="1"/>
                <c:pt idx="0">
                  <c:v>Column2</c:v>
                </c:pt>
              </c:strCache>
            </c:strRef>
          </c:tx>
          <c:spPr>
            <a:solidFill>
              <a:srgbClr val="4F9388"/>
            </a:solidFill>
            <a:ln>
              <a:noFill/>
            </a:ln>
            <a:effectLst/>
          </c:spPr>
          <c:invertIfNegative val="0"/>
          <c:cat>
            <c:strRef>
              <c:f>Sheet1!$A$2:$A$15</c:f>
              <c:strCache>
                <c:ptCount val="14"/>
                <c:pt idx="0">
                  <c:v>Omegas</c:v>
                </c:pt>
                <c:pt idx="1">
                  <c:v>Calcium</c:v>
                </c:pt>
                <c:pt idx="2">
                  <c:v>Multivitamin</c:v>
                </c:pt>
                <c:pt idx="3">
                  <c:v>Glucosamine</c:v>
                </c:pt>
                <c:pt idx="4">
                  <c:v>Protein Powder</c:v>
                </c:pt>
                <c:pt idx="5">
                  <c:v>Probiotics</c:v>
                </c:pt>
                <c:pt idx="6">
                  <c:v>Magnesium</c:v>
                </c:pt>
                <c:pt idx="7">
                  <c:v>CoQ10  </c:v>
                </c:pt>
                <c:pt idx="8">
                  <c:v>Vitamin D</c:v>
                </c:pt>
                <c:pt idx="9">
                  <c:v>Curcumin/Turmeric</c:v>
                </c:pt>
                <c:pt idx="10">
                  <c:v>Prebiotics</c:v>
                </c:pt>
                <c:pt idx="11">
                  <c:v>Collagen</c:v>
                </c:pt>
                <c:pt idx="12">
                  <c:v>Vitamin K (K2, MK-7)</c:v>
                </c:pt>
                <c:pt idx="13">
                  <c:v>Astaxanthin</c:v>
                </c:pt>
              </c:strCache>
            </c:strRef>
          </c:cat>
          <c:val>
            <c:numRef>
              <c:f>Sheet1!$D$2:$D$15</c:f>
              <c:numCache>
                <c:formatCode>0%</c:formatCode>
                <c:ptCount val="14"/>
                <c:pt idx="0">
                  <c:v>0.16976072</c:v>
                </c:pt>
                <c:pt idx="1">
                  <c:v>0.12181455999999999</c:v>
                </c:pt>
                <c:pt idx="2">
                  <c:v>0.11782651999999999</c:v>
                </c:pt>
                <c:pt idx="3">
                  <c:v>0.11081755</c:v>
                </c:pt>
                <c:pt idx="4">
                  <c:v>9.4865400000000003E-2</c:v>
                </c:pt>
                <c:pt idx="5">
                  <c:v>8.586241E-2</c:v>
                </c:pt>
                <c:pt idx="6">
                  <c:v>6.9910269999999997E-2</c:v>
                </c:pt>
                <c:pt idx="7">
                  <c:v>6.9880360000000002E-2</c:v>
                </c:pt>
                <c:pt idx="8">
                  <c:v>6.8883349999999996E-2</c:v>
                </c:pt>
                <c:pt idx="9">
                  <c:v>5.9910270000000002E-2</c:v>
                </c:pt>
                <c:pt idx="10">
                  <c:v>5.8913259999999995E-2</c:v>
                </c:pt>
                <c:pt idx="11">
                  <c:v>4.891326E-2</c:v>
                </c:pt>
                <c:pt idx="12">
                  <c:v>4.0937189999999998E-2</c:v>
                </c:pt>
                <c:pt idx="13">
                  <c:v>3.5922229999999999E-2</c:v>
                </c:pt>
              </c:numCache>
            </c:numRef>
          </c:val>
          <c:extLst>
            <c:ext xmlns:c16="http://schemas.microsoft.com/office/drawing/2014/chart" uri="{C3380CC4-5D6E-409C-BE32-E72D297353CC}">
              <c16:uniqueId val="{00000000-B974-C44A-B29C-5519C151BCC7}"/>
            </c:ext>
          </c:extLst>
        </c:ser>
        <c:dLbls>
          <c:showLegendKey val="0"/>
          <c:showVal val="0"/>
          <c:showCatName val="0"/>
          <c:showSerName val="0"/>
          <c:showPercent val="0"/>
          <c:showBubbleSize val="0"/>
        </c:dLbls>
        <c:gapWidth val="105"/>
        <c:overlap val="-11"/>
        <c:axId val="720941152"/>
        <c:axId val="1425927264"/>
      </c:barChart>
      <c:catAx>
        <c:axId val="72094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25927264"/>
        <c:crosses val="autoZero"/>
        <c:auto val="1"/>
        <c:lblAlgn val="ctr"/>
        <c:lblOffset val="100"/>
        <c:noMultiLvlLbl val="0"/>
      </c:catAx>
      <c:valAx>
        <c:axId val="1425927264"/>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0941152"/>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a:t>Increase in Usage due to COVID-19</a:t>
            </a:r>
          </a:p>
        </c:rich>
      </c:tx>
      <c:layout>
        <c:manualLayout>
          <c:xMode val="edge"/>
          <c:yMode val="edge"/>
          <c:x val="0.33060654268508793"/>
          <c:y val="1.875009395666657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647981711604537"/>
          <c:y val="0.10014843133929434"/>
          <c:w val="0.86352018288395471"/>
          <c:h val="0.5197639936168803"/>
        </c:manualLayout>
      </c:layout>
      <c:barChart>
        <c:barDir val="col"/>
        <c:grouping val="clustered"/>
        <c:varyColors val="0"/>
        <c:ser>
          <c:idx val="0"/>
          <c:order val="0"/>
          <c:tx>
            <c:strRef>
              <c:f>Sheet1!$B$1</c:f>
              <c:strCache>
                <c:ptCount val="1"/>
                <c:pt idx="0">
                  <c:v>US</c:v>
                </c:pt>
              </c:strCache>
            </c:strRef>
          </c:tx>
          <c:spPr>
            <a:solidFill>
              <a:srgbClr val="37574C"/>
            </a:solidFill>
            <a:ln>
              <a:noFill/>
            </a:ln>
            <a:effectLst/>
          </c:spPr>
          <c:invertIfNegative val="0"/>
          <c:cat>
            <c:strRef>
              <c:f>Sheet1!$A$2:$A$15</c:f>
              <c:strCache>
                <c:ptCount val="14"/>
                <c:pt idx="0">
                  <c:v>Vitamin D</c:v>
                </c:pt>
                <c:pt idx="1">
                  <c:v>Multivitamin</c:v>
                </c:pt>
                <c:pt idx="2">
                  <c:v>Omegas</c:v>
                </c:pt>
                <c:pt idx="3">
                  <c:v>Magnesium</c:v>
                </c:pt>
                <c:pt idx="4">
                  <c:v>Calcium</c:v>
                </c:pt>
                <c:pt idx="5">
                  <c:v>Protein Powder</c:v>
                </c:pt>
                <c:pt idx="6">
                  <c:v>Vitamin K (K2, MK-7)</c:v>
                </c:pt>
                <c:pt idx="7">
                  <c:v>Curcumin/Turmeric</c:v>
                </c:pt>
                <c:pt idx="8">
                  <c:v>Probiotics</c:v>
                </c:pt>
                <c:pt idx="9">
                  <c:v>Collagen</c:v>
                </c:pt>
                <c:pt idx="10">
                  <c:v>Prebiotics</c:v>
                </c:pt>
                <c:pt idx="11">
                  <c:v>CoQ10  </c:v>
                </c:pt>
                <c:pt idx="12">
                  <c:v>Glucosamine</c:v>
                </c:pt>
                <c:pt idx="13">
                  <c:v>Astaxanthin</c:v>
                </c:pt>
              </c:strCache>
            </c:strRef>
          </c:cat>
          <c:val>
            <c:numRef>
              <c:f>Sheet1!$B$2:$B$15</c:f>
              <c:numCache>
                <c:formatCode>0%</c:formatCode>
                <c:ptCount val="14"/>
                <c:pt idx="0">
                  <c:v>9.6000000000000002E-2</c:v>
                </c:pt>
                <c:pt idx="1">
                  <c:v>5.8000000000000003E-2</c:v>
                </c:pt>
                <c:pt idx="2">
                  <c:v>4.4999999999999998E-2</c:v>
                </c:pt>
                <c:pt idx="3">
                  <c:v>2.4E-2</c:v>
                </c:pt>
                <c:pt idx="4">
                  <c:v>3.5999999999999997E-2</c:v>
                </c:pt>
                <c:pt idx="5">
                  <c:v>3.1E-2</c:v>
                </c:pt>
                <c:pt idx="6">
                  <c:v>2.1999999999999999E-2</c:v>
                </c:pt>
                <c:pt idx="7">
                  <c:v>2.5999999999999999E-2</c:v>
                </c:pt>
                <c:pt idx="8">
                  <c:v>3.5999999999999997E-2</c:v>
                </c:pt>
                <c:pt idx="9">
                  <c:v>2.7E-2</c:v>
                </c:pt>
                <c:pt idx="10">
                  <c:v>0.02</c:v>
                </c:pt>
                <c:pt idx="11">
                  <c:v>0.02</c:v>
                </c:pt>
                <c:pt idx="12">
                  <c:v>1.7000000000000001E-2</c:v>
                </c:pt>
                <c:pt idx="13">
                  <c:v>6.0000000000000001E-3</c:v>
                </c:pt>
              </c:numCache>
            </c:numRef>
          </c:val>
          <c:extLst>
            <c:ext xmlns:c16="http://schemas.microsoft.com/office/drawing/2014/chart" uri="{C3380CC4-5D6E-409C-BE32-E72D297353CC}">
              <c16:uniqueId val="{00000000-AACC-4E4D-A3E1-360709ECDB8D}"/>
            </c:ext>
          </c:extLst>
        </c:ser>
        <c:ser>
          <c:idx val="1"/>
          <c:order val="1"/>
          <c:tx>
            <c:strRef>
              <c:f>Sheet1!$C$1</c:f>
              <c:strCache>
                <c:ptCount val="1"/>
                <c:pt idx="0">
                  <c:v>UK</c:v>
                </c:pt>
              </c:strCache>
            </c:strRef>
          </c:tx>
          <c:spPr>
            <a:solidFill>
              <a:srgbClr val="96B1AD"/>
            </a:solidFill>
            <a:ln>
              <a:noFill/>
            </a:ln>
            <a:effectLst/>
          </c:spPr>
          <c:invertIfNegative val="0"/>
          <c:cat>
            <c:strRef>
              <c:f>Sheet1!$A$2:$A$15</c:f>
              <c:strCache>
                <c:ptCount val="14"/>
                <c:pt idx="0">
                  <c:v>Vitamin D</c:v>
                </c:pt>
                <c:pt idx="1">
                  <c:v>Multivitamin</c:v>
                </c:pt>
                <c:pt idx="2">
                  <c:v>Omegas</c:v>
                </c:pt>
                <c:pt idx="3">
                  <c:v>Magnesium</c:v>
                </c:pt>
                <c:pt idx="4">
                  <c:v>Calcium</c:v>
                </c:pt>
                <c:pt idx="5">
                  <c:v>Protein Powder</c:v>
                </c:pt>
                <c:pt idx="6">
                  <c:v>Vitamin K (K2, MK-7)</c:v>
                </c:pt>
                <c:pt idx="7">
                  <c:v>Curcumin/Turmeric</c:v>
                </c:pt>
                <c:pt idx="8">
                  <c:v>Probiotics</c:v>
                </c:pt>
                <c:pt idx="9">
                  <c:v>Collagen</c:v>
                </c:pt>
                <c:pt idx="10">
                  <c:v>Prebiotics</c:v>
                </c:pt>
                <c:pt idx="11">
                  <c:v>CoQ10  </c:v>
                </c:pt>
                <c:pt idx="12">
                  <c:v>Glucosamine</c:v>
                </c:pt>
                <c:pt idx="13">
                  <c:v>Astaxanthin</c:v>
                </c:pt>
              </c:strCache>
            </c:strRef>
          </c:cat>
          <c:val>
            <c:numRef>
              <c:f>Sheet1!$C$2:$C$15</c:f>
              <c:numCache>
                <c:formatCode>0%</c:formatCode>
                <c:ptCount val="14"/>
                <c:pt idx="0">
                  <c:v>0.18363272999999999</c:v>
                </c:pt>
                <c:pt idx="1">
                  <c:v>9.7804389999999991E-2</c:v>
                </c:pt>
                <c:pt idx="2">
                  <c:v>6.5868259999999998E-2</c:v>
                </c:pt>
                <c:pt idx="3">
                  <c:v>3.9920160000000003E-2</c:v>
                </c:pt>
                <c:pt idx="4">
                  <c:v>4.3912180000000002E-2</c:v>
                </c:pt>
                <c:pt idx="5">
                  <c:v>2.7944110000000001E-2</c:v>
                </c:pt>
                <c:pt idx="6">
                  <c:v>3.7924149999999997E-2</c:v>
                </c:pt>
                <c:pt idx="7">
                  <c:v>2.7944110000000001E-2</c:v>
                </c:pt>
                <c:pt idx="8">
                  <c:v>3.7924149999999997E-2</c:v>
                </c:pt>
                <c:pt idx="9">
                  <c:v>2.39521E-2</c:v>
                </c:pt>
                <c:pt idx="10">
                  <c:v>3.193613E-2</c:v>
                </c:pt>
                <c:pt idx="11">
                  <c:v>1.397206E-2</c:v>
                </c:pt>
                <c:pt idx="12">
                  <c:v>1.7964069999999999E-2</c:v>
                </c:pt>
                <c:pt idx="13">
                  <c:v>1.397206E-2</c:v>
                </c:pt>
              </c:numCache>
            </c:numRef>
          </c:val>
          <c:extLst>
            <c:ext xmlns:c16="http://schemas.microsoft.com/office/drawing/2014/chart" uri="{C3380CC4-5D6E-409C-BE32-E72D297353CC}">
              <c16:uniqueId val="{00000001-AACC-4E4D-A3E1-360709ECDB8D}"/>
            </c:ext>
          </c:extLst>
        </c:ser>
        <c:ser>
          <c:idx val="2"/>
          <c:order val="2"/>
          <c:tx>
            <c:strRef>
              <c:f>Sheet1!$D$1</c:f>
              <c:strCache>
                <c:ptCount val="1"/>
                <c:pt idx="0">
                  <c:v>Germany</c:v>
                </c:pt>
              </c:strCache>
            </c:strRef>
          </c:tx>
          <c:spPr>
            <a:solidFill>
              <a:schemeClr val="accent4"/>
            </a:solidFill>
            <a:ln>
              <a:noFill/>
            </a:ln>
            <a:effectLst/>
          </c:spPr>
          <c:invertIfNegative val="0"/>
          <c:cat>
            <c:strRef>
              <c:f>Sheet1!$A$2:$A$15</c:f>
              <c:strCache>
                <c:ptCount val="14"/>
                <c:pt idx="0">
                  <c:v>Vitamin D</c:v>
                </c:pt>
                <c:pt idx="1">
                  <c:v>Multivitamin</c:v>
                </c:pt>
                <c:pt idx="2">
                  <c:v>Omegas</c:v>
                </c:pt>
                <c:pt idx="3">
                  <c:v>Magnesium</c:v>
                </c:pt>
                <c:pt idx="4">
                  <c:v>Calcium</c:v>
                </c:pt>
                <c:pt idx="5">
                  <c:v>Protein Powder</c:v>
                </c:pt>
                <c:pt idx="6">
                  <c:v>Vitamin K (K2, MK-7)</c:v>
                </c:pt>
                <c:pt idx="7">
                  <c:v>Curcumin/Turmeric</c:v>
                </c:pt>
                <c:pt idx="8">
                  <c:v>Probiotics</c:v>
                </c:pt>
                <c:pt idx="9">
                  <c:v>Collagen</c:v>
                </c:pt>
                <c:pt idx="10">
                  <c:v>Prebiotics</c:v>
                </c:pt>
                <c:pt idx="11">
                  <c:v>CoQ10  </c:v>
                </c:pt>
                <c:pt idx="12">
                  <c:v>Glucosamine</c:v>
                </c:pt>
                <c:pt idx="13">
                  <c:v>Astaxanthin</c:v>
                </c:pt>
              </c:strCache>
            </c:strRef>
          </c:cat>
          <c:val>
            <c:numRef>
              <c:f>Sheet1!$D$2:$D$15</c:f>
              <c:numCache>
                <c:formatCode>0%</c:formatCode>
                <c:ptCount val="14"/>
                <c:pt idx="0">
                  <c:v>0.14314114999999999</c:v>
                </c:pt>
                <c:pt idx="1">
                  <c:v>9.7415509999999997E-2</c:v>
                </c:pt>
                <c:pt idx="2">
                  <c:v>5.7654080000000003E-2</c:v>
                </c:pt>
                <c:pt idx="3">
                  <c:v>8.946322000000001E-2</c:v>
                </c:pt>
                <c:pt idx="4">
                  <c:v>5.5666E-2</c:v>
                </c:pt>
                <c:pt idx="5">
                  <c:v>5.5666E-2</c:v>
                </c:pt>
                <c:pt idx="6">
                  <c:v>5.1689859999999997E-2</c:v>
                </c:pt>
                <c:pt idx="7">
                  <c:v>5.1689859999999997E-2</c:v>
                </c:pt>
                <c:pt idx="8">
                  <c:v>2.9821070000000002E-2</c:v>
                </c:pt>
                <c:pt idx="9">
                  <c:v>3.1809150000000001E-2</c:v>
                </c:pt>
                <c:pt idx="10">
                  <c:v>2.9821070000000002E-2</c:v>
                </c:pt>
                <c:pt idx="11">
                  <c:v>1.7892640000000001E-2</c:v>
                </c:pt>
                <c:pt idx="12">
                  <c:v>1.39165E-2</c:v>
                </c:pt>
                <c:pt idx="13">
                  <c:v>1.7892640000000001E-2</c:v>
                </c:pt>
              </c:numCache>
            </c:numRef>
          </c:val>
          <c:extLst>
            <c:ext xmlns:c16="http://schemas.microsoft.com/office/drawing/2014/chart" uri="{C3380CC4-5D6E-409C-BE32-E72D297353CC}">
              <c16:uniqueId val="{00000002-AACC-4E4D-A3E1-360709ECDB8D}"/>
            </c:ext>
          </c:extLst>
        </c:ser>
        <c:dLbls>
          <c:showLegendKey val="0"/>
          <c:showVal val="0"/>
          <c:showCatName val="0"/>
          <c:showSerName val="0"/>
          <c:showPercent val="0"/>
          <c:showBubbleSize val="0"/>
        </c:dLbls>
        <c:gapWidth val="150"/>
        <c:axId val="153711504"/>
        <c:axId val="242648224"/>
      </c:barChart>
      <c:catAx>
        <c:axId val="153711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42648224"/>
        <c:crosses val="autoZero"/>
        <c:auto val="1"/>
        <c:lblAlgn val="ctr"/>
        <c:lblOffset val="100"/>
        <c:noMultiLvlLbl val="0"/>
      </c:catAx>
      <c:valAx>
        <c:axId val="242648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3711504"/>
        <c:crosses val="autoZero"/>
        <c:crossBetween val="between"/>
      </c:valAx>
      <c:spPr>
        <a:noFill/>
        <a:ln>
          <a:noFill/>
        </a:ln>
        <a:effectLst/>
      </c:spPr>
    </c:plotArea>
    <c:legend>
      <c:legendPos val="b"/>
      <c:layout>
        <c:manualLayout>
          <c:xMode val="edge"/>
          <c:yMode val="edge"/>
          <c:x val="0.30924102105334783"/>
          <c:y val="0.91219390303925296"/>
          <c:w val="0.40336152249645291"/>
          <c:h val="4.79623494117649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sz="1600"/>
              <a:t>All Respondents Avg Monthly Spend</a:t>
            </a:r>
          </a:p>
        </c:rich>
      </c:tx>
      <c:layout>
        <c:manualLayout>
          <c:xMode val="edge"/>
          <c:yMode val="edge"/>
          <c:x val="0.38309023367657208"/>
          <c:y val="9.0630452545680962E-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8373105352146893"/>
          <c:y val="7.8286870359203467E-2"/>
          <c:w val="0.67296833589230498"/>
          <c:h val="0.78311014692361935"/>
        </c:manualLayout>
      </c:layout>
      <c:barChart>
        <c:barDir val="bar"/>
        <c:grouping val="clustered"/>
        <c:varyColors val="0"/>
        <c:ser>
          <c:idx val="0"/>
          <c:order val="0"/>
          <c:tx>
            <c:strRef>
              <c:f>Sheet1!$B$1</c:f>
              <c:strCache>
                <c:ptCount val="1"/>
                <c:pt idx="0">
                  <c:v>All Users</c:v>
                </c:pt>
              </c:strCache>
            </c:strRef>
          </c:tx>
          <c:spPr>
            <a:solidFill>
              <a:schemeClr val="accent2">
                <a:lumMod val="60000"/>
                <a:lumOff val="40000"/>
              </a:schemeClr>
            </a:solidFill>
            <a:ln>
              <a:noFill/>
            </a:ln>
            <a:effectLst/>
          </c:spPr>
          <c:invertIfNegative val="0"/>
          <c:cat>
            <c:strRef>
              <c:f>Sheet1!$A$2:$A$15</c:f>
              <c:strCache>
                <c:ptCount val="14"/>
                <c:pt idx="0">
                  <c:v>Calcium</c:v>
                </c:pt>
                <c:pt idx="1">
                  <c:v>Vitamin D</c:v>
                </c:pt>
                <c:pt idx="2">
                  <c:v>Magnesium</c:v>
                </c:pt>
                <c:pt idx="3">
                  <c:v>Multivitamin</c:v>
                </c:pt>
                <c:pt idx="4">
                  <c:v>Omegas</c:v>
                </c:pt>
                <c:pt idx="5">
                  <c:v>Vitamin K (K2, MK-7)</c:v>
                </c:pt>
                <c:pt idx="6">
                  <c:v>Curcumin/Turmeric</c:v>
                </c:pt>
                <c:pt idx="7">
                  <c:v>Probiotics</c:v>
                </c:pt>
                <c:pt idx="8">
                  <c:v>Prebiotics</c:v>
                </c:pt>
                <c:pt idx="9">
                  <c:v>Glucosamine</c:v>
                </c:pt>
                <c:pt idx="10">
                  <c:v>CoQ10  (ubiquinone/ ubiquinol)</c:v>
                </c:pt>
                <c:pt idx="11">
                  <c:v>Collagen</c:v>
                </c:pt>
                <c:pt idx="12">
                  <c:v>Protein Powder</c:v>
                </c:pt>
                <c:pt idx="13">
                  <c:v>Astaxanthin</c:v>
                </c:pt>
              </c:strCache>
            </c:strRef>
          </c:cat>
          <c:val>
            <c:numRef>
              <c:f>Sheet1!$B$2:$B$15</c:f>
              <c:numCache>
                <c:formatCode>_("$"* #,##0.00_);_("$"* \(#,##0.00\);_("$"* "-"??_);_(@_)</c:formatCode>
                <c:ptCount val="14"/>
                <c:pt idx="0">
                  <c:v>11.242193579999999</c:v>
                </c:pt>
                <c:pt idx="1">
                  <c:v>11.309190829999999</c:v>
                </c:pt>
                <c:pt idx="2">
                  <c:v>11.798968870000001</c:v>
                </c:pt>
                <c:pt idx="3">
                  <c:v>13.09443379</c:v>
                </c:pt>
                <c:pt idx="4">
                  <c:v>13.368636889999999</c:v>
                </c:pt>
                <c:pt idx="5">
                  <c:v>13.860993000000001</c:v>
                </c:pt>
                <c:pt idx="6">
                  <c:v>14.287104829999999</c:v>
                </c:pt>
                <c:pt idx="7">
                  <c:v>14.574648419999999</c:v>
                </c:pt>
                <c:pt idx="8">
                  <c:v>15.57774583</c:v>
                </c:pt>
                <c:pt idx="9">
                  <c:v>15.60670698</c:v>
                </c:pt>
                <c:pt idx="10">
                  <c:v>16.552137030000001</c:v>
                </c:pt>
                <c:pt idx="11">
                  <c:v>17.072580590000001</c:v>
                </c:pt>
                <c:pt idx="12">
                  <c:v>17.902589590000002</c:v>
                </c:pt>
                <c:pt idx="13">
                  <c:v>19.36870059</c:v>
                </c:pt>
              </c:numCache>
            </c:numRef>
          </c:val>
          <c:extLst>
            <c:ext xmlns:c16="http://schemas.microsoft.com/office/drawing/2014/chart" uri="{C3380CC4-5D6E-409C-BE32-E72D297353CC}">
              <c16:uniqueId val="{00000000-633F-B240-8880-429D75F42865}"/>
            </c:ext>
          </c:extLst>
        </c:ser>
        <c:ser>
          <c:idx val="1"/>
          <c:order val="1"/>
          <c:tx>
            <c:strRef>
              <c:f>Sheet1!$C$1</c:f>
              <c:strCache>
                <c:ptCount val="1"/>
                <c:pt idx="0">
                  <c:v>Regular Users</c:v>
                </c:pt>
              </c:strCache>
            </c:strRef>
          </c:tx>
          <c:spPr>
            <a:solidFill>
              <a:schemeClr val="bg1">
                <a:lumMod val="65000"/>
              </a:schemeClr>
            </a:solidFill>
            <a:ln>
              <a:noFill/>
            </a:ln>
            <a:effectLst/>
          </c:spPr>
          <c:invertIfNegative val="0"/>
          <c:cat>
            <c:strRef>
              <c:f>Sheet1!$A$2:$A$15</c:f>
              <c:strCache>
                <c:ptCount val="14"/>
                <c:pt idx="0">
                  <c:v>Calcium</c:v>
                </c:pt>
                <c:pt idx="1">
                  <c:v>Vitamin D</c:v>
                </c:pt>
                <c:pt idx="2">
                  <c:v>Magnesium</c:v>
                </c:pt>
                <c:pt idx="3">
                  <c:v>Multivitamin</c:v>
                </c:pt>
                <c:pt idx="4">
                  <c:v>Omegas</c:v>
                </c:pt>
                <c:pt idx="5">
                  <c:v>Vitamin K (K2, MK-7)</c:v>
                </c:pt>
                <c:pt idx="6">
                  <c:v>Curcumin/Turmeric</c:v>
                </c:pt>
                <c:pt idx="7">
                  <c:v>Probiotics</c:v>
                </c:pt>
                <c:pt idx="8">
                  <c:v>Prebiotics</c:v>
                </c:pt>
                <c:pt idx="9">
                  <c:v>Glucosamine</c:v>
                </c:pt>
                <c:pt idx="10">
                  <c:v>CoQ10  (ubiquinone/ ubiquinol)</c:v>
                </c:pt>
                <c:pt idx="11">
                  <c:v>Collagen</c:v>
                </c:pt>
                <c:pt idx="12">
                  <c:v>Protein Powder</c:v>
                </c:pt>
                <c:pt idx="13">
                  <c:v>Astaxanthin</c:v>
                </c:pt>
              </c:strCache>
            </c:strRef>
          </c:cat>
          <c:val>
            <c:numRef>
              <c:f>Sheet1!$C$2:$C$15</c:f>
              <c:numCache>
                <c:formatCode>_("$"* #,##0.00_);_("$"* \(#,##0.00\);_("$"* "-"??_);_(@_)</c:formatCode>
                <c:ptCount val="14"/>
                <c:pt idx="0">
                  <c:v>14.138698610000002</c:v>
                </c:pt>
                <c:pt idx="1">
                  <c:v>12.484676779999999</c:v>
                </c:pt>
                <c:pt idx="2">
                  <c:v>14.719057039999999</c:v>
                </c:pt>
                <c:pt idx="3">
                  <c:v>14.26619462</c:v>
                </c:pt>
                <c:pt idx="4">
                  <c:v>14.962382679999999</c:v>
                </c:pt>
                <c:pt idx="5">
                  <c:v>19.339768119999999</c:v>
                </c:pt>
                <c:pt idx="6">
                  <c:v>17.419444439999999</c:v>
                </c:pt>
                <c:pt idx="7">
                  <c:v>18.277227919999998</c:v>
                </c:pt>
                <c:pt idx="8">
                  <c:v>20.153527279999999</c:v>
                </c:pt>
                <c:pt idx="9">
                  <c:v>18.1917811</c:v>
                </c:pt>
                <c:pt idx="10">
                  <c:v>20.077219970000002</c:v>
                </c:pt>
                <c:pt idx="11">
                  <c:v>20.785124020000001</c:v>
                </c:pt>
                <c:pt idx="12">
                  <c:v>23.496644529999998</c:v>
                </c:pt>
                <c:pt idx="13">
                  <c:v>23.287769690000001</c:v>
                </c:pt>
              </c:numCache>
            </c:numRef>
          </c:val>
          <c:extLst>
            <c:ext xmlns:c16="http://schemas.microsoft.com/office/drawing/2014/chart" uri="{C3380CC4-5D6E-409C-BE32-E72D297353CC}">
              <c16:uniqueId val="{00000001-633F-B240-8880-429D75F42865}"/>
            </c:ext>
          </c:extLst>
        </c:ser>
        <c:dLbls>
          <c:showLegendKey val="0"/>
          <c:showVal val="0"/>
          <c:showCatName val="0"/>
          <c:showSerName val="0"/>
          <c:showPercent val="0"/>
          <c:showBubbleSize val="0"/>
        </c:dLbls>
        <c:gapWidth val="126"/>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031552"/>
        <c:crosses val="autoZero"/>
        <c:auto val="1"/>
        <c:lblAlgn val="ctr"/>
        <c:lblOffset val="100"/>
        <c:noMultiLvlLbl val="0"/>
      </c:catAx>
      <c:valAx>
        <c:axId val="103031552"/>
        <c:scaling>
          <c:orientation val="minMax"/>
        </c:scaling>
        <c:delete val="0"/>
        <c:axPos val="b"/>
        <c:majorGridlines>
          <c:spPr>
            <a:ln w="6350" cap="flat" cmpd="sng" algn="ctr">
              <a:solidFill>
                <a:schemeClr val="tx1">
                  <a:tint val="75000"/>
                </a:schemeClr>
              </a:solidFill>
              <a:prstDash val="solid"/>
              <a:round/>
            </a:ln>
            <a:effectLst/>
          </c:spPr>
        </c:majorGridlines>
        <c:numFmt formatCode="_(&quot;$&quot;* #,##0.00_);_(&quot;$&quot;* \(#,##0.00\);_(&quot;$&quot;* &quot;-&quot;??_);_(@_)"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2345728"/>
        <c:crosses val="autoZero"/>
        <c:crossBetween val="between"/>
      </c:valAx>
      <c:spPr>
        <a:noFill/>
        <a:ln>
          <a:noFill/>
        </a:ln>
        <a:effectLst/>
      </c:spPr>
    </c:plotArea>
    <c:legend>
      <c:legendPos val="b"/>
      <c:layout>
        <c:manualLayout>
          <c:xMode val="edge"/>
          <c:yMode val="edge"/>
          <c:x val="0.44268399067850733"/>
          <c:y val="0.94138969072655421"/>
          <c:w val="0.26081544335527251"/>
          <c:h val="5.791856818157489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2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sz="1600"/>
              <a:t>All Respondents Avg Monthly Spend</a:t>
            </a:r>
          </a:p>
        </c:rich>
      </c:tx>
      <c:layout>
        <c:manualLayout>
          <c:xMode val="edge"/>
          <c:yMode val="edge"/>
          <c:x val="0.38309023367657208"/>
          <c:y val="9.0630452545680962E-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7904271963395899"/>
          <c:y val="8.130788544405948E-2"/>
          <c:w val="0.61485872798688423"/>
          <c:h val="0.78311014692361935"/>
        </c:manualLayout>
      </c:layout>
      <c:barChart>
        <c:barDir val="bar"/>
        <c:grouping val="clustered"/>
        <c:varyColors val="0"/>
        <c:ser>
          <c:idx val="0"/>
          <c:order val="0"/>
          <c:tx>
            <c:strRef>
              <c:f>Sheet1!$B$1</c:f>
              <c:strCache>
                <c:ptCount val="1"/>
                <c:pt idx="0">
                  <c:v>All Users</c:v>
                </c:pt>
              </c:strCache>
            </c:strRef>
          </c:tx>
          <c:spPr>
            <a:solidFill>
              <a:schemeClr val="accent2">
                <a:lumMod val="60000"/>
                <a:lumOff val="40000"/>
              </a:schemeClr>
            </a:solidFill>
            <a:ln>
              <a:noFill/>
            </a:ln>
            <a:effectLst/>
          </c:spPr>
          <c:invertIfNegative val="0"/>
          <c:cat>
            <c:strRef>
              <c:f>Sheet1!$A$2:$A$15</c:f>
              <c:strCache>
                <c:ptCount val="14"/>
                <c:pt idx="0">
                  <c:v>Calcium</c:v>
                </c:pt>
                <c:pt idx="1">
                  <c:v>Vitamin D</c:v>
                </c:pt>
                <c:pt idx="2">
                  <c:v>Magnesium</c:v>
                </c:pt>
                <c:pt idx="3">
                  <c:v>Multivitamin</c:v>
                </c:pt>
                <c:pt idx="4">
                  <c:v>Omegas</c:v>
                </c:pt>
                <c:pt idx="5">
                  <c:v>Vitamin K (K2, MK-7)</c:v>
                </c:pt>
                <c:pt idx="6">
                  <c:v>Curcumin/Turmeric</c:v>
                </c:pt>
                <c:pt idx="7">
                  <c:v>Probiotics</c:v>
                </c:pt>
                <c:pt idx="8">
                  <c:v>Prebiotics</c:v>
                </c:pt>
                <c:pt idx="9">
                  <c:v>Glucosamine</c:v>
                </c:pt>
                <c:pt idx="10">
                  <c:v>CoQ10  </c:v>
                </c:pt>
                <c:pt idx="11">
                  <c:v>Collagen</c:v>
                </c:pt>
                <c:pt idx="12">
                  <c:v>Protein Powder</c:v>
                </c:pt>
                <c:pt idx="13">
                  <c:v>Astaxanthin</c:v>
                </c:pt>
              </c:strCache>
            </c:strRef>
          </c:cat>
          <c:val>
            <c:numRef>
              <c:f>Sheet1!$B$2:$B$15</c:f>
              <c:numCache>
                <c:formatCode>_("$"* #,##0.00_);_("$"* \(#,##0.00\);_("$"* "-"??_);_(@_)</c:formatCode>
                <c:ptCount val="14"/>
                <c:pt idx="0">
                  <c:v>11.242193579999999</c:v>
                </c:pt>
                <c:pt idx="1">
                  <c:v>11.309190829999999</c:v>
                </c:pt>
                <c:pt idx="2">
                  <c:v>11.798968870000001</c:v>
                </c:pt>
                <c:pt idx="3">
                  <c:v>13.09443379</c:v>
                </c:pt>
                <c:pt idx="4">
                  <c:v>13.368636889999999</c:v>
                </c:pt>
                <c:pt idx="5">
                  <c:v>13.860993000000001</c:v>
                </c:pt>
                <c:pt idx="6">
                  <c:v>14.287104829999999</c:v>
                </c:pt>
                <c:pt idx="7">
                  <c:v>14.574648419999999</c:v>
                </c:pt>
                <c:pt idx="8">
                  <c:v>15.57774583</c:v>
                </c:pt>
                <c:pt idx="9">
                  <c:v>15.60670698</c:v>
                </c:pt>
                <c:pt idx="10">
                  <c:v>16.552137030000001</c:v>
                </c:pt>
                <c:pt idx="11">
                  <c:v>17.072580590000001</c:v>
                </c:pt>
                <c:pt idx="12">
                  <c:v>17.902589590000002</c:v>
                </c:pt>
                <c:pt idx="13">
                  <c:v>19.36870059</c:v>
                </c:pt>
              </c:numCache>
            </c:numRef>
          </c:val>
          <c:extLst>
            <c:ext xmlns:c16="http://schemas.microsoft.com/office/drawing/2014/chart" uri="{C3380CC4-5D6E-409C-BE32-E72D297353CC}">
              <c16:uniqueId val="{00000000-2E7C-4846-AA7D-F3BA188636F3}"/>
            </c:ext>
          </c:extLst>
        </c:ser>
        <c:ser>
          <c:idx val="1"/>
          <c:order val="1"/>
          <c:tx>
            <c:strRef>
              <c:f>Sheet1!$C$1</c:f>
              <c:strCache>
                <c:ptCount val="1"/>
                <c:pt idx="0">
                  <c:v>Regular Users</c:v>
                </c:pt>
              </c:strCache>
            </c:strRef>
          </c:tx>
          <c:spPr>
            <a:solidFill>
              <a:schemeClr val="bg1">
                <a:lumMod val="65000"/>
              </a:schemeClr>
            </a:solidFill>
            <a:ln>
              <a:noFill/>
            </a:ln>
            <a:effectLst/>
          </c:spPr>
          <c:invertIfNegative val="0"/>
          <c:cat>
            <c:strRef>
              <c:f>Sheet1!$A$2:$A$15</c:f>
              <c:strCache>
                <c:ptCount val="14"/>
                <c:pt idx="0">
                  <c:v>Calcium</c:v>
                </c:pt>
                <c:pt idx="1">
                  <c:v>Vitamin D</c:v>
                </c:pt>
                <c:pt idx="2">
                  <c:v>Magnesium</c:v>
                </c:pt>
                <c:pt idx="3">
                  <c:v>Multivitamin</c:v>
                </c:pt>
                <c:pt idx="4">
                  <c:v>Omegas</c:v>
                </c:pt>
                <c:pt idx="5">
                  <c:v>Vitamin K (K2, MK-7)</c:v>
                </c:pt>
                <c:pt idx="6">
                  <c:v>Curcumin/Turmeric</c:v>
                </c:pt>
                <c:pt idx="7">
                  <c:v>Probiotics</c:v>
                </c:pt>
                <c:pt idx="8">
                  <c:v>Prebiotics</c:v>
                </c:pt>
                <c:pt idx="9">
                  <c:v>Glucosamine</c:v>
                </c:pt>
                <c:pt idx="10">
                  <c:v>CoQ10  </c:v>
                </c:pt>
                <c:pt idx="11">
                  <c:v>Collagen</c:v>
                </c:pt>
                <c:pt idx="12">
                  <c:v>Protein Powder</c:v>
                </c:pt>
                <c:pt idx="13">
                  <c:v>Astaxanthin</c:v>
                </c:pt>
              </c:strCache>
            </c:strRef>
          </c:cat>
          <c:val>
            <c:numRef>
              <c:f>Sheet1!$C$2:$C$15</c:f>
              <c:numCache>
                <c:formatCode>_("$"* #,##0.00_);_("$"* \(#,##0.00\);_("$"* "-"??_);_(@_)</c:formatCode>
                <c:ptCount val="14"/>
                <c:pt idx="0">
                  <c:v>14.138698610000002</c:v>
                </c:pt>
                <c:pt idx="1">
                  <c:v>12.484676779999999</c:v>
                </c:pt>
                <c:pt idx="2">
                  <c:v>14.719057039999999</c:v>
                </c:pt>
                <c:pt idx="3">
                  <c:v>14.26619462</c:v>
                </c:pt>
                <c:pt idx="4">
                  <c:v>14.962382679999999</c:v>
                </c:pt>
                <c:pt idx="5">
                  <c:v>19.339768119999999</c:v>
                </c:pt>
                <c:pt idx="6">
                  <c:v>17.419444439999999</c:v>
                </c:pt>
                <c:pt idx="7">
                  <c:v>18.277227919999998</c:v>
                </c:pt>
                <c:pt idx="8">
                  <c:v>20.153527279999999</c:v>
                </c:pt>
                <c:pt idx="9">
                  <c:v>18.1917811</c:v>
                </c:pt>
                <c:pt idx="10">
                  <c:v>20.077219970000002</c:v>
                </c:pt>
                <c:pt idx="11">
                  <c:v>20.785124020000001</c:v>
                </c:pt>
                <c:pt idx="12">
                  <c:v>23.496644529999998</c:v>
                </c:pt>
                <c:pt idx="13">
                  <c:v>23.287769690000001</c:v>
                </c:pt>
              </c:numCache>
            </c:numRef>
          </c:val>
          <c:extLst>
            <c:ext xmlns:c16="http://schemas.microsoft.com/office/drawing/2014/chart" uri="{C3380CC4-5D6E-409C-BE32-E72D297353CC}">
              <c16:uniqueId val="{00000001-2B78-490E-80E3-26618661F29D}"/>
            </c:ext>
          </c:extLst>
        </c:ser>
        <c:dLbls>
          <c:showLegendKey val="0"/>
          <c:showVal val="0"/>
          <c:showCatName val="0"/>
          <c:showSerName val="0"/>
          <c:showPercent val="0"/>
          <c:showBubbleSize val="0"/>
        </c:dLbls>
        <c:gapWidth val="126"/>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031552"/>
        <c:crosses val="autoZero"/>
        <c:auto val="1"/>
        <c:lblAlgn val="ctr"/>
        <c:lblOffset val="100"/>
        <c:noMultiLvlLbl val="0"/>
      </c:catAx>
      <c:valAx>
        <c:axId val="103031552"/>
        <c:scaling>
          <c:orientation val="minMax"/>
        </c:scaling>
        <c:delete val="0"/>
        <c:axPos val="b"/>
        <c:majorGridlines>
          <c:spPr>
            <a:ln w="6350" cap="flat" cmpd="sng" algn="ctr">
              <a:solidFill>
                <a:schemeClr val="tx1">
                  <a:tint val="75000"/>
                </a:schemeClr>
              </a:solidFill>
              <a:prstDash val="solid"/>
              <a:round/>
            </a:ln>
            <a:effectLst/>
          </c:spPr>
        </c:majorGridlines>
        <c:numFmt formatCode="_(&quot;$&quot;* #,##0.00_);_(&quot;$&quot;* \(#,##0.00\);_(&quot;$&quot;* &quot;-&quot;??_);_(@_)"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2345728"/>
        <c:crosses val="autoZero"/>
        <c:crossBetween val="between"/>
      </c:valAx>
      <c:spPr>
        <a:noFill/>
        <a:ln>
          <a:noFill/>
        </a:ln>
        <a:effectLst/>
      </c:spPr>
    </c:plotArea>
    <c:legend>
      <c:legendPos val="b"/>
      <c:layout>
        <c:manualLayout>
          <c:xMode val="edge"/>
          <c:yMode val="edge"/>
          <c:x val="0.44268399067850733"/>
          <c:y val="0.94138969072655421"/>
          <c:w val="0.29616378123993009"/>
          <c:h val="5.82328013254406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2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a:t>US Regular Users: 3 Year Comparison</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2018</c:v>
                </c:pt>
              </c:strCache>
            </c:strRef>
          </c:tx>
          <c:spPr>
            <a:solidFill>
              <a:schemeClr val="bg1">
                <a:lumMod val="50000"/>
              </a:schemeClr>
            </a:solidFill>
            <a:ln>
              <a:noFill/>
            </a:ln>
            <a:effectLst/>
          </c:spPr>
          <c:invertIfNegative val="0"/>
          <c:cat>
            <c:strRef>
              <c:f>Sheet1!$A$2:$A$15</c:f>
              <c:strCache>
                <c:ptCount val="14"/>
                <c:pt idx="0">
                  <c:v>Astaxanthin</c:v>
                </c:pt>
                <c:pt idx="1">
                  <c:v>Protein Powder</c:v>
                </c:pt>
                <c:pt idx="2">
                  <c:v>Prebiotics</c:v>
                </c:pt>
                <c:pt idx="3">
                  <c:v>CoQ10  (ubiquinone/ ubiquinol)</c:v>
                </c:pt>
                <c:pt idx="4">
                  <c:v>Vitamin K (K2, MK-7)</c:v>
                </c:pt>
                <c:pt idx="5">
                  <c:v>Probiotics</c:v>
                </c:pt>
                <c:pt idx="6">
                  <c:v>Curcumin/Turmeric</c:v>
                </c:pt>
                <c:pt idx="7">
                  <c:v>Omegas</c:v>
                </c:pt>
                <c:pt idx="8">
                  <c:v>Multivitamin</c:v>
                </c:pt>
                <c:pt idx="9">
                  <c:v>Magnesium</c:v>
                </c:pt>
                <c:pt idx="10">
                  <c:v>Calcium</c:v>
                </c:pt>
                <c:pt idx="11">
                  <c:v>Vitamin D</c:v>
                </c:pt>
                <c:pt idx="12">
                  <c:v>Collagen</c:v>
                </c:pt>
                <c:pt idx="13">
                  <c:v>Glucosamine</c:v>
                </c:pt>
              </c:strCache>
            </c:strRef>
          </c:cat>
          <c:val>
            <c:numRef>
              <c:f>Sheet1!$B$2:$B$15</c:f>
              <c:numCache>
                <c:formatCode>"$"#,##0.00_);[Red]\("$"#,##0.00\)</c:formatCode>
                <c:ptCount val="14"/>
                <c:pt idx="0">
                  <c:v>26.5</c:v>
                </c:pt>
                <c:pt idx="1">
                  <c:v>28.94</c:v>
                </c:pt>
                <c:pt idx="2">
                  <c:v>21.92</c:v>
                </c:pt>
                <c:pt idx="3">
                  <c:v>18.690000000000001</c:v>
                </c:pt>
                <c:pt idx="4">
                  <c:v>17.940000000000001</c:v>
                </c:pt>
                <c:pt idx="5">
                  <c:v>19.41</c:v>
                </c:pt>
                <c:pt idx="6">
                  <c:v>18.2</c:v>
                </c:pt>
                <c:pt idx="7">
                  <c:v>14.89</c:v>
                </c:pt>
                <c:pt idx="8">
                  <c:v>14.11</c:v>
                </c:pt>
                <c:pt idx="9">
                  <c:v>13.55</c:v>
                </c:pt>
                <c:pt idx="10">
                  <c:v>12.46</c:v>
                </c:pt>
                <c:pt idx="11">
                  <c:v>11.15</c:v>
                </c:pt>
              </c:numCache>
            </c:numRef>
          </c:val>
          <c:extLst>
            <c:ext xmlns:c16="http://schemas.microsoft.com/office/drawing/2014/chart" uri="{C3380CC4-5D6E-409C-BE32-E72D297353CC}">
              <c16:uniqueId val="{00000000-6E5E-4D7B-9FB2-047A0A4587AB}"/>
            </c:ext>
          </c:extLst>
        </c:ser>
        <c:ser>
          <c:idx val="1"/>
          <c:order val="1"/>
          <c:tx>
            <c:strRef>
              <c:f>Sheet1!$C$1</c:f>
              <c:strCache>
                <c:ptCount val="1"/>
                <c:pt idx="0">
                  <c:v>2019</c:v>
                </c:pt>
              </c:strCache>
            </c:strRef>
          </c:tx>
          <c:spPr>
            <a:solidFill>
              <a:schemeClr val="accent2"/>
            </a:solidFill>
            <a:ln>
              <a:noFill/>
            </a:ln>
            <a:effectLst/>
          </c:spPr>
          <c:invertIfNegative val="0"/>
          <c:cat>
            <c:strRef>
              <c:f>Sheet1!$A$2:$A$15</c:f>
              <c:strCache>
                <c:ptCount val="14"/>
                <c:pt idx="0">
                  <c:v>Astaxanthin</c:v>
                </c:pt>
                <c:pt idx="1">
                  <c:v>Protein Powder</c:v>
                </c:pt>
                <c:pt idx="2">
                  <c:v>Prebiotics</c:v>
                </c:pt>
                <c:pt idx="3">
                  <c:v>CoQ10  (ubiquinone/ ubiquinol)</c:v>
                </c:pt>
                <c:pt idx="4">
                  <c:v>Vitamin K (K2, MK-7)</c:v>
                </c:pt>
                <c:pt idx="5">
                  <c:v>Probiotics</c:v>
                </c:pt>
                <c:pt idx="6">
                  <c:v>Curcumin/Turmeric</c:v>
                </c:pt>
                <c:pt idx="7">
                  <c:v>Omegas</c:v>
                </c:pt>
                <c:pt idx="8">
                  <c:v>Multivitamin</c:v>
                </c:pt>
                <c:pt idx="9">
                  <c:v>Magnesium</c:v>
                </c:pt>
                <c:pt idx="10">
                  <c:v>Calcium</c:v>
                </c:pt>
                <c:pt idx="11">
                  <c:v>Vitamin D</c:v>
                </c:pt>
                <c:pt idx="12">
                  <c:v>Collagen</c:v>
                </c:pt>
                <c:pt idx="13">
                  <c:v>Glucosamine</c:v>
                </c:pt>
              </c:strCache>
            </c:strRef>
          </c:cat>
          <c:val>
            <c:numRef>
              <c:f>Sheet1!$C$2:$C$15</c:f>
              <c:numCache>
                <c:formatCode>"$"#,##0.00_);[Red]\("$"#,##0.00\)</c:formatCode>
                <c:ptCount val="14"/>
                <c:pt idx="0">
                  <c:v>32.020000000000003</c:v>
                </c:pt>
                <c:pt idx="1">
                  <c:v>28.14</c:v>
                </c:pt>
                <c:pt idx="2">
                  <c:v>23.12</c:v>
                </c:pt>
                <c:pt idx="3">
                  <c:v>21.49</c:v>
                </c:pt>
                <c:pt idx="4">
                  <c:v>20.46</c:v>
                </c:pt>
                <c:pt idx="5">
                  <c:v>19.940000000000001</c:v>
                </c:pt>
                <c:pt idx="6">
                  <c:v>18.82</c:v>
                </c:pt>
                <c:pt idx="7">
                  <c:v>15.67</c:v>
                </c:pt>
                <c:pt idx="8">
                  <c:v>15</c:v>
                </c:pt>
                <c:pt idx="9">
                  <c:v>14.52</c:v>
                </c:pt>
                <c:pt idx="10">
                  <c:v>14.06</c:v>
                </c:pt>
                <c:pt idx="11">
                  <c:v>12.58</c:v>
                </c:pt>
                <c:pt idx="12">
                  <c:v>23.22</c:v>
                </c:pt>
                <c:pt idx="13">
                  <c:v>18.98</c:v>
                </c:pt>
              </c:numCache>
            </c:numRef>
          </c:val>
          <c:extLst>
            <c:ext xmlns:c16="http://schemas.microsoft.com/office/drawing/2014/chart" uri="{C3380CC4-5D6E-409C-BE32-E72D297353CC}">
              <c16:uniqueId val="{00000001-6E5E-4D7B-9FB2-047A0A4587AB}"/>
            </c:ext>
          </c:extLst>
        </c:ser>
        <c:ser>
          <c:idx val="2"/>
          <c:order val="2"/>
          <c:tx>
            <c:strRef>
              <c:f>Sheet1!$D$1</c:f>
              <c:strCache>
                <c:ptCount val="1"/>
                <c:pt idx="0">
                  <c:v>2020</c:v>
                </c:pt>
              </c:strCache>
            </c:strRef>
          </c:tx>
          <c:spPr>
            <a:solidFill>
              <a:schemeClr val="accent4"/>
            </a:solidFill>
            <a:ln>
              <a:noFill/>
            </a:ln>
            <a:effectLst/>
          </c:spPr>
          <c:invertIfNegative val="0"/>
          <c:cat>
            <c:strRef>
              <c:f>Sheet1!$A$2:$A$15</c:f>
              <c:strCache>
                <c:ptCount val="14"/>
                <c:pt idx="0">
                  <c:v>Astaxanthin</c:v>
                </c:pt>
                <c:pt idx="1">
                  <c:v>Protein Powder</c:v>
                </c:pt>
                <c:pt idx="2">
                  <c:v>Prebiotics</c:v>
                </c:pt>
                <c:pt idx="3">
                  <c:v>CoQ10  (ubiquinone/ ubiquinol)</c:v>
                </c:pt>
                <c:pt idx="4">
                  <c:v>Vitamin K (K2, MK-7)</c:v>
                </c:pt>
                <c:pt idx="5">
                  <c:v>Probiotics</c:v>
                </c:pt>
                <c:pt idx="6">
                  <c:v>Curcumin/Turmeric</c:v>
                </c:pt>
                <c:pt idx="7">
                  <c:v>Omegas</c:v>
                </c:pt>
                <c:pt idx="8">
                  <c:v>Multivitamin</c:v>
                </c:pt>
                <c:pt idx="9">
                  <c:v>Magnesium</c:v>
                </c:pt>
                <c:pt idx="10">
                  <c:v>Calcium</c:v>
                </c:pt>
                <c:pt idx="11">
                  <c:v>Vitamin D</c:v>
                </c:pt>
                <c:pt idx="12">
                  <c:v>Collagen</c:v>
                </c:pt>
                <c:pt idx="13">
                  <c:v>Glucosamine</c:v>
                </c:pt>
              </c:strCache>
            </c:strRef>
          </c:cat>
          <c:val>
            <c:numRef>
              <c:f>Sheet1!$D$2:$D$15</c:f>
              <c:numCache>
                <c:formatCode>"$"#,##0.00_);[Red]\("$"#,##0.00\)</c:formatCode>
                <c:ptCount val="14"/>
                <c:pt idx="0">
                  <c:v>23.29</c:v>
                </c:pt>
                <c:pt idx="1">
                  <c:v>23.5</c:v>
                </c:pt>
                <c:pt idx="2">
                  <c:v>20.149999999999999</c:v>
                </c:pt>
                <c:pt idx="3">
                  <c:v>20.079999999999998</c:v>
                </c:pt>
                <c:pt idx="4">
                  <c:v>19.34</c:v>
                </c:pt>
                <c:pt idx="5">
                  <c:v>18.28</c:v>
                </c:pt>
                <c:pt idx="6">
                  <c:v>17.420000000000002</c:v>
                </c:pt>
                <c:pt idx="7">
                  <c:v>14.96</c:v>
                </c:pt>
                <c:pt idx="8">
                  <c:v>14.27</c:v>
                </c:pt>
                <c:pt idx="9">
                  <c:v>14.72</c:v>
                </c:pt>
                <c:pt idx="10">
                  <c:v>14.14</c:v>
                </c:pt>
                <c:pt idx="11">
                  <c:v>12.48</c:v>
                </c:pt>
                <c:pt idx="12">
                  <c:v>20.79</c:v>
                </c:pt>
                <c:pt idx="13">
                  <c:v>18.190000000000001</c:v>
                </c:pt>
              </c:numCache>
            </c:numRef>
          </c:val>
          <c:extLst>
            <c:ext xmlns:c16="http://schemas.microsoft.com/office/drawing/2014/chart" uri="{C3380CC4-5D6E-409C-BE32-E72D297353CC}">
              <c16:uniqueId val="{00000002-6E5E-4D7B-9FB2-047A0A4587AB}"/>
            </c:ext>
          </c:extLst>
        </c:ser>
        <c:dLbls>
          <c:showLegendKey val="0"/>
          <c:showVal val="0"/>
          <c:showCatName val="0"/>
          <c:showSerName val="0"/>
          <c:showPercent val="0"/>
          <c:showBubbleSize val="0"/>
        </c:dLbls>
        <c:gapWidth val="219"/>
        <c:overlap val="-27"/>
        <c:axId val="250345120"/>
        <c:axId val="2026003008"/>
      </c:barChart>
      <c:catAx>
        <c:axId val="25034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26003008"/>
        <c:crosses val="autoZero"/>
        <c:auto val="1"/>
        <c:lblAlgn val="ctr"/>
        <c:lblOffset val="100"/>
        <c:noMultiLvlLbl val="0"/>
      </c:catAx>
      <c:valAx>
        <c:axId val="2026003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50345120"/>
        <c:crosses val="autoZero"/>
        <c:crossBetween val="between"/>
      </c:valAx>
      <c:spPr>
        <a:noFill/>
        <a:ln>
          <a:noFill/>
        </a:ln>
        <a:effectLst/>
      </c:spPr>
    </c:plotArea>
    <c:legend>
      <c:legendPos val="b"/>
      <c:layout>
        <c:manualLayout>
          <c:xMode val="edge"/>
          <c:yMode val="edge"/>
          <c:x val="0.4251800740770722"/>
          <c:y val="0.87493545429293162"/>
          <c:w val="0.14963976717086111"/>
          <c:h val="5.318261493489699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28077303850724E-2"/>
          <c:y val="0.12710809255523131"/>
          <c:w val="0.92927510476811348"/>
          <c:h val="0.60202646038803909"/>
        </c:manualLayout>
      </c:layout>
      <c:barChart>
        <c:barDir val="col"/>
        <c:grouping val="clustered"/>
        <c:varyColors val="0"/>
        <c:ser>
          <c:idx val="0"/>
          <c:order val="0"/>
          <c:tx>
            <c:strRef>
              <c:f>Sheet1!$B$170</c:f>
              <c:strCache>
                <c:ptCount val="1"/>
                <c:pt idx="0">
                  <c:v>Regular Supplement Users</c:v>
                </c:pt>
              </c:strCache>
            </c:strRef>
          </c:tx>
          <c:spPr>
            <a:solidFill>
              <a:srgbClr val="035153"/>
            </a:solidFill>
            <a:ln>
              <a:noFill/>
            </a:ln>
            <a:effectLst/>
          </c:spPr>
          <c:invertIfNegative val="0"/>
          <c:cat>
            <c:strRef>
              <c:f>Sheet1!$A$171:$A$176</c:f>
              <c:strCache>
                <c:ptCount val="6"/>
                <c:pt idx="0">
                  <c:v>I wasn't aware this was an issue with supplements</c:v>
                </c:pt>
                <c:pt idx="1">
                  <c:v>Never influences my decision</c:v>
                </c:pt>
                <c:pt idx="2">
                  <c:v>Sometimes influences, with certain supplement ingredients</c:v>
                </c:pt>
                <c:pt idx="3">
                  <c:v>Frequently influences, with all supplement ingredients</c:v>
                </c:pt>
                <c:pt idx="4">
                  <c:v>Often influences, with certain supplement ingredients</c:v>
                </c:pt>
                <c:pt idx="5">
                  <c:v>Always influences, with all supplement ingredients</c:v>
                </c:pt>
              </c:strCache>
            </c:strRef>
          </c:cat>
          <c:val>
            <c:numRef>
              <c:f>Sheet1!$B$171:$B$176</c:f>
              <c:numCache>
                <c:formatCode>0%</c:formatCode>
                <c:ptCount val="6"/>
                <c:pt idx="0">
                  <c:v>0.25464949999999997</c:v>
                </c:pt>
                <c:pt idx="1">
                  <c:v>0.21030043000000001</c:v>
                </c:pt>
                <c:pt idx="2">
                  <c:v>0.17739627999999999</c:v>
                </c:pt>
                <c:pt idx="3">
                  <c:v>0.13304721</c:v>
                </c:pt>
                <c:pt idx="4">
                  <c:v>0.11587983</c:v>
                </c:pt>
                <c:pt idx="5">
                  <c:v>0.10872675</c:v>
                </c:pt>
              </c:numCache>
            </c:numRef>
          </c:val>
          <c:extLst>
            <c:ext xmlns:c16="http://schemas.microsoft.com/office/drawing/2014/chart" uri="{C3380CC4-5D6E-409C-BE32-E72D297353CC}">
              <c16:uniqueId val="{00000000-911D-422A-AD23-E61B85DBDA00}"/>
            </c:ext>
          </c:extLst>
        </c:ser>
        <c:ser>
          <c:idx val="1"/>
          <c:order val="1"/>
          <c:tx>
            <c:strRef>
              <c:f>Sheet1!$C$170</c:f>
              <c:strCache>
                <c:ptCount val="1"/>
                <c:pt idx="0">
                  <c:v>Irregular Supplement Users</c:v>
                </c:pt>
              </c:strCache>
            </c:strRef>
          </c:tx>
          <c:spPr>
            <a:solidFill>
              <a:schemeClr val="accent4">
                <a:lumMod val="75000"/>
              </a:schemeClr>
            </a:solidFill>
            <a:ln>
              <a:noFill/>
            </a:ln>
            <a:effectLst/>
          </c:spPr>
          <c:invertIfNegative val="0"/>
          <c:cat>
            <c:strRef>
              <c:f>Sheet1!$A$171:$A$176</c:f>
              <c:strCache>
                <c:ptCount val="6"/>
                <c:pt idx="0">
                  <c:v>I wasn't aware this was an issue with supplements</c:v>
                </c:pt>
                <c:pt idx="1">
                  <c:v>Never influences my decision</c:v>
                </c:pt>
                <c:pt idx="2">
                  <c:v>Sometimes influences, with certain supplement ingredients</c:v>
                </c:pt>
                <c:pt idx="3">
                  <c:v>Frequently influences, with all supplement ingredients</c:v>
                </c:pt>
                <c:pt idx="4">
                  <c:v>Often influences, with certain supplement ingredients</c:v>
                </c:pt>
                <c:pt idx="5">
                  <c:v>Always influences, with all supplement ingredients</c:v>
                </c:pt>
              </c:strCache>
            </c:strRef>
          </c:cat>
          <c:val>
            <c:numRef>
              <c:f>Sheet1!$C$171:$C$176</c:f>
              <c:numCache>
                <c:formatCode>0%</c:formatCode>
                <c:ptCount val="6"/>
                <c:pt idx="0">
                  <c:v>0.16666666999999999</c:v>
                </c:pt>
                <c:pt idx="1">
                  <c:v>0.16171616999999999</c:v>
                </c:pt>
                <c:pt idx="2">
                  <c:v>0.24917491999999999</c:v>
                </c:pt>
                <c:pt idx="3">
                  <c:v>0.18316832</c:v>
                </c:pt>
                <c:pt idx="4">
                  <c:v>0.16336634</c:v>
                </c:pt>
                <c:pt idx="5">
                  <c:v>7.5907589999999997E-2</c:v>
                </c:pt>
              </c:numCache>
            </c:numRef>
          </c:val>
          <c:extLst>
            <c:ext xmlns:c16="http://schemas.microsoft.com/office/drawing/2014/chart" uri="{C3380CC4-5D6E-409C-BE32-E72D297353CC}">
              <c16:uniqueId val="{00000001-911D-422A-AD23-E61B85DBDA00}"/>
            </c:ext>
          </c:extLst>
        </c:ser>
        <c:dLbls>
          <c:showLegendKey val="0"/>
          <c:showVal val="0"/>
          <c:showCatName val="0"/>
          <c:showSerName val="0"/>
          <c:showPercent val="0"/>
          <c:showBubbleSize val="0"/>
        </c:dLbls>
        <c:gapWidth val="104"/>
        <c:overlap val="-8"/>
        <c:axId val="859666863"/>
        <c:axId val="975971503"/>
      </c:barChart>
      <c:catAx>
        <c:axId val="85966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75971503"/>
        <c:crosses val="autoZero"/>
        <c:auto val="1"/>
        <c:lblAlgn val="ctr"/>
        <c:lblOffset val="100"/>
        <c:noMultiLvlLbl val="0"/>
      </c:catAx>
      <c:valAx>
        <c:axId val="9759715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9666863"/>
        <c:crosses val="autoZero"/>
        <c:crossBetween val="between"/>
        <c:majorUnit val="0.1"/>
      </c:valAx>
      <c:spPr>
        <a:noFill/>
        <a:ln>
          <a:noFill/>
        </a:ln>
        <a:effectLst/>
      </c:spPr>
    </c:plotArea>
    <c:legend>
      <c:legendPos val="b"/>
      <c:layout>
        <c:manualLayout>
          <c:xMode val="edge"/>
          <c:yMode val="edge"/>
          <c:x val="0.20889284001586492"/>
          <c:y val="0.91137058520349779"/>
          <c:w val="0.58198204278629506"/>
          <c:h val="5.65685372174732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0669824179505888"/>
          <c:y val="0.30212134437528637"/>
          <c:w val="0.62955627912682"/>
          <c:h val="0.55336108912821569"/>
        </c:manualLayout>
      </c:layout>
      <c:pieChart>
        <c:varyColors val="1"/>
        <c:ser>
          <c:idx val="0"/>
          <c:order val="0"/>
          <c:tx>
            <c:strRef>
              <c:f>Sheet1!$B$1</c:f>
              <c:strCache>
                <c:ptCount val="1"/>
                <c:pt idx="0">
                  <c:v>Income</c:v>
                </c:pt>
              </c:strCache>
            </c:strRef>
          </c:tx>
          <c:dPt>
            <c:idx val="0"/>
            <c:bubble3D val="0"/>
            <c:spPr>
              <a:solidFill>
                <a:schemeClr val="accent2">
                  <a:shade val="50000"/>
                </a:schemeClr>
              </a:solidFill>
              <a:ln>
                <a:noFill/>
              </a:ln>
              <a:effectLst/>
            </c:spPr>
            <c:extLst>
              <c:ext xmlns:c16="http://schemas.microsoft.com/office/drawing/2014/chart" uri="{C3380CC4-5D6E-409C-BE32-E72D297353CC}">
                <c16:uniqueId val="{00000000-3ECD-4BA8-9979-DE0EF33D2ACD}"/>
              </c:ext>
            </c:extLst>
          </c:dPt>
          <c:dPt>
            <c:idx val="1"/>
            <c:bubble3D val="0"/>
            <c:spPr>
              <a:solidFill>
                <a:schemeClr val="accent2">
                  <a:shade val="70000"/>
                </a:schemeClr>
              </a:solidFill>
              <a:ln>
                <a:noFill/>
              </a:ln>
              <a:effectLst/>
            </c:spPr>
            <c:extLst>
              <c:ext xmlns:c16="http://schemas.microsoft.com/office/drawing/2014/chart" uri="{C3380CC4-5D6E-409C-BE32-E72D297353CC}">
                <c16:uniqueId val="{00000001-3ECD-4BA8-9979-DE0EF33D2ACD}"/>
              </c:ext>
            </c:extLst>
          </c:dPt>
          <c:dPt>
            <c:idx val="2"/>
            <c:bubble3D val="0"/>
            <c:spPr>
              <a:solidFill>
                <a:schemeClr val="accent2">
                  <a:shade val="90000"/>
                </a:schemeClr>
              </a:solidFill>
              <a:ln>
                <a:noFill/>
              </a:ln>
              <a:effectLst/>
            </c:spPr>
            <c:extLst>
              <c:ext xmlns:c16="http://schemas.microsoft.com/office/drawing/2014/chart" uri="{C3380CC4-5D6E-409C-BE32-E72D297353CC}">
                <c16:uniqueId val="{00000002-3ECD-4BA8-9979-DE0EF33D2ACD}"/>
              </c:ext>
            </c:extLst>
          </c:dPt>
          <c:dPt>
            <c:idx val="3"/>
            <c:bubble3D val="0"/>
            <c:spPr>
              <a:solidFill>
                <a:schemeClr val="accent2">
                  <a:tint val="90000"/>
                </a:schemeClr>
              </a:solidFill>
              <a:ln>
                <a:noFill/>
              </a:ln>
              <a:effectLst/>
            </c:spPr>
            <c:extLst>
              <c:ext xmlns:c16="http://schemas.microsoft.com/office/drawing/2014/chart" uri="{C3380CC4-5D6E-409C-BE32-E72D297353CC}">
                <c16:uniqueId val="{00000003-3ECD-4BA8-9979-DE0EF33D2ACD}"/>
              </c:ext>
            </c:extLst>
          </c:dPt>
          <c:dPt>
            <c:idx val="4"/>
            <c:bubble3D val="0"/>
            <c:spPr>
              <a:solidFill>
                <a:schemeClr val="accent2">
                  <a:tint val="70000"/>
                </a:schemeClr>
              </a:solidFill>
              <a:ln>
                <a:noFill/>
              </a:ln>
              <a:effectLst/>
            </c:spPr>
            <c:extLst>
              <c:ext xmlns:c16="http://schemas.microsoft.com/office/drawing/2014/chart" uri="{C3380CC4-5D6E-409C-BE32-E72D297353CC}">
                <c16:uniqueId val="{00000004-3ECD-4BA8-9979-DE0EF33D2ACD}"/>
              </c:ext>
            </c:extLst>
          </c:dPt>
          <c:dPt>
            <c:idx val="5"/>
            <c:bubble3D val="0"/>
            <c:spPr>
              <a:solidFill>
                <a:schemeClr val="accent2">
                  <a:tint val="50000"/>
                </a:schemeClr>
              </a:solidFill>
              <a:ln>
                <a:noFill/>
              </a:ln>
              <a:effectLst/>
            </c:spPr>
            <c:extLst>
              <c:ext xmlns:c16="http://schemas.microsoft.com/office/drawing/2014/chart" uri="{C3380CC4-5D6E-409C-BE32-E72D297353CC}">
                <c16:uniqueId val="{00000005-3ECD-4BA8-9979-DE0EF33D2ACD}"/>
              </c:ext>
            </c:extLst>
          </c:dPt>
          <c:dLbls>
            <c:dLbl>
              <c:idx val="0"/>
              <c:layout>
                <c:manualLayout>
                  <c:x val="-2.7180455154194216E-3"/>
                  <c:y val="-2.77530784605252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3ECD-4BA8-9979-DE0EF33D2ACD}"/>
                </c:ext>
              </c:extLst>
            </c:dLbl>
            <c:dLbl>
              <c:idx val="1"/>
              <c:layout>
                <c:manualLayout>
                  <c:x val="2.4097852384748568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ECD-4BA8-9979-DE0EF33D2ACD}"/>
                </c:ext>
              </c:extLst>
            </c:dLbl>
            <c:dLbl>
              <c:idx val="2"/>
              <c:layout>
                <c:manualLayout>
                  <c:x val="3.3129741189523082E-2"/>
                  <c:y val="1.1499519193331366E-2"/>
                </c:manualLayout>
              </c:layout>
              <c:showLegendKey val="0"/>
              <c:showVal val="0"/>
              <c:showCatName val="1"/>
              <c:showSerName val="0"/>
              <c:showPercent val="1"/>
              <c:showBubbleSize val="0"/>
              <c:extLst>
                <c:ext xmlns:c15="http://schemas.microsoft.com/office/drawing/2012/chart" uri="{CE6537A1-D6FC-4f65-9D91-7224C49458BB}">
                  <c15:layout>
                    <c:manualLayout>
                      <c:w val="0.21630786116341594"/>
                      <c:h val="0.17224378256310702"/>
                    </c:manualLayout>
                  </c15:layout>
                </c:ext>
                <c:ext xmlns:c16="http://schemas.microsoft.com/office/drawing/2014/chart" uri="{C3380CC4-5D6E-409C-BE32-E72D297353CC}">
                  <c16:uniqueId val="{00000002-3ECD-4BA8-9979-DE0EF33D2ACD}"/>
                </c:ext>
              </c:extLst>
            </c:dLbl>
            <c:dLbl>
              <c:idx val="3"/>
              <c:layout>
                <c:manualLayout>
                  <c:x val="3.881195985796683E-2"/>
                  <c:y val="9.2001435478038907E-2"/>
                </c:manualLayout>
              </c:layout>
              <c:showLegendKey val="0"/>
              <c:showVal val="0"/>
              <c:showCatName val="1"/>
              <c:showSerName val="0"/>
              <c:showPercent val="1"/>
              <c:showBubbleSize val="0"/>
              <c:extLst>
                <c:ext xmlns:c15="http://schemas.microsoft.com/office/drawing/2012/chart" uri="{CE6537A1-D6FC-4f65-9D91-7224C49458BB}">
                  <c15:layout>
                    <c:manualLayout>
                      <c:w val="0.36556556492414555"/>
                      <c:h val="0.16450077297293053"/>
                    </c:manualLayout>
                  </c15:layout>
                </c:ext>
                <c:ext xmlns:c16="http://schemas.microsoft.com/office/drawing/2014/chart" uri="{C3380CC4-5D6E-409C-BE32-E72D297353CC}">
                  <c16:uniqueId val="{00000003-3ECD-4BA8-9979-DE0EF33D2ACD}"/>
                </c:ext>
              </c:extLst>
            </c:dLbl>
            <c:dLbl>
              <c:idx val="4"/>
              <c:layout>
                <c:manualLayout>
                  <c:x val="-4.8081737718333864E-2"/>
                  <c:y val="5.3658990058499653E-2"/>
                </c:manualLayout>
              </c:layout>
              <c:showLegendKey val="0"/>
              <c:showVal val="0"/>
              <c:showCatName val="1"/>
              <c:showSerName val="0"/>
              <c:showPercent val="1"/>
              <c:showBubbleSize val="0"/>
              <c:extLst>
                <c:ext xmlns:c15="http://schemas.microsoft.com/office/drawing/2012/chart" uri="{CE6537A1-D6FC-4f65-9D91-7224C49458BB}">
                  <c15:layout>
                    <c:manualLayout>
                      <c:w val="0.22977908700034144"/>
                      <c:h val="0.22316733581191736"/>
                    </c:manualLayout>
                  </c15:layout>
                </c:ext>
                <c:ext xmlns:c16="http://schemas.microsoft.com/office/drawing/2014/chart" uri="{C3380CC4-5D6E-409C-BE32-E72D297353CC}">
                  <c16:uniqueId val="{00000004-3ECD-4BA8-9979-DE0EF33D2ACD}"/>
                </c:ext>
              </c:extLst>
            </c:dLbl>
            <c:dLbl>
              <c:idx val="5"/>
              <c:layout>
                <c:manualLayout>
                  <c:x val="8.7191659625730378E-3"/>
                  <c:y val="-2.29990383866628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ECD-4BA8-9979-DE0EF33D2ACD}"/>
                </c:ext>
              </c:extLst>
            </c:dLbl>
            <c:dLbl>
              <c:idx val="6"/>
              <c:layout>
                <c:manualLayout>
                  <c:x val="1.0656635292340115E-16"/>
                  <c:y val="6.133076903110061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3ECD-4BA8-9979-DE0EF33D2ACD}"/>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9.9800400000000011E-2</c:v>
                </c:pt>
                <c:pt idx="1">
                  <c:v>0.16367265</c:v>
                </c:pt>
                <c:pt idx="2">
                  <c:v>0.20059879999999999</c:v>
                </c:pt>
                <c:pt idx="3">
                  <c:v>0.24251497</c:v>
                </c:pt>
                <c:pt idx="4">
                  <c:v>0.18063872</c:v>
                </c:pt>
                <c:pt idx="5">
                  <c:v>0.11277445</c:v>
                </c:pt>
              </c:numCache>
            </c:numRef>
          </c:val>
          <c:extLst>
            <c:ext xmlns:c16="http://schemas.microsoft.com/office/drawing/2014/chart" uri="{C3380CC4-5D6E-409C-BE32-E72D297353CC}">
              <c16:uniqueId val="{00000007-3ECD-4BA8-9979-DE0EF33D2ACD}"/>
            </c:ext>
          </c:extLst>
        </c:ser>
        <c:dLbls>
          <c:showLegendKey val="0"/>
          <c:showVal val="0"/>
          <c:showCatName val="0"/>
          <c:showSerName val="0"/>
          <c:showPercent val="0"/>
          <c:showBubbleSize val="0"/>
          <c:showLeaderLines val="0"/>
        </c:dLbls>
        <c:firstSliceAng val="128"/>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495429450442903E-2"/>
          <c:y val="7.3371181510138939E-2"/>
          <c:w val="0.91955010241244051"/>
          <c:h val="0.66035299825584404"/>
        </c:manualLayout>
      </c:layout>
      <c:barChart>
        <c:barDir val="col"/>
        <c:grouping val="clustered"/>
        <c:varyColors val="0"/>
        <c:ser>
          <c:idx val="0"/>
          <c:order val="0"/>
          <c:tx>
            <c:strRef>
              <c:f>Sheet1!$B$1</c:f>
              <c:strCache>
                <c:ptCount val="1"/>
                <c:pt idx="0">
                  <c:v>US</c:v>
                </c:pt>
              </c:strCache>
            </c:strRef>
          </c:tx>
          <c:spPr>
            <a:solidFill>
              <a:schemeClr val="accent2"/>
            </a:solidFill>
            <a:ln>
              <a:noFill/>
            </a:ln>
            <a:effectLst/>
          </c:spPr>
          <c:invertIfNegative val="0"/>
          <c:cat>
            <c:strRef>
              <c:f>Sheet1!$A$2:$A$7</c:f>
              <c:strCache>
                <c:ptCount val="6"/>
                <c:pt idx="0">
                  <c:v>I wasn't aware this was an issue with supplements</c:v>
                </c:pt>
                <c:pt idx="1">
                  <c:v>Sometimes influences, with certain supplement ingredients</c:v>
                </c:pt>
                <c:pt idx="2">
                  <c:v>Never influences my decision</c:v>
                </c:pt>
                <c:pt idx="3">
                  <c:v>Frequently influences, with all supplement ingredients</c:v>
                </c:pt>
                <c:pt idx="4">
                  <c:v>Often influences, with certain supplement ingredients</c:v>
                </c:pt>
                <c:pt idx="5">
                  <c:v>Always influences, with all supplement ingredients</c:v>
                </c:pt>
              </c:strCache>
            </c:strRef>
          </c:cat>
          <c:val>
            <c:numRef>
              <c:f>Sheet1!$B$2:$B$7</c:f>
              <c:numCache>
                <c:formatCode>0%</c:formatCode>
                <c:ptCount val="6"/>
                <c:pt idx="0">
                  <c:v>0.27</c:v>
                </c:pt>
                <c:pt idx="1">
                  <c:v>0.2</c:v>
                </c:pt>
                <c:pt idx="2">
                  <c:v>0.22</c:v>
                </c:pt>
                <c:pt idx="3">
                  <c:v>0.12</c:v>
                </c:pt>
                <c:pt idx="4">
                  <c:v>0.1</c:v>
                </c:pt>
                <c:pt idx="5">
                  <c:v>0.09</c:v>
                </c:pt>
              </c:numCache>
            </c:numRef>
          </c:val>
          <c:extLst>
            <c:ext xmlns:c16="http://schemas.microsoft.com/office/drawing/2014/chart" uri="{C3380CC4-5D6E-409C-BE32-E72D297353CC}">
              <c16:uniqueId val="{00000000-A943-4059-A376-32B10E742D21}"/>
            </c:ext>
          </c:extLst>
        </c:ser>
        <c:ser>
          <c:idx val="1"/>
          <c:order val="1"/>
          <c:tx>
            <c:strRef>
              <c:f>Sheet1!$C$1</c:f>
              <c:strCache>
                <c:ptCount val="1"/>
                <c:pt idx="0">
                  <c:v>UK</c:v>
                </c:pt>
              </c:strCache>
            </c:strRef>
          </c:tx>
          <c:spPr>
            <a:solidFill>
              <a:srgbClr val="96B1AD"/>
            </a:solidFill>
            <a:ln>
              <a:noFill/>
            </a:ln>
            <a:effectLst/>
          </c:spPr>
          <c:invertIfNegative val="0"/>
          <c:cat>
            <c:strRef>
              <c:f>Sheet1!$A$2:$A$7</c:f>
              <c:strCache>
                <c:ptCount val="6"/>
                <c:pt idx="0">
                  <c:v>I wasn't aware this was an issue with supplements</c:v>
                </c:pt>
                <c:pt idx="1">
                  <c:v>Sometimes influences, with certain supplement ingredients</c:v>
                </c:pt>
                <c:pt idx="2">
                  <c:v>Never influences my decision</c:v>
                </c:pt>
                <c:pt idx="3">
                  <c:v>Frequently influences, with all supplement ingredients</c:v>
                </c:pt>
                <c:pt idx="4">
                  <c:v>Often influences, with certain supplement ingredients</c:v>
                </c:pt>
                <c:pt idx="5">
                  <c:v>Always influences, with all supplement ingredients</c:v>
                </c:pt>
              </c:strCache>
            </c:strRef>
          </c:cat>
          <c:val>
            <c:numRef>
              <c:f>Sheet1!$C$2:$C$7</c:f>
              <c:numCache>
                <c:formatCode>0%</c:formatCode>
                <c:ptCount val="6"/>
                <c:pt idx="0">
                  <c:v>0.2</c:v>
                </c:pt>
                <c:pt idx="1">
                  <c:v>0.22</c:v>
                </c:pt>
                <c:pt idx="2">
                  <c:v>0.2</c:v>
                </c:pt>
                <c:pt idx="3">
                  <c:v>0.15</c:v>
                </c:pt>
                <c:pt idx="4">
                  <c:v>0.14000000000000001</c:v>
                </c:pt>
                <c:pt idx="5">
                  <c:v>0.09</c:v>
                </c:pt>
              </c:numCache>
            </c:numRef>
          </c:val>
          <c:extLst>
            <c:ext xmlns:c16="http://schemas.microsoft.com/office/drawing/2014/chart" uri="{C3380CC4-5D6E-409C-BE32-E72D297353CC}">
              <c16:uniqueId val="{00000001-A943-4059-A376-32B10E742D21}"/>
            </c:ext>
          </c:extLst>
        </c:ser>
        <c:ser>
          <c:idx val="2"/>
          <c:order val="2"/>
          <c:tx>
            <c:strRef>
              <c:f>Sheet1!$D$1</c:f>
              <c:strCache>
                <c:ptCount val="1"/>
                <c:pt idx="0">
                  <c:v>Germany</c:v>
                </c:pt>
              </c:strCache>
            </c:strRef>
          </c:tx>
          <c:spPr>
            <a:solidFill>
              <a:schemeClr val="bg1">
                <a:lumMod val="50000"/>
              </a:schemeClr>
            </a:solidFill>
            <a:ln>
              <a:noFill/>
            </a:ln>
            <a:effectLst/>
          </c:spPr>
          <c:invertIfNegative val="0"/>
          <c:cat>
            <c:strRef>
              <c:f>Sheet1!$A$2:$A$7</c:f>
              <c:strCache>
                <c:ptCount val="6"/>
                <c:pt idx="0">
                  <c:v>I wasn't aware this was an issue with supplements</c:v>
                </c:pt>
                <c:pt idx="1">
                  <c:v>Sometimes influences, with certain supplement ingredients</c:v>
                </c:pt>
                <c:pt idx="2">
                  <c:v>Never influences my decision</c:v>
                </c:pt>
                <c:pt idx="3">
                  <c:v>Frequently influences, with all supplement ingredients</c:v>
                </c:pt>
                <c:pt idx="4">
                  <c:v>Often influences, with certain supplement ingredients</c:v>
                </c:pt>
                <c:pt idx="5">
                  <c:v>Always influences, with all supplement ingredients</c:v>
                </c:pt>
              </c:strCache>
            </c:strRef>
          </c:cat>
          <c:val>
            <c:numRef>
              <c:f>Sheet1!$D$2:$D$7</c:f>
              <c:numCache>
                <c:formatCode>0%</c:formatCode>
                <c:ptCount val="6"/>
                <c:pt idx="0">
                  <c:v>0.18</c:v>
                </c:pt>
                <c:pt idx="1">
                  <c:v>0.18</c:v>
                </c:pt>
                <c:pt idx="2">
                  <c:v>0.14000000000000001</c:v>
                </c:pt>
                <c:pt idx="3">
                  <c:v>0.2</c:v>
                </c:pt>
                <c:pt idx="4">
                  <c:v>0.18</c:v>
                </c:pt>
                <c:pt idx="5">
                  <c:v>0.13</c:v>
                </c:pt>
              </c:numCache>
            </c:numRef>
          </c:val>
          <c:extLst>
            <c:ext xmlns:c16="http://schemas.microsoft.com/office/drawing/2014/chart" uri="{C3380CC4-5D6E-409C-BE32-E72D297353CC}">
              <c16:uniqueId val="{00000002-A943-4059-A376-32B10E742D21}"/>
            </c:ext>
          </c:extLst>
        </c:ser>
        <c:dLbls>
          <c:showLegendKey val="0"/>
          <c:showVal val="0"/>
          <c:showCatName val="0"/>
          <c:showSerName val="0"/>
          <c:showPercent val="0"/>
          <c:showBubbleSize val="0"/>
        </c:dLbls>
        <c:gapWidth val="219"/>
        <c:overlap val="-27"/>
        <c:axId val="37953727"/>
        <c:axId val="85843440"/>
      </c:barChart>
      <c:catAx>
        <c:axId val="37953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843440"/>
        <c:crosses val="autoZero"/>
        <c:auto val="1"/>
        <c:lblAlgn val="ctr"/>
        <c:lblOffset val="100"/>
        <c:noMultiLvlLbl val="0"/>
      </c:catAx>
      <c:valAx>
        <c:axId val="85843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7953727"/>
        <c:crosses val="autoZero"/>
        <c:crossBetween val="between"/>
      </c:valAx>
      <c:spPr>
        <a:noFill/>
        <a:ln>
          <a:noFill/>
        </a:ln>
        <a:effectLst/>
      </c:spPr>
    </c:plotArea>
    <c:legend>
      <c:legendPos val="b"/>
      <c:layout>
        <c:manualLayout>
          <c:xMode val="edge"/>
          <c:yMode val="edge"/>
          <c:x val="0.39120374437212113"/>
          <c:y val="0.90819088901384792"/>
          <c:w val="0.21130735054494079"/>
          <c:h val="4.4934113869702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Strongest Signals of Brand Transparency</a:t>
            </a:r>
          </a:p>
        </c:rich>
      </c:tx>
      <c:layout>
        <c:manualLayout>
          <c:xMode val="edge"/>
          <c:yMode val="edge"/>
          <c:x val="0.3350959653665484"/>
          <c:y val="3.6713764503993926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3391416825152913E-2"/>
          <c:y val="0.11479184329559049"/>
          <c:w val="0.94489608321257523"/>
          <c:h val="0.67881142574176845"/>
        </c:manualLayout>
      </c:layout>
      <c:barChart>
        <c:barDir val="col"/>
        <c:grouping val="clustered"/>
        <c:varyColors val="0"/>
        <c:ser>
          <c:idx val="0"/>
          <c:order val="0"/>
          <c:tx>
            <c:strRef>
              <c:f>Sheet1!$B$1</c:f>
              <c:strCache>
                <c:ptCount val="1"/>
                <c:pt idx="0">
                  <c:v>US</c:v>
                </c:pt>
              </c:strCache>
            </c:strRef>
          </c:tx>
          <c:spPr>
            <a:solidFill>
              <a:schemeClr val="accent2"/>
            </a:solidFill>
            <a:ln>
              <a:noFill/>
            </a:ln>
            <a:effectLst/>
          </c:spPr>
          <c:invertIfNegative val="0"/>
          <c:cat>
            <c:strRef>
              <c:f>Sheet1!$A$2:$A$12</c:f>
              <c:strCache>
                <c:ptCount val="11"/>
                <c:pt idx="0">
                  <c:v>Brand has a quality seal on the label</c:v>
                </c:pt>
                <c:pt idx="1">
                  <c:v>Ingredient supplier information provided on label/ website</c:v>
                </c:pt>
                <c:pt idx="2">
                  <c:v>Label claims are believable and have references to back them up </c:v>
                </c:pt>
                <c:pt idx="3">
                  <c:v>Country of origin information on label or website</c:v>
                </c:pt>
                <c:pt idx="4">
                  <c:v>Brand provides valid contact information on the label </c:v>
                </c:pt>
                <c:pt idx="5">
                  <c:v>3rd party testing lab testing data or contact info on website</c:v>
                </c:pt>
                <c:pt idx="6">
                  <c:v>Access to a Certificate of Analysis provided</c:v>
                </c:pt>
                <c:pt idx="7">
                  <c:v>Contract manufacturing info on label/website</c:v>
                </c:pt>
                <c:pt idx="8">
                  <c:v>QR code on label linking to ingredient sourcing details</c:v>
                </c:pt>
                <c:pt idx="9">
                  <c:v>None of the above</c:v>
                </c:pt>
                <c:pt idx="10">
                  <c:v>Other (please specify)</c:v>
                </c:pt>
              </c:strCache>
            </c:strRef>
          </c:cat>
          <c:val>
            <c:numRef>
              <c:f>Sheet1!$B$2:$B$12</c:f>
              <c:numCache>
                <c:formatCode>0%</c:formatCode>
                <c:ptCount val="11"/>
                <c:pt idx="0">
                  <c:v>0.38300000000000001</c:v>
                </c:pt>
                <c:pt idx="1">
                  <c:v>0.29699999999999999</c:v>
                </c:pt>
                <c:pt idx="2">
                  <c:v>0.26900000000000002</c:v>
                </c:pt>
                <c:pt idx="3">
                  <c:v>0.22700000000000001</c:v>
                </c:pt>
                <c:pt idx="4">
                  <c:v>0.26100000000000001</c:v>
                </c:pt>
                <c:pt idx="5">
                  <c:v>0.23899999999999999</c:v>
                </c:pt>
                <c:pt idx="6">
                  <c:v>0.20300000000000001</c:v>
                </c:pt>
                <c:pt idx="7">
                  <c:v>0.161</c:v>
                </c:pt>
                <c:pt idx="8">
                  <c:v>0.113</c:v>
                </c:pt>
                <c:pt idx="9">
                  <c:v>0.17499999999999999</c:v>
                </c:pt>
                <c:pt idx="10">
                  <c:v>2.1999999999999999E-2</c:v>
                </c:pt>
              </c:numCache>
            </c:numRef>
          </c:val>
          <c:extLst>
            <c:ext xmlns:c16="http://schemas.microsoft.com/office/drawing/2014/chart" uri="{C3380CC4-5D6E-409C-BE32-E72D297353CC}">
              <c16:uniqueId val="{00000000-CCC0-4639-A925-4F808663588B}"/>
            </c:ext>
          </c:extLst>
        </c:ser>
        <c:ser>
          <c:idx val="1"/>
          <c:order val="1"/>
          <c:tx>
            <c:strRef>
              <c:f>Sheet1!$C$1</c:f>
              <c:strCache>
                <c:ptCount val="1"/>
                <c:pt idx="0">
                  <c:v>UK</c:v>
                </c:pt>
              </c:strCache>
            </c:strRef>
          </c:tx>
          <c:spPr>
            <a:solidFill>
              <a:srgbClr val="96B1AD"/>
            </a:solidFill>
            <a:ln>
              <a:noFill/>
            </a:ln>
            <a:effectLst/>
          </c:spPr>
          <c:invertIfNegative val="0"/>
          <c:cat>
            <c:strRef>
              <c:f>Sheet1!$A$2:$A$12</c:f>
              <c:strCache>
                <c:ptCount val="11"/>
                <c:pt idx="0">
                  <c:v>Brand has a quality seal on the label</c:v>
                </c:pt>
                <c:pt idx="1">
                  <c:v>Ingredient supplier information provided on label/ website</c:v>
                </c:pt>
                <c:pt idx="2">
                  <c:v>Label claims are believable and have references to back them up </c:v>
                </c:pt>
                <c:pt idx="3">
                  <c:v>Country of origin information on label or website</c:v>
                </c:pt>
                <c:pt idx="4">
                  <c:v>Brand provides valid contact information on the label </c:v>
                </c:pt>
                <c:pt idx="5">
                  <c:v>3rd party testing lab testing data or contact info on website</c:v>
                </c:pt>
                <c:pt idx="6">
                  <c:v>Access to a Certificate of Analysis provided</c:v>
                </c:pt>
                <c:pt idx="7">
                  <c:v>Contract manufacturing info on label/website</c:v>
                </c:pt>
                <c:pt idx="8">
                  <c:v>QR code on label linking to ingredient sourcing details</c:v>
                </c:pt>
                <c:pt idx="9">
                  <c:v>None of the above</c:v>
                </c:pt>
                <c:pt idx="10">
                  <c:v>Other (please specify)</c:v>
                </c:pt>
              </c:strCache>
            </c:strRef>
          </c:cat>
          <c:val>
            <c:numRef>
              <c:f>Sheet1!$C$2:$C$12</c:f>
              <c:numCache>
                <c:formatCode>0%</c:formatCode>
                <c:ptCount val="11"/>
                <c:pt idx="0">
                  <c:v>0.43512973999999999</c:v>
                </c:pt>
                <c:pt idx="1">
                  <c:v>0.36327345</c:v>
                </c:pt>
                <c:pt idx="2">
                  <c:v>0.30538922000000002</c:v>
                </c:pt>
                <c:pt idx="3">
                  <c:v>0.29540917999999999</c:v>
                </c:pt>
                <c:pt idx="4">
                  <c:v>0.28343312999999998</c:v>
                </c:pt>
                <c:pt idx="5">
                  <c:v>0.20359281000000001</c:v>
                </c:pt>
                <c:pt idx="6">
                  <c:v>0.20359281000000001</c:v>
                </c:pt>
                <c:pt idx="7">
                  <c:v>0.20359281000000001</c:v>
                </c:pt>
                <c:pt idx="8">
                  <c:v>0.14970059999999999</c:v>
                </c:pt>
                <c:pt idx="9">
                  <c:v>0.10778443</c:v>
                </c:pt>
                <c:pt idx="10">
                  <c:v>9.9800400000000008E-3</c:v>
                </c:pt>
              </c:numCache>
            </c:numRef>
          </c:val>
          <c:extLst>
            <c:ext xmlns:c16="http://schemas.microsoft.com/office/drawing/2014/chart" uri="{C3380CC4-5D6E-409C-BE32-E72D297353CC}">
              <c16:uniqueId val="{00000001-CCC0-4639-A925-4F808663588B}"/>
            </c:ext>
          </c:extLst>
        </c:ser>
        <c:ser>
          <c:idx val="2"/>
          <c:order val="2"/>
          <c:tx>
            <c:strRef>
              <c:f>Sheet1!$D$1</c:f>
              <c:strCache>
                <c:ptCount val="1"/>
                <c:pt idx="0">
                  <c:v>Germany</c:v>
                </c:pt>
              </c:strCache>
            </c:strRef>
          </c:tx>
          <c:spPr>
            <a:solidFill>
              <a:schemeClr val="accent4">
                <a:lumMod val="75000"/>
              </a:schemeClr>
            </a:solidFill>
            <a:ln>
              <a:noFill/>
            </a:ln>
            <a:effectLst/>
          </c:spPr>
          <c:invertIfNegative val="0"/>
          <c:cat>
            <c:strRef>
              <c:f>Sheet1!$A$2:$A$12</c:f>
              <c:strCache>
                <c:ptCount val="11"/>
                <c:pt idx="0">
                  <c:v>Brand has a quality seal on the label</c:v>
                </c:pt>
                <c:pt idx="1">
                  <c:v>Ingredient supplier information provided on label/ website</c:v>
                </c:pt>
                <c:pt idx="2">
                  <c:v>Label claims are believable and have references to back them up </c:v>
                </c:pt>
                <c:pt idx="3">
                  <c:v>Country of origin information on label or website</c:v>
                </c:pt>
                <c:pt idx="4">
                  <c:v>Brand provides valid contact information on the label </c:v>
                </c:pt>
                <c:pt idx="5">
                  <c:v>3rd party testing lab testing data or contact info on website</c:v>
                </c:pt>
                <c:pt idx="6">
                  <c:v>Access to a Certificate of Analysis provided</c:v>
                </c:pt>
                <c:pt idx="7">
                  <c:v>Contract manufacturing info on label/website</c:v>
                </c:pt>
                <c:pt idx="8">
                  <c:v>QR code on label linking to ingredient sourcing details</c:v>
                </c:pt>
                <c:pt idx="9">
                  <c:v>None of the above</c:v>
                </c:pt>
                <c:pt idx="10">
                  <c:v>Other (please specify)</c:v>
                </c:pt>
              </c:strCache>
            </c:strRef>
          </c:cat>
          <c:val>
            <c:numRef>
              <c:f>Sheet1!$D$2:$D$12</c:f>
              <c:numCache>
                <c:formatCode>0%</c:formatCode>
                <c:ptCount val="11"/>
                <c:pt idx="0">
                  <c:v>0.44333995999999998</c:v>
                </c:pt>
                <c:pt idx="1">
                  <c:v>0.25844929999999999</c:v>
                </c:pt>
                <c:pt idx="2">
                  <c:v>0.33001987999999999</c:v>
                </c:pt>
                <c:pt idx="3">
                  <c:v>0.31411530999999998</c:v>
                </c:pt>
                <c:pt idx="4">
                  <c:v>0.25049702000000001</c:v>
                </c:pt>
                <c:pt idx="5">
                  <c:v>0.24453279999999999</c:v>
                </c:pt>
                <c:pt idx="6">
                  <c:v>0.23459245000000001</c:v>
                </c:pt>
                <c:pt idx="7">
                  <c:v>0.24652087</c:v>
                </c:pt>
                <c:pt idx="8">
                  <c:v>0.24254472999999999</c:v>
                </c:pt>
                <c:pt idx="9">
                  <c:v>5.9642149999999998E-2</c:v>
                </c:pt>
                <c:pt idx="10">
                  <c:v>7.952289999999999E-3</c:v>
                </c:pt>
              </c:numCache>
            </c:numRef>
          </c:val>
          <c:extLst>
            <c:ext xmlns:c16="http://schemas.microsoft.com/office/drawing/2014/chart" uri="{C3380CC4-5D6E-409C-BE32-E72D297353CC}">
              <c16:uniqueId val="{00000002-CCC0-4639-A925-4F808663588B}"/>
            </c:ext>
          </c:extLst>
        </c:ser>
        <c:dLbls>
          <c:showLegendKey val="0"/>
          <c:showVal val="0"/>
          <c:showCatName val="0"/>
          <c:showSerName val="0"/>
          <c:showPercent val="0"/>
          <c:showBubbleSize val="0"/>
        </c:dLbls>
        <c:gapWidth val="219"/>
        <c:overlap val="-27"/>
        <c:axId val="794582656"/>
        <c:axId val="229357648"/>
      </c:barChart>
      <c:catAx>
        <c:axId val="794582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9357648"/>
        <c:crosses val="autoZero"/>
        <c:auto val="1"/>
        <c:lblAlgn val="ctr"/>
        <c:lblOffset val="100"/>
        <c:noMultiLvlLbl val="0"/>
      </c:catAx>
      <c:valAx>
        <c:axId val="229357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458265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a:t>Likelihood of Purchase from Transparent Supplement Brand</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2"/>
            </a:solidFill>
            <a:ln>
              <a:noFill/>
            </a:ln>
            <a:effectLst/>
          </c:spPr>
          <c:invertIfNegative val="0"/>
          <c:cat>
            <c:strRef>
              <c:f>Sheet1!$A$2:$A$6</c:f>
              <c:strCache>
                <c:ptCount val="5"/>
                <c:pt idx="0">
                  <c:v>Somewhat increases chances I would buy</c:v>
                </c:pt>
                <c:pt idx="1">
                  <c:v>Greatly Increases chances I would buy</c:v>
                </c:pt>
                <c:pt idx="2">
                  <c:v>Doesn't impact my decision to buy</c:v>
                </c:pt>
                <c:pt idx="3">
                  <c:v>I'm not interested in transparency</c:v>
                </c:pt>
                <c:pt idx="4">
                  <c:v>Lessens the chances I'd buy that product</c:v>
                </c:pt>
              </c:strCache>
            </c:strRef>
          </c:cat>
          <c:val>
            <c:numRef>
              <c:f>Sheet1!$B$2:$B$6</c:f>
              <c:numCache>
                <c:formatCode>0%</c:formatCode>
                <c:ptCount val="5"/>
                <c:pt idx="0">
                  <c:v>0.32800000000000001</c:v>
                </c:pt>
                <c:pt idx="1">
                  <c:v>0.30099999999999999</c:v>
                </c:pt>
                <c:pt idx="2">
                  <c:v>0.29499999999999998</c:v>
                </c:pt>
                <c:pt idx="3">
                  <c:v>4.8000000000000001E-2</c:v>
                </c:pt>
                <c:pt idx="4">
                  <c:v>2.8000000000000001E-2</c:v>
                </c:pt>
              </c:numCache>
            </c:numRef>
          </c:val>
          <c:extLst>
            <c:ext xmlns:c16="http://schemas.microsoft.com/office/drawing/2014/chart" uri="{C3380CC4-5D6E-409C-BE32-E72D297353CC}">
              <c16:uniqueId val="{00000000-DE8E-BF49-867D-0751ECB0B896}"/>
            </c:ext>
          </c:extLst>
        </c:ser>
        <c:ser>
          <c:idx val="1"/>
          <c:order val="1"/>
          <c:tx>
            <c:strRef>
              <c:f>Sheet1!$C$1</c:f>
              <c:strCache>
                <c:ptCount val="1"/>
                <c:pt idx="0">
                  <c:v>UK</c:v>
                </c:pt>
              </c:strCache>
            </c:strRef>
          </c:tx>
          <c:spPr>
            <a:solidFill>
              <a:srgbClr val="96B1AD"/>
            </a:solidFill>
            <a:ln>
              <a:noFill/>
            </a:ln>
            <a:effectLst/>
          </c:spPr>
          <c:invertIfNegative val="0"/>
          <c:cat>
            <c:strRef>
              <c:f>Sheet1!$A$2:$A$6</c:f>
              <c:strCache>
                <c:ptCount val="5"/>
                <c:pt idx="0">
                  <c:v>Somewhat increases chances I would buy</c:v>
                </c:pt>
                <c:pt idx="1">
                  <c:v>Greatly Increases chances I would buy</c:v>
                </c:pt>
                <c:pt idx="2">
                  <c:v>Doesn't impact my decision to buy</c:v>
                </c:pt>
                <c:pt idx="3">
                  <c:v>I'm not interested in transparency</c:v>
                </c:pt>
                <c:pt idx="4">
                  <c:v>Lessens the chances I'd buy that product</c:v>
                </c:pt>
              </c:strCache>
            </c:strRef>
          </c:cat>
          <c:val>
            <c:numRef>
              <c:f>Sheet1!$C$2:$C$6</c:f>
              <c:numCache>
                <c:formatCode>0%</c:formatCode>
                <c:ptCount val="5"/>
                <c:pt idx="0">
                  <c:v>0.45908184000000002</c:v>
                </c:pt>
                <c:pt idx="1">
                  <c:v>0.24750499000000001</c:v>
                </c:pt>
                <c:pt idx="2">
                  <c:v>0.22954092000000001</c:v>
                </c:pt>
                <c:pt idx="3">
                  <c:v>3.393214E-2</c:v>
                </c:pt>
                <c:pt idx="4">
                  <c:v>2.9940120000000001E-2</c:v>
                </c:pt>
              </c:numCache>
            </c:numRef>
          </c:val>
          <c:extLst>
            <c:ext xmlns:c16="http://schemas.microsoft.com/office/drawing/2014/chart" uri="{C3380CC4-5D6E-409C-BE32-E72D297353CC}">
              <c16:uniqueId val="{00000001-DE8E-BF49-867D-0751ECB0B896}"/>
            </c:ext>
          </c:extLst>
        </c:ser>
        <c:ser>
          <c:idx val="2"/>
          <c:order val="2"/>
          <c:tx>
            <c:strRef>
              <c:f>Sheet1!$D$1</c:f>
              <c:strCache>
                <c:ptCount val="1"/>
                <c:pt idx="0">
                  <c:v>Germany</c:v>
                </c:pt>
              </c:strCache>
            </c:strRef>
          </c:tx>
          <c:spPr>
            <a:solidFill>
              <a:schemeClr val="accent4">
                <a:lumMod val="75000"/>
              </a:schemeClr>
            </a:solidFill>
            <a:ln>
              <a:noFill/>
            </a:ln>
            <a:effectLst/>
          </c:spPr>
          <c:invertIfNegative val="0"/>
          <c:cat>
            <c:strRef>
              <c:f>Sheet1!$A$2:$A$6</c:f>
              <c:strCache>
                <c:ptCount val="5"/>
                <c:pt idx="0">
                  <c:v>Somewhat increases chances I would buy</c:v>
                </c:pt>
                <c:pt idx="1">
                  <c:v>Greatly Increases chances I would buy</c:v>
                </c:pt>
                <c:pt idx="2">
                  <c:v>Doesn't impact my decision to buy</c:v>
                </c:pt>
                <c:pt idx="3">
                  <c:v>I'm not interested in transparency</c:v>
                </c:pt>
                <c:pt idx="4">
                  <c:v>Lessens the chances I'd buy that product</c:v>
                </c:pt>
              </c:strCache>
            </c:strRef>
          </c:cat>
          <c:val>
            <c:numRef>
              <c:f>Sheet1!$D$2:$D$6</c:f>
              <c:numCache>
                <c:formatCode>0%</c:formatCode>
                <c:ptCount val="5"/>
                <c:pt idx="0">
                  <c:v>0.36978130999999997</c:v>
                </c:pt>
                <c:pt idx="1">
                  <c:v>0.36978130999999997</c:v>
                </c:pt>
                <c:pt idx="2">
                  <c:v>0.14910536999999999</c:v>
                </c:pt>
                <c:pt idx="3">
                  <c:v>6.5606360000000002E-2</c:v>
                </c:pt>
                <c:pt idx="4">
                  <c:v>4.572565E-2</c:v>
                </c:pt>
              </c:numCache>
            </c:numRef>
          </c:val>
          <c:extLst>
            <c:ext xmlns:c16="http://schemas.microsoft.com/office/drawing/2014/chart" uri="{C3380CC4-5D6E-409C-BE32-E72D297353CC}">
              <c16:uniqueId val="{00000002-DE8E-BF49-867D-0751ECB0B896}"/>
            </c:ext>
          </c:extLst>
        </c:ser>
        <c:dLbls>
          <c:showLegendKey val="0"/>
          <c:showVal val="0"/>
          <c:showCatName val="0"/>
          <c:showSerName val="0"/>
          <c:showPercent val="0"/>
          <c:showBubbleSize val="0"/>
        </c:dLbls>
        <c:gapWidth val="219"/>
        <c:overlap val="-27"/>
        <c:axId val="790213904"/>
        <c:axId val="666734288"/>
      </c:barChart>
      <c:catAx>
        <c:axId val="79021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6734288"/>
        <c:crosses val="autoZero"/>
        <c:auto val="1"/>
        <c:lblAlgn val="ctr"/>
        <c:lblOffset val="100"/>
        <c:noMultiLvlLbl val="0"/>
      </c:catAx>
      <c:valAx>
        <c:axId val="666734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0213904"/>
        <c:crosses val="autoZero"/>
        <c:crossBetween val="between"/>
      </c:valAx>
      <c:spPr>
        <a:noFill/>
        <a:ln>
          <a:noFill/>
        </a:ln>
        <a:effectLst/>
      </c:spPr>
    </c:plotArea>
    <c:legend>
      <c:legendPos val="b"/>
      <c:layout>
        <c:manualLayout>
          <c:xMode val="edge"/>
          <c:yMode val="edge"/>
          <c:x val="0.34296195535829394"/>
          <c:y val="0.95448739660239001"/>
          <c:w val="0.30951954399147147"/>
          <c:h val="4.551260339761000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Helvetica Light" panose="020B0403020202020204"/>
                <a:ea typeface="+mn-ea"/>
                <a:cs typeface="+mn-cs"/>
              </a:defRPr>
            </a:pPr>
            <a:r>
              <a:rPr lang="en-US" sz="1600" b="1" i="0" baseline="0" dirty="0">
                <a:effectLst/>
                <a:latin typeface="Arial" panose="020B0604020202020204" pitchFamily="34" charset="0"/>
                <a:cs typeface="Arial" panose="020B0604020202020204" pitchFamily="34" charset="0"/>
              </a:rPr>
              <a:t>Characteristics Encouraging Trust in Supplement Brand</a:t>
            </a:r>
            <a:endParaRPr lang="en-US" sz="1600" b="1" dirty="0">
              <a:effectLst/>
              <a:latin typeface="Arial" panose="020B0604020202020204" pitchFamily="34" charset="0"/>
              <a:cs typeface="Arial" panose="020B0604020202020204" pitchFamily="34" charset="0"/>
            </a:endParaRPr>
          </a:p>
        </c:rich>
      </c:tx>
      <c:layout>
        <c:manualLayout>
          <c:xMode val="edge"/>
          <c:yMode val="edge"/>
          <c:x val="0.23850226519070941"/>
          <c:y val="1.11502516159633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Helvetica Light" panose="020B0403020202020204"/>
              <a:ea typeface="+mn-ea"/>
              <a:cs typeface="+mn-cs"/>
            </a:defRPr>
          </a:pPr>
          <a:endParaRPr lang="en-US"/>
        </a:p>
      </c:txPr>
    </c:title>
    <c:autoTitleDeleted val="0"/>
    <c:plotArea>
      <c:layout>
        <c:manualLayout>
          <c:layoutTarget val="inner"/>
          <c:xMode val="edge"/>
          <c:yMode val="edge"/>
          <c:x val="5.2646334415763114E-2"/>
          <c:y val="0.10464090245857675"/>
          <c:w val="0.94712523189248399"/>
          <c:h val="0.66635187118280437"/>
        </c:manualLayout>
      </c:layout>
      <c:barChart>
        <c:barDir val="col"/>
        <c:grouping val="clustered"/>
        <c:varyColors val="0"/>
        <c:ser>
          <c:idx val="0"/>
          <c:order val="0"/>
          <c:tx>
            <c:strRef>
              <c:f>Sheet1!$B$229</c:f>
              <c:strCache>
                <c:ptCount val="1"/>
                <c:pt idx="0">
                  <c:v>Regular Supplement Users </c:v>
                </c:pt>
              </c:strCache>
            </c:strRef>
          </c:tx>
          <c:spPr>
            <a:solidFill>
              <a:srgbClr val="21796A"/>
            </a:solidFill>
            <a:ln>
              <a:noFill/>
            </a:ln>
            <a:effectLst/>
          </c:spPr>
          <c:invertIfNegative val="0"/>
          <c:cat>
            <c:strRef>
              <c:f>Sheet1!$A$230:$A$242</c:f>
              <c:strCache>
                <c:ptCount val="13"/>
                <c:pt idx="0">
                  <c:v>Consistent product quality</c:v>
                </c:pt>
                <c:pt idx="1">
                  <c:v>My long-term usage of the brand</c:v>
                </c:pt>
                <c:pt idx="2">
                  <c:v>Health care professional (e.g., doctor, dietitian, naturopath, etc) recommends the brand</c:v>
                </c:pt>
                <c:pt idx="3">
                  <c:v>Quality certification and seals on labels/website</c:v>
                </c:pt>
                <c:pt idx="4">
                  <c:v>Informative website</c:v>
                </c:pt>
                <c:pt idx="5">
                  <c:v>Friend/family recommends the brand</c:v>
                </c:pt>
                <c:pt idx="6">
                  <c:v>Transparency in supply chain</c:v>
                </c:pt>
                <c:pt idx="7">
                  <c:v>Brand values align with my own</c:v>
                </c:pt>
                <c:pt idx="8">
                  <c:v>Authentic brand story</c:v>
                </c:pt>
                <c:pt idx="9">
                  <c:v>Other experts recommend the brand (e.g. online influencer)</c:v>
                </c:pt>
                <c:pt idx="10">
                  <c:v>Supports charities/causes</c:v>
                </c:pt>
                <c:pt idx="11">
                  <c:v>None of the above</c:v>
                </c:pt>
                <c:pt idx="12">
                  <c:v>Other</c:v>
                </c:pt>
              </c:strCache>
            </c:strRef>
          </c:cat>
          <c:val>
            <c:numRef>
              <c:f>Sheet1!$B$230:$B$242</c:f>
              <c:numCache>
                <c:formatCode>0%</c:formatCode>
                <c:ptCount val="13"/>
                <c:pt idx="0">
                  <c:v>0.42</c:v>
                </c:pt>
                <c:pt idx="1">
                  <c:v>0.33</c:v>
                </c:pt>
                <c:pt idx="2">
                  <c:v>0.33</c:v>
                </c:pt>
                <c:pt idx="3">
                  <c:v>0.32</c:v>
                </c:pt>
                <c:pt idx="4">
                  <c:v>0.19</c:v>
                </c:pt>
                <c:pt idx="5">
                  <c:v>0.16</c:v>
                </c:pt>
                <c:pt idx="6">
                  <c:v>0.15</c:v>
                </c:pt>
                <c:pt idx="7">
                  <c:v>0.14000000000000001</c:v>
                </c:pt>
                <c:pt idx="8">
                  <c:v>0.11</c:v>
                </c:pt>
                <c:pt idx="9">
                  <c:v>0.09</c:v>
                </c:pt>
                <c:pt idx="10">
                  <c:v>0.06</c:v>
                </c:pt>
                <c:pt idx="11">
                  <c:v>0.06</c:v>
                </c:pt>
                <c:pt idx="12">
                  <c:v>0.02</c:v>
                </c:pt>
              </c:numCache>
            </c:numRef>
          </c:val>
          <c:extLst>
            <c:ext xmlns:c16="http://schemas.microsoft.com/office/drawing/2014/chart" uri="{C3380CC4-5D6E-409C-BE32-E72D297353CC}">
              <c16:uniqueId val="{00000000-7523-42D5-8259-9168BDE525D5}"/>
            </c:ext>
          </c:extLst>
        </c:ser>
        <c:ser>
          <c:idx val="1"/>
          <c:order val="1"/>
          <c:tx>
            <c:strRef>
              <c:f>Sheet1!$C$229</c:f>
              <c:strCache>
                <c:ptCount val="1"/>
                <c:pt idx="0">
                  <c:v>Irregular Supplement Users </c:v>
                </c:pt>
              </c:strCache>
            </c:strRef>
          </c:tx>
          <c:spPr>
            <a:solidFill>
              <a:srgbClr val="96B1AD"/>
            </a:solidFill>
            <a:ln>
              <a:noFill/>
            </a:ln>
            <a:effectLst/>
          </c:spPr>
          <c:invertIfNegative val="0"/>
          <c:cat>
            <c:strRef>
              <c:f>Sheet1!$A$230:$A$242</c:f>
              <c:strCache>
                <c:ptCount val="13"/>
                <c:pt idx="0">
                  <c:v>Consistent product quality</c:v>
                </c:pt>
                <c:pt idx="1">
                  <c:v>My long-term usage of the brand</c:v>
                </c:pt>
                <c:pt idx="2">
                  <c:v>Health care professional (e.g., doctor, dietitian, naturopath, etc) recommends the brand</c:v>
                </c:pt>
                <c:pt idx="3">
                  <c:v>Quality certification and seals on labels/website</c:v>
                </c:pt>
                <c:pt idx="4">
                  <c:v>Informative website</c:v>
                </c:pt>
                <c:pt idx="5">
                  <c:v>Friend/family recommends the brand</c:v>
                </c:pt>
                <c:pt idx="6">
                  <c:v>Transparency in supply chain</c:v>
                </c:pt>
                <c:pt idx="7">
                  <c:v>Brand values align with my own</c:v>
                </c:pt>
                <c:pt idx="8">
                  <c:v>Authentic brand story</c:v>
                </c:pt>
                <c:pt idx="9">
                  <c:v>Other experts recommend the brand (e.g. online influencer)</c:v>
                </c:pt>
                <c:pt idx="10">
                  <c:v>Supports charities/causes</c:v>
                </c:pt>
                <c:pt idx="11">
                  <c:v>None of the above</c:v>
                </c:pt>
                <c:pt idx="12">
                  <c:v>Other</c:v>
                </c:pt>
              </c:strCache>
            </c:strRef>
          </c:cat>
          <c:val>
            <c:numRef>
              <c:f>Sheet1!$C$230:$C$242</c:f>
              <c:numCache>
                <c:formatCode>0%</c:formatCode>
                <c:ptCount val="13"/>
                <c:pt idx="0">
                  <c:v>0.34</c:v>
                </c:pt>
                <c:pt idx="1">
                  <c:v>0.26</c:v>
                </c:pt>
                <c:pt idx="2">
                  <c:v>0.31</c:v>
                </c:pt>
                <c:pt idx="3">
                  <c:v>0.27</c:v>
                </c:pt>
                <c:pt idx="4">
                  <c:v>0.22</c:v>
                </c:pt>
                <c:pt idx="5">
                  <c:v>0.2</c:v>
                </c:pt>
                <c:pt idx="6">
                  <c:v>0.15</c:v>
                </c:pt>
                <c:pt idx="7">
                  <c:v>0.14000000000000001</c:v>
                </c:pt>
                <c:pt idx="8">
                  <c:v>0.14000000000000001</c:v>
                </c:pt>
                <c:pt idx="9">
                  <c:v>0.12</c:v>
                </c:pt>
                <c:pt idx="10">
                  <c:v>0.09</c:v>
                </c:pt>
                <c:pt idx="11">
                  <c:v>0.04</c:v>
                </c:pt>
                <c:pt idx="12">
                  <c:v>0</c:v>
                </c:pt>
              </c:numCache>
            </c:numRef>
          </c:val>
          <c:extLst>
            <c:ext xmlns:c16="http://schemas.microsoft.com/office/drawing/2014/chart" uri="{C3380CC4-5D6E-409C-BE32-E72D297353CC}">
              <c16:uniqueId val="{00000001-7523-42D5-8259-9168BDE525D5}"/>
            </c:ext>
          </c:extLst>
        </c:ser>
        <c:dLbls>
          <c:showLegendKey val="0"/>
          <c:showVal val="0"/>
          <c:showCatName val="0"/>
          <c:showSerName val="0"/>
          <c:showPercent val="0"/>
          <c:showBubbleSize val="0"/>
        </c:dLbls>
        <c:gapWidth val="139"/>
        <c:overlap val="-1"/>
        <c:axId val="976663471"/>
        <c:axId val="995947727"/>
      </c:barChart>
      <c:catAx>
        <c:axId val="976663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995947727"/>
        <c:crosses val="autoZero"/>
        <c:auto val="1"/>
        <c:lblAlgn val="ctr"/>
        <c:lblOffset val="100"/>
        <c:noMultiLvlLbl val="0"/>
      </c:catAx>
      <c:valAx>
        <c:axId val="995947727"/>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976663471"/>
        <c:crosses val="autoZero"/>
        <c:crossBetween val="between"/>
        <c:majorUnit val="0.1"/>
      </c:valAx>
      <c:spPr>
        <a:noFill/>
        <a:ln>
          <a:noFill/>
        </a:ln>
        <a:effectLst/>
      </c:spPr>
    </c:plotArea>
    <c:legend>
      <c:legendPos val="b"/>
      <c:layout>
        <c:manualLayout>
          <c:xMode val="edge"/>
          <c:yMode val="edge"/>
          <c:x val="0.28073451925634574"/>
          <c:y val="0.91620937099630806"/>
          <c:w val="0.43572868246217944"/>
          <c:h val="5.522350435435166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lvetica Light" panose="020B0403020202020204"/>
                <a:ea typeface="+mn-ea"/>
                <a:cs typeface="+mn-cs"/>
              </a:defRPr>
            </a:pPr>
            <a:r>
              <a:rPr lang="en-US" sz="1600" dirty="0"/>
              <a:t>Important Supplement Characteristics</a:t>
            </a:r>
          </a:p>
        </c:rich>
      </c:tx>
      <c:layout>
        <c:manualLayout>
          <c:xMode val="edge"/>
          <c:yMode val="edge"/>
          <c:x val="0.40640934066229445"/>
          <c:y val="7.276431443288187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lvetica Light" panose="020B0403020202020204"/>
              <a:ea typeface="+mn-ea"/>
              <a:cs typeface="+mn-cs"/>
            </a:defRPr>
          </a:pPr>
          <a:endParaRPr lang="en-US"/>
        </a:p>
      </c:txPr>
    </c:title>
    <c:autoTitleDeleted val="0"/>
    <c:plotArea>
      <c:layout>
        <c:manualLayout>
          <c:layoutTarget val="inner"/>
          <c:xMode val="edge"/>
          <c:yMode val="edge"/>
          <c:x val="0.23112382008764246"/>
          <c:y val="8.3777521908250371E-2"/>
          <c:w val="0.75213817029317154"/>
          <c:h val="0.77459754797496783"/>
        </c:manualLayout>
      </c:layout>
      <c:barChart>
        <c:barDir val="bar"/>
        <c:grouping val="clustered"/>
        <c:varyColors val="0"/>
        <c:ser>
          <c:idx val="0"/>
          <c:order val="0"/>
          <c:tx>
            <c:strRef>
              <c:f>'[Chart in Microsoft PowerPoint]Sheet1'!$B$1</c:f>
              <c:strCache>
                <c:ptCount val="1"/>
                <c:pt idx="0">
                  <c:v>Irregular Supplement Users</c:v>
                </c:pt>
              </c:strCache>
            </c:strRef>
          </c:tx>
          <c:spPr>
            <a:solidFill>
              <a:srgbClr val="96B1AD"/>
            </a:solidFill>
            <a:ln>
              <a:noFill/>
            </a:ln>
            <a:effectLst/>
          </c:spPr>
          <c:invertIfNegative val="0"/>
          <c:cat>
            <c:strRef>
              <c:f>'[Chart in Microsoft PowerPoint]Sheet1'!$A$2:$A$16</c:f>
              <c:strCache>
                <c:ptCount val="15"/>
                <c:pt idx="0">
                  <c:v>Liquid format</c:v>
                </c:pt>
                <c:pt idx="1">
                  <c:v>Non-pill format</c:v>
                </c:pt>
                <c:pt idx="2">
                  <c:v>Powder format</c:v>
                </c:pt>
                <c:pt idx="3">
                  <c:v>None of the above</c:v>
                </c:pt>
                <c:pt idx="4">
                  <c:v>Combination formulas</c:v>
                </c:pt>
                <c:pt idx="5">
                  <c:v>Single ingredient formulas</c:v>
                </c:pt>
                <c:pt idx="6">
                  <c:v>Recommended by friend/family</c:v>
                </c:pt>
                <c:pt idx="7">
                  <c:v>Gummy format</c:v>
                </c:pt>
                <c:pt idx="8">
                  <c:v>Addresses specific conditions</c:v>
                </c:pt>
                <c:pt idx="9">
                  <c:v>Detailed ingredient information (transparency)</c:v>
                </c:pt>
                <c:pt idx="10">
                  <c:v>Recommended by doctor or other expert</c:v>
                </c:pt>
                <c:pt idx="11">
                  <c:v>Natural source</c:v>
                </c:pt>
                <c:pt idx="12">
                  <c:v>Easy to swallow</c:v>
                </c:pt>
                <c:pt idx="13">
                  <c:v>Proof that it works</c:v>
                </c:pt>
                <c:pt idx="14">
                  <c:v>Single pill daily dosage</c:v>
                </c:pt>
              </c:strCache>
            </c:strRef>
          </c:cat>
          <c:val>
            <c:numRef>
              <c:f>'[Chart in Microsoft PowerPoint]Sheet1'!$B$2:$B$16</c:f>
              <c:numCache>
                <c:formatCode>0%</c:formatCode>
                <c:ptCount val="15"/>
                <c:pt idx="0">
                  <c:v>8.2508250000000005E-2</c:v>
                </c:pt>
                <c:pt idx="1">
                  <c:v>3.9603960000000001E-2</c:v>
                </c:pt>
                <c:pt idx="2">
                  <c:v>6.9306930000000003E-2</c:v>
                </c:pt>
                <c:pt idx="3">
                  <c:v>2.475248E-2</c:v>
                </c:pt>
                <c:pt idx="4">
                  <c:v>0.11551155</c:v>
                </c:pt>
                <c:pt idx="5">
                  <c:v>8.7458750000000002E-2</c:v>
                </c:pt>
                <c:pt idx="6">
                  <c:v>0.14026403000000001</c:v>
                </c:pt>
                <c:pt idx="7">
                  <c:v>0.11386139000000001</c:v>
                </c:pt>
                <c:pt idx="8">
                  <c:v>0.15346535</c:v>
                </c:pt>
                <c:pt idx="9">
                  <c:v>0.20627063000000001</c:v>
                </c:pt>
                <c:pt idx="10">
                  <c:v>0.23267326999999999</c:v>
                </c:pt>
                <c:pt idx="11">
                  <c:v>0.27227722999999998</c:v>
                </c:pt>
                <c:pt idx="12">
                  <c:v>0.26732673000000001</c:v>
                </c:pt>
                <c:pt idx="13">
                  <c:v>0.32178217999999997</c:v>
                </c:pt>
                <c:pt idx="14">
                  <c:v>0.23432343</c:v>
                </c:pt>
              </c:numCache>
            </c:numRef>
          </c:val>
          <c:extLst>
            <c:ext xmlns:c16="http://schemas.microsoft.com/office/drawing/2014/chart" uri="{C3380CC4-5D6E-409C-BE32-E72D297353CC}">
              <c16:uniqueId val="{00000000-2789-4A56-9D2C-1AEDE462E425}"/>
            </c:ext>
          </c:extLst>
        </c:ser>
        <c:ser>
          <c:idx val="1"/>
          <c:order val="1"/>
          <c:tx>
            <c:strRef>
              <c:f>'[Chart in Microsoft PowerPoint]Sheet1'!$C$1</c:f>
              <c:strCache>
                <c:ptCount val="1"/>
                <c:pt idx="0">
                  <c:v>Regular Supplement Users</c:v>
                </c:pt>
              </c:strCache>
            </c:strRef>
          </c:tx>
          <c:spPr>
            <a:solidFill>
              <a:srgbClr val="21796A"/>
            </a:solidFill>
            <a:ln>
              <a:noFill/>
            </a:ln>
            <a:effectLst/>
          </c:spPr>
          <c:invertIfNegative val="0"/>
          <c:cat>
            <c:strRef>
              <c:f>'[Chart in Microsoft PowerPoint]Sheet1'!$A$2:$A$16</c:f>
              <c:strCache>
                <c:ptCount val="15"/>
                <c:pt idx="0">
                  <c:v>Liquid format</c:v>
                </c:pt>
                <c:pt idx="1">
                  <c:v>Non-pill format</c:v>
                </c:pt>
                <c:pt idx="2">
                  <c:v>Powder format</c:v>
                </c:pt>
                <c:pt idx="3">
                  <c:v>None of the above</c:v>
                </c:pt>
                <c:pt idx="4">
                  <c:v>Combination formulas</c:v>
                </c:pt>
                <c:pt idx="5">
                  <c:v>Single ingredient formulas</c:v>
                </c:pt>
                <c:pt idx="6">
                  <c:v>Recommended by friend/family</c:v>
                </c:pt>
                <c:pt idx="7">
                  <c:v>Gummy format</c:v>
                </c:pt>
                <c:pt idx="8">
                  <c:v>Addresses specific conditions</c:v>
                </c:pt>
                <c:pt idx="9">
                  <c:v>Detailed ingredient information (transparency)</c:v>
                </c:pt>
                <c:pt idx="10">
                  <c:v>Recommended by doctor or other expert</c:v>
                </c:pt>
                <c:pt idx="11">
                  <c:v>Natural source</c:v>
                </c:pt>
                <c:pt idx="12">
                  <c:v>Easy to swallow</c:v>
                </c:pt>
                <c:pt idx="13">
                  <c:v>Proof that it works</c:v>
                </c:pt>
                <c:pt idx="14">
                  <c:v>Single pill daily dosage</c:v>
                </c:pt>
              </c:strCache>
            </c:strRef>
          </c:cat>
          <c:val>
            <c:numRef>
              <c:f>'[Chart in Microsoft PowerPoint]Sheet1'!$C$2:$C$16</c:f>
              <c:numCache>
                <c:formatCode>0%</c:formatCode>
                <c:ptCount val="15"/>
                <c:pt idx="0">
                  <c:v>3.2188840000000003E-2</c:v>
                </c:pt>
                <c:pt idx="1">
                  <c:v>3.6480690000000003E-2</c:v>
                </c:pt>
                <c:pt idx="2">
                  <c:v>3.7195989999999998E-2</c:v>
                </c:pt>
                <c:pt idx="3">
                  <c:v>4.5779689999999998E-2</c:v>
                </c:pt>
                <c:pt idx="4">
                  <c:v>7.5822600000000004E-2</c:v>
                </c:pt>
                <c:pt idx="5">
                  <c:v>8.5121599999999992E-2</c:v>
                </c:pt>
                <c:pt idx="6">
                  <c:v>8.5836910000000002E-2</c:v>
                </c:pt>
                <c:pt idx="7">
                  <c:v>9.084405999999999E-2</c:v>
                </c:pt>
                <c:pt idx="8">
                  <c:v>0.18741058999999999</c:v>
                </c:pt>
                <c:pt idx="9">
                  <c:v>0.25250358000000001</c:v>
                </c:pt>
                <c:pt idx="10">
                  <c:v>0.25894134000000002</c:v>
                </c:pt>
                <c:pt idx="11">
                  <c:v>0.26537910999999997</c:v>
                </c:pt>
                <c:pt idx="12">
                  <c:v>0.30400571999999998</c:v>
                </c:pt>
                <c:pt idx="13">
                  <c:v>0.31902718000000002</c:v>
                </c:pt>
                <c:pt idx="14">
                  <c:v>0.32474964000000001</c:v>
                </c:pt>
              </c:numCache>
            </c:numRef>
          </c:val>
          <c:extLst>
            <c:ext xmlns:c16="http://schemas.microsoft.com/office/drawing/2014/chart" uri="{C3380CC4-5D6E-409C-BE32-E72D297353CC}">
              <c16:uniqueId val="{00000001-2789-4A56-9D2C-1AEDE462E425}"/>
            </c:ext>
          </c:extLst>
        </c:ser>
        <c:dLbls>
          <c:showLegendKey val="0"/>
          <c:showVal val="0"/>
          <c:showCatName val="0"/>
          <c:showSerName val="0"/>
          <c:showPercent val="0"/>
          <c:showBubbleSize val="0"/>
        </c:dLbls>
        <c:gapWidth val="75"/>
        <c:axId val="986333167"/>
        <c:axId val="743814767"/>
      </c:barChart>
      <c:catAx>
        <c:axId val="9863331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743814767"/>
        <c:crosses val="autoZero"/>
        <c:auto val="1"/>
        <c:lblAlgn val="ctr"/>
        <c:lblOffset val="100"/>
        <c:noMultiLvlLbl val="0"/>
      </c:catAx>
      <c:valAx>
        <c:axId val="743814767"/>
        <c:scaling>
          <c:orientation val="minMax"/>
          <c:max val="0.35000000000000003"/>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986333167"/>
        <c:crosses val="autoZero"/>
        <c:crossBetween val="between"/>
        <c:majorUnit val="0.1"/>
      </c:valAx>
      <c:spPr>
        <a:noFill/>
        <a:ln>
          <a:noFill/>
        </a:ln>
        <a:effectLst/>
      </c:spPr>
    </c:plotArea>
    <c:legend>
      <c:legendPos val="b"/>
      <c:layout>
        <c:manualLayout>
          <c:xMode val="edge"/>
          <c:yMode val="edge"/>
          <c:x val="0.30007619750656173"/>
          <c:y val="0.91978127314525571"/>
          <c:w val="0.51365387139107621"/>
          <c:h val="5.55088395401328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0" i="0" baseline="0">
                <a:effectLst/>
                <a:latin typeface="Arial" panose="020B0604020202020204" pitchFamily="34" charset="0"/>
                <a:cs typeface="Arial" panose="020B0604020202020204" pitchFamily="34" charset="0"/>
              </a:rPr>
              <a:t>Important Supplement Characteristics</a:t>
            </a:r>
            <a:endParaRPr lang="en-US" sz="1800">
              <a:effectLst/>
              <a:latin typeface="Arial" panose="020B0604020202020204" pitchFamily="34" charset="0"/>
              <a:cs typeface="Arial" panose="020B0604020202020204" pitchFamily="34" charset="0"/>
            </a:endParaRPr>
          </a:p>
        </c:rich>
      </c:tx>
      <c:layout>
        <c:manualLayout>
          <c:xMode val="edge"/>
          <c:yMode val="edge"/>
          <c:x val="0.40757494762240398"/>
          <c:y val="1.630356292758072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33685619391665383"/>
          <c:y val="0.10692420020005028"/>
          <c:w val="0.62530578439410589"/>
          <c:h val="0.71053858456403474"/>
        </c:manualLayout>
      </c:layout>
      <c:barChart>
        <c:barDir val="bar"/>
        <c:grouping val="stacked"/>
        <c:varyColors val="0"/>
        <c:ser>
          <c:idx val="0"/>
          <c:order val="0"/>
          <c:tx>
            <c:strRef>
              <c:f>Sheet1!$B$1</c:f>
              <c:strCache>
                <c:ptCount val="1"/>
                <c:pt idx="0">
                  <c:v>US</c:v>
                </c:pt>
              </c:strCache>
            </c:strRef>
          </c:tx>
          <c:spPr>
            <a:solidFill>
              <a:srgbClr val="21796A"/>
            </a:solidFill>
            <a:ln>
              <a:noFill/>
            </a:ln>
            <a:effectLst/>
          </c:spPr>
          <c:invertIfNegative val="0"/>
          <c:cat>
            <c:strRef>
              <c:f>Sheet1!$A$2:$A$16</c:f>
              <c:strCache>
                <c:ptCount val="15"/>
                <c:pt idx="0">
                  <c:v>None of the above</c:v>
                </c:pt>
                <c:pt idx="1">
                  <c:v>Non-pill format</c:v>
                </c:pt>
                <c:pt idx="2">
                  <c:v>Liquid format</c:v>
                </c:pt>
                <c:pt idx="3">
                  <c:v>Powder format</c:v>
                </c:pt>
                <c:pt idx="4">
                  <c:v>Single ingredient formulas</c:v>
                </c:pt>
                <c:pt idx="5">
                  <c:v>Gummy format</c:v>
                </c:pt>
                <c:pt idx="6">
                  <c:v>Combination formulas</c:v>
                </c:pt>
                <c:pt idx="7">
                  <c:v>Recommended by friend/family</c:v>
                </c:pt>
                <c:pt idx="8">
                  <c:v>Addresses specific conditions</c:v>
                </c:pt>
                <c:pt idx="9">
                  <c:v>Detailed ingredient information (transparency)</c:v>
                </c:pt>
                <c:pt idx="10">
                  <c:v>Recommended by doctor or other expert</c:v>
                </c:pt>
                <c:pt idx="11">
                  <c:v>Natural source</c:v>
                </c:pt>
                <c:pt idx="12">
                  <c:v>Single pill daily dosage</c:v>
                </c:pt>
                <c:pt idx="13">
                  <c:v>Easy to swallow</c:v>
                </c:pt>
                <c:pt idx="14">
                  <c:v>Proof that it works</c:v>
                </c:pt>
              </c:strCache>
            </c:strRef>
          </c:cat>
          <c:val>
            <c:numRef>
              <c:f>Sheet1!$B$2:$B$16</c:f>
              <c:numCache>
                <c:formatCode>0%</c:formatCode>
                <c:ptCount val="15"/>
                <c:pt idx="0">
                  <c:v>0.06</c:v>
                </c:pt>
                <c:pt idx="1">
                  <c:v>0.04</c:v>
                </c:pt>
                <c:pt idx="2">
                  <c:v>0.04</c:v>
                </c:pt>
                <c:pt idx="3">
                  <c:v>0.04</c:v>
                </c:pt>
                <c:pt idx="4">
                  <c:v>0.1</c:v>
                </c:pt>
                <c:pt idx="5">
                  <c:v>0.13</c:v>
                </c:pt>
                <c:pt idx="6">
                  <c:v>0.06</c:v>
                </c:pt>
                <c:pt idx="7">
                  <c:v>0.1</c:v>
                </c:pt>
                <c:pt idx="8">
                  <c:v>0.18</c:v>
                </c:pt>
                <c:pt idx="9">
                  <c:v>0.21</c:v>
                </c:pt>
                <c:pt idx="10">
                  <c:v>0.27</c:v>
                </c:pt>
                <c:pt idx="11">
                  <c:v>0.21</c:v>
                </c:pt>
                <c:pt idx="12">
                  <c:v>0.31</c:v>
                </c:pt>
                <c:pt idx="13">
                  <c:v>0.3</c:v>
                </c:pt>
                <c:pt idx="14">
                  <c:v>0.28000000000000003</c:v>
                </c:pt>
              </c:numCache>
            </c:numRef>
          </c:val>
          <c:extLst>
            <c:ext xmlns:c16="http://schemas.microsoft.com/office/drawing/2014/chart" uri="{C3380CC4-5D6E-409C-BE32-E72D297353CC}">
              <c16:uniqueId val="{00000000-80DA-0740-9501-A3CFE37CD31F}"/>
            </c:ext>
          </c:extLst>
        </c:ser>
        <c:ser>
          <c:idx val="1"/>
          <c:order val="1"/>
          <c:tx>
            <c:strRef>
              <c:f>Sheet1!$C$1</c:f>
              <c:strCache>
                <c:ptCount val="1"/>
                <c:pt idx="0">
                  <c:v>UK</c:v>
                </c:pt>
              </c:strCache>
            </c:strRef>
          </c:tx>
          <c:spPr>
            <a:solidFill>
              <a:srgbClr val="96B1AD"/>
            </a:solidFill>
            <a:ln>
              <a:noFill/>
            </a:ln>
            <a:effectLst/>
          </c:spPr>
          <c:invertIfNegative val="0"/>
          <c:cat>
            <c:strRef>
              <c:f>Sheet1!$A$2:$A$16</c:f>
              <c:strCache>
                <c:ptCount val="15"/>
                <c:pt idx="0">
                  <c:v>None of the above</c:v>
                </c:pt>
                <c:pt idx="1">
                  <c:v>Non-pill format</c:v>
                </c:pt>
                <c:pt idx="2">
                  <c:v>Liquid format</c:v>
                </c:pt>
                <c:pt idx="3">
                  <c:v>Powder format</c:v>
                </c:pt>
                <c:pt idx="4">
                  <c:v>Single ingredient formulas</c:v>
                </c:pt>
                <c:pt idx="5">
                  <c:v>Gummy format</c:v>
                </c:pt>
                <c:pt idx="6">
                  <c:v>Combination formulas</c:v>
                </c:pt>
                <c:pt idx="7">
                  <c:v>Recommended by friend/family</c:v>
                </c:pt>
                <c:pt idx="8">
                  <c:v>Addresses specific conditions</c:v>
                </c:pt>
                <c:pt idx="9">
                  <c:v>Detailed ingredient information (transparency)</c:v>
                </c:pt>
                <c:pt idx="10">
                  <c:v>Recommended by doctor or other expert</c:v>
                </c:pt>
                <c:pt idx="11">
                  <c:v>Natural source</c:v>
                </c:pt>
                <c:pt idx="12">
                  <c:v>Single pill daily dosage</c:v>
                </c:pt>
                <c:pt idx="13">
                  <c:v>Easy to swallow</c:v>
                </c:pt>
                <c:pt idx="14">
                  <c:v>Proof that it works</c:v>
                </c:pt>
              </c:strCache>
            </c:strRef>
          </c:cat>
          <c:val>
            <c:numRef>
              <c:f>Sheet1!$C$2:$C$16</c:f>
              <c:numCache>
                <c:formatCode>0%</c:formatCode>
                <c:ptCount val="15"/>
                <c:pt idx="0">
                  <c:v>0.02</c:v>
                </c:pt>
                <c:pt idx="1">
                  <c:v>0.03</c:v>
                </c:pt>
                <c:pt idx="2">
                  <c:v>0.05</c:v>
                </c:pt>
                <c:pt idx="3">
                  <c:v>0.05</c:v>
                </c:pt>
                <c:pt idx="4">
                  <c:v>0.06</c:v>
                </c:pt>
                <c:pt idx="5">
                  <c:v>7.0000000000000007E-2</c:v>
                </c:pt>
                <c:pt idx="6">
                  <c:v>0.09</c:v>
                </c:pt>
                <c:pt idx="7">
                  <c:v>0.12</c:v>
                </c:pt>
                <c:pt idx="8">
                  <c:v>0.16</c:v>
                </c:pt>
                <c:pt idx="9">
                  <c:v>0.27</c:v>
                </c:pt>
                <c:pt idx="10">
                  <c:v>0.25</c:v>
                </c:pt>
                <c:pt idx="11">
                  <c:v>0.32</c:v>
                </c:pt>
                <c:pt idx="12">
                  <c:v>0.32</c:v>
                </c:pt>
                <c:pt idx="13">
                  <c:v>0.34</c:v>
                </c:pt>
                <c:pt idx="14">
                  <c:v>0.31</c:v>
                </c:pt>
              </c:numCache>
            </c:numRef>
          </c:val>
          <c:extLst>
            <c:ext xmlns:c16="http://schemas.microsoft.com/office/drawing/2014/chart" uri="{C3380CC4-5D6E-409C-BE32-E72D297353CC}">
              <c16:uniqueId val="{00000001-80DA-0740-9501-A3CFE37CD31F}"/>
            </c:ext>
          </c:extLst>
        </c:ser>
        <c:ser>
          <c:idx val="2"/>
          <c:order val="2"/>
          <c:tx>
            <c:strRef>
              <c:f>Sheet1!$D$1</c:f>
              <c:strCache>
                <c:ptCount val="1"/>
                <c:pt idx="0">
                  <c:v>Germany</c:v>
                </c:pt>
              </c:strCache>
            </c:strRef>
          </c:tx>
          <c:spPr>
            <a:solidFill>
              <a:schemeClr val="accent4">
                <a:lumMod val="75000"/>
              </a:schemeClr>
            </a:solidFill>
            <a:ln>
              <a:noFill/>
            </a:ln>
            <a:effectLst/>
          </c:spPr>
          <c:invertIfNegative val="0"/>
          <c:cat>
            <c:strRef>
              <c:f>Sheet1!$A$2:$A$16</c:f>
              <c:strCache>
                <c:ptCount val="15"/>
                <c:pt idx="0">
                  <c:v>None of the above</c:v>
                </c:pt>
                <c:pt idx="1">
                  <c:v>Non-pill format</c:v>
                </c:pt>
                <c:pt idx="2">
                  <c:v>Liquid format</c:v>
                </c:pt>
                <c:pt idx="3">
                  <c:v>Powder format</c:v>
                </c:pt>
                <c:pt idx="4">
                  <c:v>Single ingredient formulas</c:v>
                </c:pt>
                <c:pt idx="5">
                  <c:v>Gummy format</c:v>
                </c:pt>
                <c:pt idx="6">
                  <c:v>Combination formulas</c:v>
                </c:pt>
                <c:pt idx="7">
                  <c:v>Recommended by friend/family</c:v>
                </c:pt>
                <c:pt idx="8">
                  <c:v>Addresses specific conditions</c:v>
                </c:pt>
                <c:pt idx="9">
                  <c:v>Detailed ingredient information (transparency)</c:v>
                </c:pt>
                <c:pt idx="10">
                  <c:v>Recommended by doctor or other expert</c:v>
                </c:pt>
                <c:pt idx="11">
                  <c:v>Natural source</c:v>
                </c:pt>
                <c:pt idx="12">
                  <c:v>Single pill daily dosage</c:v>
                </c:pt>
                <c:pt idx="13">
                  <c:v>Easy to swallow</c:v>
                </c:pt>
                <c:pt idx="14">
                  <c:v>Proof that it works</c:v>
                </c:pt>
              </c:strCache>
            </c:strRef>
          </c:cat>
          <c:val>
            <c:numRef>
              <c:f>Sheet1!$D$2:$D$16</c:f>
              <c:numCache>
                <c:formatCode>0%</c:formatCode>
                <c:ptCount val="15"/>
                <c:pt idx="0">
                  <c:v>0.02</c:v>
                </c:pt>
                <c:pt idx="1">
                  <c:v>0.05</c:v>
                </c:pt>
                <c:pt idx="2">
                  <c:v>0.05</c:v>
                </c:pt>
                <c:pt idx="3">
                  <c:v>0.06</c:v>
                </c:pt>
                <c:pt idx="4">
                  <c:v>0.1</c:v>
                </c:pt>
                <c:pt idx="5">
                  <c:v>0.06</c:v>
                </c:pt>
                <c:pt idx="6">
                  <c:v>0.13</c:v>
                </c:pt>
                <c:pt idx="7">
                  <c:v>0.09</c:v>
                </c:pt>
                <c:pt idx="8">
                  <c:v>0.19</c:v>
                </c:pt>
                <c:pt idx="9">
                  <c:v>0.25</c:v>
                </c:pt>
                <c:pt idx="10">
                  <c:v>0.22</c:v>
                </c:pt>
                <c:pt idx="11">
                  <c:v>0.33</c:v>
                </c:pt>
                <c:pt idx="12">
                  <c:v>0.24</c:v>
                </c:pt>
                <c:pt idx="13">
                  <c:v>0.23</c:v>
                </c:pt>
                <c:pt idx="14">
                  <c:v>0.42</c:v>
                </c:pt>
              </c:numCache>
            </c:numRef>
          </c:val>
          <c:extLst>
            <c:ext xmlns:c16="http://schemas.microsoft.com/office/drawing/2014/chart" uri="{C3380CC4-5D6E-409C-BE32-E72D297353CC}">
              <c16:uniqueId val="{00000002-80DA-0740-9501-A3CFE37CD31F}"/>
            </c:ext>
          </c:extLst>
        </c:ser>
        <c:dLbls>
          <c:showLegendKey val="0"/>
          <c:showVal val="0"/>
          <c:showCatName val="0"/>
          <c:showSerName val="0"/>
          <c:showPercent val="0"/>
          <c:showBubbleSize val="0"/>
        </c:dLbls>
        <c:gapWidth val="53"/>
        <c:overlap val="100"/>
        <c:axId val="733561440"/>
        <c:axId val="1585565440"/>
      </c:barChart>
      <c:catAx>
        <c:axId val="733561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85565440"/>
        <c:crosses val="autoZero"/>
        <c:auto val="1"/>
        <c:lblAlgn val="ctr"/>
        <c:lblOffset val="100"/>
        <c:noMultiLvlLbl val="0"/>
      </c:catAx>
      <c:valAx>
        <c:axId val="158556544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3561440"/>
        <c:crosses val="autoZero"/>
        <c:crossBetween val="between"/>
        <c:majorUnit val="0.2"/>
      </c:valAx>
      <c:spPr>
        <a:noFill/>
        <a:ln>
          <a:noFill/>
        </a:ln>
        <a:effectLst/>
      </c:spPr>
    </c:plotArea>
    <c:legend>
      <c:legendPos val="b"/>
      <c:layout>
        <c:manualLayout>
          <c:xMode val="edge"/>
          <c:yMode val="edge"/>
          <c:x val="0.44090797885734678"/>
          <c:y val="0.92044546989287757"/>
          <c:w val="0.3132752614487897"/>
          <c:h val="5.209501853407005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Characteristics that Discourage Supplement Purchase</a:t>
            </a:r>
          </a:p>
        </c:rich>
      </c:tx>
      <c:layout>
        <c:manualLayout>
          <c:xMode val="edge"/>
          <c:yMode val="edge"/>
          <c:x val="0.29307060391553486"/>
          <c:y val="2.411550714854936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8812936082397939"/>
          <c:y val="0.10806582758744418"/>
          <c:w val="0.69042080837183128"/>
          <c:h val="0.74989575197138747"/>
        </c:manualLayout>
      </c:layout>
      <c:barChart>
        <c:barDir val="bar"/>
        <c:grouping val="clustered"/>
        <c:varyColors val="0"/>
        <c:ser>
          <c:idx val="0"/>
          <c:order val="0"/>
          <c:tx>
            <c:strRef>
              <c:f>Sheet1!$B$1</c:f>
              <c:strCache>
                <c:ptCount val="1"/>
                <c:pt idx="0">
                  <c:v>Irregular Supplement Users</c:v>
                </c:pt>
              </c:strCache>
            </c:strRef>
          </c:tx>
          <c:spPr>
            <a:solidFill>
              <a:srgbClr val="96B1AD"/>
            </a:solidFill>
            <a:ln>
              <a:noFill/>
            </a:ln>
            <a:effectLst/>
          </c:spPr>
          <c:invertIfNegative val="0"/>
          <c:cat>
            <c:strRef>
              <c:f>Sheet1!$A$2:$A$9</c:f>
              <c:strCache>
                <c:ptCount val="8"/>
                <c:pt idx="0">
                  <c:v>None of the above</c:v>
                </c:pt>
                <c:pt idx="1">
                  <c:v>Powdery residue</c:v>
                </c:pt>
                <c:pt idx="2">
                  <c:v>Discoloration</c:v>
                </c:pt>
                <c:pt idx="3">
                  <c:v>Damage and chipping to the pill or capsule</c:v>
                </c:pt>
                <c:pt idx="4">
                  <c:v>Bad initial taste</c:v>
                </c:pt>
                <c:pt idx="5">
                  <c:v>Size (difficult to swallow)</c:v>
                </c:pt>
                <c:pt idx="6">
                  <c:v>Aftertaste</c:v>
                </c:pt>
                <c:pt idx="7">
                  <c:v>Smell / Odor</c:v>
                </c:pt>
              </c:strCache>
            </c:strRef>
          </c:cat>
          <c:val>
            <c:numRef>
              <c:f>Sheet1!$B$2:$B$9</c:f>
              <c:numCache>
                <c:formatCode>0%</c:formatCode>
                <c:ptCount val="8"/>
                <c:pt idx="0">
                  <c:v>7.0000000000000007E-2</c:v>
                </c:pt>
                <c:pt idx="1">
                  <c:v>0.18</c:v>
                </c:pt>
                <c:pt idx="2">
                  <c:v>0.2</c:v>
                </c:pt>
                <c:pt idx="3">
                  <c:v>0.25</c:v>
                </c:pt>
                <c:pt idx="4">
                  <c:v>0.34</c:v>
                </c:pt>
                <c:pt idx="5">
                  <c:v>0.34</c:v>
                </c:pt>
                <c:pt idx="6">
                  <c:v>0.36</c:v>
                </c:pt>
                <c:pt idx="7">
                  <c:v>0.35</c:v>
                </c:pt>
              </c:numCache>
            </c:numRef>
          </c:val>
          <c:extLst>
            <c:ext xmlns:c16="http://schemas.microsoft.com/office/drawing/2014/chart" uri="{C3380CC4-5D6E-409C-BE32-E72D297353CC}">
              <c16:uniqueId val="{00000000-00C9-4368-96C0-8516FF379358}"/>
            </c:ext>
          </c:extLst>
        </c:ser>
        <c:ser>
          <c:idx val="1"/>
          <c:order val="1"/>
          <c:tx>
            <c:strRef>
              <c:f>Sheet1!$C$1</c:f>
              <c:strCache>
                <c:ptCount val="1"/>
                <c:pt idx="0">
                  <c:v>Regular Supplement Users</c:v>
                </c:pt>
              </c:strCache>
            </c:strRef>
          </c:tx>
          <c:spPr>
            <a:solidFill>
              <a:srgbClr val="21796A"/>
            </a:solidFill>
            <a:ln>
              <a:noFill/>
            </a:ln>
            <a:effectLst/>
          </c:spPr>
          <c:invertIfNegative val="0"/>
          <c:cat>
            <c:strRef>
              <c:f>Sheet1!$A$2:$A$9</c:f>
              <c:strCache>
                <c:ptCount val="8"/>
                <c:pt idx="0">
                  <c:v>None of the above</c:v>
                </c:pt>
                <c:pt idx="1">
                  <c:v>Powdery residue</c:v>
                </c:pt>
                <c:pt idx="2">
                  <c:v>Discoloration</c:v>
                </c:pt>
                <c:pt idx="3">
                  <c:v>Damage and chipping to the pill or capsule</c:v>
                </c:pt>
                <c:pt idx="4">
                  <c:v>Bad initial taste</c:v>
                </c:pt>
                <c:pt idx="5">
                  <c:v>Size (difficult to swallow)</c:v>
                </c:pt>
                <c:pt idx="6">
                  <c:v>Aftertaste</c:v>
                </c:pt>
                <c:pt idx="7">
                  <c:v>Smell / Odor</c:v>
                </c:pt>
              </c:strCache>
            </c:strRef>
          </c:cat>
          <c:val>
            <c:numRef>
              <c:f>Sheet1!$C$2:$C$9</c:f>
              <c:numCache>
                <c:formatCode>0%</c:formatCode>
                <c:ptCount val="8"/>
                <c:pt idx="0">
                  <c:v>0.12</c:v>
                </c:pt>
                <c:pt idx="1">
                  <c:v>0.16</c:v>
                </c:pt>
                <c:pt idx="2">
                  <c:v>0.2</c:v>
                </c:pt>
                <c:pt idx="3">
                  <c:v>0.26</c:v>
                </c:pt>
                <c:pt idx="4">
                  <c:v>0.34</c:v>
                </c:pt>
                <c:pt idx="5">
                  <c:v>0.38</c:v>
                </c:pt>
                <c:pt idx="6">
                  <c:v>0.39</c:v>
                </c:pt>
                <c:pt idx="7">
                  <c:v>0.41</c:v>
                </c:pt>
              </c:numCache>
            </c:numRef>
          </c:val>
          <c:extLst>
            <c:ext xmlns:c16="http://schemas.microsoft.com/office/drawing/2014/chart" uri="{C3380CC4-5D6E-409C-BE32-E72D297353CC}">
              <c16:uniqueId val="{00000001-00C9-4368-96C0-8516FF379358}"/>
            </c:ext>
          </c:extLst>
        </c:ser>
        <c:dLbls>
          <c:showLegendKey val="0"/>
          <c:showVal val="0"/>
          <c:showCatName val="0"/>
          <c:showSerName val="0"/>
          <c:showPercent val="0"/>
          <c:showBubbleSize val="0"/>
        </c:dLbls>
        <c:gapWidth val="182"/>
        <c:axId val="376423280"/>
        <c:axId val="1425935168"/>
      </c:barChart>
      <c:catAx>
        <c:axId val="376423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25935168"/>
        <c:crosses val="autoZero"/>
        <c:auto val="1"/>
        <c:lblAlgn val="ctr"/>
        <c:lblOffset val="100"/>
        <c:noMultiLvlLbl val="0"/>
      </c:catAx>
      <c:valAx>
        <c:axId val="1425935168"/>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76423280"/>
        <c:crosses val="autoZero"/>
        <c:crossBetween val="between"/>
        <c:majorUnit val="0.1"/>
      </c:valAx>
      <c:spPr>
        <a:noFill/>
        <a:ln>
          <a:noFill/>
        </a:ln>
        <a:effectLst/>
      </c:spPr>
    </c:plotArea>
    <c:legend>
      <c:legendPos val="b"/>
      <c:layout>
        <c:manualLayout>
          <c:xMode val="edge"/>
          <c:yMode val="edge"/>
          <c:x val="0.26309263228034985"/>
          <c:y val="0.93186790776385797"/>
          <c:w val="0.580691164450306"/>
          <c:h val="6.77643336592613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600" b="0" i="0" baseline="0">
                <a:effectLst/>
                <a:latin typeface="Helvetica Light" panose="020B0403020202020204"/>
              </a:rPr>
              <a:t>Characteristics that Discourage Supplement Purchase</a:t>
            </a:r>
            <a:endParaRPr lang="en-US" sz="1800">
              <a:effectLst/>
              <a:latin typeface="Helvetica Light" panose="020B0403020202020204"/>
            </a:endParaRPr>
          </a:p>
        </c:rich>
      </c:tx>
      <c:layout>
        <c:manualLayout>
          <c:xMode val="edge"/>
          <c:yMode val="edge"/>
          <c:x val="0.21440336637574456"/>
          <c:y val="4.1052681257285235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4.66385399525985E-2"/>
          <c:y val="0.11126655818414832"/>
          <c:w val="0.9479218929887524"/>
          <c:h val="0.59482124197183028"/>
        </c:manualLayout>
      </c:layout>
      <c:barChart>
        <c:barDir val="col"/>
        <c:grouping val="clustered"/>
        <c:varyColors val="0"/>
        <c:ser>
          <c:idx val="0"/>
          <c:order val="0"/>
          <c:tx>
            <c:strRef>
              <c:f>Sheet1!$B$1</c:f>
              <c:strCache>
                <c:ptCount val="1"/>
                <c:pt idx="0">
                  <c:v>US</c:v>
                </c:pt>
              </c:strCache>
            </c:strRef>
          </c:tx>
          <c:spPr>
            <a:solidFill>
              <a:schemeClr val="accent2"/>
            </a:solidFill>
            <a:ln>
              <a:noFill/>
            </a:ln>
            <a:effectLst/>
          </c:spPr>
          <c:invertIfNegative val="0"/>
          <c:cat>
            <c:strRef>
              <c:f>Sheet1!$A$2:$A$9</c:f>
              <c:strCache>
                <c:ptCount val="8"/>
                <c:pt idx="0">
                  <c:v>Smell / Odor</c:v>
                </c:pt>
                <c:pt idx="1">
                  <c:v>Aftertaste</c:v>
                </c:pt>
                <c:pt idx="2">
                  <c:v>Size (difficult to swallow)</c:v>
                </c:pt>
                <c:pt idx="3">
                  <c:v>Bad initial taste</c:v>
                </c:pt>
                <c:pt idx="4">
                  <c:v>Damage and chipping to the pill or capsule</c:v>
                </c:pt>
                <c:pt idx="5">
                  <c:v>Discoloration</c:v>
                </c:pt>
                <c:pt idx="6">
                  <c:v>Powdery residue</c:v>
                </c:pt>
                <c:pt idx="7">
                  <c:v>None of the above</c:v>
                </c:pt>
              </c:strCache>
            </c:strRef>
          </c:cat>
          <c:val>
            <c:numRef>
              <c:f>Sheet1!$B$2:$B$9</c:f>
              <c:numCache>
                <c:formatCode>0%</c:formatCode>
                <c:ptCount val="8"/>
                <c:pt idx="0">
                  <c:v>0.43</c:v>
                </c:pt>
                <c:pt idx="1">
                  <c:v>0.37</c:v>
                </c:pt>
                <c:pt idx="2">
                  <c:v>0.37</c:v>
                </c:pt>
                <c:pt idx="3">
                  <c:v>0.34</c:v>
                </c:pt>
                <c:pt idx="4">
                  <c:v>0.26</c:v>
                </c:pt>
                <c:pt idx="5">
                  <c:v>0.19</c:v>
                </c:pt>
                <c:pt idx="6">
                  <c:v>0.17</c:v>
                </c:pt>
                <c:pt idx="7">
                  <c:v>0.12</c:v>
                </c:pt>
              </c:numCache>
            </c:numRef>
          </c:val>
          <c:extLst>
            <c:ext xmlns:c16="http://schemas.microsoft.com/office/drawing/2014/chart" uri="{C3380CC4-5D6E-409C-BE32-E72D297353CC}">
              <c16:uniqueId val="{00000000-0652-6546-9C92-D26793D67027}"/>
            </c:ext>
          </c:extLst>
        </c:ser>
        <c:ser>
          <c:idx val="1"/>
          <c:order val="1"/>
          <c:tx>
            <c:strRef>
              <c:f>Sheet1!$C$1</c:f>
              <c:strCache>
                <c:ptCount val="1"/>
                <c:pt idx="0">
                  <c:v>UK</c:v>
                </c:pt>
              </c:strCache>
            </c:strRef>
          </c:tx>
          <c:spPr>
            <a:solidFill>
              <a:srgbClr val="96B1AD"/>
            </a:solidFill>
            <a:ln>
              <a:noFill/>
            </a:ln>
            <a:effectLst/>
          </c:spPr>
          <c:invertIfNegative val="0"/>
          <c:cat>
            <c:strRef>
              <c:f>Sheet1!$A$2:$A$9</c:f>
              <c:strCache>
                <c:ptCount val="8"/>
                <c:pt idx="0">
                  <c:v>Smell / Odor</c:v>
                </c:pt>
                <c:pt idx="1">
                  <c:v>Aftertaste</c:v>
                </c:pt>
                <c:pt idx="2">
                  <c:v>Size (difficult to swallow)</c:v>
                </c:pt>
                <c:pt idx="3">
                  <c:v>Bad initial taste</c:v>
                </c:pt>
                <c:pt idx="4">
                  <c:v>Damage and chipping to the pill or capsule</c:v>
                </c:pt>
                <c:pt idx="5">
                  <c:v>Discoloration</c:v>
                </c:pt>
                <c:pt idx="6">
                  <c:v>Powdery residue</c:v>
                </c:pt>
                <c:pt idx="7">
                  <c:v>None of the above</c:v>
                </c:pt>
              </c:strCache>
            </c:strRef>
          </c:cat>
          <c:val>
            <c:numRef>
              <c:f>Sheet1!$C$2:$C$9</c:f>
              <c:numCache>
                <c:formatCode>0%</c:formatCode>
                <c:ptCount val="8"/>
                <c:pt idx="0">
                  <c:v>0.41</c:v>
                </c:pt>
                <c:pt idx="1">
                  <c:v>0.41</c:v>
                </c:pt>
                <c:pt idx="2">
                  <c:v>0.4</c:v>
                </c:pt>
                <c:pt idx="3">
                  <c:v>0.31</c:v>
                </c:pt>
                <c:pt idx="4">
                  <c:v>0.28000000000000003</c:v>
                </c:pt>
                <c:pt idx="5">
                  <c:v>0.21</c:v>
                </c:pt>
                <c:pt idx="6">
                  <c:v>0.18</c:v>
                </c:pt>
                <c:pt idx="7">
                  <c:v>0.09</c:v>
                </c:pt>
              </c:numCache>
            </c:numRef>
          </c:val>
          <c:extLst>
            <c:ext xmlns:c16="http://schemas.microsoft.com/office/drawing/2014/chart" uri="{C3380CC4-5D6E-409C-BE32-E72D297353CC}">
              <c16:uniqueId val="{00000001-0652-6546-9C92-D26793D67027}"/>
            </c:ext>
          </c:extLst>
        </c:ser>
        <c:ser>
          <c:idx val="2"/>
          <c:order val="2"/>
          <c:tx>
            <c:strRef>
              <c:f>Sheet1!$D$1</c:f>
              <c:strCache>
                <c:ptCount val="1"/>
                <c:pt idx="0">
                  <c:v>Germany</c:v>
                </c:pt>
              </c:strCache>
            </c:strRef>
          </c:tx>
          <c:spPr>
            <a:solidFill>
              <a:schemeClr val="accent4">
                <a:lumMod val="75000"/>
              </a:schemeClr>
            </a:solidFill>
            <a:ln>
              <a:noFill/>
            </a:ln>
            <a:effectLst/>
          </c:spPr>
          <c:invertIfNegative val="0"/>
          <c:cat>
            <c:strRef>
              <c:f>Sheet1!$A$2:$A$9</c:f>
              <c:strCache>
                <c:ptCount val="8"/>
                <c:pt idx="0">
                  <c:v>Smell / Odor</c:v>
                </c:pt>
                <c:pt idx="1">
                  <c:v>Aftertaste</c:v>
                </c:pt>
                <c:pt idx="2">
                  <c:v>Size (difficult to swallow)</c:v>
                </c:pt>
                <c:pt idx="3">
                  <c:v>Bad initial taste</c:v>
                </c:pt>
                <c:pt idx="4">
                  <c:v>Damage and chipping to the pill or capsule</c:v>
                </c:pt>
                <c:pt idx="5">
                  <c:v>Discoloration</c:v>
                </c:pt>
                <c:pt idx="6">
                  <c:v>Powdery residue</c:v>
                </c:pt>
                <c:pt idx="7">
                  <c:v>None of the above</c:v>
                </c:pt>
              </c:strCache>
            </c:strRef>
          </c:cat>
          <c:val>
            <c:numRef>
              <c:f>Sheet1!$D$2:$D$9</c:f>
              <c:numCache>
                <c:formatCode>0%</c:formatCode>
                <c:ptCount val="8"/>
                <c:pt idx="0">
                  <c:v>0.31</c:v>
                </c:pt>
                <c:pt idx="1">
                  <c:v>0.38</c:v>
                </c:pt>
                <c:pt idx="2">
                  <c:v>0.33</c:v>
                </c:pt>
                <c:pt idx="3">
                  <c:v>0.38</c:v>
                </c:pt>
                <c:pt idx="4">
                  <c:v>0.24</c:v>
                </c:pt>
                <c:pt idx="5">
                  <c:v>0.22</c:v>
                </c:pt>
                <c:pt idx="6">
                  <c:v>0.14000000000000001</c:v>
                </c:pt>
                <c:pt idx="7">
                  <c:v>0.1</c:v>
                </c:pt>
              </c:numCache>
            </c:numRef>
          </c:val>
          <c:extLst>
            <c:ext xmlns:c16="http://schemas.microsoft.com/office/drawing/2014/chart" uri="{C3380CC4-5D6E-409C-BE32-E72D297353CC}">
              <c16:uniqueId val="{00000002-0652-6546-9C92-D26793D67027}"/>
            </c:ext>
          </c:extLst>
        </c:ser>
        <c:dLbls>
          <c:showLegendKey val="0"/>
          <c:showVal val="0"/>
          <c:showCatName val="0"/>
          <c:showSerName val="0"/>
          <c:showPercent val="0"/>
          <c:showBubbleSize val="0"/>
        </c:dLbls>
        <c:gapWidth val="130"/>
        <c:overlap val="-8"/>
        <c:axId val="733553040"/>
        <c:axId val="1585541728"/>
      </c:barChart>
      <c:catAx>
        <c:axId val="73355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5541728"/>
        <c:crosses val="autoZero"/>
        <c:auto val="1"/>
        <c:lblAlgn val="ctr"/>
        <c:lblOffset val="100"/>
        <c:noMultiLvlLbl val="0"/>
      </c:catAx>
      <c:valAx>
        <c:axId val="158554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553040"/>
        <c:crosses val="autoZero"/>
        <c:crossBetween val="between"/>
        <c:majorUnit val="0.1"/>
      </c:valAx>
      <c:spPr>
        <a:noFill/>
        <a:ln>
          <a:noFill/>
        </a:ln>
        <a:effectLst/>
      </c:spPr>
    </c:plotArea>
    <c:legend>
      <c:legendPos val="b"/>
      <c:layout>
        <c:manualLayout>
          <c:xMode val="edge"/>
          <c:yMode val="edge"/>
          <c:x val="0.32288521220577598"/>
          <c:y val="0.90294068652582027"/>
          <c:w val="0.3582939596490311"/>
          <c:h val="5.60066322168943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Regular Supplement Users </c:v>
                </c:pt>
              </c:strCache>
            </c:strRef>
          </c:tx>
          <c:spPr>
            <a:solidFill>
              <a:srgbClr val="035153"/>
            </a:solidFill>
            <a:ln>
              <a:noFill/>
            </a:ln>
            <a:effectLst/>
          </c:spPr>
          <c:invertIfNegative val="0"/>
          <c:cat>
            <c:strRef>
              <c:f>Sheet1!$A$2:$A$6</c:f>
              <c:strCache>
                <c:ptCount val="5"/>
                <c:pt idx="0">
                  <c:v>I always look for branded ingredients</c:v>
                </c:pt>
                <c:pt idx="1">
                  <c:v>I appreciate branded ingredients when I find them</c:v>
                </c:pt>
                <c:pt idx="2">
                  <c:v>I don't care about branded ingredients</c:v>
                </c:pt>
                <c:pt idx="3">
                  <c:v>I prefer not to buy branded ingredients</c:v>
                </c:pt>
                <c:pt idx="4">
                  <c:v>I don't know what branded ingredients are</c:v>
                </c:pt>
              </c:strCache>
            </c:strRef>
          </c:cat>
          <c:val>
            <c:numRef>
              <c:f>Sheet1!$B$2:$B$6</c:f>
              <c:numCache>
                <c:formatCode>0%</c:formatCode>
                <c:ptCount val="5"/>
                <c:pt idx="0">
                  <c:v>0.17</c:v>
                </c:pt>
                <c:pt idx="1">
                  <c:v>0.36</c:v>
                </c:pt>
                <c:pt idx="2">
                  <c:v>0.28999999999999998</c:v>
                </c:pt>
                <c:pt idx="3">
                  <c:v>0.03</c:v>
                </c:pt>
                <c:pt idx="4">
                  <c:v>0.15</c:v>
                </c:pt>
              </c:numCache>
            </c:numRef>
          </c:val>
          <c:extLst>
            <c:ext xmlns:c16="http://schemas.microsoft.com/office/drawing/2014/chart" uri="{C3380CC4-5D6E-409C-BE32-E72D297353CC}">
              <c16:uniqueId val="{00000000-395C-46F7-9220-F1FC92AEAE62}"/>
            </c:ext>
          </c:extLst>
        </c:ser>
        <c:ser>
          <c:idx val="1"/>
          <c:order val="1"/>
          <c:tx>
            <c:strRef>
              <c:f>Sheet1!$C$1</c:f>
              <c:strCache>
                <c:ptCount val="1"/>
                <c:pt idx="0">
                  <c:v>Irregular Supplement Users</c:v>
                </c:pt>
              </c:strCache>
            </c:strRef>
          </c:tx>
          <c:spPr>
            <a:solidFill>
              <a:schemeClr val="accent4">
                <a:lumMod val="75000"/>
              </a:schemeClr>
            </a:solidFill>
            <a:ln>
              <a:noFill/>
            </a:ln>
            <a:effectLst/>
          </c:spPr>
          <c:invertIfNegative val="0"/>
          <c:cat>
            <c:strRef>
              <c:f>Sheet1!$A$2:$A$6</c:f>
              <c:strCache>
                <c:ptCount val="5"/>
                <c:pt idx="0">
                  <c:v>I always look for branded ingredients</c:v>
                </c:pt>
                <c:pt idx="1">
                  <c:v>I appreciate branded ingredients when I find them</c:v>
                </c:pt>
                <c:pt idx="2">
                  <c:v>I don't care about branded ingredients</c:v>
                </c:pt>
                <c:pt idx="3">
                  <c:v>I prefer not to buy branded ingredients</c:v>
                </c:pt>
                <c:pt idx="4">
                  <c:v>I don't know what branded ingredients are</c:v>
                </c:pt>
              </c:strCache>
            </c:strRef>
          </c:cat>
          <c:val>
            <c:numRef>
              <c:f>Sheet1!$C$2:$C$6</c:f>
              <c:numCache>
                <c:formatCode>0%</c:formatCode>
                <c:ptCount val="5"/>
                <c:pt idx="0">
                  <c:v>0.13</c:v>
                </c:pt>
                <c:pt idx="1">
                  <c:v>0.4</c:v>
                </c:pt>
                <c:pt idx="2">
                  <c:v>0.31</c:v>
                </c:pt>
                <c:pt idx="3">
                  <c:v>0.08</c:v>
                </c:pt>
                <c:pt idx="4">
                  <c:v>0.08</c:v>
                </c:pt>
              </c:numCache>
            </c:numRef>
          </c:val>
          <c:extLst>
            <c:ext xmlns:c16="http://schemas.microsoft.com/office/drawing/2014/chart" uri="{C3380CC4-5D6E-409C-BE32-E72D297353CC}">
              <c16:uniqueId val="{00000001-395C-46F7-9220-F1FC92AEAE62}"/>
            </c:ext>
          </c:extLst>
        </c:ser>
        <c:dLbls>
          <c:showLegendKey val="0"/>
          <c:showVal val="0"/>
          <c:showCatName val="0"/>
          <c:showSerName val="0"/>
          <c:showPercent val="0"/>
          <c:showBubbleSize val="0"/>
        </c:dLbls>
        <c:gapWidth val="133"/>
        <c:overlap val="-9"/>
        <c:axId val="53762223"/>
        <c:axId val="74126992"/>
      </c:barChart>
      <c:catAx>
        <c:axId val="5376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a:ea typeface="+mn-ea"/>
                <a:cs typeface="+mn-cs"/>
              </a:defRPr>
            </a:pPr>
            <a:endParaRPr lang="en-US"/>
          </a:p>
        </c:txPr>
        <c:crossAx val="74126992"/>
        <c:crosses val="autoZero"/>
        <c:auto val="1"/>
        <c:lblAlgn val="ctr"/>
        <c:lblOffset val="100"/>
        <c:noMultiLvlLbl val="0"/>
      </c:catAx>
      <c:valAx>
        <c:axId val="74126992"/>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a:ea typeface="+mn-ea"/>
                <a:cs typeface="+mn-cs"/>
              </a:defRPr>
            </a:pPr>
            <a:endParaRPr lang="en-US"/>
          </a:p>
        </c:txPr>
        <c:crossAx val="53762223"/>
        <c:crosses val="autoZero"/>
        <c:crossBetween val="between"/>
        <c:majorUnit val="0.1"/>
      </c:valAx>
      <c:spPr>
        <a:noFill/>
        <a:ln>
          <a:noFill/>
        </a:ln>
        <a:effectLst/>
      </c:spPr>
    </c:plotArea>
    <c:legend>
      <c:legendPos val="b"/>
      <c:layout>
        <c:manualLayout>
          <c:xMode val="edge"/>
          <c:yMode val="edge"/>
          <c:x val="0.29856815734396186"/>
          <c:y val="0.9290006928300103"/>
          <c:w val="0.40068906389739761"/>
          <c:h val="6.46416907455131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90860210927844"/>
          <c:y val="0.27145595985973603"/>
          <c:w val="0.62955627912682"/>
          <c:h val="0.55336108912821569"/>
        </c:manualLayout>
      </c:layout>
      <c:doughnutChart>
        <c:varyColors val="1"/>
        <c:ser>
          <c:idx val="0"/>
          <c:order val="0"/>
          <c:tx>
            <c:strRef>
              <c:f>Sheet1!$B$1</c:f>
              <c:strCache>
                <c:ptCount val="1"/>
                <c:pt idx="0">
                  <c:v>Age</c:v>
                </c:pt>
              </c:strCache>
            </c:strRef>
          </c:tx>
          <c:spPr>
            <a:scene3d>
              <a:camera prst="orthographicFront"/>
              <a:lightRig rig="threePt" dir="t"/>
            </a:scene3d>
          </c:spPr>
          <c:dPt>
            <c:idx val="0"/>
            <c:bubble3D val="0"/>
            <c:spPr>
              <a:solidFill>
                <a:schemeClr val="accent2"/>
              </a:solidFill>
              <a:ln>
                <a:noFill/>
              </a:ln>
              <a:effectLst/>
              <a:scene3d>
                <a:camera prst="orthographicFront"/>
                <a:lightRig rig="threePt" dir="t"/>
              </a:scene3d>
            </c:spPr>
            <c:extLst>
              <c:ext xmlns:c16="http://schemas.microsoft.com/office/drawing/2014/chart" uri="{C3380CC4-5D6E-409C-BE32-E72D297353CC}">
                <c16:uniqueId val="{00000001-27A7-B14A-BB47-14E260E1AA25}"/>
              </c:ext>
            </c:extLst>
          </c:dPt>
          <c:dPt>
            <c:idx val="1"/>
            <c:bubble3D val="0"/>
            <c:spPr>
              <a:solidFill>
                <a:srgbClr val="44A1A0"/>
              </a:solidFill>
              <a:ln>
                <a:noFill/>
              </a:ln>
              <a:effectLst/>
              <a:scene3d>
                <a:camera prst="orthographicFront"/>
                <a:lightRig rig="threePt" dir="t"/>
              </a:scene3d>
            </c:spPr>
            <c:extLst>
              <c:ext xmlns:c16="http://schemas.microsoft.com/office/drawing/2014/chart" uri="{C3380CC4-5D6E-409C-BE32-E72D297353CC}">
                <c16:uniqueId val="{00000003-27A7-B14A-BB47-14E260E1AA25}"/>
              </c:ext>
            </c:extLst>
          </c:dPt>
          <c:dPt>
            <c:idx val="2"/>
            <c:bubble3D val="0"/>
            <c:spPr>
              <a:solidFill>
                <a:srgbClr val="222E50"/>
              </a:solidFill>
              <a:ln>
                <a:noFill/>
              </a:ln>
              <a:effectLst/>
              <a:scene3d>
                <a:camera prst="orthographicFront"/>
                <a:lightRig rig="threePt" dir="t"/>
              </a:scene3d>
            </c:spPr>
            <c:extLst>
              <c:ext xmlns:c16="http://schemas.microsoft.com/office/drawing/2014/chart" uri="{C3380CC4-5D6E-409C-BE32-E72D297353CC}">
                <c16:uniqueId val="{00000005-27A7-B14A-BB47-14E260E1AA25}"/>
              </c:ext>
            </c:extLst>
          </c:dPt>
          <c:dPt>
            <c:idx val="3"/>
            <c:bubble3D val="0"/>
            <c:spPr>
              <a:solidFill>
                <a:srgbClr val="025253"/>
              </a:solidFill>
              <a:ln>
                <a:noFill/>
              </a:ln>
              <a:effectLst/>
              <a:scene3d>
                <a:camera prst="orthographicFront"/>
                <a:lightRig rig="threePt" dir="t"/>
              </a:scene3d>
            </c:spPr>
            <c:extLst>
              <c:ext xmlns:c16="http://schemas.microsoft.com/office/drawing/2014/chart" uri="{C3380CC4-5D6E-409C-BE32-E72D297353CC}">
                <c16:uniqueId val="{00000007-27A7-B14A-BB47-14E260E1AA25}"/>
              </c:ext>
            </c:extLst>
          </c:dPt>
          <c:dPt>
            <c:idx val="4"/>
            <c:bubble3D val="0"/>
            <c:spPr>
              <a:solidFill>
                <a:srgbClr val="94CCC3"/>
              </a:solidFill>
              <a:ln>
                <a:noFill/>
              </a:ln>
              <a:effectLst/>
              <a:scene3d>
                <a:camera prst="orthographicFront"/>
                <a:lightRig rig="threePt" dir="t"/>
              </a:scene3d>
            </c:spPr>
            <c:extLst>
              <c:ext xmlns:c16="http://schemas.microsoft.com/office/drawing/2014/chart" uri="{C3380CC4-5D6E-409C-BE32-E72D297353CC}">
                <c16:uniqueId val="{00000009-27A7-B14A-BB47-14E260E1AA25}"/>
              </c:ext>
            </c:extLst>
          </c:dPt>
          <c:dPt>
            <c:idx val="5"/>
            <c:bubble3D val="0"/>
            <c:spPr>
              <a:solidFill>
                <a:srgbClr val="51A99A"/>
              </a:solidFill>
              <a:ln>
                <a:noFill/>
              </a:ln>
              <a:effectLst/>
              <a:scene3d>
                <a:camera prst="orthographicFront"/>
                <a:lightRig rig="threePt" dir="t"/>
              </a:scene3d>
            </c:spPr>
            <c:extLst>
              <c:ext xmlns:c16="http://schemas.microsoft.com/office/drawing/2014/chart" uri="{C3380CC4-5D6E-409C-BE32-E72D297353CC}">
                <c16:uniqueId val="{0000000B-27A7-B14A-BB47-14E260E1AA25}"/>
              </c:ext>
            </c:extLst>
          </c:dPt>
          <c:dPt>
            <c:idx val="6"/>
            <c:bubble3D val="0"/>
            <c:spPr>
              <a:solidFill>
                <a:schemeClr val="accent2">
                  <a:lumMod val="80000"/>
                  <a:lumOff val="20000"/>
                </a:schemeClr>
              </a:solidFill>
              <a:ln>
                <a:noFill/>
              </a:ln>
              <a:effectLst/>
              <a:scene3d>
                <a:camera prst="orthographicFront"/>
                <a:lightRig rig="threePt" dir="t"/>
              </a:scene3d>
            </c:spPr>
            <c:extLst>
              <c:ext xmlns:c16="http://schemas.microsoft.com/office/drawing/2014/chart" uri="{C3380CC4-5D6E-409C-BE32-E72D297353CC}">
                <c16:uniqueId val="{0000000D-27A7-B14A-BB47-14E260E1AA25}"/>
              </c:ext>
            </c:extLst>
          </c:dPt>
          <c:dLbls>
            <c:dLbl>
              <c:idx val="0"/>
              <c:layout>
                <c:manualLayout>
                  <c:x val="1.0259214814629223E-2"/>
                  <c:y val="-1.149951919333136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A7-B14A-BB47-14E260E1AA25}"/>
                </c:ext>
              </c:extLst>
            </c:dLbl>
            <c:dLbl>
              <c:idx val="5"/>
              <c:layout>
                <c:manualLayout>
                  <c:x val="0"/>
                  <c:y val="-2.299903838666276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7A7-B14A-BB47-14E260E1AA25}"/>
                </c:ext>
              </c:extLst>
            </c:dLbl>
            <c:dLbl>
              <c:idx val="6"/>
              <c:layout>
                <c:manualLayout>
                  <c:x val="-2.5648037036574232E-3"/>
                  <c:y val="-3.066538451555030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7A7-B14A-BB47-14E260E1AA25}"/>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Helvetica Light" panose="020B0403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Sheet1!$A$2:$A$7</c:f>
              <c:strCache>
                <c:ptCount val="6"/>
                <c:pt idx="0">
                  <c:v>18 - 25</c:v>
                </c:pt>
                <c:pt idx="1">
                  <c:v>26 - 35</c:v>
                </c:pt>
                <c:pt idx="2">
                  <c:v>36 - 45</c:v>
                </c:pt>
                <c:pt idx="3">
                  <c:v>46 - 55</c:v>
                </c:pt>
                <c:pt idx="4">
                  <c:v>56 - 65</c:v>
                </c:pt>
                <c:pt idx="5">
                  <c:v>66 - 74</c:v>
                </c:pt>
              </c:strCache>
            </c:strRef>
          </c:cat>
          <c:val>
            <c:numRef>
              <c:f>Sheet1!$B$2:$B$7</c:f>
              <c:numCache>
                <c:formatCode>0%</c:formatCode>
                <c:ptCount val="6"/>
                <c:pt idx="0">
                  <c:v>0.1</c:v>
                </c:pt>
                <c:pt idx="1">
                  <c:v>0.23</c:v>
                </c:pt>
                <c:pt idx="2">
                  <c:v>0.28999999999999998</c:v>
                </c:pt>
                <c:pt idx="3">
                  <c:v>0.23902196000000001</c:v>
                </c:pt>
                <c:pt idx="4">
                  <c:v>0.12</c:v>
                </c:pt>
                <c:pt idx="5">
                  <c:v>0.02</c:v>
                </c:pt>
              </c:numCache>
            </c:numRef>
          </c:val>
          <c:extLst>
            <c:ext xmlns:c16="http://schemas.microsoft.com/office/drawing/2014/chart" uri="{C3380CC4-5D6E-409C-BE32-E72D297353CC}">
              <c16:uniqueId val="{0000000E-27A7-B14A-BB47-14E260E1AA25}"/>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9675606858810188"/>
          <c:y val="0.32625252702688834"/>
          <c:w val="0.19298471659726887"/>
          <c:h val="0.5161545607817500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a:latin typeface="Helvetica"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75210983819832"/>
          <c:y val="0.15000200798220736"/>
          <c:w val="0.55232417332971062"/>
          <c:h val="0.82328233069130063"/>
        </c:manualLayout>
      </c:layout>
      <c:pieChart>
        <c:varyColors val="1"/>
        <c:ser>
          <c:idx val="0"/>
          <c:order val="0"/>
          <c:tx>
            <c:strRef>
              <c:f>Sheet1!$B$1</c:f>
              <c:strCache>
                <c:ptCount val="1"/>
                <c:pt idx="0">
                  <c:v>Race</c:v>
                </c:pt>
              </c:strCache>
            </c:strRef>
          </c:tx>
          <c:spPr>
            <a:effectLst>
              <a:innerShdw blurRad="63500" dist="50800" dir="18900000">
                <a:prstClr val="black">
                  <a:alpha val="50000"/>
                </a:prstClr>
              </a:innerShdw>
            </a:effectLst>
          </c:spPr>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innerShdw blurRad="63500" dist="50800" dir="18900000">
                  <a:prstClr val="black">
                    <a:alpha val="50000"/>
                  </a:prstClr>
                </a:innerShdw>
              </a:effectLst>
            </c:spPr>
            <c:extLst>
              <c:ext xmlns:c16="http://schemas.microsoft.com/office/drawing/2014/chart" uri="{C3380CC4-5D6E-409C-BE32-E72D297353CC}">
                <c16:uniqueId val="{00000001-EEDA-5740-98E9-8285E8BC5819}"/>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innerShdw blurRad="63500" dist="50800" dir="18900000">
                  <a:prstClr val="black">
                    <a:alpha val="50000"/>
                  </a:prstClr>
                </a:innerShdw>
              </a:effectLst>
            </c:spPr>
            <c:extLst>
              <c:ext xmlns:c16="http://schemas.microsoft.com/office/drawing/2014/chart" uri="{C3380CC4-5D6E-409C-BE32-E72D297353CC}">
                <c16:uniqueId val="{00000003-EEDA-5740-98E9-8285E8BC5819}"/>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innerShdw blurRad="63500" dist="50800" dir="18900000">
                  <a:prstClr val="black">
                    <a:alpha val="50000"/>
                  </a:prstClr>
                </a:innerShdw>
              </a:effectLst>
            </c:spPr>
            <c:extLst>
              <c:ext xmlns:c16="http://schemas.microsoft.com/office/drawing/2014/chart" uri="{C3380CC4-5D6E-409C-BE32-E72D297353CC}">
                <c16:uniqueId val="{00000005-EEDA-5740-98E9-8285E8BC5819}"/>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innerShdw blurRad="63500" dist="50800" dir="18900000">
                  <a:prstClr val="black">
                    <a:alpha val="50000"/>
                  </a:prstClr>
                </a:innerShdw>
              </a:effectLst>
            </c:spPr>
            <c:extLst>
              <c:ext xmlns:c16="http://schemas.microsoft.com/office/drawing/2014/chart" uri="{C3380CC4-5D6E-409C-BE32-E72D297353CC}">
                <c16:uniqueId val="{00000007-EEDA-5740-98E9-8285E8BC5819}"/>
              </c:ext>
            </c:extLst>
          </c:dPt>
          <c:dPt>
            <c:idx val="4"/>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innerShdw blurRad="63500" dist="50800" dir="18900000">
                  <a:prstClr val="black">
                    <a:alpha val="50000"/>
                  </a:prstClr>
                </a:innerShdw>
              </a:effectLst>
            </c:spPr>
            <c:extLst>
              <c:ext xmlns:c16="http://schemas.microsoft.com/office/drawing/2014/chart" uri="{C3380CC4-5D6E-409C-BE32-E72D297353CC}">
                <c16:uniqueId val="{00000009-EEDA-5740-98E9-8285E8BC5819}"/>
              </c:ext>
            </c:extLst>
          </c:dPt>
          <c:dPt>
            <c:idx val="5"/>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innerShdw blurRad="63500" dist="50800" dir="18900000">
                  <a:prstClr val="black">
                    <a:alpha val="50000"/>
                  </a:prstClr>
                </a:innerShdw>
              </a:effectLst>
            </c:spPr>
            <c:extLst>
              <c:ext xmlns:c16="http://schemas.microsoft.com/office/drawing/2014/chart" uri="{C3380CC4-5D6E-409C-BE32-E72D297353CC}">
                <c16:uniqueId val="{0000000B-EEDA-5740-98E9-8285E8BC5819}"/>
              </c:ext>
            </c:extLst>
          </c:dPt>
          <c:dPt>
            <c:idx val="6"/>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innerShdw blurRad="63500" dist="50800" dir="18900000">
                  <a:prstClr val="black">
                    <a:alpha val="50000"/>
                  </a:prstClr>
                </a:innerShdw>
              </a:effectLst>
            </c:spPr>
            <c:extLst>
              <c:ext xmlns:c16="http://schemas.microsoft.com/office/drawing/2014/chart" uri="{C3380CC4-5D6E-409C-BE32-E72D297353CC}">
                <c16:uniqueId val="{00000002-D749-9B44-872B-015C1A356D8D}"/>
              </c:ext>
            </c:extLst>
          </c:dPt>
          <c:dLbls>
            <c:dLbl>
              <c:idx val="0"/>
              <c:layout>
                <c:manualLayout>
                  <c:x val="-0.16934806728218366"/>
                  <c:y val="-0.234140478435227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EDA-5740-98E9-8285E8BC5819}"/>
                </c:ext>
              </c:extLst>
            </c:dLbl>
            <c:dLbl>
              <c:idx val="1"/>
              <c:layout>
                <c:manualLayout>
                  <c:x val="0.13370716320062717"/>
                  <c:y val="4.256038206114521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EDA-5740-98E9-8285E8BC5819}"/>
                </c:ext>
              </c:extLst>
            </c:dLbl>
            <c:dLbl>
              <c:idx val="2"/>
              <c:layout>
                <c:manualLayout>
                  <c:x val="-3.1548707733016601E-2"/>
                  <c:y val="4.517330232630641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EDA-5740-98E9-8285E8BC5819}"/>
                </c:ext>
              </c:extLst>
            </c:dLbl>
            <c:dLbl>
              <c:idx val="3"/>
              <c:layout>
                <c:manualLayout>
                  <c:x val="-2.1616424688123439E-2"/>
                  <c:y val="3.024224372986071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EDA-5740-98E9-8285E8BC5819}"/>
                </c:ext>
              </c:extLst>
            </c:dLbl>
            <c:dLbl>
              <c:idx val="4"/>
              <c:layout>
                <c:manualLayout>
                  <c:x val="-4.9231232066142799E-2"/>
                  <c:y val="-3.591596205689626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EDA-5740-98E9-8285E8BC5819}"/>
                </c:ext>
              </c:extLst>
            </c:dLbl>
            <c:dLbl>
              <c:idx val="5"/>
              <c:layout>
                <c:manualLayout>
                  <c:x val="6.3659418946436924E-3"/>
                  <c:y val="-2.48968891779254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EDA-5740-98E9-8285E8BC5819}"/>
                </c:ext>
              </c:extLst>
            </c:dLbl>
            <c:dLbl>
              <c:idx val="6"/>
              <c:layout>
                <c:manualLayout>
                  <c:x val="5.9876312111336157E-2"/>
                  <c:y val="-7.647098677211625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749-9B44-872B-015C1A356D8D}"/>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White/Caucasian</c:v>
                </c:pt>
                <c:pt idx="1">
                  <c:v>Asian</c:v>
                </c:pt>
                <c:pt idx="2">
                  <c:v>Native/ Aboriginal </c:v>
                </c:pt>
                <c:pt idx="3">
                  <c:v>African Origin</c:v>
                </c:pt>
                <c:pt idx="4">
                  <c:v>Multiple ethnicities</c:v>
                </c:pt>
                <c:pt idx="5">
                  <c:v>Arab</c:v>
                </c:pt>
                <c:pt idx="6">
                  <c:v>Other</c:v>
                </c:pt>
              </c:strCache>
            </c:strRef>
          </c:cat>
          <c:val>
            <c:numRef>
              <c:f>Sheet1!$B$2:$B$8</c:f>
              <c:numCache>
                <c:formatCode>0%</c:formatCode>
                <c:ptCount val="7"/>
                <c:pt idx="0">
                  <c:v>0.71407186</c:v>
                </c:pt>
                <c:pt idx="1">
                  <c:v>0.14321357000000001</c:v>
                </c:pt>
                <c:pt idx="2">
                  <c:v>8.9820400000000002E-3</c:v>
                </c:pt>
                <c:pt idx="3">
                  <c:v>6.8363270000000004E-2</c:v>
                </c:pt>
                <c:pt idx="4">
                  <c:v>3.2934129999999999E-2</c:v>
                </c:pt>
                <c:pt idx="5">
                  <c:v>7.9840299999999996E-3</c:v>
                </c:pt>
                <c:pt idx="6">
                  <c:v>1.546906E-2</c:v>
                </c:pt>
              </c:numCache>
            </c:numRef>
          </c:val>
          <c:extLst>
            <c:ext xmlns:c16="http://schemas.microsoft.com/office/drawing/2014/chart" uri="{C3380CC4-5D6E-409C-BE32-E72D297353CC}">
              <c16:uniqueId val="{00000000-D749-9B44-872B-015C1A356D8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0669824179505888"/>
          <c:y val="0.30212134437528637"/>
          <c:w val="0.62955627912682"/>
          <c:h val="0.55336108912821569"/>
        </c:manualLayout>
      </c:layout>
      <c:pieChart>
        <c:varyColors val="1"/>
        <c:ser>
          <c:idx val="0"/>
          <c:order val="0"/>
          <c:tx>
            <c:strRef>
              <c:f>Sheet1!$B$1</c:f>
              <c:strCache>
                <c:ptCount val="1"/>
                <c:pt idx="0">
                  <c:v>Income</c:v>
                </c:pt>
              </c:strCache>
            </c:strRef>
          </c:tx>
          <c:dPt>
            <c:idx val="0"/>
            <c:bubble3D val="0"/>
            <c:spPr>
              <a:solidFill>
                <a:srgbClr val="025253"/>
              </a:solidFill>
              <a:ln>
                <a:noFill/>
              </a:ln>
              <a:effectLst/>
            </c:spPr>
            <c:extLst>
              <c:ext xmlns:c16="http://schemas.microsoft.com/office/drawing/2014/chart" uri="{C3380CC4-5D6E-409C-BE32-E72D297353CC}">
                <c16:uniqueId val="{00000001-2877-3441-88B7-1F1E703847DB}"/>
              </c:ext>
            </c:extLst>
          </c:dPt>
          <c:dPt>
            <c:idx val="1"/>
            <c:bubble3D val="0"/>
            <c:spPr>
              <a:solidFill>
                <a:srgbClr val="94CCC3"/>
              </a:solidFill>
              <a:ln>
                <a:noFill/>
              </a:ln>
              <a:effectLst/>
            </c:spPr>
            <c:extLst>
              <c:ext xmlns:c16="http://schemas.microsoft.com/office/drawing/2014/chart" uri="{C3380CC4-5D6E-409C-BE32-E72D297353CC}">
                <c16:uniqueId val="{00000003-2877-3441-88B7-1F1E703847DB}"/>
              </c:ext>
            </c:extLst>
          </c:dPt>
          <c:dPt>
            <c:idx val="2"/>
            <c:bubble3D val="0"/>
            <c:spPr>
              <a:solidFill>
                <a:schemeClr val="accent2">
                  <a:shade val="90000"/>
                </a:schemeClr>
              </a:solidFill>
              <a:ln>
                <a:noFill/>
              </a:ln>
              <a:effectLst/>
            </c:spPr>
            <c:extLst>
              <c:ext xmlns:c16="http://schemas.microsoft.com/office/drawing/2014/chart" uri="{C3380CC4-5D6E-409C-BE32-E72D297353CC}">
                <c16:uniqueId val="{00000005-2877-3441-88B7-1F1E703847DB}"/>
              </c:ext>
            </c:extLst>
          </c:dPt>
          <c:dPt>
            <c:idx val="3"/>
            <c:bubble3D val="0"/>
            <c:spPr>
              <a:solidFill>
                <a:srgbClr val="44A1A0"/>
              </a:solidFill>
              <a:ln>
                <a:noFill/>
              </a:ln>
              <a:effectLst/>
            </c:spPr>
            <c:extLst>
              <c:ext xmlns:c16="http://schemas.microsoft.com/office/drawing/2014/chart" uri="{C3380CC4-5D6E-409C-BE32-E72D297353CC}">
                <c16:uniqueId val="{00000007-2877-3441-88B7-1F1E703847DB}"/>
              </c:ext>
            </c:extLst>
          </c:dPt>
          <c:dPt>
            <c:idx val="4"/>
            <c:bubble3D val="0"/>
            <c:spPr>
              <a:solidFill>
                <a:srgbClr val="94CCC3"/>
              </a:solidFill>
              <a:ln>
                <a:noFill/>
              </a:ln>
              <a:effectLst/>
            </c:spPr>
            <c:extLst>
              <c:ext xmlns:c16="http://schemas.microsoft.com/office/drawing/2014/chart" uri="{C3380CC4-5D6E-409C-BE32-E72D297353CC}">
                <c16:uniqueId val="{00000009-2877-3441-88B7-1F1E703847DB}"/>
              </c:ext>
            </c:extLst>
          </c:dPt>
          <c:dPt>
            <c:idx val="5"/>
            <c:bubble3D val="0"/>
            <c:spPr>
              <a:solidFill>
                <a:schemeClr val="accent2">
                  <a:tint val="50000"/>
                </a:schemeClr>
              </a:solidFill>
              <a:ln>
                <a:noFill/>
              </a:ln>
              <a:effectLst/>
            </c:spPr>
            <c:extLst>
              <c:ext xmlns:c16="http://schemas.microsoft.com/office/drawing/2014/chart" uri="{C3380CC4-5D6E-409C-BE32-E72D297353CC}">
                <c16:uniqueId val="{0000000B-2877-3441-88B7-1F1E703847DB}"/>
              </c:ext>
            </c:extLst>
          </c:dPt>
          <c:dLbls>
            <c:dLbl>
              <c:idx val="0"/>
              <c:layout>
                <c:manualLayout>
                  <c:x val="-2.7180455154194216E-3"/>
                  <c:y val="-2.77530784605252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877-3441-88B7-1F1E703847DB}"/>
                </c:ext>
              </c:extLst>
            </c:dLbl>
            <c:dLbl>
              <c:idx val="1"/>
              <c:layout>
                <c:manualLayout>
                  <c:x val="2.4097852384748568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877-3441-88B7-1F1E703847DB}"/>
                </c:ext>
              </c:extLst>
            </c:dLbl>
            <c:dLbl>
              <c:idx val="2"/>
              <c:layout>
                <c:manualLayout>
                  <c:x val="9.8786319559949608E-3"/>
                  <c:y val="4.2604447089855571E-2"/>
                </c:manualLayout>
              </c:layout>
              <c:showLegendKey val="0"/>
              <c:showVal val="0"/>
              <c:showCatName val="1"/>
              <c:showSerName val="0"/>
              <c:showPercent val="1"/>
              <c:showBubbleSize val="0"/>
              <c:extLst>
                <c:ext xmlns:c15="http://schemas.microsoft.com/office/drawing/2012/chart" uri="{CE6537A1-D6FC-4f65-9D91-7224C49458BB}">
                  <c15:layout>
                    <c:manualLayout>
                      <c:w val="0.1698056426963597"/>
                      <c:h val="0.23445363835615543"/>
                    </c:manualLayout>
                  </c15:layout>
                </c:ext>
                <c:ext xmlns:c16="http://schemas.microsoft.com/office/drawing/2014/chart" uri="{C3380CC4-5D6E-409C-BE32-E72D297353CC}">
                  <c16:uniqueId val="{00000005-2877-3441-88B7-1F1E703847DB}"/>
                </c:ext>
              </c:extLst>
            </c:dLbl>
            <c:dLbl>
              <c:idx val="3"/>
              <c:layout>
                <c:manualLayout>
                  <c:x val="-1.8774813007073343E-3"/>
                  <c:y val="0.12266681999358925"/>
                </c:manualLayout>
              </c:layout>
              <c:showLegendKey val="0"/>
              <c:showVal val="0"/>
              <c:showCatName val="1"/>
              <c:showSerName val="0"/>
              <c:showPercent val="1"/>
              <c:showBubbleSize val="0"/>
              <c:extLst>
                <c:ext xmlns:c15="http://schemas.microsoft.com/office/drawing/2012/chart" uri="{CE6537A1-D6FC-4f65-9D91-7224C49458BB}">
                  <c15:layout>
                    <c:manualLayout>
                      <c:w val="0.28418668260679719"/>
                      <c:h val="0.16450077297293053"/>
                    </c:manualLayout>
                  </c15:layout>
                </c:ext>
                <c:ext xmlns:c16="http://schemas.microsoft.com/office/drawing/2014/chart" uri="{C3380CC4-5D6E-409C-BE32-E72D297353CC}">
                  <c16:uniqueId val="{00000007-2877-3441-88B7-1F1E703847DB}"/>
                </c:ext>
              </c:extLst>
            </c:dLbl>
            <c:dLbl>
              <c:idx val="4"/>
              <c:layout>
                <c:manualLayout>
                  <c:x val="-2.6283822811901274E-2"/>
                  <c:y val="3.4493124736280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877-3441-88B7-1F1E703847DB}"/>
                </c:ext>
              </c:extLst>
            </c:dLbl>
            <c:dLbl>
              <c:idx val="5"/>
              <c:layout>
                <c:manualLayout>
                  <c:x val="8.7191659625730378E-3"/>
                  <c:y val="-2.29990383866628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877-3441-88B7-1F1E703847DB}"/>
                </c:ext>
              </c:extLst>
            </c:dLbl>
            <c:dLbl>
              <c:idx val="6"/>
              <c:layout>
                <c:manualLayout>
                  <c:x val="1.0656635292340115E-16"/>
                  <c:y val="6.133076903110061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2877-3441-88B7-1F1E703847DB}"/>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0.08</c:v>
                </c:pt>
                <c:pt idx="1">
                  <c:v>0.16367265</c:v>
                </c:pt>
                <c:pt idx="2">
                  <c:v>0.21</c:v>
                </c:pt>
                <c:pt idx="3">
                  <c:v>0.24251497</c:v>
                </c:pt>
                <c:pt idx="4">
                  <c:v>0.21</c:v>
                </c:pt>
                <c:pt idx="5">
                  <c:v>0.1</c:v>
                </c:pt>
              </c:numCache>
            </c:numRef>
          </c:val>
          <c:extLst>
            <c:ext xmlns:c16="http://schemas.microsoft.com/office/drawing/2014/chart" uri="{C3380CC4-5D6E-409C-BE32-E72D297353CC}">
              <c16:uniqueId val="{0000000D-2877-3441-88B7-1F1E703847DB}"/>
            </c:ext>
          </c:extLst>
        </c:ser>
        <c:dLbls>
          <c:showLegendKey val="0"/>
          <c:showVal val="0"/>
          <c:showCatName val="0"/>
          <c:showSerName val="0"/>
          <c:showPercent val="0"/>
          <c:showBubbleSize val="0"/>
          <c:showLeaderLines val="0"/>
        </c:dLbls>
        <c:firstSliceAng val="128"/>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US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0423-4138-A2BA-3737BC12AE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23-4138-A2BA-3737BC12AE8A}"/>
              </c:ext>
            </c:extLst>
          </c:dPt>
          <c:cat>
            <c:strRef>
              <c:f>Sheet1!$A$2:$A$3</c:f>
              <c:strCache>
                <c:ptCount val="2"/>
                <c:pt idx="0">
                  <c:v>Female</c:v>
                </c:pt>
                <c:pt idx="1">
                  <c:v>Male</c:v>
                </c:pt>
              </c:strCache>
            </c:strRef>
          </c:cat>
          <c:val>
            <c:numRef>
              <c:f>Sheet1!$B$2:$B$3</c:f>
              <c:numCache>
                <c:formatCode>0%</c:formatCode>
                <c:ptCount val="2"/>
                <c:pt idx="0">
                  <c:v>0.56000000000000005</c:v>
                </c:pt>
                <c:pt idx="1">
                  <c:v>0.44</c:v>
                </c:pt>
              </c:numCache>
            </c:numRef>
          </c:val>
          <c:extLst>
            <c:ext xmlns:c16="http://schemas.microsoft.com/office/drawing/2014/chart" uri="{C3380CC4-5D6E-409C-BE32-E72D297353CC}">
              <c16:uniqueId val="{00000000-0423-4138-A2BA-3737BC12AE8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711736100803924"/>
          <c:y val="3.154378252176396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UK</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63-42EF-88D1-1E60F33065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63-42EF-88D1-1E60F33065AB}"/>
              </c:ext>
            </c:extLst>
          </c:dPt>
          <c:dLbls>
            <c:delete val="1"/>
          </c:dLbls>
          <c:cat>
            <c:strRef>
              <c:f>Sheet1!$A$2:$A$3</c:f>
              <c:strCache>
                <c:ptCount val="2"/>
                <c:pt idx="0">
                  <c:v>Female</c:v>
                </c:pt>
                <c:pt idx="1">
                  <c:v>Male</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4-EE63-42EF-88D1-1E60F33065A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Germany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DE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107-4145-A2EE-72A4364F241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107-4145-A2EE-72A4364F2410}"/>
              </c:ext>
            </c:extLst>
          </c:dPt>
          <c:cat>
            <c:strRef>
              <c:f>Sheet1!$A$2:$A$3</c:f>
              <c:strCache>
                <c:ptCount val="2"/>
                <c:pt idx="0">
                  <c:v>Female</c:v>
                </c:pt>
                <c:pt idx="1">
                  <c:v>Male</c:v>
                </c:pt>
              </c:strCache>
            </c:strRef>
          </c:cat>
          <c:val>
            <c:numRef>
              <c:f>Sheet1!$B$2:$B$3</c:f>
              <c:numCache>
                <c:formatCode>0%</c:formatCode>
                <c:ptCount val="2"/>
                <c:pt idx="0">
                  <c:v>0.44</c:v>
                </c:pt>
                <c:pt idx="1">
                  <c:v>0.56000000000000005</c:v>
                </c:pt>
              </c:numCache>
            </c:numRef>
          </c:val>
          <c:extLst>
            <c:ext xmlns:c16="http://schemas.microsoft.com/office/drawing/2014/chart" uri="{C3380CC4-5D6E-409C-BE32-E72D297353CC}">
              <c16:uniqueId val="{00000004-C107-4145-A2EE-72A4364F241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916626602391902"/>
          <c:y val="6.0546238588246606E-2"/>
        </c:manualLayout>
      </c:layout>
      <c:overlay val="0"/>
      <c:spPr>
        <a:noFill/>
        <a:ln>
          <a:noFill/>
        </a:ln>
        <a:effectLst/>
      </c:spPr>
      <c:txPr>
        <a:bodyPr rot="0" spcFirstLastPara="1" vertOverflow="ellipsis" vert="horz" wrap="square" anchor="ctr" anchorCtr="1"/>
        <a:lstStyle/>
        <a:p>
          <a:pPr>
            <a:defRPr sz="1320" b="1" i="0" u="none" strike="noStrike" kern="1200" cap="all" spc="5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2437876836995602"/>
          <c:y val="0.17951679914567825"/>
          <c:w val="0.57058455429970723"/>
          <c:h val="0.53354667884915297"/>
        </c:manualLayout>
      </c:layout>
      <c:pieChart>
        <c:varyColors val="1"/>
        <c:ser>
          <c:idx val="0"/>
          <c:order val="0"/>
          <c:tx>
            <c:strRef>
              <c:f>Sheet1!$B$1</c:f>
              <c:strCache>
                <c:ptCount val="1"/>
                <c:pt idx="0">
                  <c:v>US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D2B3-4AEF-839C-8F1E37542E2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6-D2B3-4AEF-839C-8F1E37542E24}"/>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D2B3-4AEF-839C-8F1E37542E24}"/>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2B3-4AEF-839C-8F1E37542E24}"/>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D2B3-4AEF-839C-8F1E37542E24}"/>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2B3-4AEF-839C-8F1E37542E24}"/>
              </c:ext>
            </c:extLst>
          </c:dPt>
          <c:dLbls>
            <c:dLbl>
              <c:idx val="0"/>
              <c:layout>
                <c:manualLayout>
                  <c:x val="-5.1305968701794165E-2"/>
                  <c:y val="0.1072192839251705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2B3-4AEF-839C-8F1E37542E24}"/>
                </c:ext>
              </c:extLst>
            </c:dLbl>
            <c:dLbl>
              <c:idx val="1"/>
              <c:layout>
                <c:manualLayout>
                  <c:x val="-0.15717709219774845"/>
                  <c:y val="4.3884311704721686E-2"/>
                </c:manualLayout>
              </c:layout>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D2B3-4AEF-839C-8F1E37542E24}"/>
                </c:ext>
              </c:extLst>
            </c:dLbl>
            <c:dLbl>
              <c:idx val="2"/>
              <c:layout>
                <c:manualLayout>
                  <c:x val="-8.0877823414314386E-3"/>
                  <c:y val="-0.1292744069121791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2B3-4AEF-839C-8F1E37542E24}"/>
                </c:ext>
              </c:extLst>
            </c:dLbl>
            <c:dLbl>
              <c:idx val="3"/>
              <c:layout>
                <c:manualLayout>
                  <c:x val="0.1339172366677166"/>
                  <c:y val="2.08972616766560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2B3-4AEF-839C-8F1E37542E24}"/>
                </c:ext>
              </c:extLst>
            </c:dLbl>
            <c:dLbl>
              <c:idx val="4"/>
              <c:layout>
                <c:manualLayout>
                  <c:x val="8.7139060601620508E-2"/>
                  <c:y val="0.10436691559510257"/>
                </c:manualLayout>
              </c:layout>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7.8290291668670922E-2"/>
                      <c:h val="6.66141283124244E-2"/>
                    </c:manualLayout>
                  </c15:layout>
                </c:ext>
                <c:ext xmlns:c16="http://schemas.microsoft.com/office/drawing/2014/chart" uri="{C3380CC4-5D6E-409C-BE32-E72D297353CC}">
                  <c16:uniqueId val="{00000004-D2B3-4AEF-839C-8F1E37542E24}"/>
                </c:ext>
              </c:extLst>
            </c:dLbl>
            <c:dLbl>
              <c:idx val="5"/>
              <c:layout>
                <c:manualLayout>
                  <c:x val="9.1109128534994279E-3"/>
                  <c:y val="5.553567978854210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B3-4AEF-839C-8F1E37542E24}"/>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18 - 25</c:v>
                </c:pt>
                <c:pt idx="1">
                  <c:v>26 - 35</c:v>
                </c:pt>
                <c:pt idx="2">
                  <c:v>36 - 45</c:v>
                </c:pt>
                <c:pt idx="3">
                  <c:v>46 - 55</c:v>
                </c:pt>
                <c:pt idx="4">
                  <c:v>56 - 65</c:v>
                </c:pt>
                <c:pt idx="5">
                  <c:v>66 - 74</c:v>
                </c:pt>
              </c:strCache>
            </c:strRef>
          </c:cat>
          <c:val>
            <c:numRef>
              <c:f>Sheet1!$B$2:$B$7</c:f>
              <c:numCache>
                <c:formatCode>0%</c:formatCode>
                <c:ptCount val="6"/>
                <c:pt idx="0">
                  <c:v>0.1</c:v>
                </c:pt>
                <c:pt idx="1">
                  <c:v>0.24</c:v>
                </c:pt>
                <c:pt idx="2">
                  <c:v>0.31</c:v>
                </c:pt>
                <c:pt idx="3">
                  <c:v>0.21</c:v>
                </c:pt>
                <c:pt idx="4">
                  <c:v>0.12</c:v>
                </c:pt>
                <c:pt idx="5">
                  <c:v>0.02</c:v>
                </c:pt>
              </c:numCache>
            </c:numRef>
          </c:val>
          <c:extLst>
            <c:ext xmlns:c16="http://schemas.microsoft.com/office/drawing/2014/chart" uri="{C3380CC4-5D6E-409C-BE32-E72D297353CC}">
              <c16:uniqueId val="{00000000-D2B3-4AEF-839C-8F1E37542E24}"/>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83720929035367"/>
          <c:y val="6.5811128900268051E-2"/>
        </c:manualLayout>
      </c:layout>
      <c:overlay val="0"/>
      <c:spPr>
        <a:noFill/>
        <a:ln>
          <a:noFill/>
        </a:ln>
        <a:effectLst/>
      </c:spPr>
      <c:txPr>
        <a:bodyPr rot="0" spcFirstLastPara="1" vertOverflow="ellipsis" vert="horz" wrap="square" anchor="ctr" anchorCtr="1"/>
        <a:lstStyle/>
        <a:p>
          <a:pPr>
            <a:defRPr sz="1320" b="1" i="0" u="none" strike="noStrike" kern="1200" cap="all" spc="5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820891465558259"/>
          <c:y val="0.19267902492573186"/>
          <c:w val="0.57058455429970723"/>
          <c:h val="0.53354667884915297"/>
        </c:manualLayout>
      </c:layout>
      <c:pieChart>
        <c:varyColors val="1"/>
        <c:ser>
          <c:idx val="0"/>
          <c:order val="0"/>
          <c:tx>
            <c:strRef>
              <c:f>Sheet1!$B$1</c:f>
              <c:strCache>
                <c:ptCount val="1"/>
                <c:pt idx="0">
                  <c:v>UK</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21A-4DE6-9999-69E7AACC256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21A-4DE6-9999-69E7AACC256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21A-4DE6-9999-69E7AACC256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121A-4DE6-9999-69E7AACC2563}"/>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121A-4DE6-9999-69E7AACC2563}"/>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121A-4DE6-9999-69E7AACC2563}"/>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E-121A-4DE6-9999-69E7AACC2563}"/>
              </c:ext>
            </c:extLst>
          </c:dPt>
          <c:dLbls>
            <c:dLbl>
              <c:idx val="0"/>
              <c:layout>
                <c:manualLayout>
                  <c:x val="-5.1305968701794165E-2"/>
                  <c:y val="0.1072192839251705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21A-4DE6-9999-69E7AACC2563}"/>
                </c:ext>
              </c:extLst>
            </c:dLbl>
            <c:dLbl>
              <c:idx val="1"/>
              <c:layout>
                <c:manualLayout>
                  <c:x val="-0.11577061061059001"/>
                  <c:y val="1.7559860144614563E-2"/>
                </c:manualLayout>
              </c:layout>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21A-4DE6-9999-69E7AACC2563}"/>
                </c:ext>
              </c:extLst>
            </c:dLbl>
            <c:dLbl>
              <c:idx val="2"/>
              <c:layout>
                <c:manualLayout>
                  <c:x val="-3.6418466423444464E-2"/>
                  <c:y val="-0.1345392972242006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21A-4DE6-9999-69E7AACC2563}"/>
                </c:ext>
              </c:extLst>
            </c:dLbl>
            <c:dLbl>
              <c:idx val="3"/>
              <c:layout>
                <c:manualLayout>
                  <c:x val="0.12737934855780078"/>
                  <c:y val="-1.59569705074940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21A-4DE6-9999-69E7AACC2563}"/>
                </c:ext>
              </c:extLst>
            </c:dLbl>
            <c:dLbl>
              <c:idx val="4"/>
              <c:layout>
                <c:manualLayout>
                  <c:x val="8.7139060601620508E-2"/>
                  <c:y val="0.10436691559510257"/>
                </c:manualLayout>
              </c:layout>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7.8290291668670922E-2"/>
                      <c:h val="6.66141283124244E-2"/>
                    </c:manualLayout>
                  </c15:layout>
                </c:ext>
                <c:ext xmlns:c16="http://schemas.microsoft.com/office/drawing/2014/chart" uri="{C3380CC4-5D6E-409C-BE32-E72D297353CC}">
                  <c16:uniqueId val="{00000009-121A-4DE6-9999-69E7AACC2563}"/>
                </c:ext>
              </c:extLst>
            </c:dLbl>
            <c:dLbl>
              <c:idx val="5"/>
              <c:layout>
                <c:manualLayout>
                  <c:x val="-1.7005398348077681E-3"/>
                  <c:y val="2.8867766683276634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21A-4DE6-9999-69E7AACC2563}"/>
                </c:ext>
              </c:extLst>
            </c:dLbl>
            <c:dLbl>
              <c:idx val="6"/>
              <c:layout>
                <c:manualLayout>
                  <c:x val="3.1056182651325766E-2"/>
                  <c:y val="8.182137014832066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E-121A-4DE6-9999-69E7AACC2563}"/>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18 - 25</c:v>
                </c:pt>
                <c:pt idx="1">
                  <c:v>26 - 35</c:v>
                </c:pt>
                <c:pt idx="2">
                  <c:v>36 - 45</c:v>
                </c:pt>
                <c:pt idx="3">
                  <c:v>46 - 55</c:v>
                </c:pt>
                <c:pt idx="4">
                  <c:v>56 - 65</c:v>
                </c:pt>
                <c:pt idx="5">
                  <c:v>66 - 74</c:v>
                </c:pt>
                <c:pt idx="6">
                  <c:v>75+</c:v>
                </c:pt>
              </c:strCache>
            </c:strRef>
          </c:cat>
          <c:val>
            <c:numRef>
              <c:f>Sheet1!$B$2:$B$8</c:f>
              <c:numCache>
                <c:formatCode>0%</c:formatCode>
                <c:ptCount val="7"/>
                <c:pt idx="0">
                  <c:v>0.12</c:v>
                </c:pt>
                <c:pt idx="1">
                  <c:v>0.22</c:v>
                </c:pt>
                <c:pt idx="2">
                  <c:v>0.27</c:v>
                </c:pt>
                <c:pt idx="3">
                  <c:v>0.26</c:v>
                </c:pt>
                <c:pt idx="4">
                  <c:v>0.11</c:v>
                </c:pt>
                <c:pt idx="5">
                  <c:v>0.01</c:v>
                </c:pt>
                <c:pt idx="6">
                  <c:v>0.01</c:v>
                </c:pt>
              </c:numCache>
            </c:numRef>
          </c:val>
          <c:extLst>
            <c:ext xmlns:c16="http://schemas.microsoft.com/office/drawing/2014/chart" uri="{C3380CC4-5D6E-409C-BE32-E72D297353CC}">
              <c16:uniqueId val="{0000000C-121A-4DE6-9999-69E7AACC256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
          <c:y val="0.83114190910726526"/>
          <c:w val="1"/>
          <c:h val="0.1670653335577475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cap="all" spc="5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Germany</a:t>
            </a:r>
          </a:p>
        </c:rich>
      </c:tx>
      <c:layout>
        <c:manualLayout>
          <c:xMode val="edge"/>
          <c:yMode val="edge"/>
          <c:x val="0.36493441173386792"/>
          <c:y val="7.3708464368300225E-2"/>
        </c:manualLayout>
      </c:layout>
      <c:overlay val="0"/>
      <c:spPr>
        <a:noFill/>
        <a:ln>
          <a:noFill/>
        </a:ln>
        <a:effectLst/>
      </c:spPr>
      <c:txPr>
        <a:bodyPr rot="0" spcFirstLastPara="1" vertOverflow="ellipsis" vert="horz" wrap="square" anchor="ctr" anchorCtr="1"/>
        <a:lstStyle/>
        <a:p>
          <a:pPr>
            <a:defRPr sz="1320" b="1" i="0" u="none" strike="noStrike" kern="1200" cap="all" spc="5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729013849601296"/>
          <c:y val="0.19267902492573186"/>
          <c:w val="0.57058455429970723"/>
          <c:h val="0.53354667884915297"/>
        </c:manualLayout>
      </c:layout>
      <c:pieChart>
        <c:varyColors val="1"/>
        <c:ser>
          <c:idx val="0"/>
          <c:order val="0"/>
          <c:tx>
            <c:strRef>
              <c:f>Sheet1!$B$1</c:f>
              <c:strCache>
                <c:ptCount val="1"/>
                <c:pt idx="0">
                  <c:v>DE</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7B3-4C4F-A9EA-FE1D8391210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7B3-4C4F-A9EA-FE1D8391210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7B3-4C4F-A9EA-FE1D8391210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7B3-4C4F-A9EA-FE1D83912101}"/>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97B3-4C4F-A9EA-FE1D83912101}"/>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97B3-4C4F-A9EA-FE1D83912101}"/>
              </c:ext>
            </c:extLst>
          </c:dPt>
          <c:dLbls>
            <c:dLbl>
              <c:idx val="0"/>
              <c:layout>
                <c:manualLayout>
                  <c:x val="-9.6348926871471743E-2"/>
                  <c:y val="0.1256464000172456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7B3-4C4F-A9EA-FE1D83912101}"/>
                </c:ext>
              </c:extLst>
            </c:dLbl>
            <c:dLbl>
              <c:idx val="1"/>
              <c:layout>
                <c:manualLayout>
                  <c:x val="-0.15717709219774834"/>
                  <c:y val="-1.4029481727514247E-2"/>
                </c:manualLayout>
              </c:layout>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7B3-4C4F-A9EA-FE1D83912101}"/>
                </c:ext>
              </c:extLst>
            </c:dLbl>
            <c:dLbl>
              <c:idx val="2"/>
              <c:layout>
                <c:manualLayout>
                  <c:x val="9.0443688654738355E-2"/>
                  <c:y val="-0.1266419617561684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7B3-4C4F-A9EA-FE1D83912101}"/>
                </c:ext>
              </c:extLst>
            </c:dLbl>
            <c:dLbl>
              <c:idx val="3"/>
              <c:layout>
                <c:manualLayout>
                  <c:x val="0.1339172366677166"/>
                  <c:y val="2.08972616766560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7B3-4C4F-A9EA-FE1D83912101}"/>
                </c:ext>
              </c:extLst>
            </c:dLbl>
            <c:dLbl>
              <c:idx val="4"/>
              <c:layout>
                <c:manualLayout>
                  <c:x val="8.7139060601620508E-2"/>
                  <c:y val="0.10436691559510257"/>
                </c:manualLayout>
              </c:layout>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7.8290291668670922E-2"/>
                      <c:h val="6.66141283124244E-2"/>
                    </c:manualLayout>
                  </c15:layout>
                </c:ext>
                <c:ext xmlns:c16="http://schemas.microsoft.com/office/drawing/2014/chart" uri="{C3380CC4-5D6E-409C-BE32-E72D297353CC}">
                  <c16:uniqueId val="{00000009-97B3-4C4F-A9EA-FE1D83912101}"/>
                </c:ext>
              </c:extLst>
            </c:dLbl>
            <c:dLbl>
              <c:idx val="5"/>
              <c:layout>
                <c:manualLayout>
                  <c:x val="1.4525467337316066E-2"/>
                  <c:y val="6.080057010056352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7B3-4C4F-A9EA-FE1D83912101}"/>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18 - 25</c:v>
                </c:pt>
                <c:pt idx="1">
                  <c:v>26 - 35</c:v>
                </c:pt>
                <c:pt idx="2">
                  <c:v>36 - 45</c:v>
                </c:pt>
                <c:pt idx="3">
                  <c:v>46 - 55</c:v>
                </c:pt>
                <c:pt idx="4">
                  <c:v>56 - 65</c:v>
                </c:pt>
                <c:pt idx="5">
                  <c:v>66 - 74</c:v>
                </c:pt>
              </c:strCache>
            </c:strRef>
          </c:cat>
          <c:val>
            <c:numRef>
              <c:f>Sheet1!$B$2:$B$7</c:f>
              <c:numCache>
                <c:formatCode>0%</c:formatCode>
                <c:ptCount val="6"/>
                <c:pt idx="0">
                  <c:v>0.15</c:v>
                </c:pt>
                <c:pt idx="1">
                  <c:v>0.31</c:v>
                </c:pt>
                <c:pt idx="2">
                  <c:v>0.28000000000000003</c:v>
                </c:pt>
                <c:pt idx="3">
                  <c:v>0.12</c:v>
                </c:pt>
                <c:pt idx="4">
                  <c:v>0.11</c:v>
                </c:pt>
                <c:pt idx="5">
                  <c:v>0.03</c:v>
                </c:pt>
              </c:numCache>
            </c:numRef>
          </c:val>
          <c:extLst>
            <c:ext xmlns:c16="http://schemas.microsoft.com/office/drawing/2014/chart" uri="{C3380CC4-5D6E-409C-BE32-E72D297353CC}">
              <c16:uniqueId val="{0000000C-97B3-4C4F-A9EA-FE1D83912101}"/>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7472662227245715"/>
          <c:y val="0"/>
        </c:manualLayout>
      </c:layout>
      <c:overlay val="0"/>
      <c:spPr>
        <a:noFill/>
        <a:ln>
          <a:noFill/>
        </a:ln>
        <a:effectLst/>
      </c:spPr>
      <c:txPr>
        <a:bodyPr rot="0" spcFirstLastPara="1" vertOverflow="ellipsis" vert="horz" wrap="square" anchor="ctr" anchorCtr="1"/>
        <a:lstStyle/>
        <a:p>
          <a:pPr>
            <a:defRPr sz="132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893050017855364"/>
          <c:y val="0.16898701852163536"/>
          <c:w val="0.51428085658761014"/>
          <c:h val="0.48089777572893849"/>
        </c:manualLayout>
      </c:layout>
      <c:pieChart>
        <c:varyColors val="1"/>
        <c:ser>
          <c:idx val="0"/>
          <c:order val="0"/>
          <c:tx>
            <c:strRef>
              <c:f>Sheet1!$B$1</c:f>
              <c:strCache>
                <c:ptCount val="1"/>
                <c:pt idx="0">
                  <c:v>US</c:v>
                </c:pt>
              </c:strCache>
            </c:strRef>
          </c:tx>
          <c:dPt>
            <c:idx val="0"/>
            <c:bubble3D val="0"/>
            <c:spPr>
              <a:solidFill>
                <a:srgbClr val="96B1A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D2B3-4AEF-839C-8F1E37542E2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D2B3-4AEF-839C-8F1E37542E2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2B3-4AEF-839C-8F1E37542E2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2B3-4AEF-839C-8F1E37542E2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D2B3-4AEF-839C-8F1E37542E2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2B3-4AEF-839C-8F1E37542E24}"/>
              </c:ext>
            </c:extLst>
          </c:dPt>
          <c:dLbls>
            <c:dLbl>
              <c:idx val="0"/>
              <c:layout>
                <c:manualLayout>
                  <c:x val="-0.27166523062681758"/>
                  <c:y val="-5.5281244636652141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075838864137176"/>
                      <c:h val="0.11297148750977319"/>
                    </c:manualLayout>
                  </c15:layout>
                </c:ext>
                <c:ext xmlns:c16="http://schemas.microsoft.com/office/drawing/2014/chart" uri="{C3380CC4-5D6E-409C-BE32-E72D297353CC}">
                  <c16:uniqueId val="{00000002-D2B3-4AEF-839C-8F1E37542E24}"/>
                </c:ext>
              </c:extLst>
            </c:dLbl>
            <c:dLbl>
              <c:idx val="1"/>
              <c:layout>
                <c:manualLayout>
                  <c:x val="-1.9706294199233958E-2"/>
                  <c:y val="1.579467093606431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D2B3-4AEF-839C-8F1E37542E24}"/>
                </c:ext>
              </c:extLst>
            </c:dLbl>
            <c:dLbl>
              <c:idx val="2"/>
              <c:layout>
                <c:manualLayout>
                  <c:x val="5.6303697712097069E-3"/>
                  <c:y val="3.1589341872128661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451508883681659"/>
                      <c:h val="0.11297148750977319"/>
                    </c:manualLayout>
                  </c15:layout>
                </c:ext>
                <c:ext xmlns:c16="http://schemas.microsoft.com/office/drawing/2014/chart" uri="{C3380CC4-5D6E-409C-BE32-E72D297353CC}">
                  <c16:uniqueId val="{00000007-D2B3-4AEF-839C-8F1E37542E24}"/>
                </c:ext>
              </c:extLst>
            </c:dLbl>
            <c:dLbl>
              <c:idx val="3"/>
              <c:layout>
                <c:manualLayout>
                  <c:x val="3.6597403512863065E-2"/>
                  <c:y val="3.6854232184150112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2B3-4AEF-839C-8F1E37542E24}"/>
                </c:ext>
              </c:extLst>
            </c:dLbl>
            <c:dLbl>
              <c:idx val="4"/>
              <c:layout>
                <c:manualLayout>
                  <c:x val="-1.6891109313629107E-2"/>
                  <c:y val="2.3692006404096487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2B3-4AEF-839C-8F1E37542E24}"/>
                </c:ext>
              </c:extLst>
            </c:dLbl>
            <c:dLbl>
              <c:idx val="5"/>
              <c:layout>
                <c:manualLayout>
                  <c:x val="6.8972029697318804E-2"/>
                  <c:y val="1.3162225780053599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791768532395353"/>
                      <c:h val="7.7946701069477486E-2"/>
                    </c:manualLayout>
                  </c15:layout>
                </c:ext>
                <c:ext xmlns:c16="http://schemas.microsoft.com/office/drawing/2014/chart" uri="{C3380CC4-5D6E-409C-BE32-E72D297353CC}">
                  <c16:uniqueId val="{00000003-D2B3-4AEF-839C-8F1E37542E24}"/>
                </c:ext>
              </c:extLst>
            </c:dLbl>
            <c:spPr>
              <a:noFill/>
              <a:ln>
                <a:noFill/>
              </a:ln>
              <a:effectLst/>
            </c:spPr>
            <c:txPr>
              <a:bodyPr rot="0" spcFirstLastPara="1" vertOverflow="ellipsis" vert="horz" wrap="square" anchor="ctr" anchorCtr="1"/>
              <a:lstStyle/>
              <a:p>
                <a:pPr>
                  <a:defRPr sz="1100" b="0"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White/Caucasian</c:v>
                </c:pt>
                <c:pt idx="1">
                  <c:v>Asian</c:v>
                </c:pt>
                <c:pt idx="2">
                  <c:v>Native/ Aboriginal </c:v>
                </c:pt>
                <c:pt idx="3">
                  <c:v>African Origin</c:v>
                </c:pt>
                <c:pt idx="4">
                  <c:v>Multiple ethnicities</c:v>
                </c:pt>
                <c:pt idx="5">
                  <c:v>Other</c:v>
                </c:pt>
              </c:strCache>
            </c:strRef>
          </c:cat>
          <c:val>
            <c:numRef>
              <c:f>Sheet1!$B$2:$B$7</c:f>
              <c:numCache>
                <c:formatCode>0%</c:formatCode>
                <c:ptCount val="6"/>
                <c:pt idx="0">
                  <c:v>0.63</c:v>
                </c:pt>
                <c:pt idx="1">
                  <c:v>0.18</c:v>
                </c:pt>
                <c:pt idx="2">
                  <c:v>0.02</c:v>
                </c:pt>
                <c:pt idx="3">
                  <c:v>0.13</c:v>
                </c:pt>
                <c:pt idx="4">
                  <c:v>0.02</c:v>
                </c:pt>
                <c:pt idx="5">
                  <c:v>0.02</c:v>
                </c:pt>
              </c:numCache>
            </c:numRef>
          </c:val>
          <c:extLst>
            <c:ext xmlns:c16="http://schemas.microsoft.com/office/drawing/2014/chart" uri="{C3380CC4-5D6E-409C-BE32-E72D297353CC}">
              <c16:uniqueId val="{00000000-D2B3-4AEF-839C-8F1E37542E24}"/>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0">
          <a:latin typeface="Arial" panose="020B0604020202020204" pitchFamily="34" charset="0"/>
          <a:cs typeface="Arial" panose="020B0604020202020204" pitchFamily="34" charset="0"/>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53140338739892"/>
          <c:y val="0"/>
        </c:manualLayout>
      </c:layout>
      <c:overlay val="0"/>
      <c:spPr>
        <a:noFill/>
        <a:ln>
          <a:noFill/>
        </a:ln>
        <a:effectLst/>
      </c:spPr>
      <c:txPr>
        <a:bodyPr rot="0" spcFirstLastPara="1" vertOverflow="ellipsis" vert="horz" wrap="square" anchor="ctr" anchorCtr="1"/>
        <a:lstStyle/>
        <a:p>
          <a:pPr>
            <a:defRPr sz="132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893050017855364"/>
          <c:y val="0.16898701852163536"/>
          <c:w val="0.51709604147321497"/>
          <c:h val="0.48353022088494918"/>
        </c:manualLayout>
      </c:layout>
      <c:pieChart>
        <c:varyColors val="1"/>
        <c:ser>
          <c:idx val="0"/>
          <c:order val="0"/>
          <c:tx>
            <c:strRef>
              <c:f>Sheet1!$B$1</c:f>
              <c:strCache>
                <c:ptCount val="1"/>
                <c:pt idx="0">
                  <c:v>UK</c:v>
                </c:pt>
              </c:strCache>
            </c:strRef>
          </c:tx>
          <c:dPt>
            <c:idx val="0"/>
            <c:bubble3D val="0"/>
            <c:spPr>
              <a:solidFill>
                <a:srgbClr val="96B1A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581-45AD-BCA5-357B617DEDD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581-45AD-BCA5-357B617DEDD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581-45AD-BCA5-357B617DEDD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581-45AD-BCA5-357B617DEDD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581-45AD-BCA5-357B617DEDD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581-45AD-BCA5-357B617DEDD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DF2-4EAB-875C-F487B904FEB2}"/>
              </c:ext>
            </c:extLst>
          </c:dPt>
          <c:dLbls>
            <c:dLbl>
              <c:idx val="0"/>
              <c:layout>
                <c:manualLayout>
                  <c:x val="-0.27448041551242242"/>
                  <c:y val="-2.3691902764523428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823690955653295"/>
                      <c:h val="0.11297148750977319"/>
                    </c:manualLayout>
                  </c15:layout>
                </c:ext>
                <c:ext xmlns:c16="http://schemas.microsoft.com/office/drawing/2014/chart" uri="{C3380CC4-5D6E-409C-BE32-E72D297353CC}">
                  <c16:uniqueId val="{00000001-F581-45AD-BCA5-357B617DEDD4}"/>
                </c:ext>
              </c:extLst>
            </c:dLbl>
            <c:dLbl>
              <c:idx val="1"/>
              <c:spPr>
                <a:noFill/>
                <a:ln>
                  <a:noFill/>
                </a:ln>
                <a:effectLst/>
              </c:spPr>
              <c:txPr>
                <a:bodyPr rot="0" spcFirstLastPara="1" vertOverflow="ellipsis" vert="horz" wrap="square" anchor="ctr" anchorCtr="1"/>
                <a:lstStyle/>
                <a:p>
                  <a:pPr>
                    <a:defRPr sz="1100" b="0" i="0" u="none"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F581-45AD-BCA5-357B617DEDD4}"/>
                </c:ext>
              </c:extLst>
            </c:dLbl>
            <c:dLbl>
              <c:idx val="2"/>
              <c:delete val="1"/>
              <c:extLst>
                <c:ext xmlns:c15="http://schemas.microsoft.com/office/drawing/2012/chart" uri="{CE6537A1-D6FC-4f65-9D91-7224C49458BB}">
                  <c15:layout>
                    <c:manualLayout>
                      <c:w val="0.46758802274048716"/>
                      <c:h val="7.8749700481633808E-2"/>
                    </c:manualLayout>
                  </c15:layout>
                </c:ext>
                <c:ext xmlns:c16="http://schemas.microsoft.com/office/drawing/2014/chart" uri="{C3380CC4-5D6E-409C-BE32-E72D297353CC}">
                  <c16:uniqueId val="{00000005-F581-45AD-BCA5-357B617DEDD4}"/>
                </c:ext>
              </c:extLst>
            </c:dLbl>
            <c:dLbl>
              <c:idx val="3"/>
              <c:layout>
                <c:manualLayout>
                  <c:x val="8.4455546568145533E-3"/>
                  <c:y val="4.2119122496171557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581-45AD-BCA5-357B617DEDD4}"/>
                </c:ext>
              </c:extLst>
            </c:dLbl>
            <c:dLbl>
              <c:idx val="4"/>
              <c:layout>
                <c:manualLayout>
                  <c:x val="-1.4075924428024283E-2"/>
                  <c:y val="3.1589341872128654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581-45AD-BCA5-357B617DEDD4}"/>
                </c:ext>
              </c:extLst>
            </c:dLbl>
            <c:dLbl>
              <c:idx val="5"/>
              <c:layout>
                <c:manualLayout>
                  <c:x val="-4.2227773284073799E-3"/>
                  <c:y val="1.0529780624042889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0609035324806944"/>
                      <c:h val="7.7946701069477486E-2"/>
                    </c:manualLayout>
                  </c15:layout>
                </c:ext>
                <c:ext xmlns:c16="http://schemas.microsoft.com/office/drawing/2014/chart" uri="{C3380CC4-5D6E-409C-BE32-E72D297353CC}">
                  <c16:uniqueId val="{0000000B-F581-45AD-BCA5-357B617DEDD4}"/>
                </c:ext>
              </c:extLst>
            </c:dLbl>
            <c:dLbl>
              <c:idx val="6"/>
              <c:layout>
                <c:manualLayout>
                  <c:x val="4.7858253889333152E-2"/>
                  <c:y val="2.1059561248085765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354805509516324"/>
                      <c:h val="8.8476481693520376E-2"/>
                    </c:manualLayout>
                  </c15:layout>
                </c:ext>
                <c:ext xmlns:c16="http://schemas.microsoft.com/office/drawing/2014/chart" uri="{C3380CC4-5D6E-409C-BE32-E72D297353CC}">
                  <c16:uniqueId val="{0000000D-7DF2-4EAB-875C-F487B904FEB2}"/>
                </c:ext>
              </c:extLst>
            </c:dLbl>
            <c:spPr>
              <a:noFill/>
              <a:ln>
                <a:noFill/>
              </a:ln>
              <a:effectLst/>
            </c:spPr>
            <c:txPr>
              <a:bodyPr rot="0" spcFirstLastPara="1" vertOverflow="ellipsis" vert="horz" wrap="square" anchor="ctr" anchorCtr="1"/>
              <a:lstStyle/>
              <a:p>
                <a:pPr>
                  <a:defRPr sz="1100" b="0"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Sheet1!$A$2:$A$8</c:f>
              <c:strCache>
                <c:ptCount val="7"/>
                <c:pt idx="0">
                  <c:v>White/Caucasian</c:v>
                </c:pt>
                <c:pt idx="1">
                  <c:v>Asian</c:v>
                </c:pt>
                <c:pt idx="2">
                  <c:v>Native/ Aboriginal </c:v>
                </c:pt>
                <c:pt idx="3">
                  <c:v>African Origin</c:v>
                </c:pt>
                <c:pt idx="4">
                  <c:v>Multiple ethnicities</c:v>
                </c:pt>
                <c:pt idx="5">
                  <c:v>Arab</c:v>
                </c:pt>
                <c:pt idx="6">
                  <c:v>Other</c:v>
                </c:pt>
              </c:strCache>
            </c:strRef>
          </c:cat>
          <c:val>
            <c:numRef>
              <c:f>Sheet1!$B$2:$B$8</c:f>
              <c:numCache>
                <c:formatCode>0%</c:formatCode>
                <c:ptCount val="7"/>
                <c:pt idx="0">
                  <c:v>0.61</c:v>
                </c:pt>
                <c:pt idx="1">
                  <c:v>0.2</c:v>
                </c:pt>
                <c:pt idx="2">
                  <c:v>0</c:v>
                </c:pt>
                <c:pt idx="3">
                  <c:v>0.1</c:v>
                </c:pt>
                <c:pt idx="4">
                  <c:v>7.0000000000000007E-2</c:v>
                </c:pt>
                <c:pt idx="5">
                  <c:v>0.02</c:v>
                </c:pt>
                <c:pt idx="6">
                  <c:v>0.02</c:v>
                </c:pt>
              </c:numCache>
            </c:numRef>
          </c:val>
          <c:extLst>
            <c:ext xmlns:c16="http://schemas.microsoft.com/office/drawing/2014/chart" uri="{C3380CC4-5D6E-409C-BE32-E72D297353CC}">
              <c16:uniqueId val="{0000000C-F581-45AD-BCA5-357B617DEDD4}"/>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0">
          <a:latin typeface="Arial" panose="020B0604020202020204" pitchFamily="34" charset="0"/>
          <a:cs typeface="Arial" panose="020B0604020202020204" pitchFamily="34" charset="0"/>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1695439555652989"/>
          <c:y val="0"/>
        </c:manualLayout>
      </c:layout>
      <c:overlay val="0"/>
      <c:spPr>
        <a:noFill/>
        <a:ln>
          <a:noFill/>
        </a:ln>
        <a:effectLst/>
      </c:spPr>
      <c:txPr>
        <a:bodyPr rot="0" spcFirstLastPara="1" vertOverflow="ellipsis" vert="horz" wrap="square" anchor="ctr" anchorCtr="1"/>
        <a:lstStyle/>
        <a:p>
          <a:pPr>
            <a:defRPr sz="132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31464678628911857"/>
          <c:y val="0.17688435398966754"/>
          <c:w val="0.50865048681640046"/>
          <c:h val="0.47563288541691712"/>
        </c:manualLayout>
      </c:layout>
      <c:pieChart>
        <c:varyColors val="1"/>
        <c:ser>
          <c:idx val="0"/>
          <c:order val="0"/>
          <c:tx>
            <c:strRef>
              <c:f>Sheet1!$B$1</c:f>
              <c:strCache>
                <c:ptCount val="1"/>
                <c:pt idx="0">
                  <c:v>DE</c:v>
                </c:pt>
              </c:strCache>
            </c:strRef>
          </c:tx>
          <c:dPt>
            <c:idx val="0"/>
            <c:bubble3D val="0"/>
            <c:explosion val="3"/>
            <c:spPr>
              <a:solidFill>
                <a:srgbClr val="96B1A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3F3-40D9-B590-753ACD1B83A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3F3-40D9-B590-753ACD1B83A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3F3-40D9-B590-753ACD1B83A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3F3-40D9-B590-753ACD1B83A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3F3-40D9-B590-753ACD1B83AC}"/>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C3F3-40D9-B590-753ACD1B83AC}"/>
              </c:ext>
            </c:extLst>
          </c:dPt>
          <c:dLbls>
            <c:dLbl>
              <c:idx val="0"/>
              <c:layout>
                <c:manualLayout>
                  <c:x val="-0.21817682863437612"/>
                  <c:y val="-0.1553142642046326"/>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0653978532327"/>
                      <c:h val="0.11297148750977319"/>
                    </c:manualLayout>
                  </c15:layout>
                </c:ext>
                <c:ext xmlns:c16="http://schemas.microsoft.com/office/drawing/2014/chart" uri="{C3380CC4-5D6E-409C-BE32-E72D297353CC}">
                  <c16:uniqueId val="{00000001-C3F3-40D9-B590-753ACD1B83AC}"/>
                </c:ext>
              </c:extLst>
            </c:dLbl>
            <c:dLbl>
              <c:idx val="1"/>
              <c:spPr>
                <a:noFill/>
                <a:ln>
                  <a:noFill/>
                </a:ln>
                <a:effectLst/>
              </c:spPr>
              <c:txPr>
                <a:bodyPr rot="0" spcFirstLastPara="1" vertOverflow="ellipsis" vert="horz" wrap="square" anchor="ctr" anchorCtr="1"/>
                <a:lstStyle/>
                <a:p>
                  <a:pPr>
                    <a:defRPr sz="1100" b="0" i="0" u="none"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C3F3-40D9-B590-753ACD1B83AC}"/>
                </c:ext>
              </c:extLst>
            </c:dLbl>
            <c:dLbl>
              <c:idx val="2"/>
              <c:layout>
                <c:manualLayout>
                  <c:x val="3.6597403512863065E-2"/>
                  <c:y val="5.2648903120214681E-3"/>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3F3-40D9-B590-753ACD1B83AC}"/>
                </c:ext>
              </c:extLst>
            </c:dLbl>
            <c:dLbl>
              <c:idx val="3"/>
              <c:delete val="1"/>
              <c:extLst>
                <c:ext xmlns:c15="http://schemas.microsoft.com/office/drawing/2012/chart" uri="{CE6537A1-D6FC-4f65-9D91-7224C49458BB}"/>
                <c:ext xmlns:c16="http://schemas.microsoft.com/office/drawing/2014/chart" uri="{C3380CC4-5D6E-409C-BE32-E72D297353CC}">
                  <c16:uniqueId val="{00000007-C3F3-40D9-B590-753ACD1B83AC}"/>
                </c:ext>
              </c:extLst>
            </c:dLbl>
            <c:dLbl>
              <c:idx val="4"/>
              <c:layout>
                <c:manualLayout>
                  <c:x val="1.9706294199233906E-2"/>
                  <c:y val="5.2648903120214446E-3"/>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3F3-40D9-B590-753ACD1B83AC}"/>
                </c:ext>
              </c:extLst>
            </c:dLbl>
            <c:dLbl>
              <c:idx val="5"/>
              <c:layout>
                <c:manualLayout>
                  <c:x val="3.0967033741653365E-2"/>
                  <c:y val="1.8427116092075056E-2"/>
                </c:manualLayout>
              </c:layout>
              <c:spPr>
                <a:noFill/>
                <a:ln>
                  <a:noFill/>
                </a:ln>
                <a:effectLst/>
              </c:spPr>
              <c:txPr>
                <a:bodyPr rot="0" spcFirstLastPara="1" vertOverflow="ellipsis" vert="horz" wrap="square" anchor="ctr" anchorCtr="1"/>
                <a:lstStyle/>
                <a:p>
                  <a:pPr>
                    <a:defRPr sz="1100" b="0" i="0" u="none"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3F3-40D9-B590-753ACD1B83AC}"/>
                </c:ext>
              </c:extLst>
            </c:dLbl>
            <c:spPr>
              <a:noFill/>
              <a:ln>
                <a:noFill/>
              </a:ln>
              <a:effectLst/>
            </c:spPr>
            <c:txPr>
              <a:bodyPr rot="0" spcFirstLastPara="1" vertOverflow="ellipsis" vert="horz" wrap="square" anchor="ctr" anchorCtr="1"/>
              <a:lstStyle/>
              <a:p>
                <a:pPr>
                  <a:defRPr sz="1100" b="0"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White/Caucasian</c:v>
                </c:pt>
                <c:pt idx="1">
                  <c:v>Asian</c:v>
                </c:pt>
                <c:pt idx="2">
                  <c:v>African Origin</c:v>
                </c:pt>
                <c:pt idx="3">
                  <c:v>Multiple ethnicities</c:v>
                </c:pt>
                <c:pt idx="4">
                  <c:v>Arab</c:v>
                </c:pt>
                <c:pt idx="5">
                  <c:v>Other</c:v>
                </c:pt>
              </c:strCache>
            </c:strRef>
          </c:cat>
          <c:val>
            <c:numRef>
              <c:f>Sheet1!$B$2:$B$7</c:f>
              <c:numCache>
                <c:formatCode>0%</c:formatCode>
                <c:ptCount val="6"/>
                <c:pt idx="0">
                  <c:v>0.75</c:v>
                </c:pt>
                <c:pt idx="1">
                  <c:v>0.05</c:v>
                </c:pt>
                <c:pt idx="2">
                  <c:v>0.09</c:v>
                </c:pt>
                <c:pt idx="3">
                  <c:v>0</c:v>
                </c:pt>
                <c:pt idx="4">
                  <c:v>0.05</c:v>
                </c:pt>
                <c:pt idx="5">
                  <c:v>0.05</c:v>
                </c:pt>
              </c:numCache>
            </c:numRef>
          </c:val>
          <c:extLst>
            <c:ext xmlns:c16="http://schemas.microsoft.com/office/drawing/2014/chart" uri="{C3380CC4-5D6E-409C-BE32-E72D297353CC}">
              <c16:uniqueId val="{0000000C-C3F3-40D9-B590-753ACD1B83AC}"/>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5294329375047064"/>
          <c:y val="0.33259123679515407"/>
          <c:w val="0.42028441809224609"/>
          <c:h val="0.53046776632101933"/>
        </c:manualLayout>
      </c:layout>
      <c:pieChart>
        <c:varyColors val="1"/>
        <c:ser>
          <c:idx val="0"/>
          <c:order val="0"/>
          <c:tx>
            <c:strRef>
              <c:f>Sheet1!$B$1</c:f>
              <c:strCache>
                <c:ptCount val="1"/>
                <c:pt idx="0">
                  <c:v>Supplement Usage</c:v>
                </c:pt>
              </c:strCache>
            </c:strRef>
          </c:tx>
          <c:dPt>
            <c:idx val="0"/>
            <c:bubble3D val="0"/>
            <c:spPr>
              <a:solidFill>
                <a:schemeClr val="accent2">
                  <a:shade val="50000"/>
                </a:schemeClr>
              </a:solidFill>
              <a:ln>
                <a:noFill/>
              </a:ln>
              <a:effectLst/>
            </c:spPr>
            <c:extLst>
              <c:ext xmlns:c16="http://schemas.microsoft.com/office/drawing/2014/chart" uri="{C3380CC4-5D6E-409C-BE32-E72D297353CC}">
                <c16:uniqueId val="{00000000-111A-4F53-A5A2-85407A06C742}"/>
              </c:ext>
            </c:extLst>
          </c:dPt>
          <c:dPt>
            <c:idx val="1"/>
            <c:bubble3D val="0"/>
            <c:spPr>
              <a:solidFill>
                <a:schemeClr val="accent2">
                  <a:shade val="70000"/>
                </a:schemeClr>
              </a:solidFill>
              <a:ln>
                <a:noFill/>
              </a:ln>
              <a:effectLst/>
            </c:spPr>
            <c:extLst>
              <c:ext xmlns:c16="http://schemas.microsoft.com/office/drawing/2014/chart" uri="{C3380CC4-5D6E-409C-BE32-E72D297353CC}">
                <c16:uniqueId val="{00000001-111A-4F53-A5A2-85407A06C742}"/>
              </c:ext>
            </c:extLst>
          </c:dPt>
          <c:dPt>
            <c:idx val="2"/>
            <c:bubble3D val="0"/>
            <c:spPr>
              <a:solidFill>
                <a:schemeClr val="accent2">
                  <a:shade val="90000"/>
                </a:schemeClr>
              </a:solidFill>
              <a:ln>
                <a:noFill/>
              </a:ln>
              <a:effectLst/>
            </c:spPr>
            <c:extLst>
              <c:ext xmlns:c16="http://schemas.microsoft.com/office/drawing/2014/chart" uri="{C3380CC4-5D6E-409C-BE32-E72D297353CC}">
                <c16:uniqueId val="{00000002-111A-4F53-A5A2-85407A06C742}"/>
              </c:ext>
            </c:extLst>
          </c:dPt>
          <c:dPt>
            <c:idx val="3"/>
            <c:bubble3D val="0"/>
            <c:spPr>
              <a:solidFill>
                <a:schemeClr val="accent2">
                  <a:tint val="90000"/>
                </a:schemeClr>
              </a:solidFill>
              <a:ln>
                <a:noFill/>
              </a:ln>
              <a:effectLst/>
            </c:spPr>
            <c:extLst>
              <c:ext xmlns:c16="http://schemas.microsoft.com/office/drawing/2014/chart" uri="{C3380CC4-5D6E-409C-BE32-E72D297353CC}">
                <c16:uniqueId val="{00000003-111A-4F53-A5A2-85407A06C742}"/>
              </c:ext>
            </c:extLst>
          </c:dPt>
          <c:dPt>
            <c:idx val="4"/>
            <c:bubble3D val="0"/>
            <c:spPr>
              <a:solidFill>
                <a:schemeClr val="accent2">
                  <a:tint val="70000"/>
                </a:schemeClr>
              </a:solidFill>
              <a:ln>
                <a:noFill/>
              </a:ln>
              <a:effectLst/>
            </c:spPr>
            <c:extLst>
              <c:ext xmlns:c16="http://schemas.microsoft.com/office/drawing/2014/chart" uri="{C3380CC4-5D6E-409C-BE32-E72D297353CC}">
                <c16:uniqueId val="{00000004-111A-4F53-A5A2-85407A06C742}"/>
              </c:ext>
            </c:extLst>
          </c:dPt>
          <c:dPt>
            <c:idx val="5"/>
            <c:bubble3D val="0"/>
            <c:spPr>
              <a:solidFill>
                <a:schemeClr val="accent2">
                  <a:tint val="50000"/>
                </a:schemeClr>
              </a:solidFill>
              <a:ln>
                <a:noFill/>
              </a:ln>
              <a:effectLst/>
            </c:spPr>
            <c:extLst>
              <c:ext xmlns:c16="http://schemas.microsoft.com/office/drawing/2014/chart" uri="{C3380CC4-5D6E-409C-BE32-E72D297353CC}">
                <c16:uniqueId val="{00000005-111A-4F53-A5A2-85407A06C742}"/>
              </c:ext>
            </c:extLst>
          </c:dPt>
          <c:dLbls>
            <c:dLbl>
              <c:idx val="0"/>
              <c:layout>
                <c:manualLayout>
                  <c:x val="7.2504601288726656E-2"/>
                  <c:y val="3.533405282424489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111A-4F53-A5A2-85407A06C742}"/>
                </c:ext>
              </c:extLst>
            </c:dLbl>
            <c:dLbl>
              <c:idx val="1"/>
              <c:layout>
                <c:manualLayout>
                  <c:x val="5.9698603792690499E-2"/>
                  <c:y val="9.14417042211752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11A-4F53-A5A2-85407A06C742}"/>
                </c:ext>
              </c:extLst>
            </c:dLbl>
            <c:dLbl>
              <c:idx val="2"/>
              <c:layout>
                <c:manualLayout>
                  <c:x val="-3.6675116565660103E-2"/>
                  <c:y val="4.701192507571681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111A-4F53-A5A2-85407A06C742}"/>
                </c:ext>
              </c:extLst>
            </c:dLbl>
            <c:dLbl>
              <c:idx val="3"/>
              <c:layout>
                <c:manualLayout>
                  <c:x val="-6.7984101119927864E-2"/>
                  <c:y val="6.16328464463459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11A-4F53-A5A2-85407A06C742}"/>
                </c:ext>
              </c:extLst>
            </c:dLbl>
            <c:dLbl>
              <c:idx val="4"/>
              <c:layout>
                <c:manualLayout>
                  <c:x val="0.14604529898217972"/>
                  <c:y val="0.1290244092153173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111A-4F53-A5A2-85407A06C742}"/>
                </c:ext>
              </c:extLst>
            </c:dLbl>
            <c:dLbl>
              <c:idx val="5"/>
              <c:layout>
                <c:manualLayout>
                  <c:x val="-1.6473740252171999E-2"/>
                  <c:y val="-2.0507800156537886E-2"/>
                </c:manualLayout>
              </c:layout>
              <c:showLegendKey val="0"/>
              <c:showVal val="0"/>
              <c:showCatName val="1"/>
              <c:showSerName val="0"/>
              <c:showPercent val="1"/>
              <c:showBubbleSize val="0"/>
              <c:extLst>
                <c:ext xmlns:c15="http://schemas.microsoft.com/office/drawing/2012/chart" uri="{CE6537A1-D6FC-4f65-9D91-7224C49458BB}">
                  <c15:layout>
                    <c:manualLayout>
                      <c:w val="0.21183106544412428"/>
                      <c:h val="0.13247893787584888"/>
                    </c:manualLayout>
                  </c15:layout>
                </c:ext>
                <c:ext xmlns:c16="http://schemas.microsoft.com/office/drawing/2014/chart" uri="{C3380CC4-5D6E-409C-BE32-E72D297353CC}">
                  <c16:uniqueId val="{00000005-111A-4F53-A5A2-85407A06C742}"/>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Sheet1!$A$2:$A$7</c:f>
              <c:strCache>
                <c:ptCount val="6"/>
                <c:pt idx="0">
                  <c:v>Sporadically, as need arises or I remember</c:v>
                </c:pt>
                <c:pt idx="1">
                  <c:v>Less than weekly</c:v>
                </c:pt>
                <c:pt idx="2">
                  <c:v>1-3 times per week</c:v>
                </c:pt>
                <c:pt idx="3">
                  <c:v>4-6 times per week</c:v>
                </c:pt>
                <c:pt idx="4">
                  <c:v>Daily</c:v>
                </c:pt>
                <c:pt idx="5">
                  <c:v>Multiple doses per day</c:v>
                </c:pt>
              </c:strCache>
            </c:strRef>
          </c:cat>
          <c:val>
            <c:numRef>
              <c:f>Sheet1!$B$2:$B$7</c:f>
              <c:numCache>
                <c:formatCode>0%</c:formatCode>
                <c:ptCount val="6"/>
                <c:pt idx="0">
                  <c:v>6.9860279999999997E-2</c:v>
                </c:pt>
                <c:pt idx="1">
                  <c:v>7.0359279999999996E-2</c:v>
                </c:pt>
                <c:pt idx="2">
                  <c:v>0.16217565</c:v>
                </c:pt>
                <c:pt idx="3">
                  <c:v>0.12125749</c:v>
                </c:pt>
                <c:pt idx="4">
                  <c:v>0.54191617000000003</c:v>
                </c:pt>
                <c:pt idx="5">
                  <c:v>3.4431139999999999E-2</c:v>
                </c:pt>
              </c:numCache>
            </c:numRef>
          </c:val>
          <c:extLst>
            <c:ext xmlns:c16="http://schemas.microsoft.com/office/drawing/2014/chart" uri="{C3380CC4-5D6E-409C-BE32-E72D297353CC}">
              <c16:uniqueId val="{00000006-111A-4F53-A5A2-85407A06C742}"/>
            </c:ext>
          </c:extLst>
        </c:ser>
        <c:dLbls>
          <c:showLegendKey val="0"/>
          <c:showVal val="0"/>
          <c:showCatName val="0"/>
          <c:showSerName val="0"/>
          <c:showPercent val="0"/>
          <c:showBubbleSize val="0"/>
          <c:showLeaderLines val="1"/>
        </c:dLbls>
        <c:firstSliceAng val="56"/>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81080443182121E-2"/>
          <c:y val="1.6980726133435028E-2"/>
          <c:w val="0.91518762816553501"/>
          <c:h val="0.51236720534013436"/>
        </c:manualLayout>
      </c:layout>
      <c:barChart>
        <c:barDir val="col"/>
        <c:grouping val="clustered"/>
        <c:varyColors val="0"/>
        <c:ser>
          <c:idx val="0"/>
          <c:order val="0"/>
          <c:tx>
            <c:strRef>
              <c:f>Sheet1!$B$1</c:f>
              <c:strCache>
                <c:ptCount val="1"/>
                <c:pt idx="0">
                  <c:v>US </c:v>
                </c:pt>
              </c:strCache>
            </c:strRef>
          </c:tx>
          <c:spPr>
            <a:solidFill>
              <a:schemeClr val="accent3">
                <a:lumMod val="25000"/>
              </a:schemeClr>
            </a:solidFill>
            <a:ln>
              <a:noFill/>
            </a:ln>
            <a:effectLst/>
          </c:spPr>
          <c:invertIfNegative val="0"/>
          <c:cat>
            <c:strRef>
              <c:f>Sheet1!$A$2:$A$22</c:f>
              <c:strCache>
                <c:ptCount val="21"/>
                <c:pt idx="0">
                  <c:v>Joint or other pain</c:v>
                </c:pt>
                <c:pt idx="1">
                  <c:v>Lack of energy</c:v>
                </c:pt>
                <c:pt idx="2">
                  <c:v>Anxiety or stress</c:v>
                </c:pt>
                <c:pt idx="3">
                  <c:v>Insomnia/Sleep problems</c:v>
                </c:pt>
                <c:pt idx="4">
                  <c:v>High cholesterol</c:v>
                </c:pt>
                <c:pt idx="5">
                  <c:v>Depression</c:v>
                </c:pt>
                <c:pt idx="6">
                  <c:v>Diabetes</c:v>
                </c:pt>
                <c:pt idx="7">
                  <c:v>High blood pressure</c:v>
                </c:pt>
                <c:pt idx="8">
                  <c:v>Digestive complaints</c:v>
                </c:pt>
                <c:pt idx="9">
                  <c:v>Overweight/Obese</c:v>
                </c:pt>
                <c:pt idx="10">
                  <c:v>Immunity concerns</c:v>
                </c:pt>
                <c:pt idx="11">
                  <c:v>Frequent cold/flu issues</c:v>
                </c:pt>
                <c:pt idx="12">
                  <c:v>Poor/declining vision</c:v>
                </c:pt>
                <c:pt idx="13">
                  <c:v>Dermatological condition</c:v>
                </c:pt>
                <c:pt idx="14">
                  <c:v>Osteoporosis</c:v>
                </c:pt>
                <c:pt idx="15">
                  <c:v>Lack of mental acuity, cognition, focus</c:v>
                </c:pt>
                <c:pt idx="16">
                  <c:v>Heart/cardiovascular problem</c:v>
                </c:pt>
                <c:pt idx="17">
                  <c:v>Perimenopause/Menopause</c:v>
                </c:pt>
                <c:pt idx="18">
                  <c:v>Cancer</c:v>
                </c:pt>
                <c:pt idx="19">
                  <c:v>Pregnancy</c:v>
                </c:pt>
                <c:pt idx="20">
                  <c:v>None of the above</c:v>
                </c:pt>
              </c:strCache>
            </c:strRef>
          </c:cat>
          <c:val>
            <c:numRef>
              <c:f>Sheet1!$B$2:$B$22</c:f>
              <c:numCache>
                <c:formatCode>0%</c:formatCode>
                <c:ptCount val="21"/>
                <c:pt idx="0">
                  <c:v>0.2</c:v>
                </c:pt>
                <c:pt idx="1">
                  <c:v>0.15</c:v>
                </c:pt>
                <c:pt idx="2">
                  <c:v>0.23</c:v>
                </c:pt>
                <c:pt idx="3">
                  <c:v>0.2</c:v>
                </c:pt>
                <c:pt idx="4">
                  <c:v>0.23</c:v>
                </c:pt>
                <c:pt idx="5">
                  <c:v>0.21</c:v>
                </c:pt>
                <c:pt idx="6">
                  <c:v>0.22</c:v>
                </c:pt>
                <c:pt idx="7">
                  <c:v>0.18</c:v>
                </c:pt>
                <c:pt idx="8">
                  <c:v>0.11</c:v>
                </c:pt>
                <c:pt idx="9">
                  <c:v>0.14000000000000001</c:v>
                </c:pt>
                <c:pt idx="10">
                  <c:v>0.09</c:v>
                </c:pt>
                <c:pt idx="11">
                  <c:v>0.03</c:v>
                </c:pt>
                <c:pt idx="12">
                  <c:v>0.03</c:v>
                </c:pt>
                <c:pt idx="13">
                  <c:v>0.1</c:v>
                </c:pt>
                <c:pt idx="14">
                  <c:v>0.08</c:v>
                </c:pt>
                <c:pt idx="15">
                  <c:v>0.03</c:v>
                </c:pt>
                <c:pt idx="16">
                  <c:v>0.05</c:v>
                </c:pt>
                <c:pt idx="17">
                  <c:v>0.06</c:v>
                </c:pt>
                <c:pt idx="18">
                  <c:v>0.02</c:v>
                </c:pt>
                <c:pt idx="19">
                  <c:v>0.03</c:v>
                </c:pt>
                <c:pt idx="20">
                  <c:v>0.22</c:v>
                </c:pt>
              </c:numCache>
            </c:numRef>
          </c:val>
          <c:extLst>
            <c:ext xmlns:c16="http://schemas.microsoft.com/office/drawing/2014/chart" uri="{C3380CC4-5D6E-409C-BE32-E72D297353CC}">
              <c16:uniqueId val="{00000000-DA9D-473E-8C21-E09C69B1A6FF}"/>
            </c:ext>
          </c:extLst>
        </c:ser>
        <c:ser>
          <c:idx val="1"/>
          <c:order val="1"/>
          <c:tx>
            <c:strRef>
              <c:f>Sheet1!$C$1</c:f>
              <c:strCache>
                <c:ptCount val="1"/>
                <c:pt idx="0">
                  <c:v>UK</c:v>
                </c:pt>
              </c:strCache>
            </c:strRef>
          </c:tx>
          <c:spPr>
            <a:solidFill>
              <a:srgbClr val="96B1AD"/>
            </a:solidFill>
            <a:ln>
              <a:noFill/>
            </a:ln>
            <a:effectLst/>
          </c:spPr>
          <c:invertIfNegative val="0"/>
          <c:cat>
            <c:strRef>
              <c:f>Sheet1!$A$2:$A$22</c:f>
              <c:strCache>
                <c:ptCount val="21"/>
                <c:pt idx="0">
                  <c:v>Joint or other pain</c:v>
                </c:pt>
                <c:pt idx="1">
                  <c:v>Lack of energy</c:v>
                </c:pt>
                <c:pt idx="2">
                  <c:v>Anxiety or stress</c:v>
                </c:pt>
                <c:pt idx="3">
                  <c:v>Insomnia/Sleep problems</c:v>
                </c:pt>
                <c:pt idx="4">
                  <c:v>High cholesterol</c:v>
                </c:pt>
                <c:pt idx="5">
                  <c:v>Depression</c:v>
                </c:pt>
                <c:pt idx="6">
                  <c:v>Diabetes</c:v>
                </c:pt>
                <c:pt idx="7">
                  <c:v>High blood pressure</c:v>
                </c:pt>
                <c:pt idx="8">
                  <c:v>Digestive complaints</c:v>
                </c:pt>
                <c:pt idx="9">
                  <c:v>Overweight/Obese</c:v>
                </c:pt>
                <c:pt idx="10">
                  <c:v>Immunity concerns</c:v>
                </c:pt>
                <c:pt idx="11">
                  <c:v>Frequent cold/flu issues</c:v>
                </c:pt>
                <c:pt idx="12">
                  <c:v>Poor/declining vision</c:v>
                </c:pt>
                <c:pt idx="13">
                  <c:v>Dermatological condition</c:v>
                </c:pt>
                <c:pt idx="14">
                  <c:v>Osteoporosis</c:v>
                </c:pt>
                <c:pt idx="15">
                  <c:v>Lack of mental acuity, cognition, focus</c:v>
                </c:pt>
                <c:pt idx="16">
                  <c:v>Heart/cardiovascular problem</c:v>
                </c:pt>
                <c:pt idx="17">
                  <c:v>Perimenopause/Menopause</c:v>
                </c:pt>
                <c:pt idx="18">
                  <c:v>Cancer</c:v>
                </c:pt>
                <c:pt idx="19">
                  <c:v>Pregnancy</c:v>
                </c:pt>
                <c:pt idx="20">
                  <c:v>None of the above</c:v>
                </c:pt>
              </c:strCache>
            </c:strRef>
          </c:cat>
          <c:val>
            <c:numRef>
              <c:f>Sheet1!$C$2:$C$22</c:f>
              <c:numCache>
                <c:formatCode>0%</c:formatCode>
                <c:ptCount val="21"/>
                <c:pt idx="0">
                  <c:v>0.31</c:v>
                </c:pt>
                <c:pt idx="1">
                  <c:v>0.41</c:v>
                </c:pt>
                <c:pt idx="2">
                  <c:v>0.3</c:v>
                </c:pt>
                <c:pt idx="3">
                  <c:v>0.2</c:v>
                </c:pt>
                <c:pt idx="4">
                  <c:v>0.16</c:v>
                </c:pt>
                <c:pt idx="5">
                  <c:v>0.15</c:v>
                </c:pt>
                <c:pt idx="6">
                  <c:v>0.1</c:v>
                </c:pt>
                <c:pt idx="7">
                  <c:v>0.1</c:v>
                </c:pt>
                <c:pt idx="8">
                  <c:v>0.2</c:v>
                </c:pt>
                <c:pt idx="9">
                  <c:v>0.11</c:v>
                </c:pt>
                <c:pt idx="10">
                  <c:v>0.2</c:v>
                </c:pt>
                <c:pt idx="11">
                  <c:v>0.13</c:v>
                </c:pt>
                <c:pt idx="12">
                  <c:v>0.13</c:v>
                </c:pt>
                <c:pt idx="13">
                  <c:v>7.0000000000000007E-2</c:v>
                </c:pt>
                <c:pt idx="14">
                  <c:v>0.05</c:v>
                </c:pt>
                <c:pt idx="15">
                  <c:v>7.0000000000000007E-2</c:v>
                </c:pt>
                <c:pt idx="16">
                  <c:v>0.05</c:v>
                </c:pt>
                <c:pt idx="17">
                  <c:v>0.03</c:v>
                </c:pt>
                <c:pt idx="18">
                  <c:v>0.02</c:v>
                </c:pt>
                <c:pt idx="19">
                  <c:v>0</c:v>
                </c:pt>
                <c:pt idx="20">
                  <c:v>0.23</c:v>
                </c:pt>
              </c:numCache>
            </c:numRef>
          </c:val>
          <c:extLst>
            <c:ext xmlns:c16="http://schemas.microsoft.com/office/drawing/2014/chart" uri="{C3380CC4-5D6E-409C-BE32-E72D297353CC}">
              <c16:uniqueId val="{00000001-DA9D-473E-8C21-E09C69B1A6FF}"/>
            </c:ext>
          </c:extLst>
        </c:ser>
        <c:ser>
          <c:idx val="2"/>
          <c:order val="2"/>
          <c:tx>
            <c:strRef>
              <c:f>Sheet1!$D$1</c:f>
              <c:strCache>
                <c:ptCount val="1"/>
                <c:pt idx="0">
                  <c:v>Germany</c:v>
                </c:pt>
              </c:strCache>
            </c:strRef>
          </c:tx>
          <c:spPr>
            <a:solidFill>
              <a:schemeClr val="bg1">
                <a:lumMod val="50000"/>
              </a:schemeClr>
            </a:solidFill>
            <a:ln>
              <a:noFill/>
            </a:ln>
            <a:effectLst/>
          </c:spPr>
          <c:invertIfNegative val="0"/>
          <c:cat>
            <c:strRef>
              <c:f>Sheet1!$A$2:$A$22</c:f>
              <c:strCache>
                <c:ptCount val="21"/>
                <c:pt idx="0">
                  <c:v>Joint or other pain</c:v>
                </c:pt>
                <c:pt idx="1">
                  <c:v>Lack of energy</c:v>
                </c:pt>
                <c:pt idx="2">
                  <c:v>Anxiety or stress</c:v>
                </c:pt>
                <c:pt idx="3">
                  <c:v>Insomnia/Sleep problems</c:v>
                </c:pt>
                <c:pt idx="4">
                  <c:v>High cholesterol</c:v>
                </c:pt>
                <c:pt idx="5">
                  <c:v>Depression</c:v>
                </c:pt>
                <c:pt idx="6">
                  <c:v>Diabetes</c:v>
                </c:pt>
                <c:pt idx="7">
                  <c:v>High blood pressure</c:v>
                </c:pt>
                <c:pt idx="8">
                  <c:v>Digestive complaints</c:v>
                </c:pt>
                <c:pt idx="9">
                  <c:v>Overweight/Obese</c:v>
                </c:pt>
                <c:pt idx="10">
                  <c:v>Immunity concerns</c:v>
                </c:pt>
                <c:pt idx="11">
                  <c:v>Frequent cold/flu issues</c:v>
                </c:pt>
                <c:pt idx="12">
                  <c:v>Poor/declining vision</c:v>
                </c:pt>
                <c:pt idx="13">
                  <c:v>Dermatological condition</c:v>
                </c:pt>
                <c:pt idx="14">
                  <c:v>Osteoporosis</c:v>
                </c:pt>
                <c:pt idx="15">
                  <c:v>Lack of mental acuity, cognition, focus</c:v>
                </c:pt>
                <c:pt idx="16">
                  <c:v>Heart/cardiovascular problem</c:v>
                </c:pt>
                <c:pt idx="17">
                  <c:v>Perimenopause/Menopause</c:v>
                </c:pt>
                <c:pt idx="18">
                  <c:v>Cancer</c:v>
                </c:pt>
                <c:pt idx="19">
                  <c:v>Pregnancy</c:v>
                </c:pt>
                <c:pt idx="20">
                  <c:v>None of the above</c:v>
                </c:pt>
              </c:strCache>
            </c:strRef>
          </c:cat>
          <c:val>
            <c:numRef>
              <c:f>Sheet1!$D$2:$D$22</c:f>
              <c:numCache>
                <c:formatCode>0%</c:formatCode>
                <c:ptCount val="21"/>
                <c:pt idx="0">
                  <c:v>0.22</c:v>
                </c:pt>
                <c:pt idx="1">
                  <c:v>0.12</c:v>
                </c:pt>
                <c:pt idx="2">
                  <c:v>0.12</c:v>
                </c:pt>
                <c:pt idx="3">
                  <c:v>0.22</c:v>
                </c:pt>
                <c:pt idx="4">
                  <c:v>0.12</c:v>
                </c:pt>
                <c:pt idx="5">
                  <c:v>0.12</c:v>
                </c:pt>
                <c:pt idx="6">
                  <c:v>0.15</c:v>
                </c:pt>
                <c:pt idx="7">
                  <c:v>0.18</c:v>
                </c:pt>
                <c:pt idx="8">
                  <c:v>0.11</c:v>
                </c:pt>
                <c:pt idx="9">
                  <c:v>0.15</c:v>
                </c:pt>
                <c:pt idx="10">
                  <c:v>0.09</c:v>
                </c:pt>
                <c:pt idx="11">
                  <c:v>0.09</c:v>
                </c:pt>
                <c:pt idx="12">
                  <c:v>0.09</c:v>
                </c:pt>
                <c:pt idx="13">
                  <c:v>0.05</c:v>
                </c:pt>
                <c:pt idx="14">
                  <c:v>0.06</c:v>
                </c:pt>
                <c:pt idx="15">
                  <c:v>0.08</c:v>
                </c:pt>
                <c:pt idx="16">
                  <c:v>0.06</c:v>
                </c:pt>
                <c:pt idx="17">
                  <c:v>0.02</c:v>
                </c:pt>
                <c:pt idx="18">
                  <c:v>0.06</c:v>
                </c:pt>
                <c:pt idx="19">
                  <c:v>0.05</c:v>
                </c:pt>
                <c:pt idx="20">
                  <c:v>0.2</c:v>
                </c:pt>
              </c:numCache>
            </c:numRef>
          </c:val>
          <c:extLst>
            <c:ext xmlns:c16="http://schemas.microsoft.com/office/drawing/2014/chart" uri="{C3380CC4-5D6E-409C-BE32-E72D297353CC}">
              <c16:uniqueId val="{00000002-DA9D-473E-8C21-E09C69B1A6FF}"/>
            </c:ext>
          </c:extLst>
        </c:ser>
        <c:dLbls>
          <c:showLegendKey val="0"/>
          <c:showVal val="0"/>
          <c:showCatName val="0"/>
          <c:showSerName val="0"/>
          <c:showPercent val="0"/>
          <c:showBubbleSize val="0"/>
        </c:dLbls>
        <c:gapWidth val="219"/>
        <c:overlap val="-27"/>
        <c:axId val="154785824"/>
        <c:axId val="1052858576"/>
      </c:barChart>
      <c:catAx>
        <c:axId val="15478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360000" spcFirstLastPara="1" vertOverflow="ellipsis" wrap="square" anchor="ctr" anchorCtr="1"/>
          <a:lstStyle/>
          <a:p>
            <a:pPr>
              <a:defRPr sz="1197"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52858576"/>
        <c:crosses val="autoZero"/>
        <c:auto val="1"/>
        <c:lblAlgn val="ctr"/>
        <c:lblOffset val="100"/>
        <c:noMultiLvlLbl val="0"/>
      </c:catAx>
      <c:valAx>
        <c:axId val="1052858576"/>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54785824"/>
        <c:crosses val="autoZero"/>
        <c:crossBetween val="between"/>
        <c:majorUnit val="0.1"/>
      </c:valAx>
      <c:spPr>
        <a:noFill/>
        <a:ln>
          <a:noFill/>
        </a:ln>
        <a:effectLst/>
      </c:spPr>
    </c:plotArea>
    <c:legend>
      <c:legendPos val="b"/>
      <c:layout>
        <c:manualLayout>
          <c:xMode val="edge"/>
          <c:yMode val="edge"/>
          <c:x val="0.40903735681458148"/>
          <c:y val="0.95017973737013706"/>
          <c:w val="0.16236414651720507"/>
          <c:h val="4.98203333598905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38256468793215"/>
          <c:y val="9.5080075720810064E-2"/>
          <c:w val="0.68339134712558358"/>
          <c:h val="0.73045260309797833"/>
        </c:manualLayout>
      </c:layout>
      <c:barChart>
        <c:barDir val="bar"/>
        <c:grouping val="clustered"/>
        <c:varyColors val="0"/>
        <c:ser>
          <c:idx val="0"/>
          <c:order val="0"/>
          <c:tx>
            <c:strRef>
              <c:f>Sheet1!$C$1</c:f>
              <c:strCache>
                <c:ptCount val="1"/>
                <c:pt idx="0">
                  <c:v>Irregular Prebiotic Users</c:v>
                </c:pt>
              </c:strCache>
            </c:strRef>
          </c:tx>
          <c:spPr>
            <a:solidFill>
              <a:schemeClr val="accent4">
                <a:lumMod val="75000"/>
              </a:schemeClr>
            </a:solidFill>
            <a:ln>
              <a:noFill/>
            </a:ln>
            <a:effectLst/>
          </c:spPr>
          <c:invertIfNegative val="0"/>
          <c:cat>
            <c:strRef>
              <c:f>Sheet1!$A$2:$A$18</c:f>
              <c:strCache>
                <c:ptCount val="17"/>
                <c:pt idx="0">
                  <c:v>Other</c:v>
                </c:pt>
                <c:pt idx="1">
                  <c:v>I'm not familiar with the benefits</c:v>
                </c:pt>
                <c:pt idx="2">
                  <c:v>To complement the probiotic I take</c:v>
                </c:pt>
                <c:pt idx="3">
                  <c:v>Stress/mood</c:v>
                </c:pt>
                <c:pt idx="4">
                  <c:v>Heart/cardiovascular health</c:v>
                </c:pt>
                <c:pt idx="5">
                  <c:v>Brain health/mental acuity</c:v>
                </c:pt>
                <c:pt idx="6">
                  <c:v>Athletic performance</c:v>
                </c:pt>
                <c:pt idx="7">
                  <c:v>Antioxidant properties</c:v>
                </c:pt>
                <c:pt idx="8">
                  <c:v>Because it's in another supplement I take</c:v>
                </c:pt>
                <c:pt idx="9">
                  <c:v>My doctor recommended it</c:v>
                </c:pt>
                <c:pt idx="10">
                  <c:v>Inflammation/autoimmune</c:v>
                </c:pt>
                <c:pt idx="11">
                  <c:v>Bone health</c:v>
                </c:pt>
                <c:pt idx="12">
                  <c:v>Regularity</c:v>
                </c:pt>
                <c:pt idx="13">
                  <c:v>Source of fiber</c:v>
                </c:pt>
                <c:pt idx="14">
                  <c:v>Microbiome health</c:v>
                </c:pt>
                <c:pt idx="15">
                  <c:v>Immunity health</c:v>
                </c:pt>
                <c:pt idx="16">
                  <c:v>Gut health/digestion</c:v>
                </c:pt>
              </c:strCache>
            </c:strRef>
          </c:cat>
          <c:val>
            <c:numRef>
              <c:f>Sheet1!$C$2:$C$18</c:f>
              <c:numCache>
                <c:formatCode>0%</c:formatCode>
                <c:ptCount val="17"/>
                <c:pt idx="0">
                  <c:v>4.3478299999999996E-3</c:v>
                </c:pt>
                <c:pt idx="1">
                  <c:v>2.6086959999999999E-2</c:v>
                </c:pt>
                <c:pt idx="2">
                  <c:v>0.1173913</c:v>
                </c:pt>
                <c:pt idx="3">
                  <c:v>0.13913043</c:v>
                </c:pt>
                <c:pt idx="4">
                  <c:v>7.6086959999999995E-2</c:v>
                </c:pt>
                <c:pt idx="5">
                  <c:v>0.10869565</c:v>
                </c:pt>
                <c:pt idx="6">
                  <c:v>0.12173913</c:v>
                </c:pt>
                <c:pt idx="7">
                  <c:v>0.12173913</c:v>
                </c:pt>
                <c:pt idx="8">
                  <c:v>6.9565219999999997E-2</c:v>
                </c:pt>
                <c:pt idx="9">
                  <c:v>0.15</c:v>
                </c:pt>
                <c:pt idx="10">
                  <c:v>0.13043478</c:v>
                </c:pt>
                <c:pt idx="11">
                  <c:v>0.13478261</c:v>
                </c:pt>
                <c:pt idx="12">
                  <c:v>0.17173912999999999</c:v>
                </c:pt>
                <c:pt idx="13">
                  <c:v>0.17608695999999999</c:v>
                </c:pt>
                <c:pt idx="14">
                  <c:v>0.20434783000000001</c:v>
                </c:pt>
                <c:pt idx="15">
                  <c:v>0.2673913</c:v>
                </c:pt>
                <c:pt idx="16">
                  <c:v>0.33913042999999998</c:v>
                </c:pt>
              </c:numCache>
            </c:numRef>
          </c:val>
          <c:extLst>
            <c:ext xmlns:c16="http://schemas.microsoft.com/office/drawing/2014/chart" uri="{C3380CC4-5D6E-409C-BE32-E72D297353CC}">
              <c16:uniqueId val="{00000000-2E7C-4846-AA7D-F3BA188636F3}"/>
            </c:ext>
          </c:extLst>
        </c:ser>
        <c:ser>
          <c:idx val="1"/>
          <c:order val="1"/>
          <c:tx>
            <c:strRef>
              <c:f>Sheet1!$D$1</c:f>
              <c:strCache>
                <c:ptCount val="1"/>
                <c:pt idx="0">
                  <c:v>Regular Prebiotic Users</c:v>
                </c:pt>
              </c:strCache>
            </c:strRef>
          </c:tx>
          <c:spPr>
            <a:solidFill>
              <a:srgbClr val="035153"/>
            </a:solidFill>
            <a:ln>
              <a:noFill/>
            </a:ln>
            <a:effectLst/>
          </c:spPr>
          <c:invertIfNegative val="0"/>
          <c:cat>
            <c:strRef>
              <c:f>Sheet1!$A$2:$A$18</c:f>
              <c:strCache>
                <c:ptCount val="17"/>
                <c:pt idx="0">
                  <c:v>Other</c:v>
                </c:pt>
                <c:pt idx="1">
                  <c:v>I'm not familiar with the benefits</c:v>
                </c:pt>
                <c:pt idx="2">
                  <c:v>To complement the probiotic I take</c:v>
                </c:pt>
                <c:pt idx="3">
                  <c:v>Stress/mood</c:v>
                </c:pt>
                <c:pt idx="4">
                  <c:v>Heart/cardiovascular health</c:v>
                </c:pt>
                <c:pt idx="5">
                  <c:v>Brain health/mental acuity</c:v>
                </c:pt>
                <c:pt idx="6">
                  <c:v>Athletic performance</c:v>
                </c:pt>
                <c:pt idx="7">
                  <c:v>Antioxidant properties</c:v>
                </c:pt>
                <c:pt idx="8">
                  <c:v>Because it's in another supplement I take</c:v>
                </c:pt>
                <c:pt idx="9">
                  <c:v>My doctor recommended it</c:v>
                </c:pt>
                <c:pt idx="10">
                  <c:v>Inflammation/autoimmune</c:v>
                </c:pt>
                <c:pt idx="11">
                  <c:v>Bone health</c:v>
                </c:pt>
                <c:pt idx="12">
                  <c:v>Regularity</c:v>
                </c:pt>
                <c:pt idx="13">
                  <c:v>Source of fiber</c:v>
                </c:pt>
                <c:pt idx="14">
                  <c:v>Microbiome health</c:v>
                </c:pt>
                <c:pt idx="15">
                  <c:v>Immunity health</c:v>
                </c:pt>
                <c:pt idx="16">
                  <c:v>Gut health/digestion</c:v>
                </c:pt>
              </c:strCache>
            </c:strRef>
          </c:cat>
          <c:val>
            <c:numRef>
              <c:f>Sheet1!$D$2:$D$18</c:f>
              <c:numCache>
                <c:formatCode>0%</c:formatCode>
                <c:ptCount val="17"/>
                <c:pt idx="0">
                  <c:v>8.2987599999999988E-3</c:v>
                </c:pt>
                <c:pt idx="1">
                  <c:v>1.244813E-2</c:v>
                </c:pt>
                <c:pt idx="2">
                  <c:v>0.12863071000000001</c:v>
                </c:pt>
                <c:pt idx="3">
                  <c:v>0.13278007999999999</c:v>
                </c:pt>
                <c:pt idx="4">
                  <c:v>0.13692946</c:v>
                </c:pt>
                <c:pt idx="5">
                  <c:v>0.13692946</c:v>
                </c:pt>
                <c:pt idx="6">
                  <c:v>0.13692946</c:v>
                </c:pt>
                <c:pt idx="7">
                  <c:v>0.14107884000000001</c:v>
                </c:pt>
                <c:pt idx="8">
                  <c:v>0.14107884000000001</c:v>
                </c:pt>
                <c:pt idx="9">
                  <c:v>0.14522821999999999</c:v>
                </c:pt>
                <c:pt idx="10">
                  <c:v>0.17012447999999999</c:v>
                </c:pt>
                <c:pt idx="11">
                  <c:v>0.18672199</c:v>
                </c:pt>
                <c:pt idx="12">
                  <c:v>0.20331949999999999</c:v>
                </c:pt>
                <c:pt idx="13">
                  <c:v>0.21161826</c:v>
                </c:pt>
                <c:pt idx="14">
                  <c:v>0.22406639</c:v>
                </c:pt>
                <c:pt idx="15">
                  <c:v>0.27800829999999999</c:v>
                </c:pt>
                <c:pt idx="16">
                  <c:v>0.30290455999999999</c:v>
                </c:pt>
              </c:numCache>
            </c:numRef>
          </c:val>
          <c:extLst>
            <c:ext xmlns:c16="http://schemas.microsoft.com/office/drawing/2014/chart" uri="{C3380CC4-5D6E-409C-BE32-E72D297353CC}">
              <c16:uniqueId val="{00000001-2B78-490E-80E3-26618661F29D}"/>
            </c:ext>
          </c:extLst>
        </c:ser>
        <c:dLbls>
          <c:showLegendKey val="0"/>
          <c:showVal val="0"/>
          <c:showCatName val="0"/>
          <c:showSerName val="0"/>
          <c:showPercent val="0"/>
          <c:showBubbleSize val="0"/>
        </c:dLbls>
        <c:gapWidth val="150"/>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Helvetica Light" panose="020B0403020202020204"/>
                <a:ea typeface="+mn-ea"/>
                <a:cs typeface="+mn-cs"/>
              </a:defRPr>
            </a:pPr>
            <a:endParaRPr lang="en-US"/>
          </a:p>
        </c:txPr>
        <c:crossAx val="103031552"/>
        <c:crosses val="autoZero"/>
        <c:auto val="1"/>
        <c:lblAlgn val="ctr"/>
        <c:lblOffset val="100"/>
        <c:noMultiLvlLbl val="0"/>
      </c:catAx>
      <c:valAx>
        <c:axId val="103031552"/>
        <c:scaling>
          <c:orientation val="minMax"/>
          <c:max val="0.4"/>
        </c:scaling>
        <c:delete val="0"/>
        <c:axPos val="b"/>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Helvetica Light" panose="020B0403020202020204"/>
                <a:ea typeface="+mn-ea"/>
                <a:cs typeface="+mn-cs"/>
              </a:defRPr>
            </a:pPr>
            <a:endParaRPr lang="en-US"/>
          </a:p>
        </c:txPr>
        <c:crossAx val="102345728"/>
        <c:crosses val="autoZero"/>
        <c:crossBetween val="between"/>
        <c:majorUnit val="0.1"/>
      </c:valAx>
      <c:spPr>
        <a:noFill/>
        <a:ln>
          <a:noFill/>
        </a:ln>
        <a:effectLst/>
      </c:spPr>
    </c:plotArea>
    <c:legend>
      <c:legendPos val="b"/>
      <c:layout>
        <c:manualLayout>
          <c:xMode val="edge"/>
          <c:yMode val="edge"/>
          <c:x val="0.24224304365874688"/>
          <c:y val="0.93178882837978494"/>
          <c:w val="0.54241010664937339"/>
          <c:h val="6.82112392200974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Helvetica Light" panose="020B0403020202020204"/>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62649816560211"/>
          <c:y val="0.10965766315075155"/>
          <c:w val="0.80914741364791354"/>
          <c:h val="0.69549371427746087"/>
        </c:manualLayout>
      </c:layout>
      <c:barChart>
        <c:barDir val="bar"/>
        <c:grouping val="clustered"/>
        <c:varyColors val="0"/>
        <c:ser>
          <c:idx val="0"/>
          <c:order val="0"/>
          <c:tx>
            <c:strRef>
              <c:f>Sheet1!$C$1</c:f>
              <c:strCache>
                <c:ptCount val="1"/>
                <c:pt idx="0">
                  <c:v>Irregular Prebiotic Users</c:v>
                </c:pt>
              </c:strCache>
            </c:strRef>
          </c:tx>
          <c:spPr>
            <a:solidFill>
              <a:schemeClr val="accent4">
                <a:lumMod val="75000"/>
              </a:schemeClr>
            </a:solidFill>
            <a:ln>
              <a:noFill/>
            </a:ln>
            <a:effectLst/>
          </c:spPr>
          <c:invertIfNegative val="0"/>
          <c:cat>
            <c:strRef>
              <c:f>Sheet1!$A$14:$A$18</c:f>
              <c:strCache>
                <c:ptCount val="5"/>
                <c:pt idx="0">
                  <c:v>Regularity</c:v>
                </c:pt>
                <c:pt idx="1">
                  <c:v>Source of fiber</c:v>
                </c:pt>
                <c:pt idx="2">
                  <c:v>Microbiome health</c:v>
                </c:pt>
                <c:pt idx="3">
                  <c:v>Immunity health</c:v>
                </c:pt>
                <c:pt idx="4">
                  <c:v>Gut health/digestion</c:v>
                </c:pt>
              </c:strCache>
            </c:strRef>
          </c:cat>
          <c:val>
            <c:numRef>
              <c:f>Sheet1!$C$14:$C$18</c:f>
              <c:numCache>
                <c:formatCode>0%</c:formatCode>
                <c:ptCount val="5"/>
                <c:pt idx="0">
                  <c:v>0.17173912999999999</c:v>
                </c:pt>
                <c:pt idx="1">
                  <c:v>0.17608695999999999</c:v>
                </c:pt>
                <c:pt idx="2">
                  <c:v>0.20434783000000001</c:v>
                </c:pt>
                <c:pt idx="3">
                  <c:v>0.2673913</c:v>
                </c:pt>
                <c:pt idx="4">
                  <c:v>0.33913042999999998</c:v>
                </c:pt>
              </c:numCache>
            </c:numRef>
          </c:val>
          <c:extLst>
            <c:ext xmlns:c16="http://schemas.microsoft.com/office/drawing/2014/chart" uri="{C3380CC4-5D6E-409C-BE32-E72D297353CC}">
              <c16:uniqueId val="{00000000-2E7C-4846-AA7D-F3BA188636F3}"/>
            </c:ext>
          </c:extLst>
        </c:ser>
        <c:ser>
          <c:idx val="1"/>
          <c:order val="1"/>
          <c:tx>
            <c:strRef>
              <c:f>Sheet1!$D$1</c:f>
              <c:strCache>
                <c:ptCount val="1"/>
                <c:pt idx="0">
                  <c:v>Regular Prebiotic Users</c:v>
                </c:pt>
              </c:strCache>
            </c:strRef>
          </c:tx>
          <c:spPr>
            <a:solidFill>
              <a:srgbClr val="035153"/>
            </a:solidFill>
            <a:ln>
              <a:noFill/>
            </a:ln>
            <a:effectLst/>
          </c:spPr>
          <c:invertIfNegative val="0"/>
          <c:cat>
            <c:strRef>
              <c:f>Sheet1!$A$14:$A$18</c:f>
              <c:strCache>
                <c:ptCount val="5"/>
                <c:pt idx="0">
                  <c:v>Regularity</c:v>
                </c:pt>
                <c:pt idx="1">
                  <c:v>Source of fiber</c:v>
                </c:pt>
                <c:pt idx="2">
                  <c:v>Microbiome health</c:v>
                </c:pt>
                <c:pt idx="3">
                  <c:v>Immunity health</c:v>
                </c:pt>
                <c:pt idx="4">
                  <c:v>Gut health/digestion</c:v>
                </c:pt>
              </c:strCache>
            </c:strRef>
          </c:cat>
          <c:val>
            <c:numRef>
              <c:f>Sheet1!$D$14:$D$18</c:f>
              <c:numCache>
                <c:formatCode>0%</c:formatCode>
                <c:ptCount val="5"/>
                <c:pt idx="0">
                  <c:v>0.20331949999999999</c:v>
                </c:pt>
                <c:pt idx="1">
                  <c:v>0.21161826</c:v>
                </c:pt>
                <c:pt idx="2">
                  <c:v>0.22406639</c:v>
                </c:pt>
                <c:pt idx="3">
                  <c:v>0.27800829999999999</c:v>
                </c:pt>
                <c:pt idx="4">
                  <c:v>0.30290455999999999</c:v>
                </c:pt>
              </c:numCache>
            </c:numRef>
          </c:val>
          <c:extLst>
            <c:ext xmlns:c16="http://schemas.microsoft.com/office/drawing/2014/chart" uri="{C3380CC4-5D6E-409C-BE32-E72D297353CC}">
              <c16:uniqueId val="{00000001-2B78-490E-80E3-26618661F29D}"/>
            </c:ext>
          </c:extLst>
        </c:ser>
        <c:dLbls>
          <c:showLegendKey val="0"/>
          <c:showVal val="0"/>
          <c:showCatName val="0"/>
          <c:showSerName val="0"/>
          <c:showPercent val="0"/>
          <c:showBubbleSize val="0"/>
        </c:dLbls>
        <c:gapWidth val="150"/>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031552"/>
        <c:crosses val="autoZero"/>
        <c:auto val="1"/>
        <c:lblAlgn val="ctr"/>
        <c:lblOffset val="100"/>
        <c:noMultiLvlLbl val="0"/>
      </c:catAx>
      <c:valAx>
        <c:axId val="103031552"/>
        <c:scaling>
          <c:orientation val="minMax"/>
          <c:max val="0.4"/>
        </c:scaling>
        <c:delete val="0"/>
        <c:axPos val="b"/>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2345728"/>
        <c:crosses val="autoZero"/>
        <c:crossBetween val="between"/>
        <c:majorUnit val="0.1"/>
      </c:valAx>
      <c:spPr>
        <a:noFill/>
        <a:ln>
          <a:noFill/>
        </a:ln>
        <a:effectLst/>
      </c:spPr>
    </c:plotArea>
    <c:legend>
      <c:legendPos val="b"/>
      <c:layout>
        <c:manualLayout>
          <c:xMode val="edge"/>
          <c:yMode val="edge"/>
          <c:x val="0.23790662757177003"/>
          <c:y val="0.85870905774744266"/>
          <c:w val="0.52289623425797738"/>
          <c:h val="6.821114282435845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dirty="0"/>
              <a:t>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'[Chart in Microsoft PowerPoint]Sheet1'!$B$36</c:f>
              <c:strCache>
                <c:ptCount val="1"/>
                <c:pt idx="0">
                  <c:v>Regular</c:v>
                </c:pt>
              </c:strCache>
            </c:strRef>
          </c:tx>
          <c:spPr>
            <a:solidFill>
              <a:srgbClr val="025253"/>
            </a:solidFill>
            <a:ln>
              <a:noFill/>
            </a:ln>
            <a:effectLst/>
          </c:spPr>
          <c:invertIfNegative val="0"/>
          <c:cat>
            <c:strRef>
              <c:f>'[Chart in Microsoft PowerPoint]Sheet1'!$A$37:$A$40</c:f>
              <c:strCache>
                <c:ptCount val="4"/>
                <c:pt idx="0">
                  <c:v>Minimally familiar, actively looking to learn more</c:v>
                </c:pt>
                <c:pt idx="1">
                  <c:v>Moderately familiar, but could know more</c:v>
                </c:pt>
                <c:pt idx="2">
                  <c:v>Very familiar, know what I need to</c:v>
                </c:pt>
                <c:pt idx="3">
                  <c:v>Extremely familiar, know what's cutting edge</c:v>
                </c:pt>
              </c:strCache>
            </c:strRef>
          </c:cat>
          <c:val>
            <c:numRef>
              <c:f>'[Chart in Microsoft PowerPoint]Sheet1'!$B$37:$B$40</c:f>
              <c:numCache>
                <c:formatCode>0%</c:formatCode>
                <c:ptCount val="4"/>
                <c:pt idx="0">
                  <c:v>0.14835165</c:v>
                </c:pt>
                <c:pt idx="1">
                  <c:v>0.28021977999999997</c:v>
                </c:pt>
                <c:pt idx="2">
                  <c:v>0.40109889999999998</c:v>
                </c:pt>
                <c:pt idx="3">
                  <c:v>0.17032966999999999</c:v>
                </c:pt>
              </c:numCache>
            </c:numRef>
          </c:val>
          <c:extLst>
            <c:ext xmlns:c16="http://schemas.microsoft.com/office/drawing/2014/chart" uri="{C3380CC4-5D6E-409C-BE32-E72D297353CC}">
              <c16:uniqueId val="{00000000-2F42-D447-AD3B-68923999138E}"/>
            </c:ext>
          </c:extLst>
        </c:ser>
        <c:ser>
          <c:idx val="1"/>
          <c:order val="1"/>
          <c:tx>
            <c:strRef>
              <c:f>'[Chart in Microsoft PowerPoint]Sheet1'!$C$36</c:f>
              <c:strCache>
                <c:ptCount val="1"/>
                <c:pt idx="0">
                  <c:v>Irregular</c:v>
                </c:pt>
              </c:strCache>
            </c:strRef>
          </c:tx>
          <c:spPr>
            <a:solidFill>
              <a:srgbClr val="96B1AD"/>
            </a:solidFill>
            <a:ln>
              <a:noFill/>
            </a:ln>
            <a:effectLst/>
          </c:spPr>
          <c:invertIfNegative val="0"/>
          <c:cat>
            <c:strRef>
              <c:f>'[Chart in Microsoft PowerPoint]Sheet1'!$A$37:$A$40</c:f>
              <c:strCache>
                <c:ptCount val="4"/>
                <c:pt idx="0">
                  <c:v>Minimally familiar, actively looking to learn more</c:v>
                </c:pt>
                <c:pt idx="1">
                  <c:v>Moderately familiar, but could know more</c:v>
                </c:pt>
                <c:pt idx="2">
                  <c:v>Very familiar, know what I need to</c:v>
                </c:pt>
                <c:pt idx="3">
                  <c:v>Extremely familiar, know what's cutting edge</c:v>
                </c:pt>
              </c:strCache>
            </c:strRef>
          </c:cat>
          <c:val>
            <c:numRef>
              <c:f>'[Chart in Microsoft PowerPoint]Sheet1'!$C$37:$C$40</c:f>
              <c:numCache>
                <c:formatCode>0%</c:formatCode>
                <c:ptCount val="4"/>
                <c:pt idx="0">
                  <c:v>8.6956520000000009E-2</c:v>
                </c:pt>
                <c:pt idx="1">
                  <c:v>0.2</c:v>
                </c:pt>
                <c:pt idx="2">
                  <c:v>0.32173912999999998</c:v>
                </c:pt>
                <c:pt idx="3">
                  <c:v>0.39130435000000002</c:v>
                </c:pt>
              </c:numCache>
            </c:numRef>
          </c:val>
          <c:extLst>
            <c:ext xmlns:c16="http://schemas.microsoft.com/office/drawing/2014/chart" uri="{C3380CC4-5D6E-409C-BE32-E72D297353CC}">
              <c16:uniqueId val="{00000001-2F42-D447-AD3B-68923999138E}"/>
            </c:ext>
          </c:extLst>
        </c:ser>
        <c:dLbls>
          <c:showLegendKey val="0"/>
          <c:showVal val="0"/>
          <c:showCatName val="0"/>
          <c:showSerName val="0"/>
          <c:showPercent val="0"/>
          <c:showBubbleSize val="0"/>
        </c:dLbls>
        <c:gapWidth val="219"/>
        <c:overlap val="-27"/>
        <c:axId val="617867631"/>
        <c:axId val="617869263"/>
      </c:barChart>
      <c:catAx>
        <c:axId val="617867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7869263"/>
        <c:crosses val="autoZero"/>
        <c:auto val="1"/>
        <c:lblAlgn val="ctr"/>
        <c:lblOffset val="100"/>
        <c:noMultiLvlLbl val="0"/>
      </c:catAx>
      <c:valAx>
        <c:axId val="6178692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7867631"/>
        <c:crosses val="autoZero"/>
        <c:crossBetween val="between"/>
      </c:valAx>
      <c:spPr>
        <a:noFill/>
        <a:ln>
          <a:noFill/>
        </a:ln>
        <a:effectLst/>
      </c:spPr>
    </c:plotArea>
    <c:legend>
      <c:legendPos val="b"/>
      <c:layout>
        <c:manualLayout>
          <c:xMode val="edge"/>
          <c:yMode val="edge"/>
          <c:x val="0.39086439830884329"/>
          <c:y val="0.85770931549903151"/>
          <c:w val="0.22273790552467748"/>
          <c:h val="6.49356186577982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dirty="0"/>
              <a:t>UK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'[Chart in Microsoft PowerPoint]Sheet1'!$B$41</c:f>
              <c:strCache>
                <c:ptCount val="1"/>
                <c:pt idx="0">
                  <c:v>Regular</c:v>
                </c:pt>
              </c:strCache>
            </c:strRef>
          </c:tx>
          <c:spPr>
            <a:solidFill>
              <a:srgbClr val="025253"/>
            </a:solidFill>
            <a:ln>
              <a:noFill/>
            </a:ln>
            <a:effectLst/>
          </c:spPr>
          <c:invertIfNegative val="0"/>
          <c:cat>
            <c:strRef>
              <c:f>'[Chart in Microsoft PowerPoint]Sheet1'!$A$42:$A$45</c:f>
              <c:strCache>
                <c:ptCount val="4"/>
                <c:pt idx="0">
                  <c:v>Minimally familiar, actively looking to learn more</c:v>
                </c:pt>
                <c:pt idx="1">
                  <c:v>Moderately familiar, but could know more</c:v>
                </c:pt>
                <c:pt idx="2">
                  <c:v>Very familiar, know what I need to</c:v>
                </c:pt>
                <c:pt idx="3">
                  <c:v>Extremely familiar, know what's cutting edge</c:v>
                </c:pt>
              </c:strCache>
            </c:strRef>
          </c:cat>
          <c:val>
            <c:numRef>
              <c:f>'[Chart in Microsoft PowerPoint]Sheet1'!$B$42:$B$45</c:f>
              <c:numCache>
                <c:formatCode>0%</c:formatCode>
                <c:ptCount val="4"/>
                <c:pt idx="0">
                  <c:v>4.9180330000000001E-2</c:v>
                </c:pt>
                <c:pt idx="1">
                  <c:v>0.21311474999999999</c:v>
                </c:pt>
                <c:pt idx="2">
                  <c:v>0.32786884999999999</c:v>
                </c:pt>
                <c:pt idx="3">
                  <c:v>0.40983607</c:v>
                </c:pt>
              </c:numCache>
            </c:numRef>
          </c:val>
          <c:extLst>
            <c:ext xmlns:c16="http://schemas.microsoft.com/office/drawing/2014/chart" uri="{C3380CC4-5D6E-409C-BE32-E72D297353CC}">
              <c16:uniqueId val="{00000000-E36E-314E-B39F-48EF8183A57D}"/>
            </c:ext>
          </c:extLst>
        </c:ser>
        <c:ser>
          <c:idx val="1"/>
          <c:order val="1"/>
          <c:tx>
            <c:strRef>
              <c:f>'[Chart in Microsoft PowerPoint]Sheet1'!$C$41</c:f>
              <c:strCache>
                <c:ptCount val="1"/>
                <c:pt idx="0">
                  <c:v>Irregular</c:v>
                </c:pt>
              </c:strCache>
            </c:strRef>
          </c:tx>
          <c:spPr>
            <a:solidFill>
              <a:srgbClr val="96B1AD"/>
            </a:solidFill>
            <a:ln>
              <a:noFill/>
            </a:ln>
            <a:effectLst/>
          </c:spPr>
          <c:invertIfNegative val="0"/>
          <c:cat>
            <c:strRef>
              <c:f>'[Chart in Microsoft PowerPoint]Sheet1'!$A$42:$A$45</c:f>
              <c:strCache>
                <c:ptCount val="4"/>
                <c:pt idx="0">
                  <c:v>Minimally familiar, actively looking to learn more</c:v>
                </c:pt>
                <c:pt idx="1">
                  <c:v>Moderately familiar, but could know more</c:v>
                </c:pt>
                <c:pt idx="2">
                  <c:v>Very familiar, know what I need to</c:v>
                </c:pt>
                <c:pt idx="3">
                  <c:v>Extremely familiar, know what's cutting edge</c:v>
                </c:pt>
              </c:strCache>
            </c:strRef>
          </c:cat>
          <c:val>
            <c:numRef>
              <c:f>'[Chart in Microsoft PowerPoint]Sheet1'!$C$42:$C$45</c:f>
              <c:numCache>
                <c:formatCode>0%</c:formatCode>
                <c:ptCount val="4"/>
                <c:pt idx="0">
                  <c:v>0.14285713999999999</c:v>
                </c:pt>
                <c:pt idx="1">
                  <c:v>0.35338345999999998</c:v>
                </c:pt>
                <c:pt idx="2">
                  <c:v>0.36090225999999997</c:v>
                </c:pt>
                <c:pt idx="3">
                  <c:v>0.14285713999999999</c:v>
                </c:pt>
              </c:numCache>
            </c:numRef>
          </c:val>
          <c:extLst>
            <c:ext xmlns:c16="http://schemas.microsoft.com/office/drawing/2014/chart" uri="{C3380CC4-5D6E-409C-BE32-E72D297353CC}">
              <c16:uniqueId val="{00000001-E36E-314E-B39F-48EF8183A57D}"/>
            </c:ext>
          </c:extLst>
        </c:ser>
        <c:dLbls>
          <c:showLegendKey val="0"/>
          <c:showVal val="0"/>
          <c:showCatName val="0"/>
          <c:showSerName val="0"/>
          <c:showPercent val="0"/>
          <c:showBubbleSize val="0"/>
        </c:dLbls>
        <c:gapWidth val="219"/>
        <c:overlap val="-27"/>
        <c:axId val="615151135"/>
        <c:axId val="615151519"/>
      </c:barChart>
      <c:catAx>
        <c:axId val="615151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151519"/>
        <c:crosses val="autoZero"/>
        <c:auto val="1"/>
        <c:lblAlgn val="ctr"/>
        <c:lblOffset val="100"/>
        <c:noMultiLvlLbl val="0"/>
      </c:catAx>
      <c:valAx>
        <c:axId val="6151515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151135"/>
        <c:crosses val="autoZero"/>
        <c:crossBetween val="between"/>
      </c:valAx>
      <c:spPr>
        <a:noFill/>
        <a:ln>
          <a:noFill/>
        </a:ln>
        <a:effectLst/>
      </c:spPr>
    </c:plotArea>
    <c:legend>
      <c:legendPos val="b"/>
      <c:layout>
        <c:manualLayout>
          <c:xMode val="edge"/>
          <c:yMode val="edge"/>
          <c:x val="0.39036125244030984"/>
          <c:y val="0.88172101125818547"/>
          <c:w val="0.24371426603292692"/>
          <c:h val="6.516493185411810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dirty="0"/>
              <a:t>Germany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'[Chart in Microsoft PowerPoint]Sheet1'!$B$46</c:f>
              <c:strCache>
                <c:ptCount val="1"/>
                <c:pt idx="0">
                  <c:v>Regular</c:v>
                </c:pt>
              </c:strCache>
            </c:strRef>
          </c:tx>
          <c:spPr>
            <a:solidFill>
              <a:srgbClr val="025253"/>
            </a:solidFill>
            <a:ln>
              <a:noFill/>
            </a:ln>
            <a:effectLst/>
          </c:spPr>
          <c:invertIfNegative val="0"/>
          <c:cat>
            <c:strRef>
              <c:f>'[Chart in Microsoft PowerPoint]Sheet1'!$A$47:$A$50</c:f>
              <c:strCache>
                <c:ptCount val="4"/>
                <c:pt idx="0">
                  <c:v>Minimally familiar, actively looking to learn more</c:v>
                </c:pt>
                <c:pt idx="1">
                  <c:v>Moderately familiar, but could know more</c:v>
                </c:pt>
                <c:pt idx="2">
                  <c:v>Very familiar, know what I need to</c:v>
                </c:pt>
                <c:pt idx="3">
                  <c:v>Extremely familiar, know what's cutting edge</c:v>
                </c:pt>
              </c:strCache>
            </c:strRef>
          </c:cat>
          <c:val>
            <c:numRef>
              <c:f>'[Chart in Microsoft PowerPoint]Sheet1'!$B$47:$B$50</c:f>
              <c:numCache>
                <c:formatCode>0%</c:formatCode>
                <c:ptCount val="4"/>
                <c:pt idx="0">
                  <c:v>9.2307689999999998E-2</c:v>
                </c:pt>
                <c:pt idx="1">
                  <c:v>0.27692307999999999</c:v>
                </c:pt>
                <c:pt idx="2">
                  <c:v>0.30769231000000002</c:v>
                </c:pt>
                <c:pt idx="3">
                  <c:v>0.32307691999999999</c:v>
                </c:pt>
              </c:numCache>
            </c:numRef>
          </c:val>
          <c:extLst>
            <c:ext xmlns:c16="http://schemas.microsoft.com/office/drawing/2014/chart" uri="{C3380CC4-5D6E-409C-BE32-E72D297353CC}">
              <c16:uniqueId val="{00000000-1762-BC45-8B1B-916347D9AE39}"/>
            </c:ext>
          </c:extLst>
        </c:ser>
        <c:ser>
          <c:idx val="1"/>
          <c:order val="1"/>
          <c:tx>
            <c:strRef>
              <c:f>'[Chart in Microsoft PowerPoint]Sheet1'!$C$46</c:f>
              <c:strCache>
                <c:ptCount val="1"/>
                <c:pt idx="0">
                  <c:v>Irregular</c:v>
                </c:pt>
              </c:strCache>
            </c:strRef>
          </c:tx>
          <c:spPr>
            <a:solidFill>
              <a:srgbClr val="96B1AD"/>
            </a:solidFill>
            <a:ln>
              <a:noFill/>
            </a:ln>
            <a:effectLst/>
          </c:spPr>
          <c:invertIfNegative val="0"/>
          <c:cat>
            <c:strRef>
              <c:f>'[Chart in Microsoft PowerPoint]Sheet1'!$A$47:$A$50</c:f>
              <c:strCache>
                <c:ptCount val="4"/>
                <c:pt idx="0">
                  <c:v>Minimally familiar, actively looking to learn more</c:v>
                </c:pt>
                <c:pt idx="1">
                  <c:v>Moderately familiar, but could know more</c:v>
                </c:pt>
                <c:pt idx="2">
                  <c:v>Very familiar, know what I need to</c:v>
                </c:pt>
                <c:pt idx="3">
                  <c:v>Extremely familiar, know what's cutting edge</c:v>
                </c:pt>
              </c:strCache>
            </c:strRef>
          </c:cat>
          <c:val>
            <c:numRef>
              <c:f>'[Chart in Microsoft PowerPoint]Sheet1'!$C$47:$C$50</c:f>
              <c:numCache>
                <c:formatCode>0%</c:formatCode>
                <c:ptCount val="4"/>
                <c:pt idx="0">
                  <c:v>0.17241379000000001</c:v>
                </c:pt>
                <c:pt idx="1">
                  <c:v>0.27586207000000001</c:v>
                </c:pt>
                <c:pt idx="2">
                  <c:v>0.4</c:v>
                </c:pt>
                <c:pt idx="3">
                  <c:v>0.15172414000000001</c:v>
                </c:pt>
              </c:numCache>
            </c:numRef>
          </c:val>
          <c:extLst>
            <c:ext xmlns:c16="http://schemas.microsoft.com/office/drawing/2014/chart" uri="{C3380CC4-5D6E-409C-BE32-E72D297353CC}">
              <c16:uniqueId val="{00000001-1762-BC45-8B1B-916347D9AE39}"/>
            </c:ext>
          </c:extLst>
        </c:ser>
        <c:dLbls>
          <c:showLegendKey val="0"/>
          <c:showVal val="0"/>
          <c:showCatName val="0"/>
          <c:showSerName val="0"/>
          <c:showPercent val="0"/>
          <c:showBubbleSize val="0"/>
        </c:dLbls>
        <c:gapWidth val="219"/>
        <c:overlap val="-27"/>
        <c:axId val="204664015"/>
        <c:axId val="204665647"/>
      </c:barChart>
      <c:catAx>
        <c:axId val="20466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4665647"/>
        <c:crosses val="autoZero"/>
        <c:auto val="1"/>
        <c:lblAlgn val="ctr"/>
        <c:lblOffset val="100"/>
        <c:noMultiLvlLbl val="0"/>
      </c:catAx>
      <c:valAx>
        <c:axId val="2046656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466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Under 46</c:v>
                </c:pt>
              </c:strCache>
            </c:strRef>
          </c:tx>
          <c:spPr>
            <a:solidFill>
              <a:schemeClr val="accent3">
                <a:lumMod val="90000"/>
              </a:schemeClr>
            </a:solidFill>
            <a:ln>
              <a:noFill/>
            </a:ln>
            <a:effectLst/>
          </c:spPr>
          <c:invertIfNegative val="0"/>
          <c:cat>
            <c:strRef>
              <c:f>Sheet1!$A$2:$A$6</c:f>
              <c:strCache>
                <c:ptCount val="5"/>
                <c:pt idx="0">
                  <c:v>Never heard of it</c:v>
                </c:pt>
                <c:pt idx="1">
                  <c:v>Minimally familiar</c:v>
                </c:pt>
                <c:pt idx="2">
                  <c:v>Moderately familiar</c:v>
                </c:pt>
                <c:pt idx="3">
                  <c:v>Very familiar</c:v>
                </c:pt>
                <c:pt idx="4">
                  <c:v>Extremely familiar</c:v>
                </c:pt>
              </c:strCache>
            </c:strRef>
          </c:cat>
          <c:val>
            <c:numRef>
              <c:f>Sheet1!$B$2:$B$6</c:f>
              <c:numCache>
                <c:formatCode>0%</c:formatCode>
                <c:ptCount val="5"/>
                <c:pt idx="0">
                  <c:v>0.15</c:v>
                </c:pt>
                <c:pt idx="1">
                  <c:v>0.21</c:v>
                </c:pt>
                <c:pt idx="2">
                  <c:v>0.26</c:v>
                </c:pt>
                <c:pt idx="3">
                  <c:v>0.24</c:v>
                </c:pt>
                <c:pt idx="4">
                  <c:v>0.14000000000000001</c:v>
                </c:pt>
              </c:numCache>
            </c:numRef>
          </c:val>
          <c:extLst>
            <c:ext xmlns:c16="http://schemas.microsoft.com/office/drawing/2014/chart" uri="{C3380CC4-5D6E-409C-BE32-E72D297353CC}">
              <c16:uniqueId val="{00000000-4902-4E17-9712-3A45BEA9921B}"/>
            </c:ext>
          </c:extLst>
        </c:ser>
        <c:ser>
          <c:idx val="1"/>
          <c:order val="1"/>
          <c:tx>
            <c:strRef>
              <c:f>Sheet1!$C$1</c:f>
              <c:strCache>
                <c:ptCount val="1"/>
                <c:pt idx="0">
                  <c:v>46+</c:v>
                </c:pt>
              </c:strCache>
            </c:strRef>
          </c:tx>
          <c:spPr>
            <a:solidFill>
              <a:srgbClr val="21796A"/>
            </a:solidFill>
            <a:ln>
              <a:noFill/>
            </a:ln>
            <a:effectLst/>
          </c:spPr>
          <c:invertIfNegative val="0"/>
          <c:cat>
            <c:strRef>
              <c:f>Sheet1!$A$2:$A$6</c:f>
              <c:strCache>
                <c:ptCount val="5"/>
                <c:pt idx="0">
                  <c:v>Never heard of it</c:v>
                </c:pt>
                <c:pt idx="1">
                  <c:v>Minimally familiar</c:v>
                </c:pt>
                <c:pt idx="2">
                  <c:v>Moderately familiar</c:v>
                </c:pt>
                <c:pt idx="3">
                  <c:v>Very familiar</c:v>
                </c:pt>
                <c:pt idx="4">
                  <c:v>Extremely familiar</c:v>
                </c:pt>
              </c:strCache>
            </c:strRef>
          </c:cat>
          <c:val>
            <c:numRef>
              <c:f>Sheet1!$C$2:$C$6</c:f>
              <c:numCache>
                <c:formatCode>0%</c:formatCode>
                <c:ptCount val="5"/>
                <c:pt idx="0">
                  <c:v>0.24</c:v>
                </c:pt>
                <c:pt idx="1">
                  <c:v>0.26</c:v>
                </c:pt>
                <c:pt idx="2">
                  <c:v>0.27</c:v>
                </c:pt>
                <c:pt idx="3">
                  <c:v>0.18</c:v>
                </c:pt>
                <c:pt idx="4">
                  <c:v>0.06</c:v>
                </c:pt>
              </c:numCache>
            </c:numRef>
          </c:val>
          <c:extLst>
            <c:ext xmlns:c16="http://schemas.microsoft.com/office/drawing/2014/chart" uri="{C3380CC4-5D6E-409C-BE32-E72D297353CC}">
              <c16:uniqueId val="{00000001-4902-4E17-9712-3A45BEA9921B}"/>
            </c:ext>
          </c:extLst>
        </c:ser>
        <c:dLbls>
          <c:showLegendKey val="0"/>
          <c:showVal val="0"/>
          <c:showCatName val="0"/>
          <c:showSerName val="0"/>
          <c:showPercent val="0"/>
          <c:showBubbleSize val="0"/>
        </c:dLbls>
        <c:gapWidth val="100"/>
        <c:axId val="751219840"/>
        <c:axId val="2131376815"/>
      </c:barChart>
      <c:catAx>
        <c:axId val="75121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1376815"/>
        <c:crosses val="autoZero"/>
        <c:auto val="1"/>
        <c:lblAlgn val="ctr"/>
        <c:lblOffset val="100"/>
        <c:noMultiLvlLbl val="0"/>
      </c:catAx>
      <c:valAx>
        <c:axId val="2131376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1219840"/>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767716535433075E-2"/>
          <c:y val="4.4585232333259429E-2"/>
          <c:w val="0.89731561679790028"/>
          <c:h val="0.78545104588515702"/>
        </c:manualLayout>
      </c:layout>
      <c:barChart>
        <c:barDir val="col"/>
        <c:grouping val="clustered"/>
        <c:varyColors val="0"/>
        <c:ser>
          <c:idx val="0"/>
          <c:order val="0"/>
          <c:tx>
            <c:strRef>
              <c:f>Sheet1!$B$1</c:f>
              <c:strCache>
                <c:ptCount val="1"/>
                <c:pt idx="0">
                  <c:v>Income &lt; $70,000</c:v>
                </c:pt>
              </c:strCache>
            </c:strRef>
          </c:tx>
          <c:spPr>
            <a:solidFill>
              <a:schemeClr val="accent3"/>
            </a:solidFill>
            <a:ln>
              <a:noFill/>
            </a:ln>
            <a:effectLst/>
          </c:spPr>
          <c:invertIfNegative val="0"/>
          <c:cat>
            <c:strRef>
              <c:f>Sheet1!$A$2:$A$6</c:f>
              <c:strCache>
                <c:ptCount val="5"/>
                <c:pt idx="0">
                  <c:v>Never heard of it</c:v>
                </c:pt>
                <c:pt idx="1">
                  <c:v>Minimally familiar</c:v>
                </c:pt>
                <c:pt idx="2">
                  <c:v>Moderately familiar</c:v>
                </c:pt>
                <c:pt idx="3">
                  <c:v>Very familiar</c:v>
                </c:pt>
                <c:pt idx="4">
                  <c:v>Extremely familiar</c:v>
                </c:pt>
              </c:strCache>
            </c:strRef>
          </c:cat>
          <c:val>
            <c:numRef>
              <c:f>Sheet1!$B$2:$B$6</c:f>
              <c:numCache>
                <c:formatCode>0%</c:formatCode>
                <c:ptCount val="5"/>
                <c:pt idx="0">
                  <c:v>0.19</c:v>
                </c:pt>
                <c:pt idx="1">
                  <c:v>0.25</c:v>
                </c:pt>
                <c:pt idx="2">
                  <c:v>0.27</c:v>
                </c:pt>
                <c:pt idx="3">
                  <c:v>0.18</c:v>
                </c:pt>
                <c:pt idx="4">
                  <c:v>0.1</c:v>
                </c:pt>
              </c:numCache>
            </c:numRef>
          </c:val>
          <c:extLst>
            <c:ext xmlns:c16="http://schemas.microsoft.com/office/drawing/2014/chart" uri="{C3380CC4-5D6E-409C-BE32-E72D297353CC}">
              <c16:uniqueId val="{00000000-F85E-4CEE-A49E-C36DE398CFB3}"/>
            </c:ext>
          </c:extLst>
        </c:ser>
        <c:ser>
          <c:idx val="1"/>
          <c:order val="1"/>
          <c:tx>
            <c:strRef>
              <c:f>Sheet1!$C$1</c:f>
              <c:strCache>
                <c:ptCount val="1"/>
                <c:pt idx="0">
                  <c:v>Income $70,000+ </c:v>
                </c:pt>
              </c:strCache>
            </c:strRef>
          </c:tx>
          <c:spPr>
            <a:solidFill>
              <a:schemeClr val="accent2"/>
            </a:solidFill>
            <a:ln>
              <a:noFill/>
            </a:ln>
            <a:effectLst/>
          </c:spPr>
          <c:invertIfNegative val="0"/>
          <c:cat>
            <c:strRef>
              <c:f>Sheet1!$A$2:$A$6</c:f>
              <c:strCache>
                <c:ptCount val="5"/>
                <c:pt idx="0">
                  <c:v>Never heard of it</c:v>
                </c:pt>
                <c:pt idx="1">
                  <c:v>Minimally familiar</c:v>
                </c:pt>
                <c:pt idx="2">
                  <c:v>Moderately familiar</c:v>
                </c:pt>
                <c:pt idx="3">
                  <c:v>Very familiar</c:v>
                </c:pt>
                <c:pt idx="4">
                  <c:v>Extremely familiar</c:v>
                </c:pt>
              </c:strCache>
            </c:strRef>
          </c:cat>
          <c:val>
            <c:numRef>
              <c:f>Sheet1!$C$2:$C$6</c:f>
              <c:numCache>
                <c:formatCode>0%</c:formatCode>
                <c:ptCount val="5"/>
                <c:pt idx="0">
                  <c:v>0.2</c:v>
                </c:pt>
                <c:pt idx="1">
                  <c:v>0.22</c:v>
                </c:pt>
                <c:pt idx="2">
                  <c:v>0.26</c:v>
                </c:pt>
                <c:pt idx="3">
                  <c:v>0.22</c:v>
                </c:pt>
                <c:pt idx="4">
                  <c:v>0.1</c:v>
                </c:pt>
              </c:numCache>
            </c:numRef>
          </c:val>
          <c:extLst>
            <c:ext xmlns:c16="http://schemas.microsoft.com/office/drawing/2014/chart" uri="{C3380CC4-5D6E-409C-BE32-E72D297353CC}">
              <c16:uniqueId val="{00000001-F85E-4CEE-A49E-C36DE398CFB3}"/>
            </c:ext>
          </c:extLst>
        </c:ser>
        <c:dLbls>
          <c:showLegendKey val="0"/>
          <c:showVal val="0"/>
          <c:showCatName val="0"/>
          <c:showSerName val="0"/>
          <c:showPercent val="0"/>
          <c:showBubbleSize val="0"/>
        </c:dLbls>
        <c:gapWidth val="101"/>
        <c:axId val="1112456800"/>
        <c:axId val="141406447"/>
      </c:barChart>
      <c:catAx>
        <c:axId val="111245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406447"/>
        <c:crosses val="autoZero"/>
        <c:auto val="1"/>
        <c:lblAlgn val="ctr"/>
        <c:lblOffset val="100"/>
        <c:noMultiLvlLbl val="0"/>
      </c:catAx>
      <c:valAx>
        <c:axId val="1414064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12456800"/>
        <c:crosses val="autoZero"/>
        <c:crossBetween val="between"/>
        <c:majorUnit val="0.1"/>
      </c:valAx>
      <c:spPr>
        <a:noFill/>
        <a:ln>
          <a:noFill/>
        </a:ln>
        <a:effectLst/>
      </c:spPr>
    </c:plotArea>
    <c:legend>
      <c:legendPos val="b"/>
      <c:layout>
        <c:manualLayout>
          <c:xMode val="edge"/>
          <c:yMode val="edge"/>
          <c:x val="0.25705698149258921"/>
          <c:y val="0.89066229036843603"/>
          <c:w val="0.48588603701482153"/>
          <c:h val="4.113864815498141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rgbClr val="96B1AD"/>
            </a:solidFill>
            <a:ln>
              <a:noFill/>
            </a:ln>
            <a:effectLst/>
          </c:spPr>
          <c:invertIfNegative val="0"/>
          <c:cat>
            <c:strRef>
              <c:f>Sheet1!$A$9:$A$12</c:f>
              <c:strCache>
                <c:ptCount val="4"/>
                <c:pt idx="0">
                  <c:v>Very familiar, know what I need to</c:v>
                </c:pt>
                <c:pt idx="1">
                  <c:v>Moderately familiar, but could know more</c:v>
                </c:pt>
                <c:pt idx="2">
                  <c:v>Extremely familiar, know what's cutting edge</c:v>
                </c:pt>
                <c:pt idx="3">
                  <c:v>Minimally familiar, actively looking to learn more</c:v>
                </c:pt>
              </c:strCache>
            </c:strRef>
          </c:cat>
          <c:val>
            <c:numRef>
              <c:f>Sheet1!$B$9:$B$12</c:f>
              <c:numCache>
                <c:formatCode>0%</c:formatCode>
                <c:ptCount val="4"/>
                <c:pt idx="0">
                  <c:v>0.34</c:v>
                </c:pt>
                <c:pt idx="1">
                  <c:v>0.25</c:v>
                </c:pt>
                <c:pt idx="2">
                  <c:v>0.25</c:v>
                </c:pt>
                <c:pt idx="3">
                  <c:v>0.16</c:v>
                </c:pt>
              </c:numCache>
            </c:numRef>
          </c:val>
          <c:extLst>
            <c:ext xmlns:c16="http://schemas.microsoft.com/office/drawing/2014/chart" uri="{C3380CC4-5D6E-409C-BE32-E72D297353CC}">
              <c16:uniqueId val="{00000000-D9A7-4140-BD74-840E03388882}"/>
            </c:ext>
          </c:extLst>
        </c:ser>
        <c:ser>
          <c:idx val="1"/>
          <c:order val="1"/>
          <c:tx>
            <c:strRef>
              <c:f>Sheet1!$C$1</c:f>
              <c:strCache>
                <c:ptCount val="1"/>
                <c:pt idx="0">
                  <c:v>2019</c:v>
                </c:pt>
              </c:strCache>
            </c:strRef>
          </c:tx>
          <c:spPr>
            <a:solidFill>
              <a:schemeClr val="accent3">
                <a:lumMod val="25000"/>
              </a:schemeClr>
            </a:solidFill>
            <a:ln>
              <a:noFill/>
            </a:ln>
            <a:effectLst/>
          </c:spPr>
          <c:invertIfNegative val="0"/>
          <c:cat>
            <c:strRef>
              <c:f>Sheet1!$A$9:$A$12</c:f>
              <c:strCache>
                <c:ptCount val="4"/>
                <c:pt idx="0">
                  <c:v>Very familiar, know what I need to</c:v>
                </c:pt>
                <c:pt idx="1">
                  <c:v>Moderately familiar, but could know more</c:v>
                </c:pt>
                <c:pt idx="2">
                  <c:v>Extremely familiar, know what's cutting edge</c:v>
                </c:pt>
                <c:pt idx="3">
                  <c:v>Minimally familiar, actively looking to learn more</c:v>
                </c:pt>
              </c:strCache>
            </c:strRef>
          </c:cat>
          <c:val>
            <c:numRef>
              <c:f>Sheet1!$C$9:$C$12</c:f>
              <c:numCache>
                <c:formatCode>0%</c:formatCode>
                <c:ptCount val="4"/>
                <c:pt idx="0">
                  <c:v>0.34</c:v>
                </c:pt>
                <c:pt idx="1">
                  <c:v>0.31</c:v>
                </c:pt>
                <c:pt idx="2">
                  <c:v>0.24</c:v>
                </c:pt>
                <c:pt idx="3">
                  <c:v>0.11</c:v>
                </c:pt>
              </c:numCache>
            </c:numRef>
          </c:val>
          <c:extLst>
            <c:ext xmlns:c16="http://schemas.microsoft.com/office/drawing/2014/chart" uri="{C3380CC4-5D6E-409C-BE32-E72D297353CC}">
              <c16:uniqueId val="{00000001-D9A7-4140-BD74-840E03388882}"/>
            </c:ext>
          </c:extLst>
        </c:ser>
        <c:ser>
          <c:idx val="2"/>
          <c:order val="2"/>
          <c:tx>
            <c:strRef>
              <c:f>Sheet1!$D$1</c:f>
              <c:strCache>
                <c:ptCount val="1"/>
                <c:pt idx="0">
                  <c:v>2020</c:v>
                </c:pt>
              </c:strCache>
            </c:strRef>
          </c:tx>
          <c:spPr>
            <a:solidFill>
              <a:schemeClr val="bg1">
                <a:lumMod val="50000"/>
              </a:schemeClr>
            </a:solidFill>
            <a:ln>
              <a:noFill/>
            </a:ln>
            <a:effectLst/>
          </c:spPr>
          <c:invertIfNegative val="0"/>
          <c:cat>
            <c:strRef>
              <c:f>Sheet1!$A$9:$A$12</c:f>
              <c:strCache>
                <c:ptCount val="4"/>
                <c:pt idx="0">
                  <c:v>Very familiar, know what I need to</c:v>
                </c:pt>
                <c:pt idx="1">
                  <c:v>Moderately familiar, but could know more</c:v>
                </c:pt>
                <c:pt idx="2">
                  <c:v>Extremely familiar, know what's cutting edge</c:v>
                </c:pt>
                <c:pt idx="3">
                  <c:v>Minimally familiar, actively looking to learn more</c:v>
                </c:pt>
              </c:strCache>
            </c:strRef>
          </c:cat>
          <c:val>
            <c:numRef>
              <c:f>Sheet1!$D$9:$D$12</c:f>
              <c:numCache>
                <c:formatCode>0%</c:formatCode>
                <c:ptCount val="4"/>
                <c:pt idx="0">
                  <c:v>0.37</c:v>
                </c:pt>
                <c:pt idx="1">
                  <c:v>0.27</c:v>
                </c:pt>
                <c:pt idx="2">
                  <c:v>0.23</c:v>
                </c:pt>
                <c:pt idx="3">
                  <c:v>0.13</c:v>
                </c:pt>
              </c:numCache>
            </c:numRef>
          </c:val>
          <c:extLst>
            <c:ext xmlns:c16="http://schemas.microsoft.com/office/drawing/2014/chart" uri="{C3380CC4-5D6E-409C-BE32-E72D297353CC}">
              <c16:uniqueId val="{00000002-D9A7-4140-BD74-840E03388882}"/>
            </c:ext>
          </c:extLst>
        </c:ser>
        <c:dLbls>
          <c:showLegendKey val="0"/>
          <c:showVal val="0"/>
          <c:showCatName val="0"/>
          <c:showSerName val="0"/>
          <c:showPercent val="0"/>
          <c:showBubbleSize val="0"/>
        </c:dLbls>
        <c:gapWidth val="219"/>
        <c:overlap val="-27"/>
        <c:axId val="1065408735"/>
        <c:axId val="153072559"/>
      </c:barChart>
      <c:catAx>
        <c:axId val="1065408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53072559"/>
        <c:crosses val="autoZero"/>
        <c:auto val="1"/>
        <c:lblAlgn val="ctr"/>
        <c:lblOffset val="100"/>
        <c:noMultiLvlLbl val="0"/>
      </c:catAx>
      <c:valAx>
        <c:axId val="1530725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65408735"/>
        <c:crosses val="autoZero"/>
        <c:crossBetween val="between"/>
        <c:majorUnit val="0.1"/>
      </c:valAx>
      <c:spPr>
        <a:noFill/>
        <a:ln>
          <a:noFill/>
        </a:ln>
        <a:effectLst/>
      </c:spPr>
    </c:plotArea>
    <c:legend>
      <c:legendPos val="b"/>
      <c:layout>
        <c:manualLayout>
          <c:xMode val="edge"/>
          <c:yMode val="edge"/>
          <c:x val="0.33856964790598093"/>
          <c:y val="0.94612980815071346"/>
          <c:w val="0.31734489752487505"/>
          <c:h val="5.387019184928650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3">
                <a:lumMod val="25000"/>
              </a:schemeClr>
            </a:solidFill>
            <a:ln>
              <a:noFill/>
            </a:ln>
            <a:effectLst/>
          </c:spPr>
          <c:invertIfNegative val="0"/>
          <c:cat>
            <c:strRef>
              <c:f>Sheet1!$A$2:$A$6</c:f>
              <c:strCache>
                <c:ptCount val="5"/>
                <c:pt idx="0">
                  <c:v>Seasonally/ As Needed</c:v>
                </c:pt>
                <c:pt idx="1">
                  <c:v>1-3 times per week</c:v>
                </c:pt>
                <c:pt idx="2">
                  <c:v>4-6 times per week</c:v>
                </c:pt>
                <c:pt idx="3">
                  <c:v>Daily</c:v>
                </c:pt>
                <c:pt idx="4">
                  <c:v>It's in another supplement I take</c:v>
                </c:pt>
              </c:strCache>
            </c:strRef>
          </c:cat>
          <c:val>
            <c:numRef>
              <c:f>Sheet1!$B$2:$B$6</c:f>
              <c:numCache>
                <c:formatCode>0%</c:formatCode>
                <c:ptCount val="5"/>
                <c:pt idx="0">
                  <c:v>0.1</c:v>
                </c:pt>
                <c:pt idx="1">
                  <c:v>0.08</c:v>
                </c:pt>
                <c:pt idx="2">
                  <c:v>0.05</c:v>
                </c:pt>
                <c:pt idx="3">
                  <c:v>7.0000000000000007E-2</c:v>
                </c:pt>
                <c:pt idx="4">
                  <c:v>0.02</c:v>
                </c:pt>
              </c:numCache>
            </c:numRef>
          </c:val>
          <c:extLst>
            <c:ext xmlns:c16="http://schemas.microsoft.com/office/drawing/2014/chart" uri="{C3380CC4-5D6E-409C-BE32-E72D297353CC}">
              <c16:uniqueId val="{00000000-B622-4BFE-BACF-4313616F4A28}"/>
            </c:ext>
          </c:extLst>
        </c:ser>
        <c:ser>
          <c:idx val="1"/>
          <c:order val="1"/>
          <c:tx>
            <c:strRef>
              <c:f>Sheet1!$C$1</c:f>
              <c:strCache>
                <c:ptCount val="1"/>
                <c:pt idx="0">
                  <c:v>UK</c:v>
                </c:pt>
              </c:strCache>
            </c:strRef>
          </c:tx>
          <c:spPr>
            <a:solidFill>
              <a:srgbClr val="96B1AD"/>
            </a:solidFill>
            <a:ln>
              <a:noFill/>
            </a:ln>
            <a:effectLst/>
          </c:spPr>
          <c:invertIfNegative val="0"/>
          <c:cat>
            <c:strRef>
              <c:f>Sheet1!$A$2:$A$6</c:f>
              <c:strCache>
                <c:ptCount val="5"/>
                <c:pt idx="0">
                  <c:v>Seasonally/ As Needed</c:v>
                </c:pt>
                <c:pt idx="1">
                  <c:v>1-3 times per week</c:v>
                </c:pt>
                <c:pt idx="2">
                  <c:v>4-6 times per week</c:v>
                </c:pt>
                <c:pt idx="3">
                  <c:v>Daily</c:v>
                </c:pt>
                <c:pt idx="4">
                  <c:v>It's in another supplement I take</c:v>
                </c:pt>
              </c:strCache>
            </c:strRef>
          </c:cat>
          <c:val>
            <c:numRef>
              <c:f>Sheet1!$C$2:$C$6</c:f>
              <c:numCache>
                <c:formatCode>0%</c:formatCode>
                <c:ptCount val="5"/>
                <c:pt idx="0">
                  <c:v>0.17</c:v>
                </c:pt>
                <c:pt idx="1">
                  <c:v>0.1</c:v>
                </c:pt>
                <c:pt idx="2">
                  <c:v>7.0000000000000007E-2</c:v>
                </c:pt>
                <c:pt idx="3">
                  <c:v>0.05</c:v>
                </c:pt>
                <c:pt idx="4">
                  <c:v>0.02</c:v>
                </c:pt>
              </c:numCache>
            </c:numRef>
          </c:val>
          <c:extLst>
            <c:ext xmlns:c16="http://schemas.microsoft.com/office/drawing/2014/chart" uri="{C3380CC4-5D6E-409C-BE32-E72D297353CC}">
              <c16:uniqueId val="{00000001-B622-4BFE-BACF-4313616F4A28}"/>
            </c:ext>
          </c:extLst>
        </c:ser>
        <c:ser>
          <c:idx val="2"/>
          <c:order val="2"/>
          <c:tx>
            <c:strRef>
              <c:f>Sheet1!$D$1</c:f>
              <c:strCache>
                <c:ptCount val="1"/>
                <c:pt idx="0">
                  <c:v>Germany</c:v>
                </c:pt>
              </c:strCache>
            </c:strRef>
          </c:tx>
          <c:spPr>
            <a:solidFill>
              <a:schemeClr val="bg1">
                <a:lumMod val="50000"/>
              </a:schemeClr>
            </a:solidFill>
            <a:ln>
              <a:noFill/>
            </a:ln>
            <a:effectLst/>
          </c:spPr>
          <c:invertIfNegative val="0"/>
          <c:cat>
            <c:strRef>
              <c:f>Sheet1!$A$2:$A$6</c:f>
              <c:strCache>
                <c:ptCount val="5"/>
                <c:pt idx="0">
                  <c:v>Seasonally/ As Needed</c:v>
                </c:pt>
                <c:pt idx="1">
                  <c:v>1-3 times per week</c:v>
                </c:pt>
                <c:pt idx="2">
                  <c:v>4-6 times per week</c:v>
                </c:pt>
                <c:pt idx="3">
                  <c:v>Daily</c:v>
                </c:pt>
                <c:pt idx="4">
                  <c:v>It's in another supplement I take</c:v>
                </c:pt>
              </c:strCache>
            </c:strRef>
          </c:cat>
          <c:val>
            <c:numRef>
              <c:f>Sheet1!$D$2:$D$6</c:f>
              <c:numCache>
                <c:formatCode>0%</c:formatCode>
                <c:ptCount val="5"/>
                <c:pt idx="0">
                  <c:v>0.19</c:v>
                </c:pt>
                <c:pt idx="1">
                  <c:v>0.1</c:v>
                </c:pt>
                <c:pt idx="2">
                  <c:v>0.08</c:v>
                </c:pt>
                <c:pt idx="3">
                  <c:v>0.06</c:v>
                </c:pt>
                <c:pt idx="4">
                  <c:v>0.01</c:v>
                </c:pt>
              </c:numCache>
            </c:numRef>
          </c:val>
          <c:extLst>
            <c:ext xmlns:c16="http://schemas.microsoft.com/office/drawing/2014/chart" uri="{C3380CC4-5D6E-409C-BE32-E72D297353CC}">
              <c16:uniqueId val="{00000002-B622-4BFE-BACF-4313616F4A28}"/>
            </c:ext>
          </c:extLst>
        </c:ser>
        <c:dLbls>
          <c:showLegendKey val="0"/>
          <c:showVal val="0"/>
          <c:showCatName val="0"/>
          <c:showSerName val="0"/>
          <c:showPercent val="0"/>
          <c:showBubbleSize val="0"/>
        </c:dLbls>
        <c:gapWidth val="219"/>
        <c:overlap val="-27"/>
        <c:axId val="37966927"/>
        <c:axId val="805622352"/>
      </c:barChart>
      <c:catAx>
        <c:axId val="3796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805622352"/>
        <c:crosses val="autoZero"/>
        <c:auto val="1"/>
        <c:lblAlgn val="ctr"/>
        <c:lblOffset val="100"/>
        <c:noMultiLvlLbl val="0"/>
      </c:catAx>
      <c:valAx>
        <c:axId val="805622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37966927"/>
        <c:crosses val="autoZero"/>
        <c:crossBetween val="between"/>
        <c:majorUnit val="5.000000000000001E-2"/>
      </c:valAx>
      <c:spPr>
        <a:noFill/>
        <a:ln>
          <a:noFill/>
        </a:ln>
        <a:effectLst/>
      </c:spPr>
    </c:plotArea>
    <c:legend>
      <c:legendPos val="b"/>
      <c:layout>
        <c:manualLayout>
          <c:xMode val="edge"/>
          <c:yMode val="edge"/>
          <c:x val="0.42329646846693181"/>
          <c:y val="0.94151822447832434"/>
          <c:w val="0.25855423572356273"/>
          <c:h val="5.84817455504462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Germany</c:v>
                </c:pt>
              </c:strCache>
            </c:strRef>
          </c:tx>
          <c:spPr>
            <a:solidFill>
              <a:schemeClr val="accent4">
                <a:lumMod val="75000"/>
              </a:schemeClr>
            </a:solidFill>
            <a:ln>
              <a:noFill/>
            </a:ln>
            <a:effectLst/>
          </c:spPr>
          <c:invertIfNegative val="0"/>
          <c:cat>
            <c:strRef>
              <c:f>Sheet1!$A$2:$A$7</c:f>
              <c:strCache>
                <c:ptCount val="6"/>
                <c:pt idx="0">
                  <c:v>Multiple doses per day</c:v>
                </c:pt>
                <c:pt idx="1">
                  <c:v>Sporadically, as needed or I remember</c:v>
                </c:pt>
                <c:pt idx="2">
                  <c:v>Less than weekly</c:v>
                </c:pt>
                <c:pt idx="3">
                  <c:v>1-3 times per week</c:v>
                </c:pt>
                <c:pt idx="4">
                  <c:v>4-6 times per week</c:v>
                </c:pt>
                <c:pt idx="5">
                  <c:v>Daily</c:v>
                </c:pt>
              </c:strCache>
            </c:strRef>
          </c:cat>
          <c:val>
            <c:numRef>
              <c:f>Sheet1!$B$2:$B$7</c:f>
              <c:numCache>
                <c:formatCode>0%</c:formatCode>
                <c:ptCount val="6"/>
                <c:pt idx="0">
                  <c:v>3.976143E-2</c:v>
                </c:pt>
                <c:pt idx="1">
                  <c:v>6.9582499999999992E-2</c:v>
                </c:pt>
                <c:pt idx="2">
                  <c:v>8.3499009999999985E-2</c:v>
                </c:pt>
                <c:pt idx="3">
                  <c:v>0.26043738</c:v>
                </c:pt>
                <c:pt idx="4">
                  <c:v>0.16898608000000001</c:v>
                </c:pt>
                <c:pt idx="5">
                  <c:v>0.37773359999999989</c:v>
                </c:pt>
              </c:numCache>
            </c:numRef>
          </c:val>
          <c:extLst>
            <c:ext xmlns:c16="http://schemas.microsoft.com/office/drawing/2014/chart" uri="{C3380CC4-5D6E-409C-BE32-E72D297353CC}">
              <c16:uniqueId val="{00000000-8489-44F8-9EBB-D7B679EA8747}"/>
            </c:ext>
          </c:extLst>
        </c:ser>
        <c:ser>
          <c:idx val="1"/>
          <c:order val="1"/>
          <c:tx>
            <c:strRef>
              <c:f>Sheet1!$C$1</c:f>
              <c:strCache>
                <c:ptCount val="1"/>
                <c:pt idx="0">
                  <c:v>UK</c:v>
                </c:pt>
              </c:strCache>
            </c:strRef>
          </c:tx>
          <c:spPr>
            <a:solidFill>
              <a:srgbClr val="96B1AD"/>
            </a:solidFill>
            <a:ln>
              <a:noFill/>
            </a:ln>
            <a:effectLst/>
          </c:spPr>
          <c:invertIfNegative val="0"/>
          <c:cat>
            <c:strRef>
              <c:f>Sheet1!$A$2:$A$7</c:f>
              <c:strCache>
                <c:ptCount val="6"/>
                <c:pt idx="0">
                  <c:v>Multiple doses per day</c:v>
                </c:pt>
                <c:pt idx="1">
                  <c:v>Sporadically, as needed or I remember</c:v>
                </c:pt>
                <c:pt idx="2">
                  <c:v>Less than weekly</c:v>
                </c:pt>
                <c:pt idx="3">
                  <c:v>1-3 times per week</c:v>
                </c:pt>
                <c:pt idx="4">
                  <c:v>4-6 times per week</c:v>
                </c:pt>
                <c:pt idx="5">
                  <c:v>Daily</c:v>
                </c:pt>
              </c:strCache>
            </c:strRef>
          </c:cat>
          <c:val>
            <c:numRef>
              <c:f>Sheet1!$C$2:$C$7</c:f>
              <c:numCache>
                <c:formatCode>0%</c:formatCode>
                <c:ptCount val="6"/>
                <c:pt idx="0">
                  <c:v>1.7964069999999999E-2</c:v>
                </c:pt>
                <c:pt idx="1">
                  <c:v>6.9860279999999997E-2</c:v>
                </c:pt>
                <c:pt idx="2">
                  <c:v>8.7824349999999995E-2</c:v>
                </c:pt>
                <c:pt idx="3">
                  <c:v>0.16766466999999999</c:v>
                </c:pt>
                <c:pt idx="4">
                  <c:v>9.5808379999999999E-2</c:v>
                </c:pt>
                <c:pt idx="5">
                  <c:v>0.56087823999999997</c:v>
                </c:pt>
              </c:numCache>
            </c:numRef>
          </c:val>
          <c:extLst>
            <c:ext xmlns:c16="http://schemas.microsoft.com/office/drawing/2014/chart" uri="{C3380CC4-5D6E-409C-BE32-E72D297353CC}">
              <c16:uniqueId val="{00000001-8489-44F8-9EBB-D7B679EA8747}"/>
            </c:ext>
          </c:extLst>
        </c:ser>
        <c:ser>
          <c:idx val="2"/>
          <c:order val="2"/>
          <c:tx>
            <c:strRef>
              <c:f>Sheet1!$D$1</c:f>
              <c:strCache>
                <c:ptCount val="1"/>
                <c:pt idx="0">
                  <c:v>US</c:v>
                </c:pt>
              </c:strCache>
            </c:strRef>
          </c:tx>
          <c:spPr>
            <a:solidFill>
              <a:schemeClr val="accent2"/>
            </a:solidFill>
            <a:ln>
              <a:noFill/>
            </a:ln>
            <a:effectLst/>
          </c:spPr>
          <c:invertIfNegative val="0"/>
          <c:cat>
            <c:strRef>
              <c:f>Sheet1!$A$2:$A$7</c:f>
              <c:strCache>
                <c:ptCount val="6"/>
                <c:pt idx="0">
                  <c:v>Multiple doses per day</c:v>
                </c:pt>
                <c:pt idx="1">
                  <c:v>Sporadically, as needed or I remember</c:v>
                </c:pt>
                <c:pt idx="2">
                  <c:v>Less than weekly</c:v>
                </c:pt>
                <c:pt idx="3">
                  <c:v>1-3 times per week</c:v>
                </c:pt>
                <c:pt idx="4">
                  <c:v>4-6 times per week</c:v>
                </c:pt>
                <c:pt idx="5">
                  <c:v>Daily</c:v>
                </c:pt>
              </c:strCache>
            </c:strRef>
          </c:cat>
          <c:val>
            <c:numRef>
              <c:f>Sheet1!$D$2:$D$7</c:f>
              <c:numCache>
                <c:formatCode>0%</c:formatCode>
                <c:ptCount val="6"/>
                <c:pt idx="0">
                  <c:v>0.04</c:v>
                </c:pt>
                <c:pt idx="1">
                  <c:v>7.0000000000000007E-2</c:v>
                </c:pt>
                <c:pt idx="2">
                  <c:v>5.5E-2</c:v>
                </c:pt>
                <c:pt idx="3">
                  <c:v>0.11</c:v>
                </c:pt>
                <c:pt idx="4">
                  <c:v>0.11</c:v>
                </c:pt>
                <c:pt idx="5">
                  <c:v>0.61499999999999999</c:v>
                </c:pt>
              </c:numCache>
            </c:numRef>
          </c:val>
          <c:extLst>
            <c:ext xmlns:c16="http://schemas.microsoft.com/office/drawing/2014/chart" uri="{C3380CC4-5D6E-409C-BE32-E72D297353CC}">
              <c16:uniqueId val="{00000002-8489-44F8-9EBB-D7B679EA8747}"/>
            </c:ext>
          </c:extLst>
        </c:ser>
        <c:dLbls>
          <c:showLegendKey val="0"/>
          <c:showVal val="0"/>
          <c:showCatName val="0"/>
          <c:showSerName val="0"/>
          <c:showPercent val="0"/>
          <c:showBubbleSize val="0"/>
        </c:dLbls>
        <c:gapWidth val="182"/>
        <c:axId val="192531728"/>
        <c:axId val="242640320"/>
      </c:barChart>
      <c:catAx>
        <c:axId val="192531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42640320"/>
        <c:crosses val="autoZero"/>
        <c:auto val="1"/>
        <c:lblAlgn val="ctr"/>
        <c:lblOffset val="100"/>
        <c:noMultiLvlLbl val="0"/>
      </c:catAx>
      <c:valAx>
        <c:axId val="2426403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2531728"/>
        <c:crosses val="autoZero"/>
        <c:crossBetween val="between"/>
      </c:valAx>
      <c:spPr>
        <a:noFill/>
        <a:ln>
          <a:noFill/>
        </a:ln>
        <a:effectLst/>
      </c:spPr>
    </c:plotArea>
    <c:legend>
      <c:legendPos val="b"/>
      <c:layout>
        <c:manualLayout>
          <c:xMode val="edge"/>
          <c:yMode val="edge"/>
          <c:x val="0.5023204196208797"/>
          <c:y val="0.92300833906499724"/>
          <c:w val="0.3363190715163018"/>
          <c:h val="6.187387673077797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40010683992685E-2"/>
          <c:y val="9.8001587988694266E-2"/>
          <c:w val="0.94532540575285229"/>
          <c:h val="0.72272332344891399"/>
        </c:manualLayout>
      </c:layout>
      <c:barChart>
        <c:barDir val="col"/>
        <c:grouping val="clustered"/>
        <c:varyColors val="0"/>
        <c:ser>
          <c:idx val="0"/>
          <c:order val="0"/>
          <c:tx>
            <c:strRef>
              <c:f>Sheet1!$B$1</c:f>
              <c:strCache>
                <c:ptCount val="1"/>
                <c:pt idx="0">
                  <c:v>2018</c:v>
                </c:pt>
              </c:strCache>
            </c:strRef>
          </c:tx>
          <c:spPr>
            <a:solidFill>
              <a:srgbClr val="96B1AD"/>
            </a:solidFill>
            <a:ln>
              <a:noFill/>
            </a:ln>
            <a:effectLst/>
          </c:spPr>
          <c:invertIfNegative val="0"/>
          <c:cat>
            <c:strRef>
              <c:f>Sheet1!$A$4:$A$8</c:f>
              <c:strCache>
                <c:ptCount val="5"/>
                <c:pt idx="0">
                  <c:v>Seasonally/As Needed</c:v>
                </c:pt>
                <c:pt idx="1">
                  <c:v>1-3 times per week</c:v>
                </c:pt>
                <c:pt idx="2">
                  <c:v>4-6 times per week</c:v>
                </c:pt>
                <c:pt idx="3">
                  <c:v>Daily</c:v>
                </c:pt>
                <c:pt idx="4">
                  <c:v>It's in another supplement I take</c:v>
                </c:pt>
              </c:strCache>
            </c:strRef>
          </c:cat>
          <c:val>
            <c:numRef>
              <c:f>Sheet1!$B$4:$B$8</c:f>
              <c:numCache>
                <c:formatCode>0%</c:formatCode>
                <c:ptCount val="5"/>
                <c:pt idx="0">
                  <c:v>9.7683790000000006E-2</c:v>
                </c:pt>
                <c:pt idx="1">
                  <c:v>5.0352470000000003E-2</c:v>
                </c:pt>
                <c:pt idx="2">
                  <c:v>1.9133939999999999E-2</c:v>
                </c:pt>
                <c:pt idx="3">
                  <c:v>4.6324270000000001E-2</c:v>
                </c:pt>
                <c:pt idx="4">
                  <c:v>1.7119840000000001E-2</c:v>
                </c:pt>
              </c:numCache>
            </c:numRef>
          </c:val>
          <c:extLst>
            <c:ext xmlns:c16="http://schemas.microsoft.com/office/drawing/2014/chart" uri="{C3380CC4-5D6E-409C-BE32-E72D297353CC}">
              <c16:uniqueId val="{00000000-C593-4429-B31C-7BCFBDC6C5A6}"/>
            </c:ext>
          </c:extLst>
        </c:ser>
        <c:ser>
          <c:idx val="1"/>
          <c:order val="1"/>
          <c:tx>
            <c:strRef>
              <c:f>Sheet1!$C$1</c:f>
              <c:strCache>
                <c:ptCount val="1"/>
                <c:pt idx="0">
                  <c:v>2019</c:v>
                </c:pt>
              </c:strCache>
            </c:strRef>
          </c:tx>
          <c:spPr>
            <a:solidFill>
              <a:schemeClr val="accent3">
                <a:lumMod val="25000"/>
              </a:schemeClr>
            </a:solidFill>
            <a:ln>
              <a:noFill/>
            </a:ln>
            <a:effectLst/>
          </c:spPr>
          <c:invertIfNegative val="0"/>
          <c:cat>
            <c:strRef>
              <c:f>Sheet1!$A$4:$A$8</c:f>
              <c:strCache>
                <c:ptCount val="5"/>
                <c:pt idx="0">
                  <c:v>Seasonally/As Needed</c:v>
                </c:pt>
                <c:pt idx="1">
                  <c:v>1-3 times per week</c:v>
                </c:pt>
                <c:pt idx="2">
                  <c:v>4-6 times per week</c:v>
                </c:pt>
                <c:pt idx="3">
                  <c:v>Daily</c:v>
                </c:pt>
                <c:pt idx="4">
                  <c:v>It's in another supplement I take</c:v>
                </c:pt>
              </c:strCache>
            </c:strRef>
          </c:cat>
          <c:val>
            <c:numRef>
              <c:f>Sheet1!$C$4:$C$8</c:f>
              <c:numCache>
                <c:formatCode>0%</c:formatCode>
                <c:ptCount val="5"/>
                <c:pt idx="0">
                  <c:v>0.11952191</c:v>
                </c:pt>
                <c:pt idx="1">
                  <c:v>8.0677289999999999E-2</c:v>
                </c:pt>
                <c:pt idx="2">
                  <c:v>5.3784859999999997E-2</c:v>
                </c:pt>
                <c:pt idx="3">
                  <c:v>8.0677289999999999E-2</c:v>
                </c:pt>
                <c:pt idx="4">
                  <c:v>2.3904379999999999E-2</c:v>
                </c:pt>
              </c:numCache>
            </c:numRef>
          </c:val>
          <c:extLst>
            <c:ext xmlns:c16="http://schemas.microsoft.com/office/drawing/2014/chart" uri="{C3380CC4-5D6E-409C-BE32-E72D297353CC}">
              <c16:uniqueId val="{00000001-C593-4429-B31C-7BCFBDC6C5A6}"/>
            </c:ext>
          </c:extLst>
        </c:ser>
        <c:ser>
          <c:idx val="2"/>
          <c:order val="2"/>
          <c:tx>
            <c:strRef>
              <c:f>Sheet1!$D$1</c:f>
              <c:strCache>
                <c:ptCount val="1"/>
                <c:pt idx="0">
                  <c:v>2020</c:v>
                </c:pt>
              </c:strCache>
            </c:strRef>
          </c:tx>
          <c:spPr>
            <a:solidFill>
              <a:schemeClr val="bg1">
                <a:lumMod val="50000"/>
              </a:schemeClr>
            </a:solidFill>
            <a:ln>
              <a:noFill/>
            </a:ln>
            <a:effectLst/>
          </c:spPr>
          <c:invertIfNegative val="0"/>
          <c:cat>
            <c:strRef>
              <c:f>Sheet1!$A$4:$A$8</c:f>
              <c:strCache>
                <c:ptCount val="5"/>
                <c:pt idx="0">
                  <c:v>Seasonally/As Needed</c:v>
                </c:pt>
                <c:pt idx="1">
                  <c:v>1-3 times per week</c:v>
                </c:pt>
                <c:pt idx="2">
                  <c:v>4-6 times per week</c:v>
                </c:pt>
                <c:pt idx="3">
                  <c:v>Daily</c:v>
                </c:pt>
                <c:pt idx="4">
                  <c:v>It's in another supplement I take</c:v>
                </c:pt>
              </c:strCache>
            </c:strRef>
          </c:cat>
          <c:val>
            <c:numRef>
              <c:f>Sheet1!$D$4:$D$8</c:f>
              <c:numCache>
                <c:formatCode>0%</c:formatCode>
                <c:ptCount val="5"/>
                <c:pt idx="0">
                  <c:v>0.1</c:v>
                </c:pt>
                <c:pt idx="1">
                  <c:v>0.08</c:v>
                </c:pt>
                <c:pt idx="2">
                  <c:v>0.05</c:v>
                </c:pt>
                <c:pt idx="3">
                  <c:v>7.0000000000000007E-2</c:v>
                </c:pt>
                <c:pt idx="4">
                  <c:v>0.02</c:v>
                </c:pt>
              </c:numCache>
            </c:numRef>
          </c:val>
          <c:extLst>
            <c:ext xmlns:c16="http://schemas.microsoft.com/office/drawing/2014/chart" uri="{C3380CC4-5D6E-409C-BE32-E72D297353CC}">
              <c16:uniqueId val="{00000002-C593-4429-B31C-7BCFBDC6C5A6}"/>
            </c:ext>
          </c:extLst>
        </c:ser>
        <c:dLbls>
          <c:showLegendKey val="0"/>
          <c:showVal val="0"/>
          <c:showCatName val="0"/>
          <c:showSerName val="0"/>
          <c:showPercent val="0"/>
          <c:showBubbleSize val="0"/>
        </c:dLbls>
        <c:gapWidth val="219"/>
        <c:overlap val="-27"/>
        <c:axId val="1083480656"/>
        <c:axId val="1076805648"/>
      </c:barChart>
      <c:catAx>
        <c:axId val="108348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76805648"/>
        <c:crosses val="autoZero"/>
        <c:auto val="1"/>
        <c:lblAlgn val="ctr"/>
        <c:lblOffset val="100"/>
        <c:noMultiLvlLbl val="0"/>
      </c:catAx>
      <c:valAx>
        <c:axId val="1076805648"/>
        <c:scaling>
          <c:orientation val="minMax"/>
          <c:max val="0.1200000000000000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83480656"/>
        <c:crosses val="autoZero"/>
        <c:crossBetween val="between"/>
      </c:valAx>
      <c:spPr>
        <a:noFill/>
        <a:ln>
          <a:noFill/>
        </a:ln>
        <a:effectLst/>
      </c:spPr>
    </c:plotArea>
    <c:legend>
      <c:legendPos val="b"/>
      <c:layout>
        <c:manualLayout>
          <c:xMode val="edge"/>
          <c:yMode val="edge"/>
          <c:x val="0.39041741403946134"/>
          <c:y val="0.94612980815071346"/>
          <c:w val="0.21695879713877464"/>
          <c:h val="5.387019184928650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Regular Prebiotic Users</c:v>
                </c:pt>
              </c:strCache>
            </c:strRef>
          </c:tx>
          <c:spPr>
            <a:solidFill>
              <a:srgbClr val="035153"/>
            </a:solidFill>
            <a:ln>
              <a:noFill/>
            </a:ln>
            <a:effectLst/>
          </c:spPr>
          <c:invertIfNegative val="0"/>
          <c:cat>
            <c:strRef>
              <c:f>Sheet1!$A$3:$A$7</c:f>
              <c:strCache>
                <c:ptCount val="5"/>
                <c:pt idx="0">
                  <c:v>Stopped Taking</c:v>
                </c:pt>
                <c:pt idx="1">
                  <c:v>Less</c:v>
                </c:pt>
                <c:pt idx="2">
                  <c:v>About the Same</c:v>
                </c:pt>
                <c:pt idx="3">
                  <c:v>More</c:v>
                </c:pt>
                <c:pt idx="4">
                  <c:v>Just Started Taking</c:v>
                </c:pt>
              </c:strCache>
            </c:strRef>
          </c:cat>
          <c:val>
            <c:numRef>
              <c:f>Sheet1!$C$3:$C$7</c:f>
              <c:numCache>
                <c:formatCode>0%</c:formatCode>
                <c:ptCount val="5"/>
                <c:pt idx="0">
                  <c:v>0.02</c:v>
                </c:pt>
                <c:pt idx="1">
                  <c:v>0.14000000000000001</c:v>
                </c:pt>
                <c:pt idx="2">
                  <c:v>0.41</c:v>
                </c:pt>
                <c:pt idx="3">
                  <c:v>0.4</c:v>
                </c:pt>
                <c:pt idx="4">
                  <c:v>0.02</c:v>
                </c:pt>
              </c:numCache>
            </c:numRef>
          </c:val>
          <c:extLst>
            <c:ext xmlns:c16="http://schemas.microsoft.com/office/drawing/2014/chart" uri="{C3380CC4-5D6E-409C-BE32-E72D297353CC}">
              <c16:uniqueId val="{00000000-D755-4A32-9B7B-04BD2065D1AE}"/>
            </c:ext>
          </c:extLst>
        </c:ser>
        <c:ser>
          <c:idx val="1"/>
          <c:order val="1"/>
          <c:tx>
            <c:strRef>
              <c:f>Sheet1!$D$1</c:f>
              <c:strCache>
                <c:ptCount val="1"/>
                <c:pt idx="0">
                  <c:v>Irregular Prebiotic Users</c:v>
                </c:pt>
              </c:strCache>
            </c:strRef>
          </c:tx>
          <c:spPr>
            <a:solidFill>
              <a:schemeClr val="accent4">
                <a:lumMod val="75000"/>
              </a:schemeClr>
            </a:solidFill>
            <a:ln>
              <a:noFill/>
            </a:ln>
            <a:effectLst/>
          </c:spPr>
          <c:invertIfNegative val="0"/>
          <c:cat>
            <c:strRef>
              <c:f>Sheet1!$A$3:$A$7</c:f>
              <c:strCache>
                <c:ptCount val="5"/>
                <c:pt idx="0">
                  <c:v>Stopped Taking</c:v>
                </c:pt>
                <c:pt idx="1">
                  <c:v>Less</c:v>
                </c:pt>
                <c:pt idx="2">
                  <c:v>About the Same</c:v>
                </c:pt>
                <c:pt idx="3">
                  <c:v>More</c:v>
                </c:pt>
                <c:pt idx="4">
                  <c:v>Just Started Taking</c:v>
                </c:pt>
              </c:strCache>
            </c:strRef>
          </c:cat>
          <c:val>
            <c:numRef>
              <c:f>Sheet1!$D$3:$D$7</c:f>
              <c:numCache>
                <c:formatCode>0%</c:formatCode>
                <c:ptCount val="5"/>
                <c:pt idx="0">
                  <c:v>0.06</c:v>
                </c:pt>
                <c:pt idx="1">
                  <c:v>0.23</c:v>
                </c:pt>
                <c:pt idx="2">
                  <c:v>0.47</c:v>
                </c:pt>
                <c:pt idx="3">
                  <c:v>0.14000000000000001</c:v>
                </c:pt>
                <c:pt idx="4">
                  <c:v>0.02</c:v>
                </c:pt>
              </c:numCache>
            </c:numRef>
          </c:val>
          <c:extLst>
            <c:ext xmlns:c16="http://schemas.microsoft.com/office/drawing/2014/chart" uri="{C3380CC4-5D6E-409C-BE32-E72D297353CC}">
              <c16:uniqueId val="{00000001-D755-4A32-9B7B-04BD2065D1AE}"/>
            </c:ext>
          </c:extLst>
        </c:ser>
        <c:dLbls>
          <c:showLegendKey val="0"/>
          <c:showVal val="0"/>
          <c:showCatName val="0"/>
          <c:showSerName val="0"/>
          <c:showPercent val="0"/>
          <c:showBubbleSize val="0"/>
        </c:dLbls>
        <c:gapWidth val="86"/>
        <c:overlap val="-4"/>
        <c:axId val="1536387215"/>
        <c:axId val="1535044127"/>
      </c:barChart>
      <c:catAx>
        <c:axId val="1536387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535044127"/>
        <c:crosses val="autoZero"/>
        <c:auto val="1"/>
        <c:lblAlgn val="ctr"/>
        <c:lblOffset val="100"/>
        <c:noMultiLvlLbl val="0"/>
      </c:catAx>
      <c:valAx>
        <c:axId val="15350441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536387215"/>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3">
                <a:lumMod val="25000"/>
              </a:schemeClr>
            </a:solidFill>
            <a:ln>
              <a:noFill/>
            </a:ln>
            <a:effectLst/>
          </c:spPr>
          <c:invertIfNegative val="0"/>
          <c:cat>
            <c:strRef>
              <c:f>Sheet1!$A$3:$A$9</c:f>
              <c:strCache>
                <c:ptCount val="7"/>
                <c:pt idx="0">
                  <c:v>Stopped Taking</c:v>
                </c:pt>
                <c:pt idx="1">
                  <c:v>Significantly Less</c:v>
                </c:pt>
                <c:pt idx="2">
                  <c:v>A little Less</c:v>
                </c:pt>
                <c:pt idx="3">
                  <c:v>About the Same</c:v>
                </c:pt>
                <c:pt idx="4">
                  <c:v>A Little More</c:v>
                </c:pt>
                <c:pt idx="5">
                  <c:v>Significantly More</c:v>
                </c:pt>
                <c:pt idx="6">
                  <c:v>Just Started Taking</c:v>
                </c:pt>
              </c:strCache>
            </c:strRef>
          </c:cat>
          <c:val>
            <c:numRef>
              <c:f>Sheet1!$B$3:$B$9</c:f>
              <c:numCache>
                <c:formatCode>0%</c:formatCode>
                <c:ptCount val="7"/>
                <c:pt idx="0">
                  <c:v>0.01</c:v>
                </c:pt>
                <c:pt idx="1">
                  <c:v>7.0000000000000007E-2</c:v>
                </c:pt>
                <c:pt idx="2">
                  <c:v>0.06</c:v>
                </c:pt>
                <c:pt idx="3">
                  <c:v>0.41</c:v>
                </c:pt>
                <c:pt idx="4">
                  <c:v>0.22</c:v>
                </c:pt>
                <c:pt idx="5">
                  <c:v>0.18</c:v>
                </c:pt>
                <c:pt idx="6">
                  <c:v>0.02</c:v>
                </c:pt>
              </c:numCache>
            </c:numRef>
          </c:val>
          <c:extLst>
            <c:ext xmlns:c16="http://schemas.microsoft.com/office/drawing/2014/chart" uri="{C3380CC4-5D6E-409C-BE32-E72D297353CC}">
              <c16:uniqueId val="{00000000-4F2F-4E4B-A957-46D962AC186E}"/>
            </c:ext>
          </c:extLst>
        </c:ser>
        <c:ser>
          <c:idx val="1"/>
          <c:order val="1"/>
          <c:tx>
            <c:strRef>
              <c:f>Sheet1!$C$1</c:f>
              <c:strCache>
                <c:ptCount val="1"/>
                <c:pt idx="0">
                  <c:v>UK</c:v>
                </c:pt>
              </c:strCache>
            </c:strRef>
          </c:tx>
          <c:spPr>
            <a:solidFill>
              <a:srgbClr val="96B1AD"/>
            </a:solidFill>
            <a:ln>
              <a:noFill/>
            </a:ln>
            <a:effectLst/>
          </c:spPr>
          <c:invertIfNegative val="0"/>
          <c:cat>
            <c:strRef>
              <c:f>Sheet1!$A$3:$A$9</c:f>
              <c:strCache>
                <c:ptCount val="7"/>
                <c:pt idx="0">
                  <c:v>Stopped Taking</c:v>
                </c:pt>
                <c:pt idx="1">
                  <c:v>Significantly Less</c:v>
                </c:pt>
                <c:pt idx="2">
                  <c:v>A little Less</c:v>
                </c:pt>
                <c:pt idx="3">
                  <c:v>About the Same</c:v>
                </c:pt>
                <c:pt idx="4">
                  <c:v>A Little More</c:v>
                </c:pt>
                <c:pt idx="5">
                  <c:v>Significantly More</c:v>
                </c:pt>
                <c:pt idx="6">
                  <c:v>Just Started Taking</c:v>
                </c:pt>
              </c:strCache>
            </c:strRef>
          </c:cat>
          <c:val>
            <c:numRef>
              <c:f>Sheet1!$C$3:$C$9</c:f>
              <c:numCache>
                <c:formatCode>0%</c:formatCode>
                <c:ptCount val="7"/>
                <c:pt idx="0">
                  <c:v>0.02</c:v>
                </c:pt>
                <c:pt idx="1">
                  <c:v>0.05</c:v>
                </c:pt>
                <c:pt idx="2">
                  <c:v>7.0000000000000007E-2</c:v>
                </c:pt>
                <c:pt idx="3">
                  <c:v>0.48</c:v>
                </c:pt>
                <c:pt idx="4">
                  <c:v>0.16</c:v>
                </c:pt>
                <c:pt idx="5">
                  <c:v>0.18</c:v>
                </c:pt>
                <c:pt idx="6">
                  <c:v>0.05</c:v>
                </c:pt>
              </c:numCache>
            </c:numRef>
          </c:val>
          <c:extLst>
            <c:ext xmlns:c16="http://schemas.microsoft.com/office/drawing/2014/chart" uri="{C3380CC4-5D6E-409C-BE32-E72D297353CC}">
              <c16:uniqueId val="{00000001-4F2F-4E4B-A957-46D962AC186E}"/>
            </c:ext>
          </c:extLst>
        </c:ser>
        <c:ser>
          <c:idx val="2"/>
          <c:order val="2"/>
          <c:tx>
            <c:strRef>
              <c:f>Sheet1!$D$1</c:f>
              <c:strCache>
                <c:ptCount val="1"/>
                <c:pt idx="0">
                  <c:v>Germany</c:v>
                </c:pt>
              </c:strCache>
            </c:strRef>
          </c:tx>
          <c:spPr>
            <a:solidFill>
              <a:schemeClr val="bg1">
                <a:lumMod val="50000"/>
              </a:schemeClr>
            </a:solidFill>
            <a:ln>
              <a:noFill/>
            </a:ln>
            <a:effectLst/>
          </c:spPr>
          <c:invertIfNegative val="0"/>
          <c:cat>
            <c:strRef>
              <c:f>Sheet1!$A$3:$A$9</c:f>
              <c:strCache>
                <c:ptCount val="7"/>
                <c:pt idx="0">
                  <c:v>Stopped Taking</c:v>
                </c:pt>
                <c:pt idx="1">
                  <c:v>Significantly Less</c:v>
                </c:pt>
                <c:pt idx="2">
                  <c:v>A little Less</c:v>
                </c:pt>
                <c:pt idx="3">
                  <c:v>About the Same</c:v>
                </c:pt>
                <c:pt idx="4">
                  <c:v>A Little More</c:v>
                </c:pt>
                <c:pt idx="5">
                  <c:v>Significantly More</c:v>
                </c:pt>
                <c:pt idx="6">
                  <c:v>Just Started Taking</c:v>
                </c:pt>
              </c:strCache>
            </c:strRef>
          </c:cat>
          <c:val>
            <c:numRef>
              <c:f>Sheet1!$D$3:$D$9</c:f>
              <c:numCache>
                <c:formatCode>0%</c:formatCode>
                <c:ptCount val="7"/>
                <c:pt idx="0">
                  <c:v>0.05</c:v>
                </c:pt>
                <c:pt idx="1">
                  <c:v>0.09</c:v>
                </c:pt>
                <c:pt idx="2">
                  <c:v>0.08</c:v>
                </c:pt>
                <c:pt idx="3">
                  <c:v>0.34</c:v>
                </c:pt>
                <c:pt idx="4">
                  <c:v>0.2</c:v>
                </c:pt>
                <c:pt idx="5">
                  <c:v>0.25</c:v>
                </c:pt>
                <c:pt idx="6">
                  <c:v>0</c:v>
                </c:pt>
              </c:numCache>
            </c:numRef>
          </c:val>
          <c:extLst>
            <c:ext xmlns:c16="http://schemas.microsoft.com/office/drawing/2014/chart" uri="{C3380CC4-5D6E-409C-BE32-E72D297353CC}">
              <c16:uniqueId val="{00000002-4F2F-4E4B-A957-46D962AC186E}"/>
            </c:ext>
          </c:extLst>
        </c:ser>
        <c:dLbls>
          <c:showLegendKey val="0"/>
          <c:showVal val="0"/>
          <c:showCatName val="0"/>
          <c:showSerName val="0"/>
          <c:showPercent val="0"/>
          <c:showBubbleSize val="0"/>
        </c:dLbls>
        <c:gapWidth val="219"/>
        <c:overlap val="-27"/>
        <c:axId val="1057067248"/>
        <c:axId val="1063497984"/>
      </c:barChart>
      <c:catAx>
        <c:axId val="105706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63497984"/>
        <c:crosses val="autoZero"/>
        <c:auto val="1"/>
        <c:lblAlgn val="ctr"/>
        <c:lblOffset val="100"/>
        <c:noMultiLvlLbl val="0"/>
      </c:catAx>
      <c:valAx>
        <c:axId val="1063497984"/>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57067248"/>
        <c:crosses val="autoZero"/>
        <c:crossBetween val="between"/>
        <c:majorUnit val="0.1"/>
      </c:valAx>
      <c:spPr>
        <a:noFill/>
        <a:ln>
          <a:noFill/>
        </a:ln>
        <a:effectLst/>
      </c:spPr>
    </c:plotArea>
    <c:legend>
      <c:legendPos val="b"/>
      <c:layout>
        <c:manualLayout>
          <c:xMode val="edge"/>
          <c:yMode val="edge"/>
          <c:x val="0.37220919778850037"/>
          <c:y val="0.94612980815071346"/>
          <c:w val="0.25006579775983601"/>
          <c:h val="5.387019184928650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1683190067516"/>
          <c:y val="9.2300773306493375E-2"/>
          <c:w val="0.73269501110056712"/>
          <c:h val="0.71545304863084846"/>
        </c:manualLayout>
      </c:layout>
      <c:barChart>
        <c:barDir val="bar"/>
        <c:grouping val="clustered"/>
        <c:varyColors val="0"/>
        <c:ser>
          <c:idx val="0"/>
          <c:order val="0"/>
          <c:tx>
            <c:strRef>
              <c:f>Sheet1!$C$1</c:f>
              <c:strCache>
                <c:ptCount val="1"/>
                <c:pt idx="0">
                  <c:v>Irregular Prebiotic Users</c:v>
                </c:pt>
              </c:strCache>
            </c:strRef>
          </c:tx>
          <c:spPr>
            <a:solidFill>
              <a:srgbClr val="96B1AD"/>
            </a:solidFill>
            <a:ln>
              <a:noFill/>
            </a:ln>
            <a:effectLst/>
          </c:spPr>
          <c:invertIfNegative val="0"/>
          <c:cat>
            <c:strRef>
              <c:f>Sheet1!$A$2:$A$7</c:f>
              <c:strCache>
                <c:ptCount val="6"/>
                <c:pt idx="0">
                  <c:v>I don't know</c:v>
                </c:pt>
                <c:pt idx="1">
                  <c:v>I know it's not effective - I'm a non-believer</c:v>
                </c:pt>
                <c:pt idx="2">
                  <c:v>I think it might not be effective, 
I haven't experienced benefits</c:v>
                </c:pt>
                <c:pt idx="3">
                  <c:v>I've heard good &amp; bad - I'm not sure</c:v>
                </c:pt>
                <c:pt idx="4">
                  <c:v>I trust that it is effective, but I haven't 
experienced benefits</c:v>
                </c:pt>
                <c:pt idx="5">
                  <c:v>I've experienced its benefits - I'm a believer</c:v>
                </c:pt>
              </c:strCache>
            </c:strRef>
          </c:cat>
          <c:val>
            <c:numRef>
              <c:f>Sheet1!$C$2:$C$7</c:f>
              <c:numCache>
                <c:formatCode>0%</c:formatCode>
                <c:ptCount val="6"/>
                <c:pt idx="0">
                  <c:v>3.9130430000000001E-2</c:v>
                </c:pt>
                <c:pt idx="1">
                  <c:v>2.6086959999999999E-2</c:v>
                </c:pt>
                <c:pt idx="2">
                  <c:v>8.4782609999999994E-2</c:v>
                </c:pt>
                <c:pt idx="3">
                  <c:v>0.25</c:v>
                </c:pt>
                <c:pt idx="4">
                  <c:v>0.33043477999999998</c:v>
                </c:pt>
                <c:pt idx="5">
                  <c:v>0.26956521999999999</c:v>
                </c:pt>
              </c:numCache>
            </c:numRef>
          </c:val>
          <c:extLst>
            <c:ext xmlns:c16="http://schemas.microsoft.com/office/drawing/2014/chart" uri="{C3380CC4-5D6E-409C-BE32-E72D297353CC}">
              <c16:uniqueId val="{00000000-5CCC-4824-96A3-FAAD822D08E0}"/>
            </c:ext>
          </c:extLst>
        </c:ser>
        <c:ser>
          <c:idx val="1"/>
          <c:order val="1"/>
          <c:tx>
            <c:strRef>
              <c:f>Sheet1!$D$1</c:f>
              <c:strCache>
                <c:ptCount val="1"/>
                <c:pt idx="0">
                  <c:v>Regular Prebiotic Users</c:v>
                </c:pt>
              </c:strCache>
            </c:strRef>
          </c:tx>
          <c:spPr>
            <a:solidFill>
              <a:srgbClr val="21796A"/>
            </a:solidFill>
            <a:ln>
              <a:noFill/>
            </a:ln>
            <a:effectLst/>
          </c:spPr>
          <c:invertIfNegative val="0"/>
          <c:cat>
            <c:strRef>
              <c:f>Sheet1!$A$2:$A$7</c:f>
              <c:strCache>
                <c:ptCount val="6"/>
                <c:pt idx="0">
                  <c:v>I don't know</c:v>
                </c:pt>
                <c:pt idx="1">
                  <c:v>I know it's not effective - I'm a non-believer</c:v>
                </c:pt>
                <c:pt idx="2">
                  <c:v>I think it might not be effective, 
I haven't experienced benefits</c:v>
                </c:pt>
                <c:pt idx="3">
                  <c:v>I've heard good &amp; bad - I'm not sure</c:v>
                </c:pt>
                <c:pt idx="4">
                  <c:v>I trust that it is effective, but I haven't 
experienced benefits</c:v>
                </c:pt>
                <c:pt idx="5">
                  <c:v>I've experienced its benefits - I'm a believer</c:v>
                </c:pt>
              </c:strCache>
            </c:strRef>
          </c:cat>
          <c:val>
            <c:numRef>
              <c:f>Sheet1!$D$2:$D$7</c:f>
              <c:numCache>
                <c:formatCode>0%</c:formatCode>
                <c:ptCount val="6"/>
                <c:pt idx="0">
                  <c:v>8.2987599999999988E-3</c:v>
                </c:pt>
                <c:pt idx="1">
                  <c:v>3.3195019999999999E-2</c:v>
                </c:pt>
                <c:pt idx="2">
                  <c:v>0.12863071000000001</c:v>
                </c:pt>
                <c:pt idx="3">
                  <c:v>0.18257261</c:v>
                </c:pt>
                <c:pt idx="4">
                  <c:v>0.23236514999999999</c:v>
                </c:pt>
                <c:pt idx="5">
                  <c:v>0.41493775999999999</c:v>
                </c:pt>
              </c:numCache>
            </c:numRef>
          </c:val>
          <c:extLst>
            <c:ext xmlns:c16="http://schemas.microsoft.com/office/drawing/2014/chart" uri="{C3380CC4-5D6E-409C-BE32-E72D297353CC}">
              <c16:uniqueId val="{00000001-5CCC-4824-96A3-FAAD822D08E0}"/>
            </c:ext>
          </c:extLst>
        </c:ser>
        <c:dLbls>
          <c:showLegendKey val="0"/>
          <c:showVal val="0"/>
          <c:showCatName val="0"/>
          <c:showSerName val="0"/>
          <c:showPercent val="0"/>
          <c:showBubbleSize val="0"/>
        </c:dLbls>
        <c:gapWidth val="150"/>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Helvetica Light" panose="020B0403020202020204"/>
                <a:ea typeface="+mn-ea"/>
                <a:cs typeface="+mn-cs"/>
              </a:defRPr>
            </a:pPr>
            <a:endParaRPr lang="en-US"/>
          </a:p>
        </c:txPr>
        <c:crossAx val="103031552"/>
        <c:crosses val="autoZero"/>
        <c:auto val="1"/>
        <c:lblAlgn val="ctr"/>
        <c:lblOffset val="100"/>
        <c:noMultiLvlLbl val="0"/>
      </c:catAx>
      <c:valAx>
        <c:axId val="103031552"/>
        <c:scaling>
          <c:orientation val="minMax"/>
          <c:max val="0.5"/>
        </c:scaling>
        <c:delete val="0"/>
        <c:axPos val="b"/>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Helvetica Light" panose="020B0403020202020204"/>
                <a:ea typeface="+mn-ea"/>
                <a:cs typeface="+mn-cs"/>
              </a:defRPr>
            </a:pPr>
            <a:endParaRPr lang="en-US"/>
          </a:p>
        </c:txPr>
        <c:crossAx val="102345728"/>
        <c:crosses val="autoZero"/>
        <c:crossBetween val="between"/>
        <c:majorUnit val="0.1"/>
      </c:valAx>
      <c:spPr>
        <a:noFill/>
        <a:ln>
          <a:noFill/>
        </a:ln>
        <a:effectLst/>
      </c:spPr>
    </c:plotArea>
    <c:legend>
      <c:legendPos val="b"/>
      <c:layout>
        <c:manualLayout>
          <c:xMode val="edge"/>
          <c:yMode val="edge"/>
          <c:x val="0.24915331293496343"/>
          <c:y val="0.89100800117623025"/>
          <c:w val="0.55264340523593991"/>
          <c:h val="8.196398441123167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Helvetica Light" panose="020B0403020202020204"/>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lgn="just">
        <a:defRPr sz="1800"/>
      </a:pPr>
      <a:endParaRPr lang="en-US"/>
    </a:p>
  </c:txPr>
  <c:externalData r:id="rId3">
    <c:autoUpdate val="0"/>
  </c:externalData>
  <c:userShapes r:id="rId4"/>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40010683992685E-2"/>
          <c:y val="6.4723536641235688E-2"/>
          <c:w val="0.94532540575285229"/>
          <c:h val="0.75580444640425692"/>
        </c:manualLayout>
      </c:layout>
      <c:barChart>
        <c:barDir val="col"/>
        <c:grouping val="clustered"/>
        <c:varyColors val="0"/>
        <c:ser>
          <c:idx val="0"/>
          <c:order val="0"/>
          <c:tx>
            <c:strRef>
              <c:f>Sheet1!$B$1</c:f>
              <c:strCache>
                <c:ptCount val="1"/>
                <c:pt idx="0">
                  <c:v>2018</c:v>
                </c:pt>
              </c:strCache>
            </c:strRef>
          </c:tx>
          <c:spPr>
            <a:solidFill>
              <a:srgbClr val="96B1AD"/>
            </a:solidFill>
            <a:ln>
              <a:noFill/>
            </a:ln>
            <a:effectLst/>
          </c:spPr>
          <c:invertIfNegative val="0"/>
          <c:cat>
            <c:strRef>
              <c:f>Sheet1!$A$2:$A$4</c:f>
              <c:strCache>
                <c:ptCount val="3"/>
                <c:pt idx="0">
                  <c:v>I've experienced its benefits - I'm a believer</c:v>
                </c:pt>
                <c:pt idx="1">
                  <c:v>I trust that it is effective, but I haven't experienced benefits</c:v>
                </c:pt>
                <c:pt idx="2">
                  <c:v>I've heard good &amp; bad - I'm not sure</c:v>
                </c:pt>
              </c:strCache>
            </c:strRef>
          </c:cat>
          <c:val>
            <c:numRef>
              <c:f>Sheet1!$B$2:$B$4</c:f>
              <c:numCache>
                <c:formatCode>0%</c:formatCode>
                <c:ptCount val="3"/>
                <c:pt idx="0">
                  <c:v>0.78</c:v>
                </c:pt>
                <c:pt idx="1">
                  <c:v>0.7</c:v>
                </c:pt>
                <c:pt idx="2">
                  <c:v>0.24</c:v>
                </c:pt>
              </c:numCache>
            </c:numRef>
          </c:val>
          <c:extLst>
            <c:ext xmlns:c16="http://schemas.microsoft.com/office/drawing/2014/chart" uri="{C3380CC4-5D6E-409C-BE32-E72D297353CC}">
              <c16:uniqueId val="{00000000-4654-437D-9C02-97A29F8C41BD}"/>
            </c:ext>
          </c:extLst>
        </c:ser>
        <c:ser>
          <c:idx val="1"/>
          <c:order val="1"/>
          <c:tx>
            <c:strRef>
              <c:f>Sheet1!$C$1</c:f>
              <c:strCache>
                <c:ptCount val="1"/>
                <c:pt idx="0">
                  <c:v>2019</c:v>
                </c:pt>
              </c:strCache>
            </c:strRef>
          </c:tx>
          <c:spPr>
            <a:solidFill>
              <a:schemeClr val="accent2">
                <a:lumMod val="75000"/>
              </a:schemeClr>
            </a:solidFill>
            <a:ln>
              <a:noFill/>
            </a:ln>
            <a:effectLst/>
          </c:spPr>
          <c:invertIfNegative val="0"/>
          <c:cat>
            <c:strRef>
              <c:f>Sheet1!$A$2:$A$4</c:f>
              <c:strCache>
                <c:ptCount val="3"/>
                <c:pt idx="0">
                  <c:v>I've experienced its benefits - I'm a believer</c:v>
                </c:pt>
                <c:pt idx="1">
                  <c:v>I trust that it is effective, but I haven't experienced benefits</c:v>
                </c:pt>
                <c:pt idx="2">
                  <c:v>I've heard good &amp; bad - I'm not sure</c:v>
                </c:pt>
              </c:strCache>
            </c:strRef>
          </c:cat>
          <c:val>
            <c:numRef>
              <c:f>Sheet1!$C$2:$C$4</c:f>
              <c:numCache>
                <c:formatCode>0%</c:formatCode>
                <c:ptCount val="3"/>
                <c:pt idx="0">
                  <c:v>0.82</c:v>
                </c:pt>
                <c:pt idx="1">
                  <c:v>0.64</c:v>
                </c:pt>
                <c:pt idx="2">
                  <c:v>0.31</c:v>
                </c:pt>
              </c:numCache>
            </c:numRef>
          </c:val>
          <c:extLst>
            <c:ext xmlns:c16="http://schemas.microsoft.com/office/drawing/2014/chart" uri="{C3380CC4-5D6E-409C-BE32-E72D297353CC}">
              <c16:uniqueId val="{00000001-4654-437D-9C02-97A29F8C41BD}"/>
            </c:ext>
          </c:extLst>
        </c:ser>
        <c:ser>
          <c:idx val="2"/>
          <c:order val="2"/>
          <c:tx>
            <c:strRef>
              <c:f>Sheet1!$D$1</c:f>
              <c:strCache>
                <c:ptCount val="1"/>
                <c:pt idx="0">
                  <c:v>2020</c:v>
                </c:pt>
              </c:strCache>
            </c:strRef>
          </c:tx>
          <c:spPr>
            <a:solidFill>
              <a:schemeClr val="bg1">
                <a:lumMod val="50000"/>
              </a:schemeClr>
            </a:solidFill>
            <a:ln>
              <a:noFill/>
            </a:ln>
            <a:effectLst/>
          </c:spPr>
          <c:invertIfNegative val="0"/>
          <c:cat>
            <c:strRef>
              <c:f>Sheet1!$A$2:$A$4</c:f>
              <c:strCache>
                <c:ptCount val="3"/>
                <c:pt idx="0">
                  <c:v>I've experienced its benefits - I'm a believer</c:v>
                </c:pt>
                <c:pt idx="1">
                  <c:v>I trust that it is effective, but I haven't experienced benefits</c:v>
                </c:pt>
                <c:pt idx="2">
                  <c:v>I've heard good &amp; bad - I'm not sure</c:v>
                </c:pt>
              </c:strCache>
            </c:strRef>
          </c:cat>
          <c:val>
            <c:numRef>
              <c:f>Sheet1!$D$2:$D$4</c:f>
              <c:numCache>
                <c:formatCode>0%</c:formatCode>
                <c:ptCount val="3"/>
                <c:pt idx="0">
                  <c:v>0.78</c:v>
                </c:pt>
                <c:pt idx="1">
                  <c:v>0.55000000000000004</c:v>
                </c:pt>
                <c:pt idx="2">
                  <c:v>0.39</c:v>
                </c:pt>
              </c:numCache>
            </c:numRef>
          </c:val>
          <c:extLst>
            <c:ext xmlns:c16="http://schemas.microsoft.com/office/drawing/2014/chart" uri="{C3380CC4-5D6E-409C-BE32-E72D297353CC}">
              <c16:uniqueId val="{00000002-4654-437D-9C02-97A29F8C41BD}"/>
            </c:ext>
          </c:extLst>
        </c:ser>
        <c:dLbls>
          <c:showLegendKey val="0"/>
          <c:showVal val="0"/>
          <c:showCatName val="0"/>
          <c:showSerName val="0"/>
          <c:showPercent val="0"/>
          <c:showBubbleSize val="0"/>
        </c:dLbls>
        <c:gapWidth val="219"/>
        <c:overlap val="-27"/>
        <c:axId val="139764288"/>
        <c:axId val="145918208"/>
      </c:barChart>
      <c:catAx>
        <c:axId val="13976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5918208"/>
        <c:crosses val="autoZero"/>
        <c:auto val="1"/>
        <c:lblAlgn val="ctr"/>
        <c:lblOffset val="100"/>
        <c:noMultiLvlLbl val="0"/>
      </c:catAx>
      <c:valAx>
        <c:axId val="145918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39764288"/>
        <c:crosses val="autoZero"/>
        <c:crossBetween val="between"/>
      </c:valAx>
      <c:spPr>
        <a:noFill/>
        <a:ln>
          <a:noFill/>
        </a:ln>
        <a:effectLst/>
      </c:spPr>
    </c:plotArea>
    <c:legend>
      <c:legendPos val="b"/>
      <c:layout>
        <c:manualLayout>
          <c:xMode val="edge"/>
          <c:yMode val="edge"/>
          <c:x val="0.35066305900951572"/>
          <c:y val="0.94646870955465656"/>
          <c:w val="0.29095187425896085"/>
          <c:h val="5.35312904453433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40010683992685E-2"/>
          <c:y val="0.11127265559120826"/>
          <c:w val="0.94532540575285229"/>
          <c:h val="0.6599425135849134"/>
        </c:manualLayout>
      </c:layout>
      <c:barChart>
        <c:barDir val="col"/>
        <c:grouping val="clustered"/>
        <c:varyColors val="0"/>
        <c:ser>
          <c:idx val="0"/>
          <c:order val="0"/>
          <c:tx>
            <c:strRef>
              <c:f>Sheet1!$B$1</c:f>
              <c:strCache>
                <c:ptCount val="1"/>
                <c:pt idx="0">
                  <c:v>US</c:v>
                </c:pt>
              </c:strCache>
            </c:strRef>
          </c:tx>
          <c:spPr>
            <a:solidFill>
              <a:schemeClr val="accent3">
                <a:lumMod val="25000"/>
              </a:schemeClr>
            </a:solidFill>
            <a:ln>
              <a:noFill/>
            </a:ln>
            <a:effectLst/>
          </c:spPr>
          <c:invertIfNegative val="0"/>
          <c:cat>
            <c:strRef>
              <c:f>Sheet1!$A$2:$A$4</c:f>
              <c:strCache>
                <c:ptCount val="3"/>
                <c:pt idx="0">
                  <c:v>I've experienced its benefits - I'm a believer</c:v>
                </c:pt>
                <c:pt idx="1">
                  <c:v>I trust that it is effective, but I haven't experienced benefits</c:v>
                </c:pt>
                <c:pt idx="2">
                  <c:v>I've heard good &amp; bad - I'm not sure</c:v>
                </c:pt>
              </c:strCache>
            </c:strRef>
          </c:cat>
          <c:val>
            <c:numRef>
              <c:f>Sheet1!$B$2:$B$4</c:f>
              <c:numCache>
                <c:formatCode>0%</c:formatCode>
                <c:ptCount val="3"/>
                <c:pt idx="0">
                  <c:v>0.47</c:v>
                </c:pt>
                <c:pt idx="1">
                  <c:v>0.23</c:v>
                </c:pt>
                <c:pt idx="2">
                  <c:v>0.16</c:v>
                </c:pt>
              </c:numCache>
            </c:numRef>
          </c:val>
          <c:extLst>
            <c:ext xmlns:c16="http://schemas.microsoft.com/office/drawing/2014/chart" uri="{C3380CC4-5D6E-409C-BE32-E72D297353CC}">
              <c16:uniqueId val="{00000000-EB4F-4481-8F88-F32797E697D9}"/>
            </c:ext>
          </c:extLst>
        </c:ser>
        <c:ser>
          <c:idx val="1"/>
          <c:order val="1"/>
          <c:tx>
            <c:strRef>
              <c:f>Sheet1!$C$1</c:f>
              <c:strCache>
                <c:ptCount val="1"/>
                <c:pt idx="0">
                  <c:v>UK </c:v>
                </c:pt>
              </c:strCache>
            </c:strRef>
          </c:tx>
          <c:spPr>
            <a:solidFill>
              <a:srgbClr val="96B1AD"/>
            </a:solidFill>
            <a:ln>
              <a:noFill/>
            </a:ln>
            <a:effectLst/>
          </c:spPr>
          <c:invertIfNegative val="0"/>
          <c:cat>
            <c:strRef>
              <c:f>Sheet1!$A$2:$A$4</c:f>
              <c:strCache>
                <c:ptCount val="3"/>
                <c:pt idx="0">
                  <c:v>I've experienced its benefits - I'm a believer</c:v>
                </c:pt>
                <c:pt idx="1">
                  <c:v>I trust that it is effective, but I haven't experienced benefits</c:v>
                </c:pt>
                <c:pt idx="2">
                  <c:v>I've heard good &amp; bad - I'm not sure</c:v>
                </c:pt>
              </c:strCache>
            </c:strRef>
          </c:cat>
          <c:val>
            <c:numRef>
              <c:f>Sheet1!$C$2:$C$4</c:f>
              <c:numCache>
                <c:formatCode>0%</c:formatCode>
                <c:ptCount val="3"/>
                <c:pt idx="0">
                  <c:v>0.36</c:v>
                </c:pt>
                <c:pt idx="1">
                  <c:v>0.25</c:v>
                </c:pt>
                <c:pt idx="2">
                  <c:v>0.16</c:v>
                </c:pt>
              </c:numCache>
            </c:numRef>
          </c:val>
          <c:extLst>
            <c:ext xmlns:c16="http://schemas.microsoft.com/office/drawing/2014/chart" uri="{C3380CC4-5D6E-409C-BE32-E72D297353CC}">
              <c16:uniqueId val="{00000001-EB4F-4481-8F88-F32797E697D9}"/>
            </c:ext>
          </c:extLst>
        </c:ser>
        <c:ser>
          <c:idx val="2"/>
          <c:order val="2"/>
          <c:tx>
            <c:strRef>
              <c:f>Sheet1!$D$1</c:f>
              <c:strCache>
                <c:ptCount val="1"/>
                <c:pt idx="0">
                  <c:v>Germany</c:v>
                </c:pt>
              </c:strCache>
            </c:strRef>
          </c:tx>
          <c:spPr>
            <a:solidFill>
              <a:schemeClr val="bg1">
                <a:lumMod val="50000"/>
              </a:schemeClr>
            </a:solidFill>
            <a:ln>
              <a:noFill/>
            </a:ln>
            <a:effectLst/>
          </c:spPr>
          <c:invertIfNegative val="0"/>
          <c:cat>
            <c:strRef>
              <c:f>Sheet1!$A$2:$A$4</c:f>
              <c:strCache>
                <c:ptCount val="3"/>
                <c:pt idx="0">
                  <c:v>I've experienced its benefits - I'm a believer</c:v>
                </c:pt>
                <c:pt idx="1">
                  <c:v>I trust that it is effective, but I haven't experienced benefits</c:v>
                </c:pt>
                <c:pt idx="2">
                  <c:v>I've heard good &amp; bad - I'm not sure</c:v>
                </c:pt>
              </c:strCache>
            </c:strRef>
          </c:cat>
          <c:val>
            <c:numRef>
              <c:f>Sheet1!$D$2:$D$4</c:f>
              <c:numCache>
                <c:formatCode>0%</c:formatCode>
                <c:ptCount val="3"/>
                <c:pt idx="0">
                  <c:v>0.37</c:v>
                </c:pt>
                <c:pt idx="1">
                  <c:v>0.23</c:v>
                </c:pt>
                <c:pt idx="2">
                  <c:v>0.25</c:v>
                </c:pt>
              </c:numCache>
            </c:numRef>
          </c:val>
          <c:extLst>
            <c:ext xmlns:c16="http://schemas.microsoft.com/office/drawing/2014/chart" uri="{C3380CC4-5D6E-409C-BE32-E72D297353CC}">
              <c16:uniqueId val="{00000002-EB4F-4481-8F88-F32797E697D9}"/>
            </c:ext>
          </c:extLst>
        </c:ser>
        <c:dLbls>
          <c:showLegendKey val="0"/>
          <c:showVal val="0"/>
          <c:showCatName val="0"/>
          <c:showSerName val="0"/>
          <c:showPercent val="0"/>
          <c:showBubbleSize val="0"/>
        </c:dLbls>
        <c:gapWidth val="219"/>
        <c:overlap val="-10"/>
        <c:axId val="1083486656"/>
        <c:axId val="145931520"/>
      </c:barChart>
      <c:catAx>
        <c:axId val="108348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45931520"/>
        <c:crosses val="autoZero"/>
        <c:auto val="1"/>
        <c:lblAlgn val="ctr"/>
        <c:lblOffset val="100"/>
        <c:noMultiLvlLbl val="0"/>
      </c:catAx>
      <c:valAx>
        <c:axId val="145931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83486656"/>
        <c:crosses val="autoZero"/>
        <c:crossBetween val="between"/>
        <c:majorUnit val="0.1"/>
      </c:valAx>
      <c:spPr>
        <a:noFill/>
        <a:ln>
          <a:noFill/>
        </a:ln>
        <a:effectLst/>
      </c:spPr>
    </c:plotArea>
    <c:legend>
      <c:legendPos val="b"/>
      <c:layout>
        <c:manualLayout>
          <c:xMode val="edge"/>
          <c:yMode val="edge"/>
          <c:x val="0.4228118010345232"/>
          <c:y val="0.94667068215916683"/>
          <c:w val="0.18636757277927135"/>
          <c:h val="5.33293178408331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Regular Prebiotic Users</c:v>
                </c:pt>
              </c:strCache>
            </c:strRef>
          </c:tx>
          <c:spPr>
            <a:solidFill>
              <a:srgbClr val="035153"/>
            </a:solidFill>
            <a:ln>
              <a:noFill/>
            </a:ln>
            <a:effectLst/>
          </c:spPr>
          <c:invertIfNegative val="0"/>
          <c:cat>
            <c:strRef>
              <c:f>Sheet1!$A$2:$A$9</c:f>
              <c:strCache>
                <c:ptCount val="8"/>
                <c:pt idx="0">
                  <c:v>Less than 500mg</c:v>
                </c:pt>
                <c:pt idx="1">
                  <c:v>500mg to 1g</c:v>
                </c:pt>
                <c:pt idx="2">
                  <c:v>More than 1g to 2g</c:v>
                </c:pt>
                <c:pt idx="3">
                  <c:v>More than 2g to 4g</c:v>
                </c:pt>
                <c:pt idx="4">
                  <c:v>More than 4g to 6g</c:v>
                </c:pt>
                <c:pt idx="5">
                  <c:v>More than 6g to 10g</c:v>
                </c:pt>
                <c:pt idx="6">
                  <c:v>More than 10g</c:v>
                </c:pt>
                <c:pt idx="7">
                  <c:v>I don't know</c:v>
                </c:pt>
              </c:strCache>
            </c:strRef>
          </c:cat>
          <c:val>
            <c:numRef>
              <c:f>Sheet1!$B$2:$B$9</c:f>
              <c:numCache>
                <c:formatCode>0%</c:formatCode>
                <c:ptCount val="8"/>
                <c:pt idx="0">
                  <c:v>0.09</c:v>
                </c:pt>
                <c:pt idx="1">
                  <c:v>0.2</c:v>
                </c:pt>
                <c:pt idx="2">
                  <c:v>0.21</c:v>
                </c:pt>
                <c:pt idx="3">
                  <c:v>0.2</c:v>
                </c:pt>
                <c:pt idx="4">
                  <c:v>0.1</c:v>
                </c:pt>
                <c:pt idx="5">
                  <c:v>0.06</c:v>
                </c:pt>
                <c:pt idx="6">
                  <c:v>0.04</c:v>
                </c:pt>
                <c:pt idx="7">
                  <c:v>0.1</c:v>
                </c:pt>
              </c:numCache>
            </c:numRef>
          </c:val>
          <c:extLst>
            <c:ext xmlns:c16="http://schemas.microsoft.com/office/drawing/2014/chart" uri="{C3380CC4-5D6E-409C-BE32-E72D297353CC}">
              <c16:uniqueId val="{00000000-9955-4F39-BF88-8C01DA5FDE7C}"/>
            </c:ext>
          </c:extLst>
        </c:ser>
        <c:ser>
          <c:idx val="1"/>
          <c:order val="1"/>
          <c:tx>
            <c:strRef>
              <c:f>Sheet1!$C$1</c:f>
              <c:strCache>
                <c:ptCount val="1"/>
                <c:pt idx="0">
                  <c:v>Irregular Prebiotic Users</c:v>
                </c:pt>
              </c:strCache>
            </c:strRef>
          </c:tx>
          <c:spPr>
            <a:solidFill>
              <a:schemeClr val="accent4">
                <a:lumMod val="75000"/>
              </a:schemeClr>
            </a:solidFill>
            <a:ln>
              <a:noFill/>
            </a:ln>
            <a:effectLst/>
          </c:spPr>
          <c:invertIfNegative val="0"/>
          <c:cat>
            <c:strRef>
              <c:f>Sheet1!$A$2:$A$9</c:f>
              <c:strCache>
                <c:ptCount val="8"/>
                <c:pt idx="0">
                  <c:v>Less than 500mg</c:v>
                </c:pt>
                <c:pt idx="1">
                  <c:v>500mg to 1g</c:v>
                </c:pt>
                <c:pt idx="2">
                  <c:v>More than 1g to 2g</c:v>
                </c:pt>
                <c:pt idx="3">
                  <c:v>More than 2g to 4g</c:v>
                </c:pt>
                <c:pt idx="4">
                  <c:v>More than 4g to 6g</c:v>
                </c:pt>
                <c:pt idx="5">
                  <c:v>More than 6g to 10g</c:v>
                </c:pt>
                <c:pt idx="6">
                  <c:v>More than 10g</c:v>
                </c:pt>
                <c:pt idx="7">
                  <c:v>I don't know</c:v>
                </c:pt>
              </c:strCache>
            </c:strRef>
          </c:cat>
          <c:val>
            <c:numRef>
              <c:f>Sheet1!$C$2:$C$9</c:f>
              <c:numCache>
                <c:formatCode>0%</c:formatCode>
                <c:ptCount val="8"/>
                <c:pt idx="0">
                  <c:v>0.2</c:v>
                </c:pt>
                <c:pt idx="1">
                  <c:v>0.18</c:v>
                </c:pt>
                <c:pt idx="2">
                  <c:v>0.2</c:v>
                </c:pt>
                <c:pt idx="3">
                  <c:v>0.15</c:v>
                </c:pt>
                <c:pt idx="4">
                  <c:v>0.05</c:v>
                </c:pt>
                <c:pt idx="5">
                  <c:v>0.02</c:v>
                </c:pt>
                <c:pt idx="6">
                  <c:v>0.01</c:v>
                </c:pt>
                <c:pt idx="7">
                  <c:v>0.19</c:v>
                </c:pt>
              </c:numCache>
            </c:numRef>
          </c:val>
          <c:extLst>
            <c:ext xmlns:c16="http://schemas.microsoft.com/office/drawing/2014/chart" uri="{C3380CC4-5D6E-409C-BE32-E72D297353CC}">
              <c16:uniqueId val="{00000001-EBDB-4BD6-B0F9-90375F8A770C}"/>
            </c:ext>
          </c:extLst>
        </c:ser>
        <c:dLbls>
          <c:showLegendKey val="0"/>
          <c:showVal val="0"/>
          <c:showCatName val="0"/>
          <c:showSerName val="0"/>
          <c:showPercent val="0"/>
          <c:showBubbleSize val="0"/>
        </c:dLbls>
        <c:gapWidth val="219"/>
        <c:overlap val="-27"/>
        <c:axId val="1061544335"/>
        <c:axId val="1710665327"/>
      </c:barChart>
      <c:catAx>
        <c:axId val="1061544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710665327"/>
        <c:crosses val="autoZero"/>
        <c:auto val="1"/>
        <c:lblAlgn val="ctr"/>
        <c:lblOffset val="100"/>
        <c:noMultiLvlLbl val="0"/>
      </c:catAx>
      <c:valAx>
        <c:axId val="17106653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Arial" panose="020B0604020202020204" pitchFamily="34" charset="0"/>
              </a:defRPr>
            </a:pPr>
            <a:endParaRPr lang="en-US"/>
          </a:p>
        </c:txPr>
        <c:crossAx val="1061544335"/>
        <c:crosses val="autoZero"/>
        <c:crossBetween val="between"/>
        <c:majorUnit val="0.1"/>
      </c:valAx>
      <c:spPr>
        <a:noFill/>
        <a:ln>
          <a:noFill/>
        </a:ln>
        <a:effectLst/>
      </c:spPr>
    </c:plotArea>
    <c:legend>
      <c:legendPos val="b"/>
      <c:layout>
        <c:manualLayout>
          <c:xMode val="edge"/>
          <c:yMode val="edge"/>
          <c:x val="0.33002922579891597"/>
          <c:y val="0.94791701737088074"/>
          <c:w val="0.35514340150453627"/>
          <c:h val="5.20829826291192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sz="1600" b="0" dirty="0">
                <a:latin typeface="Helvetica Light" panose="020B0403020202020204"/>
              </a:rPr>
              <a:t>Prebiotics Key Characteristics</a:t>
            </a:r>
          </a:p>
        </c:rich>
      </c:tx>
      <c:layout>
        <c:manualLayout>
          <c:xMode val="edge"/>
          <c:yMode val="edge"/>
          <c:x val="0.41686567256918516"/>
          <c:y val="2.5166809931796402E-2"/>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36936720955753033"/>
          <c:y val="0.14172829958755168"/>
          <c:w val="0.60443296435257143"/>
          <c:h val="0.70362251593550806"/>
        </c:manualLayout>
      </c:layout>
      <c:barChart>
        <c:barDir val="bar"/>
        <c:grouping val="clustered"/>
        <c:varyColors val="0"/>
        <c:ser>
          <c:idx val="0"/>
          <c:order val="0"/>
          <c:tx>
            <c:strRef>
              <c:f>Sheet1!$C$1</c:f>
              <c:strCache>
                <c:ptCount val="1"/>
                <c:pt idx="0">
                  <c:v>Irregular Prebiotic Users</c:v>
                </c:pt>
              </c:strCache>
            </c:strRef>
          </c:tx>
          <c:spPr>
            <a:solidFill>
              <a:schemeClr val="accent3">
                <a:lumMod val="25000"/>
              </a:schemeClr>
            </a:solidFill>
            <a:ln>
              <a:noFill/>
            </a:ln>
            <a:effectLst/>
          </c:spPr>
          <c:invertIfNegative val="0"/>
          <c:cat>
            <c:strRef>
              <c:f>Sheet1!$A$2:$A$10</c:f>
              <c:strCache>
                <c:ptCount val="9"/>
                <c:pt idx="0">
                  <c:v>None of the above</c:v>
                </c:pt>
                <c:pt idx="1">
                  <c:v>Look that it is labelled as a synbiotic</c:v>
                </c:pt>
                <c:pt idx="2">
                  <c:v>Look for resistant starch</c:v>
                </c:pt>
                <c:pt idx="3">
                  <c:v>Look for inulin, FOS, GOS, XOS or other specific prebiotics</c:v>
                </c:pt>
                <c:pt idx="4">
                  <c:v>Look that it has at least 10% of the recommended 
daily intake (RDI) of dietary fiber (2.5g)</c:v>
                </c:pt>
                <c:pt idx="5">
                  <c:v>Look for specific activity or action on gut microbiota</c:v>
                </c:pt>
                <c:pt idx="6">
                  <c:v>Look for a probiotic/prebiotic combination</c:v>
                </c:pt>
                <c:pt idx="7">
                  <c:v>Look for fiber</c:v>
                </c:pt>
                <c:pt idx="8">
                  <c:v>Look that it is labelled as a prebiotic</c:v>
                </c:pt>
              </c:strCache>
            </c:strRef>
          </c:cat>
          <c:val>
            <c:numRef>
              <c:f>Sheet1!$C$2:$C$10</c:f>
              <c:numCache>
                <c:formatCode>0%</c:formatCode>
                <c:ptCount val="9"/>
                <c:pt idx="0">
                  <c:v>6.0869569999999998E-2</c:v>
                </c:pt>
                <c:pt idx="1">
                  <c:v>0.16521738999999999</c:v>
                </c:pt>
                <c:pt idx="2">
                  <c:v>0.14565217</c:v>
                </c:pt>
                <c:pt idx="3">
                  <c:v>0.1326087</c:v>
                </c:pt>
                <c:pt idx="4">
                  <c:v>0.2</c:v>
                </c:pt>
                <c:pt idx="5">
                  <c:v>0.24130435</c:v>
                </c:pt>
                <c:pt idx="6">
                  <c:v>0.27391304</c:v>
                </c:pt>
                <c:pt idx="7">
                  <c:v>0.2673913</c:v>
                </c:pt>
                <c:pt idx="8">
                  <c:v>0.40869565000000002</c:v>
                </c:pt>
              </c:numCache>
            </c:numRef>
          </c:val>
          <c:extLst>
            <c:ext xmlns:c16="http://schemas.microsoft.com/office/drawing/2014/chart" uri="{C3380CC4-5D6E-409C-BE32-E72D297353CC}">
              <c16:uniqueId val="{00000000-24E2-41A5-A46B-13805478CB4B}"/>
            </c:ext>
          </c:extLst>
        </c:ser>
        <c:ser>
          <c:idx val="1"/>
          <c:order val="1"/>
          <c:tx>
            <c:strRef>
              <c:f>Sheet1!$D$1</c:f>
              <c:strCache>
                <c:ptCount val="1"/>
                <c:pt idx="0">
                  <c:v>Regular Prebiotic Users</c:v>
                </c:pt>
              </c:strCache>
            </c:strRef>
          </c:tx>
          <c:spPr>
            <a:solidFill>
              <a:schemeClr val="bg1">
                <a:lumMod val="50000"/>
              </a:schemeClr>
            </a:solidFill>
            <a:ln>
              <a:noFill/>
            </a:ln>
            <a:effectLst/>
          </c:spPr>
          <c:invertIfNegative val="0"/>
          <c:cat>
            <c:strRef>
              <c:f>Sheet1!$A$2:$A$10</c:f>
              <c:strCache>
                <c:ptCount val="9"/>
                <c:pt idx="0">
                  <c:v>None of the above</c:v>
                </c:pt>
                <c:pt idx="1">
                  <c:v>Look that it is labelled as a synbiotic</c:v>
                </c:pt>
                <c:pt idx="2">
                  <c:v>Look for resistant starch</c:v>
                </c:pt>
                <c:pt idx="3">
                  <c:v>Look for inulin, FOS, GOS, XOS or other specific prebiotics</c:v>
                </c:pt>
                <c:pt idx="4">
                  <c:v>Look that it has at least 10% of the recommended 
daily intake (RDI) of dietary fiber (2.5g)</c:v>
                </c:pt>
                <c:pt idx="5">
                  <c:v>Look for specific activity or action on gut microbiota</c:v>
                </c:pt>
                <c:pt idx="6">
                  <c:v>Look for a probiotic/prebiotic combination</c:v>
                </c:pt>
                <c:pt idx="7">
                  <c:v>Look for fiber</c:v>
                </c:pt>
                <c:pt idx="8">
                  <c:v>Look that it is labelled as a prebiotic</c:v>
                </c:pt>
              </c:strCache>
            </c:strRef>
          </c:cat>
          <c:val>
            <c:numRef>
              <c:f>Sheet1!$D$2:$D$10</c:f>
              <c:numCache>
                <c:formatCode>0%</c:formatCode>
                <c:ptCount val="9"/>
                <c:pt idx="0">
                  <c:v>5.8091289999999997E-2</c:v>
                </c:pt>
                <c:pt idx="1">
                  <c:v>0.17012447999999999</c:v>
                </c:pt>
                <c:pt idx="2">
                  <c:v>0.18672199</c:v>
                </c:pt>
                <c:pt idx="3">
                  <c:v>0.20746887999999999</c:v>
                </c:pt>
                <c:pt idx="4">
                  <c:v>0.24066389999999999</c:v>
                </c:pt>
                <c:pt idx="5">
                  <c:v>0.24896266</c:v>
                </c:pt>
                <c:pt idx="6">
                  <c:v>0.29460581000000002</c:v>
                </c:pt>
                <c:pt idx="7">
                  <c:v>0.31120332000000001</c:v>
                </c:pt>
                <c:pt idx="8">
                  <c:v>0.33195021000000002</c:v>
                </c:pt>
              </c:numCache>
            </c:numRef>
          </c:val>
          <c:extLst>
            <c:ext xmlns:c16="http://schemas.microsoft.com/office/drawing/2014/chart" uri="{C3380CC4-5D6E-409C-BE32-E72D297353CC}">
              <c16:uniqueId val="{00000001-24E2-41A5-A46B-13805478CB4B}"/>
            </c:ext>
          </c:extLst>
        </c:ser>
        <c:dLbls>
          <c:showLegendKey val="0"/>
          <c:showVal val="0"/>
          <c:showCatName val="0"/>
          <c:showSerName val="0"/>
          <c:showPercent val="0"/>
          <c:showBubbleSize val="0"/>
        </c:dLbls>
        <c:gapWidth val="150"/>
        <c:axId val="102345728"/>
        <c:axId val="103031552"/>
      </c:barChart>
      <c:catAx>
        <c:axId val="10234572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Helvetica Light" panose="020B0403020202020204"/>
                <a:ea typeface="+mn-ea"/>
                <a:cs typeface="+mn-cs"/>
              </a:defRPr>
            </a:pPr>
            <a:endParaRPr lang="en-US"/>
          </a:p>
        </c:txPr>
        <c:crossAx val="103031552"/>
        <c:crosses val="autoZero"/>
        <c:auto val="1"/>
        <c:lblAlgn val="ctr"/>
        <c:lblOffset val="100"/>
        <c:noMultiLvlLbl val="0"/>
      </c:catAx>
      <c:valAx>
        <c:axId val="103031552"/>
        <c:scaling>
          <c:orientation val="minMax"/>
          <c:max val="0.5"/>
        </c:scaling>
        <c:delete val="0"/>
        <c:axPos val="b"/>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Helvetica Light" panose="020B0403020202020204"/>
                <a:ea typeface="+mn-ea"/>
                <a:cs typeface="+mn-cs"/>
              </a:defRPr>
            </a:pPr>
            <a:endParaRPr lang="en-US"/>
          </a:p>
        </c:txPr>
        <c:crossAx val="102345728"/>
        <c:crosses val="autoZero"/>
        <c:crossBetween val="between"/>
        <c:majorUnit val="0.1"/>
      </c:valAx>
      <c:spPr>
        <a:noFill/>
        <a:ln>
          <a:noFill/>
        </a:ln>
        <a:effectLst/>
      </c:spPr>
    </c:plotArea>
    <c:legend>
      <c:legendPos val="b"/>
      <c:layout>
        <c:manualLayout>
          <c:xMode val="edge"/>
          <c:yMode val="edge"/>
          <c:x val="0.29362772209841226"/>
          <c:y val="0.92529684945888058"/>
          <c:w val="0.49841607929682524"/>
          <c:h val="6.82112392200974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Helvetica Light" panose="020B0403020202020204"/>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rgbClr val="96B1AD"/>
            </a:solidFill>
            <a:ln>
              <a:noFill/>
            </a:ln>
            <a:effectLst/>
          </c:spPr>
          <c:invertIfNegative val="0"/>
          <c:cat>
            <c:strRef>
              <c:f>Sheet1!$A$2:$A$10</c:f>
              <c:strCache>
                <c:ptCount val="9"/>
                <c:pt idx="0">
                  <c:v>Look that it is labelled as a prebiotic</c:v>
                </c:pt>
                <c:pt idx="1">
                  <c:v>Look for fiber</c:v>
                </c:pt>
                <c:pt idx="2">
                  <c:v>Look for a probiotic/prebiotic combination</c:v>
                </c:pt>
                <c:pt idx="3">
                  <c:v>Look for specific activity or action on gut microbiota</c:v>
                </c:pt>
                <c:pt idx="4">
                  <c:v>It has at least 10% of the recommended daily intake (RDI) of dietary fiber (2.5g)</c:v>
                </c:pt>
                <c:pt idx="5">
                  <c:v>Look for inulin, FOS, GOS, XOS or other specific prebiotics</c:v>
                </c:pt>
                <c:pt idx="6">
                  <c:v>Look for resistant starch</c:v>
                </c:pt>
                <c:pt idx="7">
                  <c:v>Look that it is labelled as a synbiotic</c:v>
                </c:pt>
                <c:pt idx="8">
                  <c:v>None of the above</c:v>
                </c:pt>
              </c:strCache>
            </c:strRef>
          </c:cat>
          <c:val>
            <c:numRef>
              <c:f>Sheet1!$B$2:$B$10</c:f>
              <c:numCache>
                <c:formatCode>0%</c:formatCode>
                <c:ptCount val="9"/>
                <c:pt idx="0">
                  <c:v>0.35</c:v>
                </c:pt>
                <c:pt idx="1">
                  <c:v>0.31</c:v>
                </c:pt>
                <c:pt idx="2">
                  <c:v>0.37</c:v>
                </c:pt>
                <c:pt idx="3">
                  <c:v>0.24</c:v>
                </c:pt>
                <c:pt idx="4">
                  <c:v>0.24</c:v>
                </c:pt>
                <c:pt idx="5">
                  <c:v>0.18</c:v>
                </c:pt>
                <c:pt idx="6">
                  <c:v>0.15</c:v>
                </c:pt>
                <c:pt idx="7">
                  <c:v>0.15</c:v>
                </c:pt>
                <c:pt idx="8">
                  <c:v>7.0000000000000007E-2</c:v>
                </c:pt>
              </c:numCache>
            </c:numRef>
          </c:val>
          <c:extLst>
            <c:ext xmlns:c16="http://schemas.microsoft.com/office/drawing/2014/chart" uri="{C3380CC4-5D6E-409C-BE32-E72D297353CC}">
              <c16:uniqueId val="{00000000-B1D8-4570-A304-4FA8EC2C067A}"/>
            </c:ext>
          </c:extLst>
        </c:ser>
        <c:ser>
          <c:idx val="1"/>
          <c:order val="1"/>
          <c:tx>
            <c:strRef>
              <c:f>Sheet1!$C$1</c:f>
              <c:strCache>
                <c:ptCount val="1"/>
                <c:pt idx="0">
                  <c:v>UK</c:v>
                </c:pt>
              </c:strCache>
            </c:strRef>
          </c:tx>
          <c:spPr>
            <a:solidFill>
              <a:schemeClr val="accent3">
                <a:lumMod val="25000"/>
              </a:schemeClr>
            </a:solidFill>
            <a:ln>
              <a:noFill/>
            </a:ln>
            <a:effectLst/>
          </c:spPr>
          <c:invertIfNegative val="0"/>
          <c:cat>
            <c:strRef>
              <c:f>Sheet1!$A$2:$A$10</c:f>
              <c:strCache>
                <c:ptCount val="9"/>
                <c:pt idx="0">
                  <c:v>Look that it is labelled as a prebiotic</c:v>
                </c:pt>
                <c:pt idx="1">
                  <c:v>Look for fiber</c:v>
                </c:pt>
                <c:pt idx="2">
                  <c:v>Look for a probiotic/prebiotic combination</c:v>
                </c:pt>
                <c:pt idx="3">
                  <c:v>Look for specific activity or action on gut microbiota</c:v>
                </c:pt>
                <c:pt idx="4">
                  <c:v>It has at least 10% of the recommended daily intake (RDI) of dietary fiber (2.5g)</c:v>
                </c:pt>
                <c:pt idx="5">
                  <c:v>Look for inulin, FOS, GOS, XOS or other specific prebiotics</c:v>
                </c:pt>
                <c:pt idx="6">
                  <c:v>Look for resistant starch</c:v>
                </c:pt>
                <c:pt idx="7">
                  <c:v>Look that it is labelled as a synbiotic</c:v>
                </c:pt>
                <c:pt idx="8">
                  <c:v>None of the above</c:v>
                </c:pt>
              </c:strCache>
            </c:strRef>
          </c:cat>
          <c:val>
            <c:numRef>
              <c:f>Sheet1!$C$2:$C$10</c:f>
              <c:numCache>
                <c:formatCode>0%</c:formatCode>
                <c:ptCount val="9"/>
                <c:pt idx="0">
                  <c:v>0.34</c:v>
                </c:pt>
                <c:pt idx="1">
                  <c:v>0.31</c:v>
                </c:pt>
                <c:pt idx="2">
                  <c:v>0.3</c:v>
                </c:pt>
                <c:pt idx="3">
                  <c:v>0.21</c:v>
                </c:pt>
                <c:pt idx="4">
                  <c:v>0.28000000000000003</c:v>
                </c:pt>
                <c:pt idx="5">
                  <c:v>0.28000000000000003</c:v>
                </c:pt>
                <c:pt idx="6">
                  <c:v>0.2</c:v>
                </c:pt>
                <c:pt idx="7">
                  <c:v>0.16</c:v>
                </c:pt>
                <c:pt idx="8">
                  <c:v>0.05</c:v>
                </c:pt>
              </c:numCache>
            </c:numRef>
          </c:val>
          <c:extLst>
            <c:ext xmlns:c16="http://schemas.microsoft.com/office/drawing/2014/chart" uri="{C3380CC4-5D6E-409C-BE32-E72D297353CC}">
              <c16:uniqueId val="{00000001-B1D8-4570-A304-4FA8EC2C067A}"/>
            </c:ext>
          </c:extLst>
        </c:ser>
        <c:ser>
          <c:idx val="2"/>
          <c:order val="2"/>
          <c:tx>
            <c:strRef>
              <c:f>Sheet1!$D$1</c:f>
              <c:strCache>
                <c:ptCount val="1"/>
                <c:pt idx="0">
                  <c:v>Germany </c:v>
                </c:pt>
              </c:strCache>
            </c:strRef>
          </c:tx>
          <c:spPr>
            <a:solidFill>
              <a:schemeClr val="bg1">
                <a:lumMod val="50000"/>
              </a:schemeClr>
            </a:solidFill>
            <a:ln>
              <a:noFill/>
            </a:ln>
            <a:effectLst/>
          </c:spPr>
          <c:invertIfNegative val="0"/>
          <c:cat>
            <c:strRef>
              <c:f>Sheet1!$A$2:$A$10</c:f>
              <c:strCache>
                <c:ptCount val="9"/>
                <c:pt idx="0">
                  <c:v>Look that it is labelled as a prebiotic</c:v>
                </c:pt>
                <c:pt idx="1">
                  <c:v>Look for fiber</c:v>
                </c:pt>
                <c:pt idx="2">
                  <c:v>Look for a probiotic/prebiotic combination</c:v>
                </c:pt>
                <c:pt idx="3">
                  <c:v>Look for specific activity or action on gut microbiota</c:v>
                </c:pt>
                <c:pt idx="4">
                  <c:v>It has at least 10% of the recommended daily intake (RDI) of dietary fiber (2.5g)</c:v>
                </c:pt>
                <c:pt idx="5">
                  <c:v>Look for inulin, FOS, GOS, XOS or other specific prebiotics</c:v>
                </c:pt>
                <c:pt idx="6">
                  <c:v>Look for resistant starch</c:v>
                </c:pt>
                <c:pt idx="7">
                  <c:v>Look that it is labelled as a synbiotic</c:v>
                </c:pt>
                <c:pt idx="8">
                  <c:v>None of the above</c:v>
                </c:pt>
              </c:strCache>
            </c:strRef>
          </c:cat>
          <c:val>
            <c:numRef>
              <c:f>Sheet1!$D$2:$D$10</c:f>
              <c:numCache>
                <c:formatCode>0%</c:formatCode>
                <c:ptCount val="9"/>
                <c:pt idx="0">
                  <c:v>0.28999999999999998</c:v>
                </c:pt>
                <c:pt idx="1">
                  <c:v>0.31</c:v>
                </c:pt>
                <c:pt idx="2">
                  <c:v>0.17</c:v>
                </c:pt>
                <c:pt idx="3">
                  <c:v>0.28999999999999998</c:v>
                </c:pt>
                <c:pt idx="4">
                  <c:v>0.2</c:v>
                </c:pt>
                <c:pt idx="5">
                  <c:v>0.18</c:v>
                </c:pt>
                <c:pt idx="6">
                  <c:v>0.25</c:v>
                </c:pt>
                <c:pt idx="7">
                  <c:v>0.22</c:v>
                </c:pt>
                <c:pt idx="8">
                  <c:v>0.05</c:v>
                </c:pt>
              </c:numCache>
            </c:numRef>
          </c:val>
          <c:extLst>
            <c:ext xmlns:c16="http://schemas.microsoft.com/office/drawing/2014/chart" uri="{C3380CC4-5D6E-409C-BE32-E72D297353CC}">
              <c16:uniqueId val="{00000002-B1D8-4570-A304-4FA8EC2C067A}"/>
            </c:ext>
          </c:extLst>
        </c:ser>
        <c:dLbls>
          <c:showLegendKey val="0"/>
          <c:showVal val="0"/>
          <c:showCatName val="0"/>
          <c:showSerName val="0"/>
          <c:showPercent val="0"/>
          <c:showBubbleSize val="0"/>
        </c:dLbls>
        <c:gapWidth val="219"/>
        <c:overlap val="-27"/>
        <c:axId val="486471152"/>
        <c:axId val="620935072"/>
      </c:barChart>
      <c:catAx>
        <c:axId val="48647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620935072"/>
        <c:crosses val="autoZero"/>
        <c:auto val="1"/>
        <c:lblAlgn val="ctr"/>
        <c:lblOffset val="100"/>
        <c:noMultiLvlLbl val="0"/>
      </c:catAx>
      <c:valAx>
        <c:axId val="620935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486471152"/>
        <c:crosses val="autoZero"/>
        <c:crossBetween val="between"/>
        <c:majorUnit val="0.1"/>
      </c:valAx>
      <c:spPr>
        <a:noFill/>
        <a:ln>
          <a:noFill/>
        </a:ln>
        <a:effectLst/>
      </c:spPr>
    </c:plotArea>
    <c:legend>
      <c:legendPos val="b"/>
      <c:layout>
        <c:manualLayout>
          <c:xMode val="edge"/>
          <c:yMode val="edge"/>
          <c:x val="0.37243954953340125"/>
          <c:y val="0.93682379767725099"/>
          <c:w val="0.27135790908928964"/>
          <c:h val="5.500422650332934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169291338582679E-2"/>
          <c:y val="3.101237041243789E-2"/>
          <c:w val="0.94837237532808394"/>
          <c:h val="0.63791343854715232"/>
        </c:manualLayout>
      </c:layout>
      <c:barChart>
        <c:barDir val="col"/>
        <c:grouping val="clustered"/>
        <c:varyColors val="0"/>
        <c:ser>
          <c:idx val="0"/>
          <c:order val="0"/>
          <c:tx>
            <c:strRef>
              <c:f>Sheet1!$B$1</c:f>
              <c:strCache>
                <c:ptCount val="1"/>
                <c:pt idx="0">
                  <c:v>2018</c:v>
                </c:pt>
              </c:strCache>
            </c:strRef>
          </c:tx>
          <c:spPr>
            <a:solidFill>
              <a:srgbClr val="96B1AD"/>
            </a:solidFill>
            <a:ln>
              <a:noFill/>
            </a:ln>
            <a:effectLst/>
          </c:spPr>
          <c:invertIfNegative val="0"/>
          <c:cat>
            <c:strRef>
              <c:f>Sheet1!$A$2:$A$9</c:f>
              <c:strCache>
                <c:ptCount val="8"/>
                <c:pt idx="0">
                  <c:v>Look that it is labelled as a prebiotic</c:v>
                </c:pt>
                <c:pt idx="1">
                  <c:v>Look for a probiotic/prebiotic combination</c:v>
                </c:pt>
                <c:pt idx="2">
                  <c:v>Look for fiber</c:v>
                </c:pt>
                <c:pt idx="3">
                  <c:v>Look for specific activity or action on gut microbiota</c:v>
                </c:pt>
                <c:pt idx="4">
                  <c:v>Look that it has at least 10% of the recommended daily intake (RDI) of dietary fiber (2.5g)</c:v>
                </c:pt>
                <c:pt idx="5">
                  <c:v>Look for inulin, FOS, GOS, XOS or other specific prebiotics</c:v>
                </c:pt>
                <c:pt idx="6">
                  <c:v>Look for resistant starch</c:v>
                </c:pt>
                <c:pt idx="7">
                  <c:v>Look that it is labelled as a synbiotic</c:v>
                </c:pt>
              </c:strCache>
            </c:strRef>
          </c:cat>
          <c:val>
            <c:numRef>
              <c:f>Sheet1!$B$2:$B$9</c:f>
              <c:numCache>
                <c:formatCode>0%</c:formatCode>
                <c:ptCount val="8"/>
                <c:pt idx="0">
                  <c:v>0.46875</c:v>
                </c:pt>
                <c:pt idx="1">
                  <c:v>0.390625</c:v>
                </c:pt>
                <c:pt idx="2">
                  <c:v>0.421875</c:v>
                </c:pt>
                <c:pt idx="3">
                  <c:v>0.296875</c:v>
                </c:pt>
                <c:pt idx="4">
                  <c:v>0.234375</c:v>
                </c:pt>
                <c:pt idx="5">
                  <c:v>0.21875</c:v>
                </c:pt>
                <c:pt idx="6">
                  <c:v>0.21875</c:v>
                </c:pt>
              </c:numCache>
            </c:numRef>
          </c:val>
          <c:extLst>
            <c:ext xmlns:c16="http://schemas.microsoft.com/office/drawing/2014/chart" uri="{C3380CC4-5D6E-409C-BE32-E72D297353CC}">
              <c16:uniqueId val="{00000000-B6EA-426B-9A79-F0E80E2CDD63}"/>
            </c:ext>
          </c:extLst>
        </c:ser>
        <c:ser>
          <c:idx val="1"/>
          <c:order val="1"/>
          <c:tx>
            <c:strRef>
              <c:f>Sheet1!$C$1</c:f>
              <c:strCache>
                <c:ptCount val="1"/>
                <c:pt idx="0">
                  <c:v>2019</c:v>
                </c:pt>
              </c:strCache>
            </c:strRef>
          </c:tx>
          <c:spPr>
            <a:solidFill>
              <a:schemeClr val="accent3">
                <a:lumMod val="25000"/>
              </a:schemeClr>
            </a:solidFill>
            <a:ln>
              <a:noFill/>
            </a:ln>
            <a:effectLst/>
          </c:spPr>
          <c:invertIfNegative val="0"/>
          <c:cat>
            <c:strRef>
              <c:f>Sheet1!$A$2:$A$9</c:f>
              <c:strCache>
                <c:ptCount val="8"/>
                <c:pt idx="0">
                  <c:v>Look that it is labelled as a prebiotic</c:v>
                </c:pt>
                <c:pt idx="1">
                  <c:v>Look for a probiotic/prebiotic combination</c:v>
                </c:pt>
                <c:pt idx="2">
                  <c:v>Look for fiber</c:v>
                </c:pt>
                <c:pt idx="3">
                  <c:v>Look for specific activity or action on gut microbiota</c:v>
                </c:pt>
                <c:pt idx="4">
                  <c:v>Look that it has at least 10% of the recommended daily intake (RDI) of dietary fiber (2.5g)</c:v>
                </c:pt>
                <c:pt idx="5">
                  <c:v>Look for inulin, FOS, GOS, XOS or other specific prebiotics</c:v>
                </c:pt>
                <c:pt idx="6">
                  <c:v>Look for resistant starch</c:v>
                </c:pt>
                <c:pt idx="7">
                  <c:v>Look that it is labelled as a synbiotic</c:v>
                </c:pt>
              </c:strCache>
            </c:strRef>
          </c:cat>
          <c:val>
            <c:numRef>
              <c:f>Sheet1!$C$2:$C$9</c:f>
              <c:numCache>
                <c:formatCode>0%</c:formatCode>
                <c:ptCount val="8"/>
                <c:pt idx="0">
                  <c:v>0.46923077000000002</c:v>
                </c:pt>
                <c:pt idx="1">
                  <c:v>0.34615384999999999</c:v>
                </c:pt>
                <c:pt idx="2">
                  <c:v>0.33076923000000003</c:v>
                </c:pt>
                <c:pt idx="3">
                  <c:v>0.23846154</c:v>
                </c:pt>
                <c:pt idx="4">
                  <c:v>0.24615385000000001</c:v>
                </c:pt>
                <c:pt idx="5">
                  <c:v>0.21538462</c:v>
                </c:pt>
                <c:pt idx="6">
                  <c:v>0.16923077</c:v>
                </c:pt>
                <c:pt idx="7">
                  <c:v>0.16923077</c:v>
                </c:pt>
              </c:numCache>
            </c:numRef>
          </c:val>
          <c:extLst>
            <c:ext xmlns:c16="http://schemas.microsoft.com/office/drawing/2014/chart" uri="{C3380CC4-5D6E-409C-BE32-E72D297353CC}">
              <c16:uniqueId val="{00000001-B6EA-426B-9A79-F0E80E2CDD63}"/>
            </c:ext>
          </c:extLst>
        </c:ser>
        <c:ser>
          <c:idx val="2"/>
          <c:order val="2"/>
          <c:tx>
            <c:strRef>
              <c:f>Sheet1!$D$1</c:f>
              <c:strCache>
                <c:ptCount val="1"/>
                <c:pt idx="0">
                  <c:v>2020</c:v>
                </c:pt>
              </c:strCache>
            </c:strRef>
          </c:tx>
          <c:spPr>
            <a:solidFill>
              <a:schemeClr val="bg1">
                <a:lumMod val="50000"/>
              </a:schemeClr>
            </a:solidFill>
            <a:ln>
              <a:noFill/>
            </a:ln>
            <a:effectLst/>
          </c:spPr>
          <c:invertIfNegative val="0"/>
          <c:cat>
            <c:strRef>
              <c:f>Sheet1!$A$2:$A$9</c:f>
              <c:strCache>
                <c:ptCount val="8"/>
                <c:pt idx="0">
                  <c:v>Look that it is labelled as a prebiotic</c:v>
                </c:pt>
                <c:pt idx="1">
                  <c:v>Look for a probiotic/prebiotic combination</c:v>
                </c:pt>
                <c:pt idx="2">
                  <c:v>Look for fiber</c:v>
                </c:pt>
                <c:pt idx="3">
                  <c:v>Look for specific activity or action on gut microbiota</c:v>
                </c:pt>
                <c:pt idx="4">
                  <c:v>Look that it has at least 10% of the recommended daily intake (RDI) of dietary fiber (2.5g)</c:v>
                </c:pt>
                <c:pt idx="5">
                  <c:v>Look for inulin, FOS, GOS, XOS or other specific prebiotics</c:v>
                </c:pt>
                <c:pt idx="6">
                  <c:v>Look for resistant starch</c:v>
                </c:pt>
                <c:pt idx="7">
                  <c:v>Look that it is labelled as a synbiotic</c:v>
                </c:pt>
              </c:strCache>
            </c:strRef>
          </c:cat>
          <c:val>
            <c:numRef>
              <c:f>Sheet1!$D$2:$D$9</c:f>
              <c:numCache>
                <c:formatCode>0%</c:formatCode>
                <c:ptCount val="8"/>
                <c:pt idx="0">
                  <c:v>0.34782608999999998</c:v>
                </c:pt>
                <c:pt idx="1">
                  <c:v>0.36521738999999998</c:v>
                </c:pt>
                <c:pt idx="2">
                  <c:v>0.31304347999999999</c:v>
                </c:pt>
                <c:pt idx="3">
                  <c:v>0.24347826</c:v>
                </c:pt>
                <c:pt idx="4">
                  <c:v>0.24347826</c:v>
                </c:pt>
                <c:pt idx="5">
                  <c:v>0.18260870000000001</c:v>
                </c:pt>
                <c:pt idx="6">
                  <c:v>0.14782608999999999</c:v>
                </c:pt>
                <c:pt idx="7">
                  <c:v>0.14782608999999999</c:v>
                </c:pt>
              </c:numCache>
            </c:numRef>
          </c:val>
          <c:extLst>
            <c:ext xmlns:c16="http://schemas.microsoft.com/office/drawing/2014/chart" uri="{C3380CC4-5D6E-409C-BE32-E72D297353CC}">
              <c16:uniqueId val="{00000002-B6EA-426B-9A79-F0E80E2CDD63}"/>
            </c:ext>
          </c:extLst>
        </c:ser>
        <c:dLbls>
          <c:showLegendKey val="0"/>
          <c:showVal val="0"/>
          <c:showCatName val="0"/>
          <c:showSerName val="0"/>
          <c:showPercent val="0"/>
          <c:showBubbleSize val="0"/>
        </c:dLbls>
        <c:gapWidth val="219"/>
        <c:overlap val="-27"/>
        <c:axId val="486483152"/>
        <c:axId val="620956704"/>
      </c:barChart>
      <c:catAx>
        <c:axId val="48648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0956704"/>
        <c:crosses val="autoZero"/>
        <c:auto val="1"/>
        <c:lblAlgn val="ctr"/>
        <c:lblOffset val="100"/>
        <c:noMultiLvlLbl val="0"/>
      </c:catAx>
      <c:valAx>
        <c:axId val="620956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6483152"/>
        <c:crosses val="autoZero"/>
        <c:crossBetween val="between"/>
        <c:majorUnit val="0.1"/>
      </c:valAx>
      <c:spPr>
        <a:noFill/>
        <a:ln>
          <a:noFill/>
        </a:ln>
        <a:effectLst/>
      </c:spPr>
    </c:plotArea>
    <c:legend>
      <c:legendPos val="b"/>
      <c:layout>
        <c:manualLayout>
          <c:xMode val="edge"/>
          <c:yMode val="edge"/>
          <c:x val="0.35902436023622047"/>
          <c:y val="0.90204552932079018"/>
          <c:w val="0.28299286417322833"/>
          <c:h val="5.537162131280907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282268219351228E-2"/>
          <c:y val="3.4653181336123939E-2"/>
          <c:w val="0.91292666329906047"/>
          <c:h val="0.46638427500603258"/>
        </c:manualLayout>
      </c:layout>
      <c:barChart>
        <c:barDir val="col"/>
        <c:grouping val="clustered"/>
        <c:varyColors val="0"/>
        <c:ser>
          <c:idx val="0"/>
          <c:order val="0"/>
          <c:tx>
            <c:strRef>
              <c:f>Sheet1!$B$1</c:f>
              <c:strCache>
                <c:ptCount val="1"/>
                <c:pt idx="0">
                  <c:v>Regular Supplement Users </c:v>
                </c:pt>
              </c:strCache>
            </c:strRef>
          </c:tx>
          <c:spPr>
            <a:solidFill>
              <a:schemeClr val="bg1">
                <a:lumMod val="65000"/>
              </a:schemeClr>
            </a:solidFill>
            <a:ln>
              <a:noFill/>
            </a:ln>
            <a:effectLst/>
          </c:spPr>
          <c:invertIfNegative val="0"/>
          <c:cat>
            <c:strRef>
              <c:f>Sheet1!$A$2:$A$22</c:f>
              <c:strCache>
                <c:ptCount val="21"/>
                <c:pt idx="0">
                  <c:v>Joint or other pain</c:v>
                </c:pt>
                <c:pt idx="1">
                  <c:v>High blood pressure</c:v>
                </c:pt>
                <c:pt idx="2">
                  <c:v>Anxiety or stress</c:v>
                </c:pt>
                <c:pt idx="3">
                  <c:v>Insomnia/Sleep problems</c:v>
                </c:pt>
                <c:pt idx="4">
                  <c:v>High cholesterol</c:v>
                </c:pt>
                <c:pt idx="5">
                  <c:v>Lack of energy</c:v>
                </c:pt>
                <c:pt idx="6">
                  <c:v>Overweight/Obese</c:v>
                </c:pt>
                <c:pt idx="7">
                  <c:v>Depression</c:v>
                </c:pt>
                <c:pt idx="8">
                  <c:v>Digestive complaints</c:v>
                </c:pt>
                <c:pt idx="9">
                  <c:v>Diabetes</c:v>
                </c:pt>
                <c:pt idx="10">
                  <c:v>Poor/declining vision</c:v>
                </c:pt>
                <c:pt idx="11">
                  <c:v>Immunity concerns</c:v>
                </c:pt>
                <c:pt idx="12">
                  <c:v>Frequent cold/flu issues</c:v>
                </c:pt>
                <c:pt idx="13">
                  <c:v>Dermatological condition</c:v>
                </c:pt>
                <c:pt idx="14">
                  <c:v>Perimenopause/Menopause</c:v>
                </c:pt>
                <c:pt idx="15">
                  <c:v>Lack of mental acuity, cognition or focus</c:v>
                </c:pt>
                <c:pt idx="16">
                  <c:v>Heart/cardiovascular problem</c:v>
                </c:pt>
                <c:pt idx="17">
                  <c:v>Osteoporosis</c:v>
                </c:pt>
                <c:pt idx="18">
                  <c:v>Cancer</c:v>
                </c:pt>
                <c:pt idx="19">
                  <c:v>Pregnancy</c:v>
                </c:pt>
                <c:pt idx="20">
                  <c:v>None of the above</c:v>
                </c:pt>
              </c:strCache>
            </c:strRef>
          </c:cat>
          <c:val>
            <c:numRef>
              <c:f>Sheet1!$B$2:$B$22</c:f>
              <c:numCache>
                <c:formatCode>0%</c:formatCode>
                <c:ptCount val="21"/>
                <c:pt idx="0">
                  <c:v>0.28000000000000003</c:v>
                </c:pt>
                <c:pt idx="1">
                  <c:v>0.23</c:v>
                </c:pt>
                <c:pt idx="2">
                  <c:v>0.21</c:v>
                </c:pt>
                <c:pt idx="3">
                  <c:v>0.21</c:v>
                </c:pt>
                <c:pt idx="4">
                  <c:v>0.19</c:v>
                </c:pt>
                <c:pt idx="5">
                  <c:v>0.18</c:v>
                </c:pt>
                <c:pt idx="6">
                  <c:v>0.15</c:v>
                </c:pt>
                <c:pt idx="7">
                  <c:v>0.13</c:v>
                </c:pt>
                <c:pt idx="8">
                  <c:v>0.13</c:v>
                </c:pt>
                <c:pt idx="9">
                  <c:v>0.09</c:v>
                </c:pt>
                <c:pt idx="10">
                  <c:v>0.09</c:v>
                </c:pt>
                <c:pt idx="11">
                  <c:v>0.08</c:v>
                </c:pt>
                <c:pt idx="12">
                  <c:v>0.06</c:v>
                </c:pt>
                <c:pt idx="13">
                  <c:v>0.06</c:v>
                </c:pt>
                <c:pt idx="14">
                  <c:v>0.06</c:v>
                </c:pt>
                <c:pt idx="15">
                  <c:v>0.05</c:v>
                </c:pt>
                <c:pt idx="16">
                  <c:v>0.04</c:v>
                </c:pt>
                <c:pt idx="17">
                  <c:v>0.04</c:v>
                </c:pt>
                <c:pt idx="18">
                  <c:v>0.02</c:v>
                </c:pt>
                <c:pt idx="19">
                  <c:v>0.01</c:v>
                </c:pt>
                <c:pt idx="20">
                  <c:v>0.26</c:v>
                </c:pt>
              </c:numCache>
            </c:numRef>
          </c:val>
          <c:extLst>
            <c:ext xmlns:c16="http://schemas.microsoft.com/office/drawing/2014/chart" uri="{C3380CC4-5D6E-409C-BE32-E72D297353CC}">
              <c16:uniqueId val="{00000000-F8F1-4ECE-9A39-E677A6242D3A}"/>
            </c:ext>
          </c:extLst>
        </c:ser>
        <c:ser>
          <c:idx val="1"/>
          <c:order val="1"/>
          <c:tx>
            <c:strRef>
              <c:f>Sheet1!$C$1</c:f>
              <c:strCache>
                <c:ptCount val="1"/>
                <c:pt idx="0">
                  <c:v>Irregular Supplement Users </c:v>
                </c:pt>
              </c:strCache>
            </c:strRef>
          </c:tx>
          <c:spPr>
            <a:solidFill>
              <a:schemeClr val="accent2"/>
            </a:solidFill>
            <a:ln>
              <a:noFill/>
            </a:ln>
            <a:effectLst/>
          </c:spPr>
          <c:invertIfNegative val="0"/>
          <c:cat>
            <c:strRef>
              <c:f>Sheet1!$A$2:$A$22</c:f>
              <c:strCache>
                <c:ptCount val="21"/>
                <c:pt idx="0">
                  <c:v>Joint or other pain</c:v>
                </c:pt>
                <c:pt idx="1">
                  <c:v>High blood pressure</c:v>
                </c:pt>
                <c:pt idx="2">
                  <c:v>Anxiety or stress</c:v>
                </c:pt>
                <c:pt idx="3">
                  <c:v>Insomnia/Sleep problems</c:v>
                </c:pt>
                <c:pt idx="4">
                  <c:v>High cholesterol</c:v>
                </c:pt>
                <c:pt idx="5">
                  <c:v>Lack of energy</c:v>
                </c:pt>
                <c:pt idx="6">
                  <c:v>Overweight/Obese</c:v>
                </c:pt>
                <c:pt idx="7">
                  <c:v>Depression</c:v>
                </c:pt>
                <c:pt idx="8">
                  <c:v>Digestive complaints</c:v>
                </c:pt>
                <c:pt idx="9">
                  <c:v>Diabetes</c:v>
                </c:pt>
                <c:pt idx="10">
                  <c:v>Poor/declining vision</c:v>
                </c:pt>
                <c:pt idx="11">
                  <c:v>Immunity concerns</c:v>
                </c:pt>
                <c:pt idx="12">
                  <c:v>Frequent cold/flu issues</c:v>
                </c:pt>
                <c:pt idx="13">
                  <c:v>Dermatological condition</c:v>
                </c:pt>
                <c:pt idx="14">
                  <c:v>Perimenopause/Menopause</c:v>
                </c:pt>
                <c:pt idx="15">
                  <c:v>Lack of mental acuity, cognition or focus</c:v>
                </c:pt>
                <c:pt idx="16">
                  <c:v>Heart/cardiovascular problem</c:v>
                </c:pt>
                <c:pt idx="17">
                  <c:v>Osteoporosis</c:v>
                </c:pt>
                <c:pt idx="18">
                  <c:v>Cancer</c:v>
                </c:pt>
                <c:pt idx="19">
                  <c:v>Pregnancy</c:v>
                </c:pt>
                <c:pt idx="20">
                  <c:v>None of the above</c:v>
                </c:pt>
              </c:strCache>
            </c:strRef>
          </c:cat>
          <c:val>
            <c:numRef>
              <c:f>Sheet1!$C$2:$C$22</c:f>
              <c:numCache>
                <c:formatCode>0%</c:formatCode>
                <c:ptCount val="21"/>
                <c:pt idx="0">
                  <c:v>0.19</c:v>
                </c:pt>
                <c:pt idx="1">
                  <c:v>0.16</c:v>
                </c:pt>
                <c:pt idx="2">
                  <c:v>0.19</c:v>
                </c:pt>
                <c:pt idx="3">
                  <c:v>0.17</c:v>
                </c:pt>
                <c:pt idx="4">
                  <c:v>0.12</c:v>
                </c:pt>
                <c:pt idx="5">
                  <c:v>0.18</c:v>
                </c:pt>
                <c:pt idx="6">
                  <c:v>0.13</c:v>
                </c:pt>
                <c:pt idx="7">
                  <c:v>0.14000000000000001</c:v>
                </c:pt>
                <c:pt idx="8">
                  <c:v>0.08</c:v>
                </c:pt>
                <c:pt idx="9">
                  <c:v>0.08</c:v>
                </c:pt>
                <c:pt idx="10">
                  <c:v>7.0000000000000007E-2</c:v>
                </c:pt>
                <c:pt idx="11">
                  <c:v>0.06</c:v>
                </c:pt>
                <c:pt idx="12">
                  <c:v>7.0000000000000007E-2</c:v>
                </c:pt>
                <c:pt idx="13">
                  <c:v>7.0000000000000007E-2</c:v>
                </c:pt>
                <c:pt idx="14">
                  <c:v>0.04</c:v>
                </c:pt>
                <c:pt idx="15">
                  <c:v>0.05</c:v>
                </c:pt>
                <c:pt idx="16">
                  <c:v>0.04</c:v>
                </c:pt>
                <c:pt idx="17">
                  <c:v>0.03</c:v>
                </c:pt>
                <c:pt idx="18">
                  <c:v>0.02</c:v>
                </c:pt>
                <c:pt idx="19">
                  <c:v>0.03</c:v>
                </c:pt>
                <c:pt idx="20">
                  <c:v>0.28999999999999998</c:v>
                </c:pt>
              </c:numCache>
            </c:numRef>
          </c:val>
          <c:extLst>
            <c:ext xmlns:c16="http://schemas.microsoft.com/office/drawing/2014/chart" uri="{C3380CC4-5D6E-409C-BE32-E72D297353CC}">
              <c16:uniqueId val="{00000001-F8F1-4ECE-9A39-E677A6242D3A}"/>
            </c:ext>
          </c:extLst>
        </c:ser>
        <c:dLbls>
          <c:showLegendKey val="0"/>
          <c:showVal val="0"/>
          <c:showCatName val="0"/>
          <c:showSerName val="0"/>
          <c:showPercent val="0"/>
          <c:showBubbleSize val="0"/>
        </c:dLbls>
        <c:gapWidth val="239"/>
        <c:overlap val="-17"/>
        <c:axId val="979730191"/>
        <c:axId val="791114847"/>
      </c:barChart>
      <c:catAx>
        <c:axId val="97973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1114847"/>
        <c:crosses val="autoZero"/>
        <c:auto val="1"/>
        <c:lblAlgn val="ctr"/>
        <c:lblOffset val="100"/>
        <c:noMultiLvlLbl val="0"/>
      </c:catAx>
      <c:valAx>
        <c:axId val="791114847"/>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79730191"/>
        <c:crosses val="autoZero"/>
        <c:crossBetween val="between"/>
        <c:majorUnit val="0.1"/>
      </c:valAx>
      <c:spPr>
        <a:noFill/>
        <a:ln>
          <a:noFill/>
        </a:ln>
        <a:effectLst/>
      </c:spPr>
    </c:plotArea>
    <c:legend>
      <c:legendPos val="b"/>
      <c:layout>
        <c:manualLayout>
          <c:xMode val="edge"/>
          <c:yMode val="edge"/>
          <c:x val="0.68340776260155511"/>
          <c:y val="0.11794711567701871"/>
          <c:w val="0.24734407703639838"/>
          <c:h val="0.12915971281593683"/>
        </c:manualLayout>
      </c:layout>
      <c:overlay val="0"/>
      <c:spPr>
        <a:solidFill>
          <a:schemeClr val="bg1"/>
        </a:solidFill>
        <a:ln>
          <a:solidFill>
            <a:schemeClr val="bg1">
              <a:lumMod val="65000"/>
            </a:schemeClr>
          </a:solid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2">
                <a:lumMod val="75000"/>
              </a:schemeClr>
            </a:solidFill>
            <a:ln>
              <a:noFill/>
            </a:ln>
            <a:effectLst/>
          </c:spPr>
          <c:invertIfNegative val="0"/>
          <c:cat>
            <c:strRef>
              <c:f>Sheet1!$A$2:$A$7</c:f>
              <c:strCache>
                <c:ptCount val="6"/>
                <c:pt idx="0">
                  <c:v>It's in one of my other supplements</c:v>
                </c:pt>
                <c:pt idx="1">
                  <c:v>$50 or more</c:v>
                </c:pt>
                <c:pt idx="2">
                  <c:v>$30 to $49</c:v>
                </c:pt>
                <c:pt idx="3">
                  <c:v>$20 to $29</c:v>
                </c:pt>
                <c:pt idx="4">
                  <c:v>$10 to $19</c:v>
                </c:pt>
                <c:pt idx="5">
                  <c:v>Less than $10</c:v>
                </c:pt>
              </c:strCache>
            </c:strRef>
          </c:cat>
          <c:val>
            <c:numRef>
              <c:f>Sheet1!$B$2:$B$7</c:f>
              <c:numCache>
                <c:formatCode>0%</c:formatCode>
                <c:ptCount val="6"/>
                <c:pt idx="0">
                  <c:v>0.04</c:v>
                </c:pt>
                <c:pt idx="1">
                  <c:v>0.03</c:v>
                </c:pt>
                <c:pt idx="2">
                  <c:v>0.14000000000000001</c:v>
                </c:pt>
                <c:pt idx="3">
                  <c:v>0.28999999999999998</c:v>
                </c:pt>
                <c:pt idx="4">
                  <c:v>0.28999999999999998</c:v>
                </c:pt>
                <c:pt idx="5">
                  <c:v>0.22</c:v>
                </c:pt>
              </c:numCache>
            </c:numRef>
          </c:val>
          <c:extLst>
            <c:ext xmlns:c16="http://schemas.microsoft.com/office/drawing/2014/chart" uri="{C3380CC4-5D6E-409C-BE32-E72D297353CC}">
              <c16:uniqueId val="{00000000-7694-40CA-BD5A-39098C754314}"/>
            </c:ext>
          </c:extLst>
        </c:ser>
        <c:ser>
          <c:idx val="1"/>
          <c:order val="1"/>
          <c:tx>
            <c:strRef>
              <c:f>Sheet1!$C$1</c:f>
              <c:strCache>
                <c:ptCount val="1"/>
                <c:pt idx="0">
                  <c:v>UK</c:v>
                </c:pt>
              </c:strCache>
            </c:strRef>
          </c:tx>
          <c:spPr>
            <a:solidFill>
              <a:srgbClr val="96B1AD"/>
            </a:solidFill>
            <a:ln>
              <a:noFill/>
            </a:ln>
            <a:effectLst/>
          </c:spPr>
          <c:invertIfNegative val="0"/>
          <c:cat>
            <c:strRef>
              <c:f>Sheet1!$A$2:$A$7</c:f>
              <c:strCache>
                <c:ptCount val="6"/>
                <c:pt idx="0">
                  <c:v>It's in one of my other supplements</c:v>
                </c:pt>
                <c:pt idx="1">
                  <c:v>$50 or more</c:v>
                </c:pt>
                <c:pt idx="2">
                  <c:v>$30 to $49</c:v>
                </c:pt>
                <c:pt idx="3">
                  <c:v>$20 to $29</c:v>
                </c:pt>
                <c:pt idx="4">
                  <c:v>$10 to $19</c:v>
                </c:pt>
                <c:pt idx="5">
                  <c:v>Less than $10</c:v>
                </c:pt>
              </c:strCache>
            </c:strRef>
          </c:cat>
          <c:val>
            <c:numRef>
              <c:f>Sheet1!$C$2:$C$7</c:f>
              <c:numCache>
                <c:formatCode>0%</c:formatCode>
                <c:ptCount val="6"/>
                <c:pt idx="0">
                  <c:v>7.0000000000000007E-2</c:v>
                </c:pt>
                <c:pt idx="1">
                  <c:v>0.05</c:v>
                </c:pt>
                <c:pt idx="2">
                  <c:v>0.18</c:v>
                </c:pt>
                <c:pt idx="3">
                  <c:v>0.21</c:v>
                </c:pt>
                <c:pt idx="4">
                  <c:v>0.25</c:v>
                </c:pt>
                <c:pt idx="5">
                  <c:v>0.25</c:v>
                </c:pt>
              </c:numCache>
            </c:numRef>
          </c:val>
          <c:extLst>
            <c:ext xmlns:c16="http://schemas.microsoft.com/office/drawing/2014/chart" uri="{C3380CC4-5D6E-409C-BE32-E72D297353CC}">
              <c16:uniqueId val="{00000001-7694-40CA-BD5A-39098C754314}"/>
            </c:ext>
          </c:extLst>
        </c:ser>
        <c:ser>
          <c:idx val="2"/>
          <c:order val="2"/>
          <c:tx>
            <c:strRef>
              <c:f>Sheet1!$D$1</c:f>
              <c:strCache>
                <c:ptCount val="1"/>
                <c:pt idx="0">
                  <c:v>Germany</c:v>
                </c:pt>
              </c:strCache>
            </c:strRef>
          </c:tx>
          <c:spPr>
            <a:solidFill>
              <a:schemeClr val="bg1">
                <a:lumMod val="50000"/>
              </a:schemeClr>
            </a:solidFill>
            <a:ln>
              <a:noFill/>
            </a:ln>
            <a:effectLst/>
          </c:spPr>
          <c:invertIfNegative val="0"/>
          <c:cat>
            <c:strRef>
              <c:f>Sheet1!$A$2:$A$7</c:f>
              <c:strCache>
                <c:ptCount val="6"/>
                <c:pt idx="0">
                  <c:v>It's in one of my other supplements</c:v>
                </c:pt>
                <c:pt idx="1">
                  <c:v>$50 or more</c:v>
                </c:pt>
                <c:pt idx="2">
                  <c:v>$30 to $49</c:v>
                </c:pt>
                <c:pt idx="3">
                  <c:v>$20 to $29</c:v>
                </c:pt>
                <c:pt idx="4">
                  <c:v>$10 to $19</c:v>
                </c:pt>
                <c:pt idx="5">
                  <c:v>Less than $10</c:v>
                </c:pt>
              </c:strCache>
            </c:strRef>
          </c:cat>
          <c:val>
            <c:numRef>
              <c:f>Sheet1!$D$2:$D$7</c:f>
              <c:numCache>
                <c:formatCode>0%</c:formatCode>
                <c:ptCount val="6"/>
                <c:pt idx="0">
                  <c:v>0.05</c:v>
                </c:pt>
                <c:pt idx="1">
                  <c:v>0.06</c:v>
                </c:pt>
                <c:pt idx="2">
                  <c:v>0.17</c:v>
                </c:pt>
                <c:pt idx="3">
                  <c:v>0.25</c:v>
                </c:pt>
                <c:pt idx="4">
                  <c:v>0.23</c:v>
                </c:pt>
                <c:pt idx="5">
                  <c:v>0.25</c:v>
                </c:pt>
              </c:numCache>
            </c:numRef>
          </c:val>
          <c:extLst>
            <c:ext xmlns:c16="http://schemas.microsoft.com/office/drawing/2014/chart" uri="{C3380CC4-5D6E-409C-BE32-E72D297353CC}">
              <c16:uniqueId val="{00000002-7694-40CA-BD5A-39098C754314}"/>
            </c:ext>
          </c:extLst>
        </c:ser>
        <c:dLbls>
          <c:showLegendKey val="0"/>
          <c:showVal val="0"/>
          <c:showCatName val="0"/>
          <c:showSerName val="0"/>
          <c:showPercent val="0"/>
          <c:showBubbleSize val="0"/>
        </c:dLbls>
        <c:gapWidth val="219"/>
        <c:overlap val="-27"/>
        <c:axId val="1059669568"/>
        <c:axId val="1087278848"/>
      </c:barChart>
      <c:catAx>
        <c:axId val="105966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7278848"/>
        <c:crosses val="autoZero"/>
        <c:auto val="1"/>
        <c:lblAlgn val="ctr"/>
        <c:lblOffset val="100"/>
        <c:noMultiLvlLbl val="0"/>
      </c:catAx>
      <c:valAx>
        <c:axId val="1087278848"/>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59669568"/>
        <c:crosses val="autoZero"/>
        <c:crossBetween val="between"/>
        <c:majorUnit val="0.1"/>
      </c:valAx>
      <c:spPr>
        <a:noFill/>
        <a:ln>
          <a:noFill/>
        </a:ln>
        <a:effectLst/>
      </c:spPr>
    </c:plotArea>
    <c:legend>
      <c:legendPos val="b"/>
      <c:layout>
        <c:manualLayout>
          <c:xMode val="edge"/>
          <c:yMode val="edge"/>
          <c:x val="0.4174381001602599"/>
          <c:y val="0.93033513721464911"/>
          <c:w val="0.16622685677803786"/>
          <c:h val="5.387019184928650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40010683992685E-2"/>
          <c:y val="9.8340701969013011E-2"/>
          <c:w val="0.94532540575285229"/>
          <c:h val="0.69472187594366297"/>
        </c:manualLayout>
      </c:layout>
      <c:barChart>
        <c:barDir val="col"/>
        <c:grouping val="clustered"/>
        <c:varyColors val="0"/>
        <c:ser>
          <c:idx val="0"/>
          <c:order val="0"/>
          <c:tx>
            <c:strRef>
              <c:f>Sheet1!$B$1</c:f>
              <c:strCache>
                <c:ptCount val="1"/>
                <c:pt idx="0">
                  <c:v>Prebiotics</c:v>
                </c:pt>
              </c:strCache>
            </c:strRef>
          </c:tx>
          <c:spPr>
            <a:solidFill>
              <a:schemeClr val="bg1">
                <a:lumMod val="50000"/>
              </a:schemeClr>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Sheet1!$B$2:$B$10</c:f>
              <c:numCache>
                <c:formatCode>0%</c:formatCode>
                <c:ptCount val="9"/>
                <c:pt idx="0">
                  <c:v>0.08</c:v>
                </c:pt>
                <c:pt idx="1">
                  <c:v>0.21</c:v>
                </c:pt>
                <c:pt idx="2">
                  <c:v>0.21</c:v>
                </c:pt>
                <c:pt idx="3">
                  <c:v>0.19</c:v>
                </c:pt>
                <c:pt idx="4">
                  <c:v>0.16</c:v>
                </c:pt>
                <c:pt idx="5">
                  <c:v>7.0000000000000007E-2</c:v>
                </c:pt>
                <c:pt idx="6">
                  <c:v>0.04</c:v>
                </c:pt>
                <c:pt idx="7">
                  <c:v>0.02</c:v>
                </c:pt>
                <c:pt idx="8">
                  <c:v>0.01</c:v>
                </c:pt>
              </c:numCache>
            </c:numRef>
          </c:val>
          <c:extLst>
            <c:ext xmlns:c16="http://schemas.microsoft.com/office/drawing/2014/chart" uri="{C3380CC4-5D6E-409C-BE32-E72D297353CC}">
              <c16:uniqueId val="{00000000-18BC-42C8-9938-3FAC59E30DC6}"/>
            </c:ext>
          </c:extLst>
        </c:ser>
        <c:ser>
          <c:idx val="1"/>
          <c:order val="1"/>
          <c:tx>
            <c:strRef>
              <c:f>Sheet1!$C$1</c:f>
              <c:strCache>
                <c:ptCount val="1"/>
                <c:pt idx="0">
                  <c:v>Probiotics</c:v>
                </c:pt>
              </c:strCache>
            </c:strRef>
          </c:tx>
          <c:spPr>
            <a:solidFill>
              <a:schemeClr val="accent3">
                <a:lumMod val="25000"/>
              </a:schemeClr>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Sheet1!$C$2:$C$10</c:f>
              <c:numCache>
                <c:formatCode>0%</c:formatCode>
                <c:ptCount val="9"/>
                <c:pt idx="0">
                  <c:v>0.13</c:v>
                </c:pt>
                <c:pt idx="1">
                  <c:v>0.24</c:v>
                </c:pt>
                <c:pt idx="2">
                  <c:v>0.2</c:v>
                </c:pt>
                <c:pt idx="3">
                  <c:v>0.17</c:v>
                </c:pt>
                <c:pt idx="4">
                  <c:v>0.13</c:v>
                </c:pt>
                <c:pt idx="5">
                  <c:v>0.06</c:v>
                </c:pt>
                <c:pt idx="6">
                  <c:v>0.03</c:v>
                </c:pt>
                <c:pt idx="7">
                  <c:v>0.02</c:v>
                </c:pt>
                <c:pt idx="8">
                  <c:v>0.01</c:v>
                </c:pt>
              </c:numCache>
            </c:numRef>
          </c:val>
          <c:extLst>
            <c:ext xmlns:c16="http://schemas.microsoft.com/office/drawing/2014/chart" uri="{C3380CC4-5D6E-409C-BE32-E72D297353CC}">
              <c16:uniqueId val="{00000001-18BC-42C8-9938-3FAC59E30DC6}"/>
            </c:ext>
          </c:extLst>
        </c:ser>
        <c:ser>
          <c:idx val="2"/>
          <c:order val="2"/>
          <c:tx>
            <c:strRef>
              <c:f>Sheet1!$D$1</c:f>
              <c:strCache>
                <c:ptCount val="1"/>
                <c:pt idx="0">
                  <c:v>Omegas</c:v>
                </c:pt>
              </c:strCache>
            </c:strRef>
          </c:tx>
          <c:spPr>
            <a:solidFill>
              <a:srgbClr val="4F9388"/>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Sheet1!$D$2:$D$10</c:f>
              <c:numCache>
                <c:formatCode>0%</c:formatCode>
                <c:ptCount val="9"/>
                <c:pt idx="0">
                  <c:v>0.16</c:v>
                </c:pt>
                <c:pt idx="1">
                  <c:v>0.26</c:v>
                </c:pt>
                <c:pt idx="2">
                  <c:v>0.2</c:v>
                </c:pt>
                <c:pt idx="3">
                  <c:v>0.15</c:v>
                </c:pt>
                <c:pt idx="4">
                  <c:v>0.11</c:v>
                </c:pt>
                <c:pt idx="5">
                  <c:v>0.06</c:v>
                </c:pt>
                <c:pt idx="6">
                  <c:v>0.03</c:v>
                </c:pt>
                <c:pt idx="7">
                  <c:v>0.02</c:v>
                </c:pt>
                <c:pt idx="8">
                  <c:v>0.02</c:v>
                </c:pt>
              </c:numCache>
            </c:numRef>
          </c:val>
          <c:extLst>
            <c:ext xmlns:c16="http://schemas.microsoft.com/office/drawing/2014/chart" uri="{C3380CC4-5D6E-409C-BE32-E72D297353CC}">
              <c16:uniqueId val="{00000002-18BC-42C8-9938-3FAC59E30DC6}"/>
            </c:ext>
          </c:extLst>
        </c:ser>
        <c:ser>
          <c:idx val="3"/>
          <c:order val="3"/>
          <c:tx>
            <c:strRef>
              <c:f>Sheet1!$E$1</c:f>
              <c:strCache>
                <c:ptCount val="1"/>
                <c:pt idx="0">
                  <c:v>Multivitamin</c:v>
                </c:pt>
              </c:strCache>
            </c:strRef>
          </c:tx>
          <c:spPr>
            <a:solidFill>
              <a:schemeClr val="accent4"/>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Sheet1!$E$2:$E$10</c:f>
              <c:numCache>
                <c:formatCode>0%</c:formatCode>
                <c:ptCount val="9"/>
                <c:pt idx="0">
                  <c:v>0.19</c:v>
                </c:pt>
                <c:pt idx="1">
                  <c:v>0.28999999999999998</c:v>
                </c:pt>
                <c:pt idx="2">
                  <c:v>0.19</c:v>
                </c:pt>
                <c:pt idx="3">
                  <c:v>0.14000000000000001</c:v>
                </c:pt>
                <c:pt idx="4">
                  <c:v>0.1</c:v>
                </c:pt>
                <c:pt idx="5">
                  <c:v>0.05</c:v>
                </c:pt>
                <c:pt idx="6">
                  <c:v>0.02</c:v>
                </c:pt>
                <c:pt idx="7">
                  <c:v>0.02</c:v>
                </c:pt>
                <c:pt idx="8">
                  <c:v>0.01</c:v>
                </c:pt>
              </c:numCache>
            </c:numRef>
          </c:val>
          <c:extLst>
            <c:ext xmlns:c16="http://schemas.microsoft.com/office/drawing/2014/chart" uri="{C3380CC4-5D6E-409C-BE32-E72D297353CC}">
              <c16:uniqueId val="{00000004-18BC-42C8-9938-3FAC59E30DC6}"/>
            </c:ext>
          </c:extLst>
        </c:ser>
        <c:dLbls>
          <c:showLegendKey val="0"/>
          <c:showVal val="0"/>
          <c:showCatName val="0"/>
          <c:showSerName val="0"/>
          <c:showPercent val="0"/>
          <c:showBubbleSize val="0"/>
        </c:dLbls>
        <c:gapWidth val="219"/>
        <c:overlap val="-27"/>
        <c:axId val="1767737359"/>
        <c:axId val="1071645679"/>
      </c:barChart>
      <c:catAx>
        <c:axId val="1767737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1645679"/>
        <c:crosses val="autoZero"/>
        <c:auto val="1"/>
        <c:lblAlgn val="ctr"/>
        <c:lblOffset val="100"/>
        <c:noMultiLvlLbl val="0"/>
      </c:catAx>
      <c:valAx>
        <c:axId val="1071645679"/>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767737359"/>
        <c:crosses val="autoZero"/>
        <c:crossBetween val="between"/>
        <c:majorUnit val="0.1"/>
      </c:valAx>
      <c:spPr>
        <a:noFill/>
        <a:ln>
          <a:noFill/>
        </a:ln>
        <a:effectLst/>
      </c:spPr>
    </c:plotArea>
    <c:legend>
      <c:legendPos val="b"/>
      <c:layout>
        <c:manualLayout>
          <c:xMode val="edge"/>
          <c:yMode val="edge"/>
          <c:x val="0.35326378604218872"/>
          <c:y val="0.9159931010987139"/>
          <c:w val="0.29347234105389336"/>
          <c:h val="4.713145852529210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40010683992685E-2"/>
          <c:y val="9.9206418172846145E-2"/>
          <c:w val="0.94532540575285229"/>
          <c:h val="0.70443446237316099"/>
        </c:manualLayout>
      </c:layout>
      <c:barChart>
        <c:barDir val="col"/>
        <c:grouping val="clustered"/>
        <c:varyColors val="0"/>
        <c:ser>
          <c:idx val="0"/>
          <c:order val="0"/>
          <c:tx>
            <c:strRef>
              <c:f>Sheet1!$B$1</c:f>
              <c:strCache>
                <c:ptCount val="1"/>
                <c:pt idx="0">
                  <c:v>2018</c:v>
                </c:pt>
              </c:strCache>
            </c:strRef>
          </c:tx>
          <c:spPr>
            <a:solidFill>
              <a:srgbClr val="96B1AD"/>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Sheet1!$B$2:$B$10</c:f>
              <c:numCache>
                <c:formatCode>0%</c:formatCode>
                <c:ptCount val="9"/>
                <c:pt idx="0">
                  <c:v>7.3732720000000002E-2</c:v>
                </c:pt>
                <c:pt idx="1">
                  <c:v>0.21198157000000001</c:v>
                </c:pt>
                <c:pt idx="2">
                  <c:v>0.16589862</c:v>
                </c:pt>
                <c:pt idx="3">
                  <c:v>0.17972350000000001</c:v>
                </c:pt>
                <c:pt idx="4">
                  <c:v>0.16589862</c:v>
                </c:pt>
                <c:pt idx="5">
                  <c:v>4.6082949999999998E-2</c:v>
                </c:pt>
                <c:pt idx="6">
                  <c:v>6.4516130000000005E-2</c:v>
                </c:pt>
                <c:pt idx="7">
                  <c:v>6.4516130000000005E-2</c:v>
                </c:pt>
                <c:pt idx="8">
                  <c:v>2.7649770000000001E-2</c:v>
                </c:pt>
              </c:numCache>
            </c:numRef>
          </c:val>
          <c:extLst>
            <c:ext xmlns:c16="http://schemas.microsoft.com/office/drawing/2014/chart" uri="{C3380CC4-5D6E-409C-BE32-E72D297353CC}">
              <c16:uniqueId val="{00000000-723C-49BC-86C5-4871B40711BC}"/>
            </c:ext>
          </c:extLst>
        </c:ser>
        <c:ser>
          <c:idx val="1"/>
          <c:order val="1"/>
          <c:tx>
            <c:strRef>
              <c:f>Sheet1!$C$1</c:f>
              <c:strCache>
                <c:ptCount val="1"/>
                <c:pt idx="0">
                  <c:v>2019</c:v>
                </c:pt>
              </c:strCache>
            </c:strRef>
          </c:tx>
          <c:spPr>
            <a:solidFill>
              <a:schemeClr val="accent2">
                <a:lumMod val="75000"/>
              </a:schemeClr>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Sheet1!$C$2:$C$10</c:f>
              <c:numCache>
                <c:formatCode>0%</c:formatCode>
                <c:ptCount val="9"/>
                <c:pt idx="0">
                  <c:v>3.313253E-2</c:v>
                </c:pt>
                <c:pt idx="1">
                  <c:v>0.15963854999999999</c:v>
                </c:pt>
                <c:pt idx="2">
                  <c:v>0.25301204999999999</c:v>
                </c:pt>
                <c:pt idx="3">
                  <c:v>0.19578313</c:v>
                </c:pt>
                <c:pt idx="4">
                  <c:v>0.16566264999999999</c:v>
                </c:pt>
                <c:pt idx="5">
                  <c:v>6.6265060000000001E-2</c:v>
                </c:pt>
                <c:pt idx="6">
                  <c:v>5.421687E-2</c:v>
                </c:pt>
                <c:pt idx="7">
                  <c:v>4.8192770000000003E-2</c:v>
                </c:pt>
                <c:pt idx="8">
                  <c:v>2.4096389999999999E-2</c:v>
                </c:pt>
              </c:numCache>
            </c:numRef>
          </c:val>
          <c:extLst>
            <c:ext xmlns:c16="http://schemas.microsoft.com/office/drawing/2014/chart" uri="{C3380CC4-5D6E-409C-BE32-E72D297353CC}">
              <c16:uniqueId val="{00000001-723C-49BC-86C5-4871B40711BC}"/>
            </c:ext>
          </c:extLst>
        </c:ser>
        <c:ser>
          <c:idx val="2"/>
          <c:order val="2"/>
          <c:tx>
            <c:strRef>
              <c:f>Sheet1!$D$1</c:f>
              <c:strCache>
                <c:ptCount val="1"/>
                <c:pt idx="0">
                  <c:v>2020</c:v>
                </c:pt>
              </c:strCache>
            </c:strRef>
          </c:tx>
          <c:spPr>
            <a:solidFill>
              <a:schemeClr val="bg1">
                <a:lumMod val="50000"/>
              </a:schemeClr>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Sheet1!$D$2:$D$10</c:f>
              <c:numCache>
                <c:formatCode>0%</c:formatCode>
                <c:ptCount val="9"/>
                <c:pt idx="0">
                  <c:v>7.0000000000000007E-2</c:v>
                </c:pt>
                <c:pt idx="1">
                  <c:v>0.21</c:v>
                </c:pt>
                <c:pt idx="2">
                  <c:v>0.22</c:v>
                </c:pt>
                <c:pt idx="3">
                  <c:v>0.19</c:v>
                </c:pt>
                <c:pt idx="4">
                  <c:v>0.15</c:v>
                </c:pt>
                <c:pt idx="5">
                  <c:v>7.0000000000000007E-2</c:v>
                </c:pt>
                <c:pt idx="6">
                  <c:v>0.05</c:v>
                </c:pt>
                <c:pt idx="7">
                  <c:v>0.03</c:v>
                </c:pt>
                <c:pt idx="8">
                  <c:v>0.02</c:v>
                </c:pt>
              </c:numCache>
            </c:numRef>
          </c:val>
          <c:extLst>
            <c:ext xmlns:c16="http://schemas.microsoft.com/office/drawing/2014/chart" uri="{C3380CC4-5D6E-409C-BE32-E72D297353CC}">
              <c16:uniqueId val="{00000002-723C-49BC-86C5-4871B40711BC}"/>
            </c:ext>
          </c:extLst>
        </c:ser>
        <c:dLbls>
          <c:showLegendKey val="0"/>
          <c:showVal val="0"/>
          <c:showCatName val="0"/>
          <c:showSerName val="0"/>
          <c:showPercent val="0"/>
          <c:showBubbleSize val="0"/>
        </c:dLbls>
        <c:gapWidth val="219"/>
        <c:overlap val="-27"/>
        <c:axId val="146908255"/>
        <c:axId val="184971423"/>
      </c:barChart>
      <c:catAx>
        <c:axId val="146908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84971423"/>
        <c:crosses val="autoZero"/>
        <c:auto val="1"/>
        <c:lblAlgn val="ctr"/>
        <c:lblOffset val="100"/>
        <c:noMultiLvlLbl val="0"/>
      </c:catAx>
      <c:valAx>
        <c:axId val="1849714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46908255"/>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c:f>
              <c:strCache>
                <c:ptCount val="1"/>
                <c:pt idx="0">
                  <c:v>Regular Prebiotic Users</c:v>
                </c:pt>
              </c:strCache>
            </c:strRef>
          </c:tx>
          <c:spPr>
            <a:solidFill>
              <a:srgbClr val="035153"/>
            </a:solidFill>
            <a:ln>
              <a:noFill/>
            </a:ln>
            <a:effectLst/>
          </c:spPr>
          <c:invertIfNegative val="0"/>
          <c:cat>
            <c:strRef>
              <c:f>Sheet1!$A$2:$A$6</c:f>
              <c:strCache>
                <c:ptCount val="5"/>
                <c:pt idx="0">
                  <c:v>I appreciate branded ingredients when I find them</c:v>
                </c:pt>
                <c:pt idx="1">
                  <c:v>I always look for branded ingredients</c:v>
                </c:pt>
                <c:pt idx="2">
                  <c:v>I don't care about branded ingredients</c:v>
                </c:pt>
                <c:pt idx="3">
                  <c:v>I don't know what branded ingredients are</c:v>
                </c:pt>
                <c:pt idx="4">
                  <c:v>I prefer not to buy branded ingredients</c:v>
                </c:pt>
              </c:strCache>
            </c:strRef>
          </c:cat>
          <c:val>
            <c:numRef>
              <c:f>Sheet1!$D$2:$D$6</c:f>
              <c:numCache>
                <c:formatCode>0%</c:formatCode>
                <c:ptCount val="5"/>
                <c:pt idx="0">
                  <c:v>0.37</c:v>
                </c:pt>
                <c:pt idx="1">
                  <c:v>0.41</c:v>
                </c:pt>
                <c:pt idx="2">
                  <c:v>0.17</c:v>
                </c:pt>
                <c:pt idx="3">
                  <c:v>0.02</c:v>
                </c:pt>
                <c:pt idx="4">
                  <c:v>0.03</c:v>
                </c:pt>
              </c:numCache>
            </c:numRef>
          </c:val>
          <c:extLst>
            <c:ext xmlns:c16="http://schemas.microsoft.com/office/drawing/2014/chart" uri="{C3380CC4-5D6E-409C-BE32-E72D297353CC}">
              <c16:uniqueId val="{00000000-F854-4945-8576-E621D65E0784}"/>
            </c:ext>
          </c:extLst>
        </c:ser>
        <c:ser>
          <c:idx val="1"/>
          <c:order val="1"/>
          <c:tx>
            <c:strRef>
              <c:f>Sheet1!$E$1</c:f>
              <c:strCache>
                <c:ptCount val="1"/>
                <c:pt idx="0">
                  <c:v>Irregular Prebiotic Users</c:v>
                </c:pt>
              </c:strCache>
            </c:strRef>
          </c:tx>
          <c:spPr>
            <a:solidFill>
              <a:schemeClr val="accent4">
                <a:lumMod val="75000"/>
              </a:schemeClr>
            </a:solidFill>
            <a:ln>
              <a:noFill/>
            </a:ln>
            <a:effectLst/>
          </c:spPr>
          <c:invertIfNegative val="0"/>
          <c:cat>
            <c:strRef>
              <c:f>Sheet1!$A$2:$A$6</c:f>
              <c:strCache>
                <c:ptCount val="5"/>
                <c:pt idx="0">
                  <c:v>I appreciate branded ingredients when I find them</c:v>
                </c:pt>
                <c:pt idx="1">
                  <c:v>I always look for branded ingredients</c:v>
                </c:pt>
                <c:pt idx="2">
                  <c:v>I don't care about branded ingredients</c:v>
                </c:pt>
                <c:pt idx="3">
                  <c:v>I don't know what branded ingredients are</c:v>
                </c:pt>
                <c:pt idx="4">
                  <c:v>I prefer not to buy branded ingredients</c:v>
                </c:pt>
              </c:strCache>
            </c:strRef>
          </c:cat>
          <c:val>
            <c:numRef>
              <c:f>Sheet1!$E$2:$E$6</c:f>
              <c:numCache>
                <c:formatCode>0%</c:formatCode>
                <c:ptCount val="5"/>
                <c:pt idx="0">
                  <c:v>0.18</c:v>
                </c:pt>
                <c:pt idx="1">
                  <c:v>0.45</c:v>
                </c:pt>
                <c:pt idx="2">
                  <c:v>0.25</c:v>
                </c:pt>
                <c:pt idx="3">
                  <c:v>0.06</c:v>
                </c:pt>
                <c:pt idx="4">
                  <c:v>0.06</c:v>
                </c:pt>
              </c:numCache>
            </c:numRef>
          </c:val>
          <c:extLst>
            <c:ext xmlns:c16="http://schemas.microsoft.com/office/drawing/2014/chart" uri="{C3380CC4-5D6E-409C-BE32-E72D297353CC}">
              <c16:uniqueId val="{00000001-9DE9-45E1-9202-49DC6CEBC321}"/>
            </c:ext>
          </c:extLst>
        </c:ser>
        <c:dLbls>
          <c:showLegendKey val="0"/>
          <c:showVal val="0"/>
          <c:showCatName val="0"/>
          <c:showSerName val="0"/>
          <c:showPercent val="0"/>
          <c:showBubbleSize val="0"/>
        </c:dLbls>
        <c:gapWidth val="219"/>
        <c:overlap val="-27"/>
        <c:axId val="1083485056"/>
        <c:axId val="268065936"/>
      </c:barChart>
      <c:catAx>
        <c:axId val="108348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268065936"/>
        <c:crosses val="autoZero"/>
        <c:auto val="1"/>
        <c:lblAlgn val="ctr"/>
        <c:lblOffset val="100"/>
        <c:noMultiLvlLbl val="0"/>
      </c:catAx>
      <c:valAx>
        <c:axId val="268065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83485056"/>
        <c:crosses val="autoZero"/>
        <c:crossBetween val="between"/>
        <c:majorUnit val="0.1"/>
      </c:valAx>
      <c:spPr>
        <a:noFill/>
        <a:ln>
          <a:noFill/>
        </a:ln>
        <a:effectLst/>
      </c:spPr>
    </c:plotArea>
    <c:legend>
      <c:legendPos val="b"/>
      <c:layout>
        <c:manualLayout>
          <c:xMode val="edge"/>
          <c:yMode val="edge"/>
          <c:x val="0.33649696000283502"/>
          <c:y val="0.94259672932959693"/>
          <c:w val="0.33331731474389453"/>
          <c:h val="5.735102067657309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Prebiotics</c:v>
                </c:pt>
              </c:strCache>
            </c:strRef>
          </c:tx>
          <c:spPr>
            <a:solidFill>
              <a:srgbClr val="96B1AD"/>
            </a:solidFill>
            <a:ln>
              <a:noFill/>
            </a:ln>
            <a:effectLst/>
          </c:spPr>
          <c:invertIfNegative val="0"/>
          <c:cat>
            <c:strRef>
              <c:f>Sheet1!$A$2:$A$3</c:f>
              <c:strCache>
                <c:ptCount val="2"/>
                <c:pt idx="0">
                  <c:v>I always look for branded ingredients</c:v>
                </c:pt>
                <c:pt idx="1">
                  <c:v>I appreciate branded ingredients when I find them</c:v>
                </c:pt>
              </c:strCache>
            </c:strRef>
          </c:cat>
          <c:val>
            <c:numRef>
              <c:f>Sheet1!$B$2:$B$3</c:f>
              <c:numCache>
                <c:formatCode>0%</c:formatCode>
                <c:ptCount val="2"/>
                <c:pt idx="0">
                  <c:v>0.32</c:v>
                </c:pt>
                <c:pt idx="1">
                  <c:v>0.45</c:v>
                </c:pt>
              </c:numCache>
            </c:numRef>
          </c:val>
          <c:extLst>
            <c:ext xmlns:c16="http://schemas.microsoft.com/office/drawing/2014/chart" uri="{C3380CC4-5D6E-409C-BE32-E72D297353CC}">
              <c16:uniqueId val="{00000000-5DAB-472B-BBDB-9080875E9B15}"/>
            </c:ext>
          </c:extLst>
        </c:ser>
        <c:ser>
          <c:idx val="1"/>
          <c:order val="1"/>
          <c:tx>
            <c:strRef>
              <c:f>Sheet1!$C$1</c:f>
              <c:strCache>
                <c:ptCount val="1"/>
                <c:pt idx="0">
                  <c:v>Vitamin K</c:v>
                </c:pt>
              </c:strCache>
            </c:strRef>
          </c:tx>
          <c:spPr>
            <a:solidFill>
              <a:schemeClr val="accent2"/>
            </a:solidFill>
            <a:ln>
              <a:noFill/>
            </a:ln>
            <a:effectLst/>
          </c:spPr>
          <c:invertIfNegative val="0"/>
          <c:cat>
            <c:strRef>
              <c:f>Sheet1!$A$2:$A$3</c:f>
              <c:strCache>
                <c:ptCount val="2"/>
                <c:pt idx="0">
                  <c:v>I always look for branded ingredients</c:v>
                </c:pt>
                <c:pt idx="1">
                  <c:v>I appreciate branded ingredients when I find them</c:v>
                </c:pt>
              </c:strCache>
            </c:strRef>
          </c:cat>
          <c:val>
            <c:numRef>
              <c:f>Sheet1!$C$2:$C$3</c:f>
              <c:numCache>
                <c:formatCode>0%</c:formatCode>
                <c:ptCount val="2"/>
                <c:pt idx="0">
                  <c:v>0.28000000000000003</c:v>
                </c:pt>
                <c:pt idx="1">
                  <c:v>0.44</c:v>
                </c:pt>
              </c:numCache>
            </c:numRef>
          </c:val>
          <c:extLst>
            <c:ext xmlns:c16="http://schemas.microsoft.com/office/drawing/2014/chart" uri="{C3380CC4-5D6E-409C-BE32-E72D297353CC}">
              <c16:uniqueId val="{00000001-5DAB-472B-BBDB-9080875E9B15}"/>
            </c:ext>
          </c:extLst>
        </c:ser>
        <c:ser>
          <c:idx val="2"/>
          <c:order val="2"/>
          <c:tx>
            <c:strRef>
              <c:f>Sheet1!$D$1</c:f>
              <c:strCache>
                <c:ptCount val="1"/>
                <c:pt idx="0">
                  <c:v>Collagen</c:v>
                </c:pt>
              </c:strCache>
            </c:strRef>
          </c:tx>
          <c:spPr>
            <a:solidFill>
              <a:schemeClr val="accent3"/>
            </a:solidFill>
            <a:ln>
              <a:noFill/>
            </a:ln>
            <a:effectLst/>
          </c:spPr>
          <c:invertIfNegative val="0"/>
          <c:cat>
            <c:strRef>
              <c:f>Sheet1!$A$2:$A$3</c:f>
              <c:strCache>
                <c:ptCount val="2"/>
                <c:pt idx="0">
                  <c:v>I always look for branded ingredients</c:v>
                </c:pt>
                <c:pt idx="1">
                  <c:v>I appreciate branded ingredients when I find them</c:v>
                </c:pt>
              </c:strCache>
            </c:strRef>
          </c:cat>
          <c:val>
            <c:numRef>
              <c:f>Sheet1!$D$2:$D$3</c:f>
              <c:numCache>
                <c:formatCode>0%</c:formatCode>
                <c:ptCount val="2"/>
                <c:pt idx="0">
                  <c:v>0.27</c:v>
                </c:pt>
                <c:pt idx="1">
                  <c:v>0.4</c:v>
                </c:pt>
              </c:numCache>
            </c:numRef>
          </c:val>
          <c:extLst>
            <c:ext xmlns:c16="http://schemas.microsoft.com/office/drawing/2014/chart" uri="{C3380CC4-5D6E-409C-BE32-E72D297353CC}">
              <c16:uniqueId val="{00000002-5DAB-472B-BBDB-9080875E9B15}"/>
            </c:ext>
          </c:extLst>
        </c:ser>
        <c:ser>
          <c:idx val="3"/>
          <c:order val="3"/>
          <c:tx>
            <c:strRef>
              <c:f>Sheet1!$E$1</c:f>
              <c:strCache>
                <c:ptCount val="1"/>
                <c:pt idx="0">
                  <c:v>Turmeric</c:v>
                </c:pt>
              </c:strCache>
            </c:strRef>
          </c:tx>
          <c:spPr>
            <a:solidFill>
              <a:schemeClr val="accent4"/>
            </a:solidFill>
            <a:ln>
              <a:noFill/>
            </a:ln>
            <a:effectLst/>
          </c:spPr>
          <c:invertIfNegative val="0"/>
          <c:cat>
            <c:strRef>
              <c:f>Sheet1!$A$2:$A$3</c:f>
              <c:strCache>
                <c:ptCount val="2"/>
                <c:pt idx="0">
                  <c:v>I always look for branded ingredients</c:v>
                </c:pt>
                <c:pt idx="1">
                  <c:v>I appreciate branded ingredients when I find them</c:v>
                </c:pt>
              </c:strCache>
            </c:strRef>
          </c:cat>
          <c:val>
            <c:numRef>
              <c:f>Sheet1!$E$2:$E$3</c:f>
              <c:numCache>
                <c:formatCode>0%</c:formatCode>
                <c:ptCount val="2"/>
                <c:pt idx="0">
                  <c:v>0.25</c:v>
                </c:pt>
                <c:pt idx="1">
                  <c:v>0.38</c:v>
                </c:pt>
              </c:numCache>
            </c:numRef>
          </c:val>
          <c:extLst>
            <c:ext xmlns:c16="http://schemas.microsoft.com/office/drawing/2014/chart" uri="{C3380CC4-5D6E-409C-BE32-E72D297353CC}">
              <c16:uniqueId val="{00000004-5DAB-472B-BBDB-9080875E9B15}"/>
            </c:ext>
          </c:extLst>
        </c:ser>
        <c:ser>
          <c:idx val="4"/>
          <c:order val="4"/>
          <c:tx>
            <c:strRef>
              <c:f>Sheet1!$F$1</c:f>
              <c:strCache>
                <c:ptCount val="1"/>
                <c:pt idx="0">
                  <c:v>Probiotics</c:v>
                </c:pt>
              </c:strCache>
            </c:strRef>
          </c:tx>
          <c:spPr>
            <a:solidFill>
              <a:schemeClr val="accent5"/>
            </a:solidFill>
            <a:ln>
              <a:noFill/>
            </a:ln>
            <a:effectLst/>
          </c:spPr>
          <c:invertIfNegative val="0"/>
          <c:cat>
            <c:strRef>
              <c:f>Sheet1!$A$2:$A$3</c:f>
              <c:strCache>
                <c:ptCount val="2"/>
                <c:pt idx="0">
                  <c:v>I always look for branded ingredients</c:v>
                </c:pt>
                <c:pt idx="1">
                  <c:v>I appreciate branded ingredients when I find them</c:v>
                </c:pt>
              </c:strCache>
            </c:strRef>
          </c:cat>
          <c:val>
            <c:numRef>
              <c:f>Sheet1!$F$2:$F$3</c:f>
              <c:numCache>
                <c:formatCode>0%</c:formatCode>
                <c:ptCount val="2"/>
                <c:pt idx="0">
                  <c:v>0.26</c:v>
                </c:pt>
                <c:pt idx="1">
                  <c:v>0.38</c:v>
                </c:pt>
              </c:numCache>
            </c:numRef>
          </c:val>
          <c:extLst>
            <c:ext xmlns:c16="http://schemas.microsoft.com/office/drawing/2014/chart" uri="{C3380CC4-5D6E-409C-BE32-E72D297353CC}">
              <c16:uniqueId val="{00000005-5DAB-472B-BBDB-9080875E9B15}"/>
            </c:ext>
          </c:extLst>
        </c:ser>
        <c:dLbls>
          <c:showLegendKey val="0"/>
          <c:showVal val="0"/>
          <c:showCatName val="0"/>
          <c:showSerName val="0"/>
          <c:showPercent val="0"/>
          <c:showBubbleSize val="0"/>
        </c:dLbls>
        <c:gapWidth val="219"/>
        <c:overlap val="-27"/>
        <c:axId val="71402671"/>
        <c:axId val="491845552"/>
      </c:barChart>
      <c:catAx>
        <c:axId val="71402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1845552"/>
        <c:crosses val="autoZero"/>
        <c:auto val="1"/>
        <c:lblAlgn val="ctr"/>
        <c:lblOffset val="100"/>
        <c:noMultiLvlLbl val="0"/>
      </c:catAx>
      <c:valAx>
        <c:axId val="491845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402671"/>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1801828570528E-2"/>
          <c:y val="2.8014714317571653E-2"/>
          <c:w val="0.94628704198482727"/>
          <c:h val="0.69842123217265251"/>
        </c:manualLayout>
      </c:layout>
      <c:barChart>
        <c:barDir val="col"/>
        <c:grouping val="clustered"/>
        <c:varyColors val="0"/>
        <c:ser>
          <c:idx val="0"/>
          <c:order val="0"/>
          <c:tx>
            <c:strRef>
              <c:f>Sheet1!$C$1</c:f>
              <c:strCache>
                <c:ptCount val="1"/>
                <c:pt idx="0">
                  <c:v>Regular Prebiotic Users</c:v>
                </c:pt>
              </c:strCache>
            </c:strRef>
          </c:tx>
          <c:spPr>
            <a:solidFill>
              <a:srgbClr val="035153"/>
            </a:solidFill>
            <a:ln>
              <a:noFill/>
            </a:ln>
            <a:effectLst/>
          </c:spPr>
          <c:invertIfNegative val="0"/>
          <c:cat>
            <c:strRef>
              <c:f>Sheet1!$A$2:$A$12</c:f>
              <c:strCache>
                <c:ptCount val="11"/>
                <c:pt idx="0">
                  <c:v>Consistent product quality</c:v>
                </c:pt>
                <c:pt idx="1">
                  <c:v>My long-term usage of the brand</c:v>
                </c:pt>
                <c:pt idx="2">
                  <c:v>Health care professional recommends</c:v>
                </c:pt>
                <c:pt idx="3">
                  <c:v>Quality certification and seals </c:v>
                </c:pt>
                <c:pt idx="4">
                  <c:v>Informative website</c:v>
                </c:pt>
                <c:pt idx="5">
                  <c:v>Friend/family recommends the brand</c:v>
                </c:pt>
                <c:pt idx="6">
                  <c:v>Brand values align with my own</c:v>
                </c:pt>
                <c:pt idx="7">
                  <c:v>Authentic brand story</c:v>
                </c:pt>
                <c:pt idx="8">
                  <c:v>Transparency in supply chain</c:v>
                </c:pt>
                <c:pt idx="9">
                  <c:v>Other experts recommend the brand </c:v>
                </c:pt>
                <c:pt idx="10">
                  <c:v>Supports charities/causes</c:v>
                </c:pt>
              </c:strCache>
            </c:strRef>
          </c:cat>
          <c:val>
            <c:numRef>
              <c:f>Sheet1!$C$2:$C$12</c:f>
              <c:numCache>
                <c:formatCode>0%</c:formatCode>
                <c:ptCount val="11"/>
                <c:pt idx="0">
                  <c:v>0.32</c:v>
                </c:pt>
                <c:pt idx="1">
                  <c:v>0.22</c:v>
                </c:pt>
                <c:pt idx="2">
                  <c:v>0.31</c:v>
                </c:pt>
                <c:pt idx="3">
                  <c:v>0.28999999999999998</c:v>
                </c:pt>
                <c:pt idx="4">
                  <c:v>0.23</c:v>
                </c:pt>
                <c:pt idx="5">
                  <c:v>0.19</c:v>
                </c:pt>
                <c:pt idx="6">
                  <c:v>0.21</c:v>
                </c:pt>
                <c:pt idx="7">
                  <c:v>0.19</c:v>
                </c:pt>
                <c:pt idx="8">
                  <c:v>0.17</c:v>
                </c:pt>
                <c:pt idx="9">
                  <c:v>0.12</c:v>
                </c:pt>
                <c:pt idx="10">
                  <c:v>0.14000000000000001</c:v>
                </c:pt>
              </c:numCache>
            </c:numRef>
          </c:val>
          <c:extLst>
            <c:ext xmlns:c16="http://schemas.microsoft.com/office/drawing/2014/chart" uri="{C3380CC4-5D6E-409C-BE32-E72D297353CC}">
              <c16:uniqueId val="{00000000-86F3-421A-B843-B24809DBC0E2}"/>
            </c:ext>
          </c:extLst>
        </c:ser>
        <c:ser>
          <c:idx val="1"/>
          <c:order val="1"/>
          <c:tx>
            <c:strRef>
              <c:f>Sheet1!$D$1</c:f>
              <c:strCache>
                <c:ptCount val="1"/>
                <c:pt idx="0">
                  <c:v>Irregular Prebiotic Users</c:v>
                </c:pt>
              </c:strCache>
            </c:strRef>
          </c:tx>
          <c:spPr>
            <a:solidFill>
              <a:schemeClr val="accent4">
                <a:lumMod val="75000"/>
              </a:schemeClr>
            </a:solidFill>
            <a:ln>
              <a:noFill/>
            </a:ln>
            <a:effectLst/>
          </c:spPr>
          <c:invertIfNegative val="0"/>
          <c:cat>
            <c:strRef>
              <c:f>Sheet1!$A$2:$A$12</c:f>
              <c:strCache>
                <c:ptCount val="11"/>
                <c:pt idx="0">
                  <c:v>Consistent product quality</c:v>
                </c:pt>
                <c:pt idx="1">
                  <c:v>My long-term usage of the brand</c:v>
                </c:pt>
                <c:pt idx="2">
                  <c:v>Health care professional recommends</c:v>
                </c:pt>
                <c:pt idx="3">
                  <c:v>Quality certification and seals </c:v>
                </c:pt>
                <c:pt idx="4">
                  <c:v>Informative website</c:v>
                </c:pt>
                <c:pt idx="5">
                  <c:v>Friend/family recommends the brand</c:v>
                </c:pt>
                <c:pt idx="6">
                  <c:v>Brand values align with my own</c:v>
                </c:pt>
                <c:pt idx="7">
                  <c:v>Authentic brand story</c:v>
                </c:pt>
                <c:pt idx="8">
                  <c:v>Transparency in supply chain</c:v>
                </c:pt>
                <c:pt idx="9">
                  <c:v>Other experts recommend the brand </c:v>
                </c:pt>
                <c:pt idx="10">
                  <c:v>Supports charities/causes</c:v>
                </c:pt>
              </c:strCache>
            </c:strRef>
          </c:cat>
          <c:val>
            <c:numRef>
              <c:f>Sheet1!$D$2:$D$12</c:f>
              <c:numCache>
                <c:formatCode>0%</c:formatCode>
                <c:ptCount val="11"/>
                <c:pt idx="0">
                  <c:v>0.38</c:v>
                </c:pt>
                <c:pt idx="1">
                  <c:v>0.27</c:v>
                </c:pt>
                <c:pt idx="2">
                  <c:v>0.32</c:v>
                </c:pt>
                <c:pt idx="3">
                  <c:v>0.34</c:v>
                </c:pt>
                <c:pt idx="4">
                  <c:v>0.24</c:v>
                </c:pt>
                <c:pt idx="5">
                  <c:v>0.17</c:v>
                </c:pt>
                <c:pt idx="6">
                  <c:v>0.19</c:v>
                </c:pt>
                <c:pt idx="7">
                  <c:v>0.18</c:v>
                </c:pt>
                <c:pt idx="8">
                  <c:v>0.16</c:v>
                </c:pt>
                <c:pt idx="9">
                  <c:v>0.14000000000000001</c:v>
                </c:pt>
                <c:pt idx="10">
                  <c:v>0.11</c:v>
                </c:pt>
              </c:numCache>
            </c:numRef>
          </c:val>
          <c:extLst>
            <c:ext xmlns:c16="http://schemas.microsoft.com/office/drawing/2014/chart" uri="{C3380CC4-5D6E-409C-BE32-E72D297353CC}">
              <c16:uniqueId val="{00000001-86F3-421A-B843-B24809DBC0E2}"/>
            </c:ext>
          </c:extLst>
        </c:ser>
        <c:dLbls>
          <c:showLegendKey val="0"/>
          <c:showVal val="0"/>
          <c:showCatName val="0"/>
          <c:showSerName val="0"/>
          <c:showPercent val="0"/>
          <c:showBubbleSize val="0"/>
        </c:dLbls>
        <c:gapWidth val="219"/>
        <c:overlap val="-27"/>
        <c:axId val="1191625999"/>
        <c:axId val="1535049951"/>
      </c:barChart>
      <c:catAx>
        <c:axId val="119162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35049951"/>
        <c:crosses val="autoZero"/>
        <c:auto val="1"/>
        <c:lblAlgn val="ctr"/>
        <c:lblOffset val="100"/>
        <c:noMultiLvlLbl val="0"/>
      </c:catAx>
      <c:valAx>
        <c:axId val="15350499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191625999"/>
        <c:crosses val="autoZero"/>
        <c:crossBetween val="between"/>
      </c:valAx>
      <c:spPr>
        <a:noFill/>
        <a:ln>
          <a:noFill/>
        </a:ln>
        <a:effectLst/>
      </c:spPr>
    </c:plotArea>
    <c:legend>
      <c:legendPos val="b"/>
      <c:layout>
        <c:manualLayout>
          <c:xMode val="edge"/>
          <c:yMode val="edge"/>
          <c:x val="0.34345226443087101"/>
          <c:y val="0.8457194488794455"/>
          <c:w val="0.32393280051937667"/>
          <c:h val="4.609260736541249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22020324382522E-2"/>
          <c:y val="6.4096280926060969E-2"/>
          <c:w val="0.95858293775054182"/>
          <c:h val="0.72191367920792959"/>
        </c:manualLayout>
      </c:layout>
      <c:barChart>
        <c:barDir val="col"/>
        <c:grouping val="clustered"/>
        <c:varyColors val="0"/>
        <c:ser>
          <c:idx val="0"/>
          <c:order val="0"/>
          <c:tx>
            <c:strRef>
              <c:f>Sheet1!$B$1</c:f>
              <c:strCache>
                <c:ptCount val="1"/>
                <c:pt idx="0">
                  <c:v>Prebiotics</c:v>
                </c:pt>
              </c:strCache>
            </c:strRef>
          </c:tx>
          <c:spPr>
            <a:solidFill>
              <a:srgbClr val="96B1AD"/>
            </a:solidFill>
            <a:ln>
              <a:noFill/>
            </a:ln>
            <a:effectLst/>
          </c:spPr>
          <c:invertIfNegative val="0"/>
          <c:cat>
            <c:strRef>
              <c:f>Sheet1!$A$2:$A$12</c:f>
              <c:strCache>
                <c:ptCount val="11"/>
                <c:pt idx="0">
                  <c:v>Consistent product quality</c:v>
                </c:pt>
                <c:pt idx="1">
                  <c:v>Health care professional recommends</c:v>
                </c:pt>
                <c:pt idx="2">
                  <c:v>Quality certification and seals on labels/website</c:v>
                </c:pt>
                <c:pt idx="3">
                  <c:v>My long-term usage of the brand</c:v>
                </c:pt>
                <c:pt idx="4">
                  <c:v>Informative website</c:v>
                </c:pt>
                <c:pt idx="5">
                  <c:v>Brand values align with my own</c:v>
                </c:pt>
                <c:pt idx="6">
                  <c:v>Friend/family recommends the brand</c:v>
                </c:pt>
                <c:pt idx="7">
                  <c:v>Transparency in supply chain</c:v>
                </c:pt>
                <c:pt idx="8">
                  <c:v>Authentic brand story</c:v>
                </c:pt>
                <c:pt idx="9">
                  <c:v>Supports charities/causes</c:v>
                </c:pt>
                <c:pt idx="10">
                  <c:v>Other experts recommend the brand</c:v>
                </c:pt>
              </c:strCache>
            </c:strRef>
          </c:cat>
          <c:val>
            <c:numRef>
              <c:f>Sheet1!$B$2:$B$12</c:f>
              <c:numCache>
                <c:formatCode>0%</c:formatCode>
                <c:ptCount val="11"/>
                <c:pt idx="0">
                  <c:v>0.32</c:v>
                </c:pt>
                <c:pt idx="1">
                  <c:v>0.31</c:v>
                </c:pt>
                <c:pt idx="2">
                  <c:v>0.28999999999999998</c:v>
                </c:pt>
                <c:pt idx="3">
                  <c:v>0.22</c:v>
                </c:pt>
                <c:pt idx="4">
                  <c:v>0.23</c:v>
                </c:pt>
                <c:pt idx="5">
                  <c:v>0.21</c:v>
                </c:pt>
                <c:pt idx="6">
                  <c:v>0.19</c:v>
                </c:pt>
                <c:pt idx="7">
                  <c:v>0.17</c:v>
                </c:pt>
                <c:pt idx="8">
                  <c:v>0.19</c:v>
                </c:pt>
                <c:pt idx="9">
                  <c:v>0.14000000000000001</c:v>
                </c:pt>
                <c:pt idx="10">
                  <c:v>0.12</c:v>
                </c:pt>
              </c:numCache>
            </c:numRef>
          </c:val>
          <c:extLst>
            <c:ext xmlns:c16="http://schemas.microsoft.com/office/drawing/2014/chart" uri="{C3380CC4-5D6E-409C-BE32-E72D297353CC}">
              <c16:uniqueId val="{00000000-482D-4312-96ED-FE4D813E9405}"/>
            </c:ext>
          </c:extLst>
        </c:ser>
        <c:ser>
          <c:idx val="1"/>
          <c:order val="1"/>
          <c:tx>
            <c:strRef>
              <c:f>Sheet1!$C$1</c:f>
              <c:strCache>
                <c:ptCount val="1"/>
                <c:pt idx="0">
                  <c:v>Omegas</c:v>
                </c:pt>
              </c:strCache>
            </c:strRef>
          </c:tx>
          <c:spPr>
            <a:solidFill>
              <a:schemeClr val="accent2"/>
            </a:solidFill>
            <a:ln>
              <a:noFill/>
            </a:ln>
            <a:effectLst/>
          </c:spPr>
          <c:invertIfNegative val="0"/>
          <c:cat>
            <c:strRef>
              <c:f>Sheet1!$A$2:$A$12</c:f>
              <c:strCache>
                <c:ptCount val="11"/>
                <c:pt idx="0">
                  <c:v>Consistent product quality</c:v>
                </c:pt>
                <c:pt idx="1">
                  <c:v>Health care professional recommends</c:v>
                </c:pt>
                <c:pt idx="2">
                  <c:v>Quality certification and seals on labels/website</c:v>
                </c:pt>
                <c:pt idx="3">
                  <c:v>My long-term usage of the brand</c:v>
                </c:pt>
                <c:pt idx="4">
                  <c:v>Informative website</c:v>
                </c:pt>
                <c:pt idx="5">
                  <c:v>Brand values align with my own</c:v>
                </c:pt>
                <c:pt idx="6">
                  <c:v>Friend/family recommends the brand</c:v>
                </c:pt>
                <c:pt idx="7">
                  <c:v>Transparency in supply chain</c:v>
                </c:pt>
                <c:pt idx="8">
                  <c:v>Authentic brand story</c:v>
                </c:pt>
                <c:pt idx="9">
                  <c:v>Supports charities/causes</c:v>
                </c:pt>
                <c:pt idx="10">
                  <c:v>Other experts recommend the brand</c:v>
                </c:pt>
              </c:strCache>
            </c:strRef>
          </c:cat>
          <c:val>
            <c:numRef>
              <c:f>Sheet1!$C$2:$C$12</c:f>
              <c:numCache>
                <c:formatCode>0%</c:formatCode>
                <c:ptCount val="11"/>
                <c:pt idx="0">
                  <c:v>0.39</c:v>
                </c:pt>
                <c:pt idx="1">
                  <c:v>0.31</c:v>
                </c:pt>
                <c:pt idx="2">
                  <c:v>0.3</c:v>
                </c:pt>
                <c:pt idx="3">
                  <c:v>0.34</c:v>
                </c:pt>
                <c:pt idx="4">
                  <c:v>0.21</c:v>
                </c:pt>
                <c:pt idx="5">
                  <c:v>0.17</c:v>
                </c:pt>
                <c:pt idx="6">
                  <c:v>0.16</c:v>
                </c:pt>
                <c:pt idx="7">
                  <c:v>0.18</c:v>
                </c:pt>
                <c:pt idx="8">
                  <c:v>0.15</c:v>
                </c:pt>
                <c:pt idx="9">
                  <c:v>0.09</c:v>
                </c:pt>
                <c:pt idx="10">
                  <c:v>0.09</c:v>
                </c:pt>
              </c:numCache>
            </c:numRef>
          </c:val>
          <c:extLst>
            <c:ext xmlns:c16="http://schemas.microsoft.com/office/drawing/2014/chart" uri="{C3380CC4-5D6E-409C-BE32-E72D297353CC}">
              <c16:uniqueId val="{00000001-482D-4312-96ED-FE4D813E9405}"/>
            </c:ext>
          </c:extLst>
        </c:ser>
        <c:ser>
          <c:idx val="2"/>
          <c:order val="2"/>
          <c:tx>
            <c:strRef>
              <c:f>Sheet1!$D$1</c:f>
              <c:strCache>
                <c:ptCount val="1"/>
                <c:pt idx="0">
                  <c:v>Probiotics</c:v>
                </c:pt>
              </c:strCache>
            </c:strRef>
          </c:tx>
          <c:spPr>
            <a:solidFill>
              <a:schemeClr val="tx1">
                <a:lumMod val="75000"/>
                <a:lumOff val="25000"/>
              </a:schemeClr>
            </a:solidFill>
            <a:ln>
              <a:noFill/>
            </a:ln>
            <a:effectLst/>
          </c:spPr>
          <c:invertIfNegative val="0"/>
          <c:cat>
            <c:strRef>
              <c:f>Sheet1!$A$2:$A$12</c:f>
              <c:strCache>
                <c:ptCount val="11"/>
                <c:pt idx="0">
                  <c:v>Consistent product quality</c:v>
                </c:pt>
                <c:pt idx="1">
                  <c:v>Health care professional recommends</c:v>
                </c:pt>
                <c:pt idx="2">
                  <c:v>Quality certification and seals on labels/website</c:v>
                </c:pt>
                <c:pt idx="3">
                  <c:v>My long-term usage of the brand</c:v>
                </c:pt>
                <c:pt idx="4">
                  <c:v>Informative website</c:v>
                </c:pt>
                <c:pt idx="5">
                  <c:v>Brand values align with my own</c:v>
                </c:pt>
                <c:pt idx="6">
                  <c:v>Friend/family recommends the brand</c:v>
                </c:pt>
                <c:pt idx="7">
                  <c:v>Transparency in supply chain</c:v>
                </c:pt>
                <c:pt idx="8">
                  <c:v>Authentic brand story</c:v>
                </c:pt>
                <c:pt idx="9">
                  <c:v>Supports charities/causes</c:v>
                </c:pt>
                <c:pt idx="10">
                  <c:v>Other experts recommend the brand</c:v>
                </c:pt>
              </c:strCache>
            </c:strRef>
          </c:cat>
          <c:val>
            <c:numRef>
              <c:f>Sheet1!$D$2:$D$12</c:f>
              <c:numCache>
                <c:formatCode>0%</c:formatCode>
                <c:ptCount val="11"/>
                <c:pt idx="0">
                  <c:v>0.37</c:v>
                </c:pt>
                <c:pt idx="1">
                  <c:v>0.35</c:v>
                </c:pt>
                <c:pt idx="2">
                  <c:v>0.3</c:v>
                </c:pt>
                <c:pt idx="3">
                  <c:v>0.3</c:v>
                </c:pt>
                <c:pt idx="4">
                  <c:v>0.21</c:v>
                </c:pt>
                <c:pt idx="5">
                  <c:v>0.21</c:v>
                </c:pt>
                <c:pt idx="6">
                  <c:v>0.18</c:v>
                </c:pt>
                <c:pt idx="7">
                  <c:v>0.17</c:v>
                </c:pt>
                <c:pt idx="8">
                  <c:v>0.16</c:v>
                </c:pt>
                <c:pt idx="9">
                  <c:v>0.11</c:v>
                </c:pt>
                <c:pt idx="10">
                  <c:v>0.09</c:v>
                </c:pt>
              </c:numCache>
            </c:numRef>
          </c:val>
          <c:extLst>
            <c:ext xmlns:c16="http://schemas.microsoft.com/office/drawing/2014/chart" uri="{C3380CC4-5D6E-409C-BE32-E72D297353CC}">
              <c16:uniqueId val="{00000002-482D-4312-96ED-FE4D813E9405}"/>
            </c:ext>
          </c:extLst>
        </c:ser>
        <c:dLbls>
          <c:showLegendKey val="0"/>
          <c:showVal val="0"/>
          <c:showCatName val="0"/>
          <c:showSerName val="0"/>
          <c:showPercent val="0"/>
          <c:showBubbleSize val="0"/>
        </c:dLbls>
        <c:gapWidth val="219"/>
        <c:overlap val="-27"/>
        <c:axId val="277478944"/>
        <c:axId val="66144799"/>
      </c:barChart>
      <c:catAx>
        <c:axId val="27747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144799"/>
        <c:crosses val="autoZero"/>
        <c:auto val="1"/>
        <c:lblAlgn val="ctr"/>
        <c:lblOffset val="100"/>
        <c:noMultiLvlLbl val="0"/>
      </c:catAx>
      <c:valAx>
        <c:axId val="66144799"/>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277478944"/>
        <c:crosses val="autoZero"/>
        <c:crossBetween val="between"/>
        <c:majorUnit val="0.1"/>
      </c:valAx>
      <c:spPr>
        <a:noFill/>
        <a:ln>
          <a:noFill/>
        </a:ln>
        <a:effectLst/>
      </c:spPr>
    </c:plotArea>
    <c:legend>
      <c:legendPos val="b"/>
      <c:layout>
        <c:manualLayout>
          <c:xMode val="edge"/>
          <c:yMode val="edge"/>
          <c:x val="0.39156874621441551"/>
          <c:y val="0.91217866953161209"/>
          <c:w val="0.21412073490813649"/>
          <c:h val="4.494464777087593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01452907002406E-2"/>
          <c:y val="0.11591982608450523"/>
          <c:w val="0.94204661593885497"/>
          <c:h val="0.5706731038370142"/>
        </c:manualLayout>
      </c:layout>
      <c:barChart>
        <c:barDir val="col"/>
        <c:grouping val="clustered"/>
        <c:varyColors val="0"/>
        <c:ser>
          <c:idx val="0"/>
          <c:order val="0"/>
          <c:tx>
            <c:strRef>
              <c:f>Sheet1!$B$1</c:f>
              <c:strCache>
                <c:ptCount val="1"/>
                <c:pt idx="0">
                  <c:v>All Responses</c:v>
                </c:pt>
              </c:strCache>
            </c:strRef>
          </c:tx>
          <c:spPr>
            <a:solidFill>
              <a:schemeClr val="bg1">
                <a:lumMod val="75000"/>
              </a:schemeClr>
            </a:solidFill>
            <a:ln>
              <a:noFill/>
            </a:ln>
            <a:effectLst/>
          </c:spPr>
          <c:invertIfNegative val="0"/>
          <c:cat>
            <c:strRef>
              <c:f>Sheet1!$A$2:$A$12</c:f>
              <c:strCache>
                <c:ptCount val="11"/>
                <c:pt idx="0">
                  <c:v>Consistent product quality</c:v>
                </c:pt>
                <c:pt idx="1">
                  <c:v>Health care professional recommends the brand</c:v>
                </c:pt>
                <c:pt idx="2">
                  <c:v>Quality certification and seals on labels/website</c:v>
                </c:pt>
                <c:pt idx="3">
                  <c:v>My long-term usage of the brand</c:v>
                </c:pt>
                <c:pt idx="4">
                  <c:v>Informative website</c:v>
                </c:pt>
                <c:pt idx="5">
                  <c:v>Friend/family recommends the brand</c:v>
                </c:pt>
                <c:pt idx="6">
                  <c:v>Brand values align with my own</c:v>
                </c:pt>
                <c:pt idx="7">
                  <c:v>Transparency in supply chain</c:v>
                </c:pt>
                <c:pt idx="8">
                  <c:v>Authentic brand story</c:v>
                </c:pt>
                <c:pt idx="9">
                  <c:v>Other experts recommend the brand</c:v>
                </c:pt>
                <c:pt idx="10">
                  <c:v>Supports charities/causes</c:v>
                </c:pt>
              </c:strCache>
            </c:strRef>
          </c:cat>
          <c:val>
            <c:numRef>
              <c:f>Sheet1!$B$2:$B$12</c:f>
              <c:numCache>
                <c:formatCode>0%</c:formatCode>
                <c:ptCount val="11"/>
                <c:pt idx="0">
                  <c:v>0.4</c:v>
                </c:pt>
                <c:pt idx="1">
                  <c:v>0.32</c:v>
                </c:pt>
                <c:pt idx="2">
                  <c:v>0.31</c:v>
                </c:pt>
                <c:pt idx="3">
                  <c:v>0.31</c:v>
                </c:pt>
                <c:pt idx="4">
                  <c:v>0.2</c:v>
                </c:pt>
                <c:pt idx="5">
                  <c:v>0.18</c:v>
                </c:pt>
                <c:pt idx="6">
                  <c:v>0.14000000000000001</c:v>
                </c:pt>
                <c:pt idx="7">
                  <c:v>0.15</c:v>
                </c:pt>
                <c:pt idx="8">
                  <c:v>0.12</c:v>
                </c:pt>
                <c:pt idx="9">
                  <c:v>0.1</c:v>
                </c:pt>
                <c:pt idx="10">
                  <c:v>7.0000000000000007E-2</c:v>
                </c:pt>
              </c:numCache>
            </c:numRef>
          </c:val>
          <c:extLst>
            <c:ext xmlns:c16="http://schemas.microsoft.com/office/drawing/2014/chart" uri="{C3380CC4-5D6E-409C-BE32-E72D297353CC}">
              <c16:uniqueId val="{00000000-6AF4-43C6-A2CB-DFD76DACA65A}"/>
            </c:ext>
          </c:extLst>
        </c:ser>
        <c:ser>
          <c:idx val="1"/>
          <c:order val="1"/>
          <c:tx>
            <c:strRef>
              <c:f>Sheet1!$C$1</c:f>
              <c:strCache>
                <c:ptCount val="1"/>
                <c:pt idx="0">
                  <c:v>Take Prebiotics Regularly</c:v>
                </c:pt>
              </c:strCache>
            </c:strRef>
          </c:tx>
          <c:spPr>
            <a:solidFill>
              <a:schemeClr val="accent2"/>
            </a:solidFill>
            <a:ln>
              <a:noFill/>
            </a:ln>
            <a:effectLst/>
          </c:spPr>
          <c:invertIfNegative val="0"/>
          <c:cat>
            <c:strRef>
              <c:f>Sheet1!$A$2:$A$12</c:f>
              <c:strCache>
                <c:ptCount val="11"/>
                <c:pt idx="0">
                  <c:v>Consistent product quality</c:v>
                </c:pt>
                <c:pt idx="1">
                  <c:v>Health care professional recommends the brand</c:v>
                </c:pt>
                <c:pt idx="2">
                  <c:v>Quality certification and seals on labels/website</c:v>
                </c:pt>
                <c:pt idx="3">
                  <c:v>My long-term usage of the brand</c:v>
                </c:pt>
                <c:pt idx="4">
                  <c:v>Informative website</c:v>
                </c:pt>
                <c:pt idx="5">
                  <c:v>Friend/family recommends the brand</c:v>
                </c:pt>
                <c:pt idx="6">
                  <c:v>Brand values align with my own</c:v>
                </c:pt>
                <c:pt idx="7">
                  <c:v>Transparency in supply chain</c:v>
                </c:pt>
                <c:pt idx="8">
                  <c:v>Authentic brand story</c:v>
                </c:pt>
                <c:pt idx="9">
                  <c:v>Other experts recommend the brand</c:v>
                </c:pt>
                <c:pt idx="10">
                  <c:v>Supports charities/causes</c:v>
                </c:pt>
              </c:strCache>
            </c:strRef>
          </c:cat>
          <c:val>
            <c:numRef>
              <c:f>Sheet1!$C$2:$C$12</c:f>
              <c:numCache>
                <c:formatCode>0%</c:formatCode>
                <c:ptCount val="11"/>
                <c:pt idx="0">
                  <c:v>0.32</c:v>
                </c:pt>
                <c:pt idx="1">
                  <c:v>0.31</c:v>
                </c:pt>
                <c:pt idx="2">
                  <c:v>0.28999999999999998</c:v>
                </c:pt>
                <c:pt idx="3">
                  <c:v>0.22</c:v>
                </c:pt>
                <c:pt idx="4">
                  <c:v>0.23</c:v>
                </c:pt>
                <c:pt idx="5">
                  <c:v>0.19</c:v>
                </c:pt>
                <c:pt idx="6">
                  <c:v>0.21</c:v>
                </c:pt>
                <c:pt idx="7">
                  <c:v>0.17</c:v>
                </c:pt>
                <c:pt idx="8">
                  <c:v>0.19</c:v>
                </c:pt>
                <c:pt idx="9">
                  <c:v>0.12</c:v>
                </c:pt>
                <c:pt idx="10">
                  <c:v>0.14000000000000001</c:v>
                </c:pt>
              </c:numCache>
            </c:numRef>
          </c:val>
          <c:extLst>
            <c:ext xmlns:c16="http://schemas.microsoft.com/office/drawing/2014/chart" uri="{C3380CC4-5D6E-409C-BE32-E72D297353CC}">
              <c16:uniqueId val="{00000001-6AF4-43C6-A2CB-DFD76DACA65A}"/>
            </c:ext>
          </c:extLst>
        </c:ser>
        <c:dLbls>
          <c:showLegendKey val="0"/>
          <c:showVal val="0"/>
          <c:showCatName val="0"/>
          <c:showSerName val="0"/>
          <c:showPercent val="0"/>
          <c:showBubbleSize val="0"/>
        </c:dLbls>
        <c:gapWidth val="219"/>
        <c:overlap val="-27"/>
        <c:axId val="75425999"/>
        <c:axId val="412960784"/>
      </c:barChart>
      <c:catAx>
        <c:axId val="7542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12960784"/>
        <c:crosses val="autoZero"/>
        <c:auto val="1"/>
        <c:lblAlgn val="ctr"/>
        <c:lblOffset val="100"/>
        <c:noMultiLvlLbl val="0"/>
      </c:catAx>
      <c:valAx>
        <c:axId val="412960784"/>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75425999"/>
        <c:crosses val="autoZero"/>
        <c:crossBetween val="between"/>
        <c:majorUnit val="0.1"/>
      </c:valAx>
      <c:spPr>
        <a:noFill/>
        <a:ln>
          <a:noFill/>
        </a:ln>
        <a:effectLst/>
      </c:spPr>
    </c:plotArea>
    <c:legend>
      <c:legendPos val="b"/>
      <c:layout>
        <c:manualLayout>
          <c:xMode val="edge"/>
          <c:yMode val="edge"/>
          <c:x val="0.35363375678368553"/>
          <c:y val="0.84962875575794883"/>
          <c:w val="0.27095077297097242"/>
          <c:h val="4.700144585383556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211167146514916E-2"/>
          <c:y val="2.7966854390139712E-2"/>
          <c:w val="0.9207195498911187"/>
          <c:h val="0.44673915397196301"/>
        </c:manualLayout>
      </c:layout>
      <c:barChart>
        <c:barDir val="col"/>
        <c:grouping val="clustered"/>
        <c:varyColors val="0"/>
        <c:ser>
          <c:idx val="0"/>
          <c:order val="0"/>
          <c:tx>
            <c:strRef>
              <c:f>Sheet1!$B$1</c:f>
              <c:strCache>
                <c:ptCount val="1"/>
                <c:pt idx="0">
                  <c:v>US</c:v>
                </c:pt>
              </c:strCache>
            </c:strRef>
          </c:tx>
          <c:spPr>
            <a:solidFill>
              <a:schemeClr val="accent3">
                <a:lumMod val="25000"/>
              </a:schemeClr>
            </a:solidFill>
            <a:ln>
              <a:noFill/>
            </a:ln>
            <a:effectLst/>
          </c:spPr>
          <c:invertIfNegative val="0"/>
          <c:cat>
            <c:strRef>
              <c:f>Sheet1!$A$2:$A$12</c:f>
              <c:strCache>
                <c:ptCount val="11"/>
                <c:pt idx="0">
                  <c:v>Consistent product quality</c:v>
                </c:pt>
                <c:pt idx="1">
                  <c:v>Health care professional recommends </c:v>
                </c:pt>
                <c:pt idx="2">
                  <c:v>Quality certification and seals </c:v>
                </c:pt>
                <c:pt idx="3">
                  <c:v>Informative website</c:v>
                </c:pt>
                <c:pt idx="4">
                  <c:v>Brand values align with my own</c:v>
                </c:pt>
                <c:pt idx="5">
                  <c:v>My long-term usage of the brand</c:v>
                </c:pt>
                <c:pt idx="6">
                  <c:v>Authentic brand story</c:v>
                </c:pt>
                <c:pt idx="7">
                  <c:v>Transparency in supply chain</c:v>
                </c:pt>
                <c:pt idx="8">
                  <c:v>Friend/family recommends the brand</c:v>
                </c:pt>
                <c:pt idx="9">
                  <c:v>Supports charities/causes</c:v>
                </c:pt>
                <c:pt idx="10">
                  <c:v>Other experts recommend the brand</c:v>
                </c:pt>
              </c:strCache>
            </c:strRef>
          </c:cat>
          <c:val>
            <c:numRef>
              <c:f>Sheet1!$B$2:$B$12</c:f>
              <c:numCache>
                <c:formatCode>0%</c:formatCode>
                <c:ptCount val="11"/>
                <c:pt idx="0">
                  <c:v>0.3</c:v>
                </c:pt>
                <c:pt idx="1">
                  <c:v>0.31</c:v>
                </c:pt>
                <c:pt idx="2">
                  <c:v>0.3</c:v>
                </c:pt>
                <c:pt idx="3">
                  <c:v>0.28000000000000003</c:v>
                </c:pt>
                <c:pt idx="4">
                  <c:v>0.2</c:v>
                </c:pt>
                <c:pt idx="5">
                  <c:v>0.28999999999999998</c:v>
                </c:pt>
                <c:pt idx="6">
                  <c:v>0.16</c:v>
                </c:pt>
                <c:pt idx="7">
                  <c:v>0.15</c:v>
                </c:pt>
                <c:pt idx="8">
                  <c:v>0.2</c:v>
                </c:pt>
                <c:pt idx="9">
                  <c:v>0.12</c:v>
                </c:pt>
                <c:pt idx="10">
                  <c:v>0.08</c:v>
                </c:pt>
              </c:numCache>
            </c:numRef>
          </c:val>
          <c:extLst>
            <c:ext xmlns:c16="http://schemas.microsoft.com/office/drawing/2014/chart" uri="{C3380CC4-5D6E-409C-BE32-E72D297353CC}">
              <c16:uniqueId val="{00000000-483D-433F-BB1D-3DD0A0698924}"/>
            </c:ext>
          </c:extLst>
        </c:ser>
        <c:ser>
          <c:idx val="1"/>
          <c:order val="1"/>
          <c:tx>
            <c:strRef>
              <c:f>Sheet1!$C$1</c:f>
              <c:strCache>
                <c:ptCount val="1"/>
                <c:pt idx="0">
                  <c:v>UK</c:v>
                </c:pt>
              </c:strCache>
            </c:strRef>
          </c:tx>
          <c:spPr>
            <a:solidFill>
              <a:srgbClr val="96B1AD"/>
            </a:solidFill>
            <a:ln>
              <a:noFill/>
            </a:ln>
            <a:effectLst/>
          </c:spPr>
          <c:invertIfNegative val="0"/>
          <c:cat>
            <c:strRef>
              <c:f>Sheet1!$A$2:$A$12</c:f>
              <c:strCache>
                <c:ptCount val="11"/>
                <c:pt idx="0">
                  <c:v>Consistent product quality</c:v>
                </c:pt>
                <c:pt idx="1">
                  <c:v>Health care professional recommends </c:v>
                </c:pt>
                <c:pt idx="2">
                  <c:v>Quality certification and seals </c:v>
                </c:pt>
                <c:pt idx="3">
                  <c:v>Informative website</c:v>
                </c:pt>
                <c:pt idx="4">
                  <c:v>Brand values align with my own</c:v>
                </c:pt>
                <c:pt idx="5">
                  <c:v>My long-term usage of the brand</c:v>
                </c:pt>
                <c:pt idx="6">
                  <c:v>Authentic brand story</c:v>
                </c:pt>
                <c:pt idx="7">
                  <c:v>Transparency in supply chain</c:v>
                </c:pt>
                <c:pt idx="8">
                  <c:v>Friend/family recommends the brand</c:v>
                </c:pt>
                <c:pt idx="9">
                  <c:v>Supports charities/causes</c:v>
                </c:pt>
                <c:pt idx="10">
                  <c:v>Other experts recommend the brand</c:v>
                </c:pt>
              </c:strCache>
            </c:strRef>
          </c:cat>
          <c:val>
            <c:numRef>
              <c:f>Sheet1!$C$2:$C$12</c:f>
              <c:numCache>
                <c:formatCode>0%</c:formatCode>
                <c:ptCount val="11"/>
                <c:pt idx="0">
                  <c:v>0.44</c:v>
                </c:pt>
                <c:pt idx="1">
                  <c:v>0.36</c:v>
                </c:pt>
                <c:pt idx="2">
                  <c:v>0.25</c:v>
                </c:pt>
                <c:pt idx="3">
                  <c:v>0.16</c:v>
                </c:pt>
                <c:pt idx="4">
                  <c:v>0.18</c:v>
                </c:pt>
                <c:pt idx="5">
                  <c:v>0.16</c:v>
                </c:pt>
                <c:pt idx="6">
                  <c:v>0.21</c:v>
                </c:pt>
                <c:pt idx="7">
                  <c:v>0.26</c:v>
                </c:pt>
                <c:pt idx="8">
                  <c:v>0.16</c:v>
                </c:pt>
                <c:pt idx="9">
                  <c:v>0.15</c:v>
                </c:pt>
                <c:pt idx="10">
                  <c:v>0.21</c:v>
                </c:pt>
              </c:numCache>
            </c:numRef>
          </c:val>
          <c:extLst>
            <c:ext xmlns:c16="http://schemas.microsoft.com/office/drawing/2014/chart" uri="{C3380CC4-5D6E-409C-BE32-E72D297353CC}">
              <c16:uniqueId val="{00000001-483D-433F-BB1D-3DD0A0698924}"/>
            </c:ext>
          </c:extLst>
        </c:ser>
        <c:ser>
          <c:idx val="2"/>
          <c:order val="2"/>
          <c:tx>
            <c:strRef>
              <c:f>Sheet1!$D$1</c:f>
              <c:strCache>
                <c:ptCount val="1"/>
                <c:pt idx="0">
                  <c:v>Germany</c:v>
                </c:pt>
              </c:strCache>
            </c:strRef>
          </c:tx>
          <c:spPr>
            <a:solidFill>
              <a:schemeClr val="bg1">
                <a:lumMod val="50000"/>
              </a:schemeClr>
            </a:solidFill>
            <a:ln>
              <a:noFill/>
            </a:ln>
            <a:effectLst/>
          </c:spPr>
          <c:invertIfNegative val="0"/>
          <c:cat>
            <c:strRef>
              <c:f>Sheet1!$A$2:$A$12</c:f>
              <c:strCache>
                <c:ptCount val="11"/>
                <c:pt idx="0">
                  <c:v>Consistent product quality</c:v>
                </c:pt>
                <c:pt idx="1">
                  <c:v>Health care professional recommends </c:v>
                </c:pt>
                <c:pt idx="2">
                  <c:v>Quality certification and seals </c:v>
                </c:pt>
                <c:pt idx="3">
                  <c:v>Informative website</c:v>
                </c:pt>
                <c:pt idx="4">
                  <c:v>Brand values align with my own</c:v>
                </c:pt>
                <c:pt idx="5">
                  <c:v>My long-term usage of the brand</c:v>
                </c:pt>
                <c:pt idx="6">
                  <c:v>Authentic brand story</c:v>
                </c:pt>
                <c:pt idx="7">
                  <c:v>Transparency in supply chain</c:v>
                </c:pt>
                <c:pt idx="8">
                  <c:v>Friend/family recommends the brand</c:v>
                </c:pt>
                <c:pt idx="9">
                  <c:v>Supports charities/causes</c:v>
                </c:pt>
                <c:pt idx="10">
                  <c:v>Other experts recommend the brand</c:v>
                </c:pt>
              </c:strCache>
            </c:strRef>
          </c:cat>
          <c:val>
            <c:numRef>
              <c:f>Sheet1!$D$2:$D$12</c:f>
              <c:numCache>
                <c:formatCode>0%</c:formatCode>
                <c:ptCount val="11"/>
                <c:pt idx="0">
                  <c:v>0.25</c:v>
                </c:pt>
                <c:pt idx="1">
                  <c:v>0.25</c:v>
                </c:pt>
                <c:pt idx="2">
                  <c:v>0.32</c:v>
                </c:pt>
                <c:pt idx="3">
                  <c:v>0.22</c:v>
                </c:pt>
                <c:pt idx="4">
                  <c:v>0.26</c:v>
                </c:pt>
                <c:pt idx="5">
                  <c:v>0.14000000000000001</c:v>
                </c:pt>
                <c:pt idx="6">
                  <c:v>0.22</c:v>
                </c:pt>
                <c:pt idx="7">
                  <c:v>0.14000000000000001</c:v>
                </c:pt>
                <c:pt idx="8">
                  <c:v>0.18</c:v>
                </c:pt>
                <c:pt idx="9">
                  <c:v>0.17</c:v>
                </c:pt>
                <c:pt idx="10">
                  <c:v>0.11</c:v>
                </c:pt>
              </c:numCache>
            </c:numRef>
          </c:val>
          <c:extLst>
            <c:ext xmlns:c16="http://schemas.microsoft.com/office/drawing/2014/chart" uri="{C3380CC4-5D6E-409C-BE32-E72D297353CC}">
              <c16:uniqueId val="{00000002-483D-433F-BB1D-3DD0A0698924}"/>
            </c:ext>
          </c:extLst>
        </c:ser>
        <c:dLbls>
          <c:showLegendKey val="0"/>
          <c:showVal val="0"/>
          <c:showCatName val="0"/>
          <c:showSerName val="0"/>
          <c:showPercent val="0"/>
          <c:showBubbleSize val="0"/>
        </c:dLbls>
        <c:gapWidth val="219"/>
        <c:overlap val="-27"/>
        <c:axId val="1057073648"/>
        <c:axId val="332973264"/>
      </c:barChart>
      <c:catAx>
        <c:axId val="105707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32973264"/>
        <c:crosses val="autoZero"/>
        <c:auto val="1"/>
        <c:lblAlgn val="ctr"/>
        <c:lblOffset val="100"/>
        <c:noMultiLvlLbl val="0"/>
      </c:catAx>
      <c:valAx>
        <c:axId val="332973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057073648"/>
        <c:crosses val="autoZero"/>
        <c:crossBetween val="between"/>
        <c:majorUnit val="0.1"/>
      </c:valAx>
      <c:spPr>
        <a:noFill/>
        <a:ln>
          <a:noFill/>
        </a:ln>
        <a:effectLst/>
      </c:spPr>
    </c:plotArea>
    <c:legend>
      <c:legendPos val="b"/>
      <c:layout>
        <c:manualLayout>
          <c:xMode val="edge"/>
          <c:yMode val="edge"/>
          <c:x val="0.35629380460500071"/>
          <c:y val="0.6682692519269724"/>
          <c:w val="0.24579711405473681"/>
          <c:h val="4.651037102244896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Regular Prebiotic Users</c:v>
                </c:pt>
              </c:strCache>
            </c:strRef>
          </c:tx>
          <c:spPr>
            <a:solidFill>
              <a:srgbClr val="035153"/>
            </a:solidFill>
            <a:ln>
              <a:noFill/>
            </a:ln>
            <a:effectLst/>
          </c:spPr>
          <c:invertIfNegative val="0"/>
          <c:cat>
            <c:strRef>
              <c:f>Sheet1!$A$2:$A$10</c:f>
              <c:strCache>
                <c:ptCount val="9"/>
                <c:pt idx="0">
                  <c:v>Brand has a quality seal on the label</c:v>
                </c:pt>
                <c:pt idx="1">
                  <c:v>Label claims are believable and have references  on the website</c:v>
                </c:pt>
                <c:pt idx="2">
                  <c:v>Ingredient supplier information provided on label or website</c:v>
                </c:pt>
                <c:pt idx="3">
                  <c:v>Country of origin information on label or website</c:v>
                </c:pt>
                <c:pt idx="4">
                  <c:v>Brand provides valid contact information on the label</c:v>
                </c:pt>
                <c:pt idx="5">
                  <c:v>Access to a Certificate of Analysis provided</c:v>
                </c:pt>
                <c:pt idx="6">
                  <c:v>3rd party testing laboratory testing data/ contact information on website</c:v>
                </c:pt>
                <c:pt idx="7">
                  <c:v>Contract manufacturing information on label or website</c:v>
                </c:pt>
                <c:pt idx="8">
                  <c:v>QR code on label linking to ingredient sourcing details</c:v>
                </c:pt>
              </c:strCache>
            </c:strRef>
          </c:cat>
          <c:val>
            <c:numRef>
              <c:f>Sheet1!$B$2:$B$10</c:f>
              <c:numCache>
                <c:formatCode>0%</c:formatCode>
                <c:ptCount val="9"/>
                <c:pt idx="0">
                  <c:v>0.43</c:v>
                </c:pt>
                <c:pt idx="1">
                  <c:v>0.32</c:v>
                </c:pt>
                <c:pt idx="2">
                  <c:v>0.3</c:v>
                </c:pt>
                <c:pt idx="3">
                  <c:v>0.34</c:v>
                </c:pt>
                <c:pt idx="4">
                  <c:v>0.27</c:v>
                </c:pt>
                <c:pt idx="5">
                  <c:v>0.25</c:v>
                </c:pt>
                <c:pt idx="6">
                  <c:v>0.22</c:v>
                </c:pt>
                <c:pt idx="7">
                  <c:v>0.23</c:v>
                </c:pt>
                <c:pt idx="8">
                  <c:v>0.23</c:v>
                </c:pt>
              </c:numCache>
            </c:numRef>
          </c:val>
          <c:extLst>
            <c:ext xmlns:c16="http://schemas.microsoft.com/office/drawing/2014/chart" uri="{C3380CC4-5D6E-409C-BE32-E72D297353CC}">
              <c16:uniqueId val="{00000000-11B7-44F0-9565-1F5BEDFA94F1}"/>
            </c:ext>
          </c:extLst>
        </c:ser>
        <c:ser>
          <c:idx val="1"/>
          <c:order val="1"/>
          <c:tx>
            <c:strRef>
              <c:f>Sheet1!$C$1</c:f>
              <c:strCache>
                <c:ptCount val="1"/>
                <c:pt idx="0">
                  <c:v>Irregular Prebiotic Users</c:v>
                </c:pt>
              </c:strCache>
            </c:strRef>
          </c:tx>
          <c:spPr>
            <a:solidFill>
              <a:schemeClr val="accent4">
                <a:lumMod val="75000"/>
              </a:schemeClr>
            </a:solidFill>
            <a:ln>
              <a:noFill/>
            </a:ln>
            <a:effectLst/>
          </c:spPr>
          <c:invertIfNegative val="0"/>
          <c:cat>
            <c:strRef>
              <c:f>Sheet1!$A$2:$A$10</c:f>
              <c:strCache>
                <c:ptCount val="9"/>
                <c:pt idx="0">
                  <c:v>Brand has a quality seal on the label</c:v>
                </c:pt>
                <c:pt idx="1">
                  <c:v>Label claims are believable and have references  on the website</c:v>
                </c:pt>
                <c:pt idx="2">
                  <c:v>Ingredient supplier information provided on label or website</c:v>
                </c:pt>
                <c:pt idx="3">
                  <c:v>Country of origin information on label or website</c:v>
                </c:pt>
                <c:pt idx="4">
                  <c:v>Brand provides valid contact information on the label</c:v>
                </c:pt>
                <c:pt idx="5">
                  <c:v>Access to a Certificate of Analysis provided</c:v>
                </c:pt>
                <c:pt idx="6">
                  <c:v>3rd party testing laboratory testing data/ contact information on website</c:v>
                </c:pt>
                <c:pt idx="7">
                  <c:v>Contract manufacturing information on label or website</c:v>
                </c:pt>
                <c:pt idx="8">
                  <c:v>QR code on label linking to ingredient sourcing details</c:v>
                </c:pt>
              </c:strCache>
            </c:strRef>
          </c:cat>
          <c:val>
            <c:numRef>
              <c:f>Sheet1!$C$2:$C$10</c:f>
              <c:numCache>
                <c:formatCode>0%</c:formatCode>
                <c:ptCount val="9"/>
                <c:pt idx="0">
                  <c:v>0.44</c:v>
                </c:pt>
                <c:pt idx="1">
                  <c:v>0.36</c:v>
                </c:pt>
                <c:pt idx="2">
                  <c:v>0.35</c:v>
                </c:pt>
                <c:pt idx="3">
                  <c:v>0.28000000000000003</c:v>
                </c:pt>
                <c:pt idx="4">
                  <c:v>0.35</c:v>
                </c:pt>
                <c:pt idx="5">
                  <c:v>0.28000000000000003</c:v>
                </c:pt>
                <c:pt idx="6">
                  <c:v>0.27</c:v>
                </c:pt>
                <c:pt idx="7">
                  <c:v>0.24</c:v>
                </c:pt>
                <c:pt idx="8">
                  <c:v>0.2</c:v>
                </c:pt>
              </c:numCache>
            </c:numRef>
          </c:val>
          <c:extLst>
            <c:ext xmlns:c16="http://schemas.microsoft.com/office/drawing/2014/chart" uri="{C3380CC4-5D6E-409C-BE32-E72D297353CC}">
              <c16:uniqueId val="{00000001-1945-4D53-9968-98AFB4EF9BE2}"/>
            </c:ext>
          </c:extLst>
        </c:ser>
        <c:dLbls>
          <c:showLegendKey val="0"/>
          <c:showVal val="0"/>
          <c:showCatName val="0"/>
          <c:showSerName val="0"/>
          <c:showPercent val="0"/>
          <c:showBubbleSize val="0"/>
        </c:dLbls>
        <c:gapWidth val="219"/>
        <c:overlap val="-27"/>
        <c:axId val="154775824"/>
        <c:axId val="1934242032"/>
      </c:barChart>
      <c:catAx>
        <c:axId val="15477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934242032"/>
        <c:crosses val="autoZero"/>
        <c:auto val="1"/>
        <c:lblAlgn val="ctr"/>
        <c:lblOffset val="100"/>
        <c:noMultiLvlLbl val="0"/>
      </c:catAx>
      <c:valAx>
        <c:axId val="1934242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54775824"/>
        <c:crosses val="autoZero"/>
        <c:crossBetween val="between"/>
        <c:majorUnit val="0.1"/>
      </c:valAx>
      <c:spPr>
        <a:noFill/>
        <a:ln>
          <a:noFill/>
        </a:ln>
        <a:effectLst/>
      </c:spPr>
    </c:plotArea>
    <c:legend>
      <c:legendPos val="b"/>
      <c:layout>
        <c:manualLayout>
          <c:xMode val="edge"/>
          <c:yMode val="edge"/>
          <c:x val="0.33780610236220471"/>
          <c:y val="0.94500640102076761"/>
          <c:w val="0.35575664370078741"/>
          <c:h val="4.796234941176492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01532016998651E-2"/>
          <c:y val="3.0137663130607277E-2"/>
          <c:w val="0.94669846798300139"/>
          <c:h val="0.49889809097595295"/>
        </c:manualLayout>
      </c:layout>
      <c:barChart>
        <c:barDir val="col"/>
        <c:grouping val="clustered"/>
        <c:varyColors val="0"/>
        <c:ser>
          <c:idx val="0"/>
          <c:order val="0"/>
          <c:tx>
            <c:strRef>
              <c:f>Sheet1!$B$1</c:f>
              <c:strCache>
                <c:ptCount val="1"/>
                <c:pt idx="0">
                  <c:v>US</c:v>
                </c:pt>
              </c:strCache>
            </c:strRef>
          </c:tx>
          <c:spPr>
            <a:solidFill>
              <a:schemeClr val="accent3">
                <a:lumMod val="25000"/>
              </a:schemeClr>
            </a:solidFill>
            <a:ln>
              <a:noFill/>
            </a:ln>
            <a:effectLst/>
          </c:spPr>
          <c:invertIfNegative val="0"/>
          <c:cat>
            <c:strRef>
              <c:f>Sheet1!$A$2:$A$22</c:f>
              <c:strCache>
                <c:ptCount val="21"/>
                <c:pt idx="0">
                  <c:v>Joint or other pain</c:v>
                </c:pt>
                <c:pt idx="1">
                  <c:v>Insomnia/Sleep problems</c:v>
                </c:pt>
                <c:pt idx="2">
                  <c:v>Anxiety or stress</c:v>
                </c:pt>
                <c:pt idx="3">
                  <c:v>Lack of energy</c:v>
                </c:pt>
                <c:pt idx="4">
                  <c:v>High blood pressure</c:v>
                </c:pt>
                <c:pt idx="5">
                  <c:v>High cholesterol</c:v>
                </c:pt>
                <c:pt idx="6">
                  <c:v>Overweight/Obese</c:v>
                </c:pt>
                <c:pt idx="7">
                  <c:v>Depression</c:v>
                </c:pt>
                <c:pt idx="8">
                  <c:v>Digestive complaints</c:v>
                </c:pt>
                <c:pt idx="9">
                  <c:v>Poor/declining vision</c:v>
                </c:pt>
                <c:pt idx="10">
                  <c:v>Diabetes</c:v>
                </c:pt>
                <c:pt idx="11">
                  <c:v>Immunity concerns</c:v>
                </c:pt>
                <c:pt idx="12">
                  <c:v>Frequent cold/flu issues</c:v>
                </c:pt>
                <c:pt idx="13">
                  <c:v>Dermatological condition</c:v>
                </c:pt>
                <c:pt idx="14">
                  <c:v>Lack of mental acuity/ cognition/ focus</c:v>
                </c:pt>
                <c:pt idx="15">
                  <c:v>Perimenopause/Menopause</c:v>
                </c:pt>
                <c:pt idx="16">
                  <c:v>Heart/cardiovascular problem</c:v>
                </c:pt>
                <c:pt idx="17">
                  <c:v>Osteoporosis</c:v>
                </c:pt>
                <c:pt idx="18">
                  <c:v>Cancer</c:v>
                </c:pt>
                <c:pt idx="19">
                  <c:v>Pregnancy</c:v>
                </c:pt>
                <c:pt idx="20">
                  <c:v>None of the above</c:v>
                </c:pt>
              </c:strCache>
            </c:strRef>
          </c:cat>
          <c:val>
            <c:numRef>
              <c:f>Sheet1!$B$2:$B$22</c:f>
              <c:numCache>
                <c:formatCode>0%</c:formatCode>
                <c:ptCount val="21"/>
                <c:pt idx="0">
                  <c:v>0.21</c:v>
                </c:pt>
                <c:pt idx="1">
                  <c:v>0.16</c:v>
                </c:pt>
                <c:pt idx="2">
                  <c:v>0.21</c:v>
                </c:pt>
                <c:pt idx="3">
                  <c:v>0.14000000000000001</c:v>
                </c:pt>
                <c:pt idx="4">
                  <c:v>0.24</c:v>
                </c:pt>
                <c:pt idx="5">
                  <c:v>0.22</c:v>
                </c:pt>
                <c:pt idx="6">
                  <c:v>0.14000000000000001</c:v>
                </c:pt>
                <c:pt idx="7">
                  <c:v>0.15</c:v>
                </c:pt>
                <c:pt idx="8">
                  <c:v>0.09</c:v>
                </c:pt>
                <c:pt idx="9">
                  <c:v>0.05</c:v>
                </c:pt>
                <c:pt idx="10">
                  <c:v>0.1</c:v>
                </c:pt>
                <c:pt idx="11">
                  <c:v>0.06</c:v>
                </c:pt>
                <c:pt idx="12">
                  <c:v>0.04</c:v>
                </c:pt>
                <c:pt idx="13">
                  <c:v>7.0000000000000007E-2</c:v>
                </c:pt>
                <c:pt idx="14">
                  <c:v>0.04</c:v>
                </c:pt>
                <c:pt idx="15">
                  <c:v>0.05</c:v>
                </c:pt>
                <c:pt idx="16">
                  <c:v>0.03</c:v>
                </c:pt>
                <c:pt idx="17">
                  <c:v>0.04</c:v>
                </c:pt>
                <c:pt idx="18">
                  <c:v>0.02</c:v>
                </c:pt>
                <c:pt idx="19">
                  <c:v>0.02</c:v>
                </c:pt>
                <c:pt idx="20">
                  <c:v>0.28000000000000003</c:v>
                </c:pt>
              </c:numCache>
            </c:numRef>
          </c:val>
          <c:extLst>
            <c:ext xmlns:c16="http://schemas.microsoft.com/office/drawing/2014/chart" uri="{C3380CC4-5D6E-409C-BE32-E72D297353CC}">
              <c16:uniqueId val="{00000000-7226-4F26-96BF-FAFF623CE71F}"/>
            </c:ext>
          </c:extLst>
        </c:ser>
        <c:ser>
          <c:idx val="1"/>
          <c:order val="1"/>
          <c:tx>
            <c:strRef>
              <c:f>Sheet1!$C$1</c:f>
              <c:strCache>
                <c:ptCount val="1"/>
                <c:pt idx="0">
                  <c:v>UK</c:v>
                </c:pt>
              </c:strCache>
            </c:strRef>
          </c:tx>
          <c:spPr>
            <a:solidFill>
              <a:srgbClr val="96B1AD"/>
            </a:solidFill>
            <a:ln>
              <a:noFill/>
            </a:ln>
            <a:effectLst/>
          </c:spPr>
          <c:invertIfNegative val="0"/>
          <c:cat>
            <c:strRef>
              <c:f>Sheet1!$A$2:$A$22</c:f>
              <c:strCache>
                <c:ptCount val="21"/>
                <c:pt idx="0">
                  <c:v>Joint or other pain</c:v>
                </c:pt>
                <c:pt idx="1">
                  <c:v>Insomnia/Sleep problems</c:v>
                </c:pt>
                <c:pt idx="2">
                  <c:v>Anxiety or stress</c:v>
                </c:pt>
                <c:pt idx="3">
                  <c:v>Lack of energy</c:v>
                </c:pt>
                <c:pt idx="4">
                  <c:v>High blood pressure</c:v>
                </c:pt>
                <c:pt idx="5">
                  <c:v>High cholesterol</c:v>
                </c:pt>
                <c:pt idx="6">
                  <c:v>Overweight/Obese</c:v>
                </c:pt>
                <c:pt idx="7">
                  <c:v>Depression</c:v>
                </c:pt>
                <c:pt idx="8">
                  <c:v>Digestive complaints</c:v>
                </c:pt>
                <c:pt idx="9">
                  <c:v>Poor/declining vision</c:v>
                </c:pt>
                <c:pt idx="10">
                  <c:v>Diabetes</c:v>
                </c:pt>
                <c:pt idx="11">
                  <c:v>Immunity concerns</c:v>
                </c:pt>
                <c:pt idx="12">
                  <c:v>Frequent cold/flu issues</c:v>
                </c:pt>
                <c:pt idx="13">
                  <c:v>Dermatological condition</c:v>
                </c:pt>
                <c:pt idx="14">
                  <c:v>Lack of mental acuity/ cognition/ focus</c:v>
                </c:pt>
                <c:pt idx="15">
                  <c:v>Perimenopause/Menopause</c:v>
                </c:pt>
                <c:pt idx="16">
                  <c:v>Heart/cardiovascular problem</c:v>
                </c:pt>
                <c:pt idx="17">
                  <c:v>Osteoporosis</c:v>
                </c:pt>
                <c:pt idx="18">
                  <c:v>Cancer</c:v>
                </c:pt>
                <c:pt idx="19">
                  <c:v>Pregnancy</c:v>
                </c:pt>
                <c:pt idx="20">
                  <c:v>None of the above</c:v>
                </c:pt>
              </c:strCache>
            </c:strRef>
          </c:cat>
          <c:val>
            <c:numRef>
              <c:f>Sheet1!$C$2:$C$22</c:f>
              <c:numCache>
                <c:formatCode>0%</c:formatCode>
                <c:ptCount val="21"/>
                <c:pt idx="0">
                  <c:v>0.3</c:v>
                </c:pt>
                <c:pt idx="1">
                  <c:v>0.21</c:v>
                </c:pt>
                <c:pt idx="2">
                  <c:v>0.26</c:v>
                </c:pt>
                <c:pt idx="3">
                  <c:v>0.25</c:v>
                </c:pt>
                <c:pt idx="4">
                  <c:v>0.14000000000000001</c:v>
                </c:pt>
                <c:pt idx="5">
                  <c:v>0.13</c:v>
                </c:pt>
                <c:pt idx="6">
                  <c:v>0.16</c:v>
                </c:pt>
                <c:pt idx="7">
                  <c:v>0.12</c:v>
                </c:pt>
                <c:pt idx="8">
                  <c:v>0.12</c:v>
                </c:pt>
                <c:pt idx="9">
                  <c:v>0.08</c:v>
                </c:pt>
                <c:pt idx="10">
                  <c:v>0.05</c:v>
                </c:pt>
                <c:pt idx="11">
                  <c:v>0.09</c:v>
                </c:pt>
                <c:pt idx="12">
                  <c:v>0.08</c:v>
                </c:pt>
                <c:pt idx="13">
                  <c:v>0.06</c:v>
                </c:pt>
                <c:pt idx="14">
                  <c:v>0.05</c:v>
                </c:pt>
                <c:pt idx="15">
                  <c:v>0.04</c:v>
                </c:pt>
                <c:pt idx="16">
                  <c:v>0.04</c:v>
                </c:pt>
                <c:pt idx="17">
                  <c:v>0.03</c:v>
                </c:pt>
                <c:pt idx="18">
                  <c:v>0.02</c:v>
                </c:pt>
                <c:pt idx="19">
                  <c:v>0.02</c:v>
                </c:pt>
                <c:pt idx="20">
                  <c:v>0.27</c:v>
                </c:pt>
              </c:numCache>
            </c:numRef>
          </c:val>
          <c:extLst>
            <c:ext xmlns:c16="http://schemas.microsoft.com/office/drawing/2014/chart" uri="{C3380CC4-5D6E-409C-BE32-E72D297353CC}">
              <c16:uniqueId val="{00000001-7226-4F26-96BF-FAFF623CE71F}"/>
            </c:ext>
          </c:extLst>
        </c:ser>
        <c:ser>
          <c:idx val="2"/>
          <c:order val="2"/>
          <c:tx>
            <c:strRef>
              <c:f>Sheet1!$D$1</c:f>
              <c:strCache>
                <c:ptCount val="1"/>
                <c:pt idx="0">
                  <c:v>Germany</c:v>
                </c:pt>
              </c:strCache>
            </c:strRef>
          </c:tx>
          <c:spPr>
            <a:solidFill>
              <a:schemeClr val="bg1">
                <a:lumMod val="50000"/>
              </a:schemeClr>
            </a:solidFill>
            <a:ln>
              <a:noFill/>
            </a:ln>
            <a:effectLst/>
          </c:spPr>
          <c:invertIfNegative val="0"/>
          <c:cat>
            <c:strRef>
              <c:f>Sheet1!$A$2:$A$22</c:f>
              <c:strCache>
                <c:ptCount val="21"/>
                <c:pt idx="0">
                  <c:v>Joint or other pain</c:v>
                </c:pt>
                <c:pt idx="1">
                  <c:v>Insomnia/Sleep problems</c:v>
                </c:pt>
                <c:pt idx="2">
                  <c:v>Anxiety or stress</c:v>
                </c:pt>
                <c:pt idx="3">
                  <c:v>Lack of energy</c:v>
                </c:pt>
                <c:pt idx="4">
                  <c:v>High blood pressure</c:v>
                </c:pt>
                <c:pt idx="5">
                  <c:v>High cholesterol</c:v>
                </c:pt>
                <c:pt idx="6">
                  <c:v>Overweight/Obese</c:v>
                </c:pt>
                <c:pt idx="7">
                  <c:v>Depression</c:v>
                </c:pt>
                <c:pt idx="8">
                  <c:v>Digestive complaints</c:v>
                </c:pt>
                <c:pt idx="9">
                  <c:v>Poor/declining vision</c:v>
                </c:pt>
                <c:pt idx="10">
                  <c:v>Diabetes</c:v>
                </c:pt>
                <c:pt idx="11">
                  <c:v>Immunity concerns</c:v>
                </c:pt>
                <c:pt idx="12">
                  <c:v>Frequent cold/flu issues</c:v>
                </c:pt>
                <c:pt idx="13">
                  <c:v>Dermatological condition</c:v>
                </c:pt>
                <c:pt idx="14">
                  <c:v>Lack of mental acuity/ cognition/ focus</c:v>
                </c:pt>
                <c:pt idx="15">
                  <c:v>Perimenopause/Menopause</c:v>
                </c:pt>
                <c:pt idx="16">
                  <c:v>Heart/cardiovascular problem</c:v>
                </c:pt>
                <c:pt idx="17">
                  <c:v>Osteoporosis</c:v>
                </c:pt>
                <c:pt idx="18">
                  <c:v>Cancer</c:v>
                </c:pt>
                <c:pt idx="19">
                  <c:v>Pregnancy</c:v>
                </c:pt>
                <c:pt idx="20">
                  <c:v>None of the above</c:v>
                </c:pt>
              </c:strCache>
            </c:strRef>
          </c:cat>
          <c:val>
            <c:numRef>
              <c:f>Sheet1!$D$2:$D$22</c:f>
              <c:numCache>
                <c:formatCode>0%</c:formatCode>
                <c:ptCount val="21"/>
                <c:pt idx="0">
                  <c:v>0.28999999999999998</c:v>
                </c:pt>
                <c:pt idx="1">
                  <c:v>0.26</c:v>
                </c:pt>
                <c:pt idx="2">
                  <c:v>0.13</c:v>
                </c:pt>
                <c:pt idx="3">
                  <c:v>0.19</c:v>
                </c:pt>
                <c:pt idx="4">
                  <c:v>0.2</c:v>
                </c:pt>
                <c:pt idx="5">
                  <c:v>0.12</c:v>
                </c:pt>
                <c:pt idx="6">
                  <c:v>0.15</c:v>
                </c:pt>
                <c:pt idx="7">
                  <c:v>0.13</c:v>
                </c:pt>
                <c:pt idx="8">
                  <c:v>0.15</c:v>
                </c:pt>
                <c:pt idx="9">
                  <c:v>0.14000000000000001</c:v>
                </c:pt>
                <c:pt idx="10">
                  <c:v>0.09</c:v>
                </c:pt>
                <c:pt idx="11">
                  <c:v>0.09</c:v>
                </c:pt>
                <c:pt idx="12">
                  <c:v>0.09</c:v>
                </c:pt>
                <c:pt idx="13">
                  <c:v>0.06</c:v>
                </c:pt>
                <c:pt idx="14">
                  <c:v>0.08</c:v>
                </c:pt>
                <c:pt idx="15">
                  <c:v>7.0000000000000007E-2</c:v>
                </c:pt>
                <c:pt idx="16">
                  <c:v>0.05</c:v>
                </c:pt>
                <c:pt idx="17">
                  <c:v>0.04</c:v>
                </c:pt>
                <c:pt idx="18">
                  <c:v>0.03</c:v>
                </c:pt>
                <c:pt idx="19">
                  <c:v>0.02</c:v>
                </c:pt>
                <c:pt idx="20">
                  <c:v>0.24</c:v>
                </c:pt>
              </c:numCache>
            </c:numRef>
          </c:val>
          <c:extLst>
            <c:ext xmlns:c16="http://schemas.microsoft.com/office/drawing/2014/chart" uri="{C3380CC4-5D6E-409C-BE32-E72D297353CC}">
              <c16:uniqueId val="{00000002-7226-4F26-96BF-FAFF623CE71F}"/>
            </c:ext>
          </c:extLst>
        </c:ser>
        <c:dLbls>
          <c:showLegendKey val="0"/>
          <c:showVal val="0"/>
          <c:showCatName val="0"/>
          <c:showSerName val="0"/>
          <c:showPercent val="0"/>
          <c:showBubbleSize val="0"/>
        </c:dLbls>
        <c:gapWidth val="154"/>
        <c:overlap val="-13"/>
        <c:axId val="376415280"/>
        <c:axId val="464908896"/>
      </c:barChart>
      <c:catAx>
        <c:axId val="37641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4020000" spcFirstLastPara="1" vertOverflow="ellipsis"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4908896"/>
        <c:crosses val="autoZero"/>
        <c:auto val="1"/>
        <c:lblAlgn val="ctr"/>
        <c:lblOffset val="100"/>
        <c:noMultiLvlLbl val="0"/>
      </c:catAx>
      <c:valAx>
        <c:axId val="464908896"/>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76415280"/>
        <c:crosses val="autoZero"/>
        <c:crossBetween val="between"/>
        <c:majorUnit val="0.1"/>
      </c:valAx>
      <c:spPr>
        <a:noFill/>
        <a:ln>
          <a:noFill/>
        </a:ln>
        <a:effectLst/>
      </c:spPr>
    </c:plotArea>
    <c:legend>
      <c:legendPos val="b"/>
      <c:layout>
        <c:manualLayout>
          <c:xMode val="edge"/>
          <c:yMode val="edge"/>
          <c:x val="0.32136634908280676"/>
          <c:y val="0.9542702498408101"/>
          <c:w val="0.3318563630540996"/>
          <c:h val="4.572969403477877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Regular Prebiotic Users</c:v>
                </c:pt>
              </c:strCache>
            </c:strRef>
          </c:tx>
          <c:spPr>
            <a:solidFill>
              <a:srgbClr val="03515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0.4</c:v>
                </c:pt>
                <c:pt idx="1">
                  <c:v>0.34</c:v>
                </c:pt>
                <c:pt idx="2">
                  <c:v>0.16</c:v>
                </c:pt>
                <c:pt idx="3">
                  <c:v>7.0000000000000007E-2</c:v>
                </c:pt>
                <c:pt idx="4">
                  <c:v>0.03</c:v>
                </c:pt>
              </c:numCache>
            </c:numRef>
          </c:val>
          <c:extLst>
            <c:ext xmlns:c16="http://schemas.microsoft.com/office/drawing/2014/chart" uri="{C3380CC4-5D6E-409C-BE32-E72D297353CC}">
              <c16:uniqueId val="{00000000-D186-4845-A719-2CCAD238C453}"/>
            </c:ext>
          </c:extLst>
        </c:ser>
        <c:ser>
          <c:idx val="1"/>
          <c:order val="1"/>
          <c:tx>
            <c:strRef>
              <c:f>Sheet1!$C$1</c:f>
              <c:strCache>
                <c:ptCount val="1"/>
                <c:pt idx="0">
                  <c:v>Irregular Prebiotic Users</c:v>
                </c:pt>
              </c:strCache>
            </c:strRef>
          </c:tx>
          <c:spPr>
            <a:solidFill>
              <a:schemeClr val="accent4">
                <a:lumMod val="75000"/>
              </a:schemeClr>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0.34</c:v>
                </c:pt>
                <c:pt idx="1">
                  <c:v>0.41</c:v>
                </c:pt>
                <c:pt idx="2">
                  <c:v>0.17</c:v>
                </c:pt>
                <c:pt idx="3">
                  <c:v>0.06</c:v>
                </c:pt>
                <c:pt idx="4">
                  <c:v>0.02</c:v>
                </c:pt>
              </c:numCache>
            </c:numRef>
          </c:val>
          <c:extLst>
            <c:ext xmlns:c16="http://schemas.microsoft.com/office/drawing/2014/chart" uri="{C3380CC4-5D6E-409C-BE32-E72D297353CC}">
              <c16:uniqueId val="{00000001-D186-4845-A719-2CCAD238C453}"/>
            </c:ext>
          </c:extLst>
        </c:ser>
        <c:dLbls>
          <c:showLegendKey val="0"/>
          <c:showVal val="0"/>
          <c:showCatName val="0"/>
          <c:showSerName val="0"/>
          <c:showPercent val="0"/>
          <c:showBubbleSize val="0"/>
        </c:dLbls>
        <c:gapWidth val="219"/>
        <c:overlap val="-27"/>
        <c:axId val="278529200"/>
        <c:axId val="155386192"/>
      </c:barChart>
      <c:catAx>
        <c:axId val="278529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155386192"/>
        <c:crosses val="autoZero"/>
        <c:auto val="1"/>
        <c:lblAlgn val="ctr"/>
        <c:lblOffset val="100"/>
        <c:noMultiLvlLbl val="0"/>
      </c:catAx>
      <c:valAx>
        <c:axId val="155386192"/>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278529200"/>
        <c:crosses val="autoZero"/>
        <c:crossBetween val="between"/>
        <c:majorUnit val="0.1"/>
      </c:valAx>
      <c:spPr>
        <a:noFill/>
        <a:ln>
          <a:noFill/>
        </a:ln>
        <a:effectLst/>
      </c:spPr>
    </c:plotArea>
    <c:legend>
      <c:legendPos val="b"/>
      <c:layout>
        <c:manualLayout>
          <c:xMode val="edge"/>
          <c:yMode val="edge"/>
          <c:x val="0.24898510454747461"/>
          <c:y val="0.92912135594221179"/>
          <c:w val="0.45506864690237603"/>
          <c:h val="5.480878021930513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25237849273626E-2"/>
          <c:y val="7.5097174878500483E-2"/>
          <c:w val="0.94060789506691156"/>
          <c:h val="0.74078013658079656"/>
        </c:manualLayout>
      </c:layout>
      <c:barChart>
        <c:barDir val="col"/>
        <c:grouping val="clustered"/>
        <c:varyColors val="0"/>
        <c:ser>
          <c:idx val="0"/>
          <c:order val="0"/>
          <c:tx>
            <c:strRef>
              <c:f>Sheet1!$B$1</c:f>
              <c:strCache>
                <c:ptCount val="1"/>
                <c:pt idx="0">
                  <c:v>Take Prebiotic Regularly</c:v>
                </c:pt>
              </c:strCache>
            </c:strRef>
          </c:tx>
          <c:spPr>
            <a:solidFill>
              <a:srgbClr val="025253"/>
            </a:solidFill>
            <a:ln>
              <a:noFill/>
            </a:ln>
            <a:effectLst/>
          </c:spPr>
          <c:invertIfNegative val="0"/>
          <c:cat>
            <c:strRef>
              <c:f>Sheet1!$A$2:$A$4</c:f>
              <c:strCache>
                <c:ptCount val="3"/>
                <c:pt idx="0">
                  <c:v>Frequently/ Always influences</c:v>
                </c:pt>
                <c:pt idx="1">
                  <c:v>Sometimes influences</c:v>
                </c:pt>
                <c:pt idx="2">
                  <c:v>Does not influence</c:v>
                </c:pt>
              </c:strCache>
            </c:strRef>
          </c:cat>
          <c:val>
            <c:numRef>
              <c:f>Sheet1!$B$2:$B$4</c:f>
              <c:numCache>
                <c:formatCode>0%</c:formatCode>
                <c:ptCount val="3"/>
                <c:pt idx="0">
                  <c:v>0.46</c:v>
                </c:pt>
                <c:pt idx="1">
                  <c:v>0.17</c:v>
                </c:pt>
                <c:pt idx="2">
                  <c:v>0.18</c:v>
                </c:pt>
              </c:numCache>
            </c:numRef>
          </c:val>
          <c:extLst>
            <c:ext xmlns:c16="http://schemas.microsoft.com/office/drawing/2014/chart" uri="{C3380CC4-5D6E-409C-BE32-E72D297353CC}">
              <c16:uniqueId val="{00000000-5A15-4981-8F92-B9430440D9FF}"/>
            </c:ext>
          </c:extLst>
        </c:ser>
        <c:ser>
          <c:idx val="1"/>
          <c:order val="1"/>
          <c:tx>
            <c:strRef>
              <c:f>Sheet1!$C$1</c:f>
              <c:strCache>
                <c:ptCount val="1"/>
                <c:pt idx="0">
                  <c:v>Take Prebiotic Irregularly</c:v>
                </c:pt>
              </c:strCache>
            </c:strRef>
          </c:tx>
          <c:spPr>
            <a:solidFill>
              <a:schemeClr val="bg1">
                <a:lumMod val="50000"/>
              </a:schemeClr>
            </a:solidFill>
            <a:ln>
              <a:noFill/>
            </a:ln>
            <a:effectLst/>
          </c:spPr>
          <c:invertIfNegative val="0"/>
          <c:cat>
            <c:strRef>
              <c:f>Sheet1!$A$2:$A$4</c:f>
              <c:strCache>
                <c:ptCount val="3"/>
                <c:pt idx="0">
                  <c:v>Frequently/ Always influences</c:v>
                </c:pt>
                <c:pt idx="1">
                  <c:v>Sometimes influences</c:v>
                </c:pt>
                <c:pt idx="2">
                  <c:v>Does not influence</c:v>
                </c:pt>
              </c:strCache>
            </c:strRef>
          </c:cat>
          <c:val>
            <c:numRef>
              <c:f>Sheet1!$C$2:$C$4</c:f>
              <c:numCache>
                <c:formatCode>0%</c:formatCode>
                <c:ptCount val="3"/>
                <c:pt idx="0">
                  <c:v>0.39</c:v>
                </c:pt>
                <c:pt idx="1">
                  <c:v>0.24</c:v>
                </c:pt>
                <c:pt idx="2">
                  <c:v>0.18</c:v>
                </c:pt>
              </c:numCache>
            </c:numRef>
          </c:val>
          <c:extLst>
            <c:ext xmlns:c16="http://schemas.microsoft.com/office/drawing/2014/chart" uri="{C3380CC4-5D6E-409C-BE32-E72D297353CC}">
              <c16:uniqueId val="{00000001-5A15-4981-8F92-B9430440D9FF}"/>
            </c:ext>
          </c:extLst>
        </c:ser>
        <c:dLbls>
          <c:showLegendKey val="0"/>
          <c:showVal val="0"/>
          <c:showCatName val="0"/>
          <c:showSerName val="0"/>
          <c:showPercent val="0"/>
          <c:showBubbleSize val="0"/>
        </c:dLbls>
        <c:gapWidth val="219"/>
        <c:overlap val="-27"/>
        <c:axId val="604445504"/>
        <c:axId val="481710992"/>
      </c:barChart>
      <c:catAx>
        <c:axId val="60444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1710992"/>
        <c:crosses val="autoZero"/>
        <c:auto val="1"/>
        <c:lblAlgn val="ctr"/>
        <c:lblOffset val="100"/>
        <c:noMultiLvlLbl val="0"/>
      </c:catAx>
      <c:valAx>
        <c:axId val="481710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4445504"/>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Prebiotics </c:v>
                </c:pt>
              </c:strCache>
            </c:strRef>
          </c:tx>
          <c:spPr>
            <a:solidFill>
              <a:srgbClr val="96B1AD"/>
            </a:solidFill>
            <a:ln>
              <a:noFill/>
            </a:ln>
            <a:effectLst/>
          </c:spPr>
          <c:invertIfNegative val="0"/>
          <c:cat>
            <c:strRef>
              <c:f>Sheet1!$A$2:$A$7</c:f>
              <c:strCache>
                <c:ptCount val="6"/>
                <c:pt idx="0">
                  <c:v>I wasn't aware this was an issue with supplements</c:v>
                </c:pt>
                <c:pt idx="1">
                  <c:v>Never influences my decision</c:v>
                </c:pt>
                <c:pt idx="2">
                  <c:v>Sometimes influences, with certain supplement ingredients</c:v>
                </c:pt>
                <c:pt idx="3">
                  <c:v>Often influences, with certain supplement ingredients</c:v>
                </c:pt>
                <c:pt idx="4">
                  <c:v>Frequently influences, with all supplement ingredients</c:v>
                </c:pt>
                <c:pt idx="5">
                  <c:v>Always influences, with all supplement ingredients</c:v>
                </c:pt>
              </c:strCache>
            </c:strRef>
          </c:cat>
          <c:val>
            <c:numRef>
              <c:f>Sheet1!$B$2:$B$7</c:f>
              <c:numCache>
                <c:formatCode>0%</c:formatCode>
                <c:ptCount val="6"/>
                <c:pt idx="0">
                  <c:v>7.0000000000000007E-2</c:v>
                </c:pt>
                <c:pt idx="1">
                  <c:v>0.11</c:v>
                </c:pt>
                <c:pt idx="2">
                  <c:v>0.17</c:v>
                </c:pt>
                <c:pt idx="3">
                  <c:v>0.19</c:v>
                </c:pt>
                <c:pt idx="4">
                  <c:v>0.24</c:v>
                </c:pt>
                <c:pt idx="5">
                  <c:v>0.22</c:v>
                </c:pt>
              </c:numCache>
            </c:numRef>
          </c:val>
          <c:extLst>
            <c:ext xmlns:c16="http://schemas.microsoft.com/office/drawing/2014/chart" uri="{C3380CC4-5D6E-409C-BE32-E72D297353CC}">
              <c16:uniqueId val="{00000000-D5FE-4EF0-843A-7370FDA279F3}"/>
            </c:ext>
          </c:extLst>
        </c:ser>
        <c:ser>
          <c:idx val="1"/>
          <c:order val="1"/>
          <c:tx>
            <c:strRef>
              <c:f>Sheet1!$C$1</c:f>
              <c:strCache>
                <c:ptCount val="1"/>
                <c:pt idx="0">
                  <c:v>Omegas</c:v>
                </c:pt>
              </c:strCache>
            </c:strRef>
          </c:tx>
          <c:spPr>
            <a:solidFill>
              <a:schemeClr val="accent2"/>
            </a:solidFill>
            <a:ln>
              <a:noFill/>
            </a:ln>
            <a:effectLst/>
          </c:spPr>
          <c:invertIfNegative val="0"/>
          <c:cat>
            <c:strRef>
              <c:f>Sheet1!$A$2:$A$7</c:f>
              <c:strCache>
                <c:ptCount val="6"/>
                <c:pt idx="0">
                  <c:v>I wasn't aware this was an issue with supplements</c:v>
                </c:pt>
                <c:pt idx="1">
                  <c:v>Never influences my decision</c:v>
                </c:pt>
                <c:pt idx="2">
                  <c:v>Sometimes influences, with certain supplement ingredients</c:v>
                </c:pt>
                <c:pt idx="3">
                  <c:v>Often influences, with certain supplement ingredients</c:v>
                </c:pt>
                <c:pt idx="4">
                  <c:v>Frequently influences, with all supplement ingredients</c:v>
                </c:pt>
                <c:pt idx="5">
                  <c:v>Always influences, with all supplement ingredients</c:v>
                </c:pt>
              </c:strCache>
            </c:strRef>
          </c:cat>
          <c:val>
            <c:numRef>
              <c:f>Sheet1!$C$2:$C$7</c:f>
              <c:numCache>
                <c:formatCode>0%</c:formatCode>
                <c:ptCount val="6"/>
                <c:pt idx="0">
                  <c:v>0.19</c:v>
                </c:pt>
                <c:pt idx="1">
                  <c:v>0.18</c:v>
                </c:pt>
                <c:pt idx="2">
                  <c:v>0.2</c:v>
                </c:pt>
                <c:pt idx="3">
                  <c:v>0.13</c:v>
                </c:pt>
                <c:pt idx="4">
                  <c:v>0.17</c:v>
                </c:pt>
                <c:pt idx="5">
                  <c:v>0.13</c:v>
                </c:pt>
              </c:numCache>
            </c:numRef>
          </c:val>
          <c:extLst>
            <c:ext xmlns:c16="http://schemas.microsoft.com/office/drawing/2014/chart" uri="{C3380CC4-5D6E-409C-BE32-E72D297353CC}">
              <c16:uniqueId val="{00000001-D5FE-4EF0-843A-7370FDA279F3}"/>
            </c:ext>
          </c:extLst>
        </c:ser>
        <c:ser>
          <c:idx val="2"/>
          <c:order val="2"/>
          <c:tx>
            <c:strRef>
              <c:f>Sheet1!$D$1</c:f>
              <c:strCache>
                <c:ptCount val="1"/>
                <c:pt idx="0">
                  <c:v>Astaxanthin</c:v>
                </c:pt>
              </c:strCache>
            </c:strRef>
          </c:tx>
          <c:spPr>
            <a:solidFill>
              <a:schemeClr val="accent3"/>
            </a:solidFill>
            <a:ln>
              <a:noFill/>
            </a:ln>
            <a:effectLst/>
          </c:spPr>
          <c:invertIfNegative val="0"/>
          <c:cat>
            <c:strRef>
              <c:f>Sheet1!$A$2:$A$7</c:f>
              <c:strCache>
                <c:ptCount val="6"/>
                <c:pt idx="0">
                  <c:v>I wasn't aware this was an issue with supplements</c:v>
                </c:pt>
                <c:pt idx="1">
                  <c:v>Never influences my decision</c:v>
                </c:pt>
                <c:pt idx="2">
                  <c:v>Sometimes influences, with certain supplement ingredients</c:v>
                </c:pt>
                <c:pt idx="3">
                  <c:v>Often influences, with certain supplement ingredients</c:v>
                </c:pt>
                <c:pt idx="4">
                  <c:v>Frequently influences, with all supplement ingredients</c:v>
                </c:pt>
                <c:pt idx="5">
                  <c:v>Always influences, with all supplement ingredients</c:v>
                </c:pt>
              </c:strCache>
            </c:strRef>
          </c:cat>
          <c:val>
            <c:numRef>
              <c:f>Sheet1!$D$2:$D$7</c:f>
              <c:numCache>
                <c:formatCode>0%</c:formatCode>
                <c:ptCount val="6"/>
                <c:pt idx="0">
                  <c:v>0.04</c:v>
                </c:pt>
                <c:pt idx="1">
                  <c:v>0.1</c:v>
                </c:pt>
                <c:pt idx="2">
                  <c:v>0.18</c:v>
                </c:pt>
                <c:pt idx="3">
                  <c:v>0.18</c:v>
                </c:pt>
                <c:pt idx="4">
                  <c:v>0.28999999999999998</c:v>
                </c:pt>
                <c:pt idx="5">
                  <c:v>0.21</c:v>
                </c:pt>
              </c:numCache>
            </c:numRef>
          </c:val>
          <c:extLst>
            <c:ext xmlns:c16="http://schemas.microsoft.com/office/drawing/2014/chart" uri="{C3380CC4-5D6E-409C-BE32-E72D297353CC}">
              <c16:uniqueId val="{00000002-D5FE-4EF0-843A-7370FDA279F3}"/>
            </c:ext>
          </c:extLst>
        </c:ser>
        <c:ser>
          <c:idx val="3"/>
          <c:order val="3"/>
          <c:tx>
            <c:strRef>
              <c:f>Sheet1!$E$1</c:f>
              <c:strCache>
                <c:ptCount val="1"/>
                <c:pt idx="0">
                  <c:v>Probiotics</c:v>
                </c:pt>
              </c:strCache>
            </c:strRef>
          </c:tx>
          <c:spPr>
            <a:solidFill>
              <a:schemeClr val="accent4"/>
            </a:solidFill>
            <a:ln>
              <a:noFill/>
            </a:ln>
            <a:effectLst/>
          </c:spPr>
          <c:invertIfNegative val="0"/>
          <c:cat>
            <c:strRef>
              <c:f>Sheet1!$A$2:$A$7</c:f>
              <c:strCache>
                <c:ptCount val="6"/>
                <c:pt idx="0">
                  <c:v>I wasn't aware this was an issue with supplements</c:v>
                </c:pt>
                <c:pt idx="1">
                  <c:v>Never influences my decision</c:v>
                </c:pt>
                <c:pt idx="2">
                  <c:v>Sometimes influences, with certain supplement ingredients</c:v>
                </c:pt>
                <c:pt idx="3">
                  <c:v>Often influences, with certain supplement ingredients</c:v>
                </c:pt>
                <c:pt idx="4">
                  <c:v>Frequently influences, with all supplement ingredients</c:v>
                </c:pt>
                <c:pt idx="5">
                  <c:v>Always influences, with all supplement ingredients</c:v>
                </c:pt>
              </c:strCache>
            </c:strRef>
          </c:cat>
          <c:val>
            <c:numRef>
              <c:f>Sheet1!$E$2:$E$7</c:f>
              <c:numCache>
                <c:formatCode>0%</c:formatCode>
                <c:ptCount val="6"/>
                <c:pt idx="0">
                  <c:v>0.14000000000000001</c:v>
                </c:pt>
                <c:pt idx="1">
                  <c:v>0.14000000000000001</c:v>
                </c:pt>
                <c:pt idx="2">
                  <c:v>0.17</c:v>
                </c:pt>
                <c:pt idx="3">
                  <c:v>0.15</c:v>
                </c:pt>
                <c:pt idx="4">
                  <c:v>0.21</c:v>
                </c:pt>
                <c:pt idx="5">
                  <c:v>0.18</c:v>
                </c:pt>
              </c:numCache>
            </c:numRef>
          </c:val>
          <c:extLst>
            <c:ext xmlns:c16="http://schemas.microsoft.com/office/drawing/2014/chart" uri="{C3380CC4-5D6E-409C-BE32-E72D297353CC}">
              <c16:uniqueId val="{00000004-D5FE-4EF0-843A-7370FDA279F3}"/>
            </c:ext>
          </c:extLst>
        </c:ser>
        <c:dLbls>
          <c:showLegendKey val="0"/>
          <c:showVal val="0"/>
          <c:showCatName val="0"/>
          <c:showSerName val="0"/>
          <c:showPercent val="0"/>
          <c:showBubbleSize val="0"/>
        </c:dLbls>
        <c:gapWidth val="219"/>
        <c:overlap val="-27"/>
        <c:axId val="72185503"/>
        <c:axId val="280893792"/>
      </c:barChart>
      <c:catAx>
        <c:axId val="7218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80893792"/>
        <c:crosses val="autoZero"/>
        <c:auto val="1"/>
        <c:lblAlgn val="ctr"/>
        <c:lblOffset val="100"/>
        <c:noMultiLvlLbl val="0"/>
      </c:catAx>
      <c:valAx>
        <c:axId val="280893792"/>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crossAx val="72185503"/>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Sheet1!$B$290</c:f>
              <c:strCache>
                <c:ptCount val="1"/>
                <c:pt idx="0">
                  <c:v>2018</c:v>
                </c:pt>
              </c:strCache>
            </c:strRef>
          </c:tx>
          <c:spPr>
            <a:solidFill>
              <a:srgbClr val="BBCDCA"/>
            </a:solidFill>
            <a:ln>
              <a:noFill/>
            </a:ln>
            <a:effectLst/>
          </c:spPr>
          <c:invertIfNegative val="0"/>
          <c:cat>
            <c:strRef>
              <c:f>Sheet1!$A$291:$A$310</c:f>
              <c:strCache>
                <c:ptCount val="20"/>
                <c:pt idx="0">
                  <c:v>High blood pressure</c:v>
                </c:pt>
                <c:pt idx="1">
                  <c:v>Anxiety or stress</c:v>
                </c:pt>
                <c:pt idx="2">
                  <c:v>Joint or other pain</c:v>
                </c:pt>
                <c:pt idx="3">
                  <c:v>High cholesterol</c:v>
                </c:pt>
                <c:pt idx="4">
                  <c:v>None of the above</c:v>
                </c:pt>
                <c:pt idx="5">
                  <c:v>Lack of energy</c:v>
                </c:pt>
                <c:pt idx="6">
                  <c:v>Overweight/Obese</c:v>
                </c:pt>
                <c:pt idx="7">
                  <c:v>Insomnia/Sleep problems</c:v>
                </c:pt>
                <c:pt idx="8">
                  <c:v>Depression</c:v>
                </c:pt>
                <c:pt idx="9">
                  <c:v>Digestive complaints</c:v>
                </c:pt>
                <c:pt idx="10">
                  <c:v>Diabetes</c:v>
                </c:pt>
                <c:pt idx="11">
                  <c:v>Dermatological condition</c:v>
                </c:pt>
                <c:pt idx="12">
                  <c:v>Poor/declining vision</c:v>
                </c:pt>
                <c:pt idx="13">
                  <c:v>Lack of mental acuity, cognition or focus</c:v>
                </c:pt>
                <c:pt idx="14">
                  <c:v>Menopause</c:v>
                </c:pt>
                <c:pt idx="15">
                  <c:v>Frequent cold/flu/immunity issues</c:v>
                </c:pt>
                <c:pt idx="16">
                  <c:v>Heart/cardiovascular problem</c:v>
                </c:pt>
                <c:pt idx="17">
                  <c:v>Osteoporosis</c:v>
                </c:pt>
                <c:pt idx="18">
                  <c:v>Cancer</c:v>
                </c:pt>
                <c:pt idx="19">
                  <c:v>Pregnancy</c:v>
                </c:pt>
              </c:strCache>
            </c:strRef>
          </c:cat>
          <c:val>
            <c:numRef>
              <c:f>Sheet1!$B$291:$B$310</c:f>
              <c:numCache>
                <c:formatCode>0%</c:formatCode>
                <c:ptCount val="20"/>
                <c:pt idx="0">
                  <c:v>0.29506546</c:v>
                </c:pt>
                <c:pt idx="1">
                  <c:v>0.25579053000000002</c:v>
                </c:pt>
                <c:pt idx="2">
                  <c:v>0.29506546</c:v>
                </c:pt>
                <c:pt idx="3">
                  <c:v>0.27693857</c:v>
                </c:pt>
                <c:pt idx="4">
                  <c:v>0.17019134</c:v>
                </c:pt>
                <c:pt idx="5">
                  <c:v>0.25176233999999997</c:v>
                </c:pt>
                <c:pt idx="6">
                  <c:v>0.24672709000000001</c:v>
                </c:pt>
                <c:pt idx="7">
                  <c:v>0.21752266000000001</c:v>
                </c:pt>
                <c:pt idx="8">
                  <c:v>0.15005035</c:v>
                </c:pt>
                <c:pt idx="9">
                  <c:v>0.16112789999999999</c:v>
                </c:pt>
                <c:pt idx="10">
                  <c:v>0.10775427999999999</c:v>
                </c:pt>
                <c:pt idx="11">
                  <c:v>0.10674723</c:v>
                </c:pt>
                <c:pt idx="12">
                  <c:v>0.10473312999999999</c:v>
                </c:pt>
                <c:pt idx="13">
                  <c:v>6.8479360000000003E-2</c:v>
                </c:pt>
                <c:pt idx="14">
                  <c:v>7.653575E-2</c:v>
                </c:pt>
                <c:pt idx="15">
                  <c:v>6.5458210000000003E-2</c:v>
                </c:pt>
                <c:pt idx="16">
                  <c:v>5.6394760000000002E-2</c:v>
                </c:pt>
                <c:pt idx="17">
                  <c:v>4.5317219999999998E-2</c:v>
                </c:pt>
                <c:pt idx="18">
                  <c:v>2.7190329999999999E-2</c:v>
                </c:pt>
                <c:pt idx="19">
                  <c:v>1.9133939999999999E-2</c:v>
                </c:pt>
              </c:numCache>
            </c:numRef>
          </c:val>
          <c:extLst>
            <c:ext xmlns:c16="http://schemas.microsoft.com/office/drawing/2014/chart" uri="{C3380CC4-5D6E-409C-BE32-E72D297353CC}">
              <c16:uniqueId val="{00000000-B395-4B5B-801E-F389EFB231D4}"/>
            </c:ext>
          </c:extLst>
        </c:ser>
        <c:ser>
          <c:idx val="1"/>
          <c:order val="1"/>
          <c:tx>
            <c:strRef>
              <c:f>Sheet1!$C$290</c:f>
              <c:strCache>
                <c:ptCount val="1"/>
                <c:pt idx="0">
                  <c:v>2019</c:v>
                </c:pt>
              </c:strCache>
            </c:strRef>
          </c:tx>
          <c:spPr>
            <a:solidFill>
              <a:schemeClr val="accent2"/>
            </a:solidFill>
            <a:ln>
              <a:noFill/>
            </a:ln>
            <a:effectLst/>
          </c:spPr>
          <c:invertIfNegative val="0"/>
          <c:cat>
            <c:strRef>
              <c:f>Sheet1!$A$291:$A$310</c:f>
              <c:strCache>
                <c:ptCount val="20"/>
                <c:pt idx="0">
                  <c:v>High blood pressure</c:v>
                </c:pt>
                <c:pt idx="1">
                  <c:v>Anxiety or stress</c:v>
                </c:pt>
                <c:pt idx="2">
                  <c:v>Joint or other pain</c:v>
                </c:pt>
                <c:pt idx="3">
                  <c:v>High cholesterol</c:v>
                </c:pt>
                <c:pt idx="4">
                  <c:v>None of the above</c:v>
                </c:pt>
                <c:pt idx="5">
                  <c:v>Lack of energy</c:v>
                </c:pt>
                <c:pt idx="6">
                  <c:v>Overweight/Obese</c:v>
                </c:pt>
                <c:pt idx="7">
                  <c:v>Insomnia/Sleep problems</c:v>
                </c:pt>
                <c:pt idx="8">
                  <c:v>Depression</c:v>
                </c:pt>
                <c:pt idx="9">
                  <c:v>Digestive complaints</c:v>
                </c:pt>
                <c:pt idx="10">
                  <c:v>Diabetes</c:v>
                </c:pt>
                <c:pt idx="11">
                  <c:v>Dermatological condition</c:v>
                </c:pt>
                <c:pt idx="12">
                  <c:v>Poor/declining vision</c:v>
                </c:pt>
                <c:pt idx="13">
                  <c:v>Lack of mental acuity, cognition or focus</c:v>
                </c:pt>
                <c:pt idx="14">
                  <c:v>Menopause</c:v>
                </c:pt>
                <c:pt idx="15">
                  <c:v>Frequent cold/flu/immunity issues</c:v>
                </c:pt>
                <c:pt idx="16">
                  <c:v>Heart/cardiovascular problem</c:v>
                </c:pt>
                <c:pt idx="17">
                  <c:v>Osteoporosis</c:v>
                </c:pt>
                <c:pt idx="18">
                  <c:v>Cancer</c:v>
                </c:pt>
                <c:pt idx="19">
                  <c:v>Pregnancy</c:v>
                </c:pt>
              </c:strCache>
            </c:strRef>
          </c:cat>
          <c:val>
            <c:numRef>
              <c:f>Sheet1!$C$291:$C$310</c:f>
              <c:numCache>
                <c:formatCode>0%</c:formatCode>
                <c:ptCount val="20"/>
                <c:pt idx="0">
                  <c:v>0.25896414000000001</c:v>
                </c:pt>
                <c:pt idx="1">
                  <c:v>0.30079681000000003</c:v>
                </c:pt>
                <c:pt idx="2">
                  <c:v>0.25199202999999998</c:v>
                </c:pt>
                <c:pt idx="3">
                  <c:v>0.24103585999999999</c:v>
                </c:pt>
                <c:pt idx="4">
                  <c:v>0.19223108</c:v>
                </c:pt>
                <c:pt idx="5">
                  <c:v>0.23605577999999999</c:v>
                </c:pt>
                <c:pt idx="6">
                  <c:v>0.21713146999999999</c:v>
                </c:pt>
                <c:pt idx="7">
                  <c:v>0.21414343</c:v>
                </c:pt>
                <c:pt idx="8">
                  <c:v>0.20119522000000001</c:v>
                </c:pt>
                <c:pt idx="9">
                  <c:v>0.12649402000000001</c:v>
                </c:pt>
                <c:pt idx="10">
                  <c:v>0.10657371</c:v>
                </c:pt>
                <c:pt idx="11">
                  <c:v>7.5697210000000001E-2</c:v>
                </c:pt>
                <c:pt idx="12">
                  <c:v>7.9681269999999998E-2</c:v>
                </c:pt>
                <c:pt idx="13">
                  <c:v>7.6693230000000001E-2</c:v>
                </c:pt>
                <c:pt idx="14">
                  <c:v>5.2788839999999997E-2</c:v>
                </c:pt>
                <c:pt idx="15">
                  <c:v>5.7768920000000001E-2</c:v>
                </c:pt>
                <c:pt idx="16">
                  <c:v>4.581673E-2</c:v>
                </c:pt>
                <c:pt idx="17">
                  <c:v>3.4860559999999999E-2</c:v>
                </c:pt>
                <c:pt idx="18">
                  <c:v>2.2908370000000001E-2</c:v>
                </c:pt>
                <c:pt idx="19">
                  <c:v>2.49004E-2</c:v>
                </c:pt>
              </c:numCache>
            </c:numRef>
          </c:val>
          <c:extLst>
            <c:ext xmlns:c16="http://schemas.microsoft.com/office/drawing/2014/chart" uri="{C3380CC4-5D6E-409C-BE32-E72D297353CC}">
              <c16:uniqueId val="{00000001-B395-4B5B-801E-F389EFB231D4}"/>
            </c:ext>
          </c:extLst>
        </c:ser>
        <c:ser>
          <c:idx val="2"/>
          <c:order val="2"/>
          <c:tx>
            <c:strRef>
              <c:f>Sheet1!$D$290</c:f>
              <c:strCache>
                <c:ptCount val="1"/>
                <c:pt idx="0">
                  <c:v>2020</c:v>
                </c:pt>
              </c:strCache>
            </c:strRef>
          </c:tx>
          <c:spPr>
            <a:solidFill>
              <a:schemeClr val="bg1">
                <a:lumMod val="50000"/>
              </a:schemeClr>
            </a:solidFill>
            <a:ln>
              <a:noFill/>
            </a:ln>
            <a:effectLst/>
          </c:spPr>
          <c:invertIfNegative val="0"/>
          <c:cat>
            <c:strRef>
              <c:f>Sheet1!$A$291:$A$310</c:f>
              <c:strCache>
                <c:ptCount val="20"/>
                <c:pt idx="0">
                  <c:v>High blood pressure</c:v>
                </c:pt>
                <c:pt idx="1">
                  <c:v>Anxiety or stress</c:v>
                </c:pt>
                <c:pt idx="2">
                  <c:v>Joint or other pain</c:v>
                </c:pt>
                <c:pt idx="3">
                  <c:v>High cholesterol</c:v>
                </c:pt>
                <c:pt idx="4">
                  <c:v>None of the above</c:v>
                </c:pt>
                <c:pt idx="5">
                  <c:v>Lack of energy</c:v>
                </c:pt>
                <c:pt idx="6">
                  <c:v>Overweight/Obese</c:v>
                </c:pt>
                <c:pt idx="7">
                  <c:v>Insomnia/Sleep problems</c:v>
                </c:pt>
                <c:pt idx="8">
                  <c:v>Depression</c:v>
                </c:pt>
                <c:pt idx="9">
                  <c:v>Digestive complaints</c:v>
                </c:pt>
                <c:pt idx="10">
                  <c:v>Diabetes</c:v>
                </c:pt>
                <c:pt idx="11">
                  <c:v>Dermatological condition</c:v>
                </c:pt>
                <c:pt idx="12">
                  <c:v>Poor/declining vision</c:v>
                </c:pt>
                <c:pt idx="13">
                  <c:v>Lack of mental acuity, cognition or focus</c:v>
                </c:pt>
                <c:pt idx="14">
                  <c:v>Menopause</c:v>
                </c:pt>
                <c:pt idx="15">
                  <c:v>Frequent cold/flu/immunity issues</c:v>
                </c:pt>
                <c:pt idx="16">
                  <c:v>Heart/cardiovascular problem</c:v>
                </c:pt>
                <c:pt idx="17">
                  <c:v>Osteoporosis</c:v>
                </c:pt>
                <c:pt idx="18">
                  <c:v>Cancer</c:v>
                </c:pt>
                <c:pt idx="19">
                  <c:v>Pregnancy</c:v>
                </c:pt>
              </c:strCache>
            </c:strRef>
          </c:cat>
          <c:val>
            <c:numRef>
              <c:f>Sheet1!$D$291:$D$310</c:f>
              <c:numCache>
                <c:formatCode>0%</c:formatCode>
                <c:ptCount val="20"/>
                <c:pt idx="0">
                  <c:v>0.24</c:v>
                </c:pt>
                <c:pt idx="1">
                  <c:v>0.21</c:v>
                </c:pt>
                <c:pt idx="2">
                  <c:v>0.21</c:v>
                </c:pt>
                <c:pt idx="3">
                  <c:v>0.22</c:v>
                </c:pt>
                <c:pt idx="4">
                  <c:v>0.28000000000000003</c:v>
                </c:pt>
                <c:pt idx="5">
                  <c:v>0.14000000000000001</c:v>
                </c:pt>
                <c:pt idx="6">
                  <c:v>0.14000000000000001</c:v>
                </c:pt>
                <c:pt idx="7">
                  <c:v>0.16</c:v>
                </c:pt>
                <c:pt idx="8">
                  <c:v>0.15</c:v>
                </c:pt>
                <c:pt idx="9">
                  <c:v>0.09</c:v>
                </c:pt>
                <c:pt idx="10">
                  <c:v>0.1</c:v>
                </c:pt>
                <c:pt idx="11">
                  <c:v>7.0000000000000007E-2</c:v>
                </c:pt>
                <c:pt idx="12">
                  <c:v>0.05</c:v>
                </c:pt>
                <c:pt idx="13">
                  <c:v>0.04</c:v>
                </c:pt>
                <c:pt idx="14">
                  <c:v>0.05</c:v>
                </c:pt>
                <c:pt idx="15">
                  <c:v>0.04</c:v>
                </c:pt>
                <c:pt idx="16">
                  <c:v>0.03</c:v>
                </c:pt>
                <c:pt idx="17">
                  <c:v>0.04</c:v>
                </c:pt>
                <c:pt idx="18">
                  <c:v>0.02</c:v>
                </c:pt>
                <c:pt idx="19">
                  <c:v>0.02</c:v>
                </c:pt>
              </c:numCache>
            </c:numRef>
          </c:val>
          <c:extLst>
            <c:ext xmlns:c16="http://schemas.microsoft.com/office/drawing/2014/chart" uri="{C3380CC4-5D6E-409C-BE32-E72D297353CC}">
              <c16:uniqueId val="{00000002-B395-4B5B-801E-F389EFB231D4}"/>
            </c:ext>
          </c:extLst>
        </c:ser>
        <c:dLbls>
          <c:showLegendKey val="0"/>
          <c:showVal val="0"/>
          <c:showCatName val="0"/>
          <c:showSerName val="0"/>
          <c:showPercent val="0"/>
          <c:showBubbleSize val="0"/>
        </c:dLbls>
        <c:gapWidth val="219"/>
        <c:overlap val="-27"/>
        <c:axId val="700126240"/>
        <c:axId val="818426976"/>
      </c:barChart>
      <c:catAx>
        <c:axId val="70012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18426976"/>
        <c:crosses val="autoZero"/>
        <c:auto val="1"/>
        <c:lblAlgn val="ctr"/>
        <c:lblOffset val="100"/>
        <c:noMultiLvlLbl val="0"/>
      </c:catAx>
      <c:valAx>
        <c:axId val="818426976"/>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0126240"/>
        <c:crosses val="autoZero"/>
        <c:crossBetween val="between"/>
        <c:majorUnit val="0.1"/>
      </c:valAx>
      <c:spPr>
        <a:noFill/>
        <a:ln>
          <a:noFill/>
        </a:ln>
        <a:effectLst/>
      </c:spPr>
    </c:plotArea>
    <c:legend>
      <c:legendPos val="b"/>
      <c:layout>
        <c:manualLayout>
          <c:xMode val="edge"/>
          <c:yMode val="edge"/>
          <c:x val="0.4001386191370338"/>
          <c:y val="0.95066075635147795"/>
          <c:w val="0.24345691467935002"/>
          <c:h val="4.9339243648521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withinLinear" id="15">
  <a:schemeClr val="accent2"/>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7">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107">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7D551-9536-4512-801F-4DB70B78C50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8F28CE5-3A9F-455E-A9FE-73003A306E0F}">
      <dgm:prSet/>
      <dgm:spPr/>
      <dgm:t>
        <a:bodyPr anchor="ctr"/>
        <a:lstStyle/>
        <a:p>
          <a:r>
            <a:rPr lang="en-US" b="0" i="0" dirty="0">
              <a:solidFill>
                <a:srgbClr val="035153"/>
              </a:solidFill>
              <a:latin typeface="Arial" panose="020B0604020202020204" pitchFamily="34" charset="0"/>
              <a:cs typeface="Arial" panose="020B0604020202020204" pitchFamily="34" charset="0"/>
            </a:rPr>
            <a:t>I use/have used vitamins, minerals, herbs or other dietary supplements to help manage my health</a:t>
          </a:r>
          <a:endParaRPr lang="en-US" dirty="0">
            <a:solidFill>
              <a:srgbClr val="035153"/>
            </a:solidFill>
            <a:latin typeface="Arial" panose="020B0604020202020204" pitchFamily="34" charset="0"/>
            <a:cs typeface="Arial" panose="020B0604020202020204" pitchFamily="34" charset="0"/>
          </a:endParaRPr>
        </a:p>
      </dgm:t>
    </dgm:pt>
    <dgm:pt modelId="{D1DD3A86-135B-43F4-890A-8856AC6120C7}" type="parTrans" cxnId="{8CBFD44E-48DF-443E-A1BC-CA8468AB4678}">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C8DB3BB2-3F0C-4BF9-BE1B-31FE07028AA2}" type="sibTrans" cxnId="{8CBFD44E-48DF-443E-A1BC-CA8468AB4678}">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3D4ED11C-74E2-43C4-8492-22998F3692DE}">
      <dgm:prSet/>
      <dgm:spPr/>
      <dgm:t>
        <a:bodyPr anchor="ctr"/>
        <a:lstStyle/>
        <a:p>
          <a:r>
            <a:rPr lang="en-US" b="0" i="0" dirty="0">
              <a:solidFill>
                <a:srgbClr val="035153"/>
              </a:solidFill>
              <a:latin typeface="Arial" panose="020B0604020202020204" pitchFamily="34" charset="0"/>
              <a:cs typeface="Arial" panose="020B0604020202020204" pitchFamily="34" charset="0"/>
            </a:rPr>
            <a:t>I believe that eating good food is important to maintaining good health</a:t>
          </a:r>
          <a:endParaRPr lang="en-US" dirty="0">
            <a:solidFill>
              <a:srgbClr val="035153"/>
            </a:solidFill>
            <a:latin typeface="Arial" panose="020B0604020202020204" pitchFamily="34" charset="0"/>
            <a:cs typeface="Arial" panose="020B0604020202020204" pitchFamily="34" charset="0"/>
          </a:endParaRPr>
        </a:p>
      </dgm:t>
    </dgm:pt>
    <dgm:pt modelId="{4AC3EC0C-5CA6-466A-82EF-CA2403E58112}" type="parTrans" cxnId="{2E853D47-47A7-4AC7-B963-B029159B1377}">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0209F267-ACC5-442D-A936-F659FFAEB894}" type="sibTrans" cxnId="{2E853D47-47A7-4AC7-B963-B029159B1377}">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C4FE92AE-ABB3-4E38-A639-CF3464D94136}">
      <dgm:prSet/>
      <dgm:spPr/>
      <dgm:t>
        <a:bodyPr anchor="ctr"/>
        <a:lstStyle/>
        <a:p>
          <a:r>
            <a:rPr lang="en-US" b="0" i="0" dirty="0">
              <a:solidFill>
                <a:srgbClr val="035153"/>
              </a:solidFill>
              <a:latin typeface="Arial" panose="020B0604020202020204" pitchFamily="34" charset="0"/>
              <a:cs typeface="Arial" panose="020B0604020202020204" pitchFamily="34" charset="0"/>
            </a:rPr>
            <a:t>I exercise for 30 minutes at least 3 times per week</a:t>
          </a:r>
          <a:endParaRPr lang="en-US" dirty="0">
            <a:solidFill>
              <a:srgbClr val="035153"/>
            </a:solidFill>
            <a:latin typeface="Arial" panose="020B0604020202020204" pitchFamily="34" charset="0"/>
            <a:cs typeface="Arial" panose="020B0604020202020204" pitchFamily="34" charset="0"/>
          </a:endParaRPr>
        </a:p>
      </dgm:t>
    </dgm:pt>
    <dgm:pt modelId="{93901F30-F434-408F-AAC0-FD37993F5532}" type="parTrans" cxnId="{F0082733-4491-4B60-A292-88CD88769F36}">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9202CBFE-05D7-4193-9604-0143B5B0F6DE}" type="sibTrans" cxnId="{F0082733-4491-4B60-A292-88CD88769F36}">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43AC50C6-8D1E-43B3-A629-0B24628F7761}">
      <dgm:prSet/>
      <dgm:spPr/>
      <dgm:t>
        <a:bodyPr anchor="ctr"/>
        <a:lstStyle/>
        <a:p>
          <a:r>
            <a:rPr lang="en-US" b="0" i="0" dirty="0">
              <a:solidFill>
                <a:srgbClr val="035153"/>
              </a:solidFill>
              <a:latin typeface="Arial" panose="020B0604020202020204" pitchFamily="34" charset="0"/>
              <a:cs typeface="Arial" panose="020B0604020202020204" pitchFamily="34" charset="0"/>
            </a:rPr>
            <a:t>I am proactive about my health and take steps to lower health risks</a:t>
          </a:r>
          <a:endParaRPr lang="en-US" dirty="0">
            <a:solidFill>
              <a:srgbClr val="035153"/>
            </a:solidFill>
            <a:latin typeface="Arial" panose="020B0604020202020204" pitchFamily="34" charset="0"/>
            <a:cs typeface="Arial" panose="020B0604020202020204" pitchFamily="34" charset="0"/>
          </a:endParaRPr>
        </a:p>
      </dgm:t>
    </dgm:pt>
    <dgm:pt modelId="{D11CA516-7CC7-41E2-868E-67942361CB4A}" type="parTrans" cxnId="{E99C6E97-4956-4292-BB65-404465BD9514}">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6CBED7A0-8FB0-42C8-B705-C8AC5DA58914}" type="sibTrans" cxnId="{E99C6E97-4956-4292-BB65-404465BD9514}">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088ECDE1-ECBA-4E40-B055-D509AB04A362}">
      <dgm:prSet/>
      <dgm:spPr/>
      <dgm:t>
        <a:bodyPr anchor="ctr"/>
        <a:lstStyle/>
        <a:p>
          <a:r>
            <a:rPr lang="en-US" b="0" i="0" dirty="0">
              <a:solidFill>
                <a:srgbClr val="035153"/>
              </a:solidFill>
              <a:latin typeface="Arial" panose="020B0604020202020204" pitchFamily="34" charset="0"/>
              <a:cs typeface="Arial" panose="020B0604020202020204" pitchFamily="34" charset="0"/>
            </a:rPr>
            <a:t>I regularly purchase at least some natural &amp; organic foods</a:t>
          </a:r>
          <a:endParaRPr lang="en-US" dirty="0">
            <a:solidFill>
              <a:srgbClr val="035153"/>
            </a:solidFill>
            <a:latin typeface="Arial" panose="020B0604020202020204" pitchFamily="34" charset="0"/>
            <a:cs typeface="Arial" panose="020B0604020202020204" pitchFamily="34" charset="0"/>
          </a:endParaRPr>
        </a:p>
      </dgm:t>
    </dgm:pt>
    <dgm:pt modelId="{8C75EDC6-D2BF-44B0-8D6C-14C3F4326E84}" type="parTrans" cxnId="{108ED269-E561-49B0-A9B8-577EA7CEACFB}">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1D26E17B-3EA1-4EE4-ADAE-B1E4807E8F67}" type="sibTrans" cxnId="{108ED269-E561-49B0-A9B8-577EA7CEACFB}">
      <dgm:prSet/>
      <dgm:spPr/>
      <dgm:t>
        <a:bodyPr/>
        <a:lstStyle/>
        <a:p>
          <a:endParaRPr lang="en-US">
            <a:solidFill>
              <a:srgbClr val="035153"/>
            </a:solidFill>
            <a:latin typeface="Arial" panose="020B0604020202020204" pitchFamily="34" charset="0"/>
            <a:cs typeface="Arial" panose="020B0604020202020204" pitchFamily="34" charset="0"/>
          </a:endParaRPr>
        </a:p>
      </dgm:t>
    </dgm:pt>
    <dgm:pt modelId="{FED18BF7-9875-47A0-A8B4-711BB0BAA4B2}" type="pres">
      <dgm:prSet presAssocID="{4467D551-9536-4512-801F-4DB70B78C503}" presName="vert0" presStyleCnt="0">
        <dgm:presLayoutVars>
          <dgm:dir/>
          <dgm:animOne val="branch"/>
          <dgm:animLvl val="lvl"/>
        </dgm:presLayoutVars>
      </dgm:prSet>
      <dgm:spPr/>
    </dgm:pt>
    <dgm:pt modelId="{0FA0F763-D988-45D3-B2CF-2C6FC0FD21F8}" type="pres">
      <dgm:prSet presAssocID="{68F28CE5-3A9F-455E-A9FE-73003A306E0F}" presName="thickLine" presStyleLbl="alignNode1" presStyleIdx="0" presStyleCnt="5"/>
      <dgm:spPr/>
    </dgm:pt>
    <dgm:pt modelId="{40B04AED-C175-4C1C-93ED-7B00C77A8880}" type="pres">
      <dgm:prSet presAssocID="{68F28CE5-3A9F-455E-A9FE-73003A306E0F}" presName="horz1" presStyleCnt="0"/>
      <dgm:spPr/>
    </dgm:pt>
    <dgm:pt modelId="{827E42C5-5B99-47BD-BC82-DF4814B1FFD0}" type="pres">
      <dgm:prSet presAssocID="{68F28CE5-3A9F-455E-A9FE-73003A306E0F}" presName="tx1" presStyleLbl="revTx" presStyleIdx="0" presStyleCnt="5"/>
      <dgm:spPr/>
    </dgm:pt>
    <dgm:pt modelId="{63790C3D-1191-492B-8C45-472D1E20A08E}" type="pres">
      <dgm:prSet presAssocID="{68F28CE5-3A9F-455E-A9FE-73003A306E0F}" presName="vert1" presStyleCnt="0"/>
      <dgm:spPr/>
    </dgm:pt>
    <dgm:pt modelId="{98658EB0-1FFD-40C7-97A1-9E08A61F2473}" type="pres">
      <dgm:prSet presAssocID="{3D4ED11C-74E2-43C4-8492-22998F3692DE}" presName="thickLine" presStyleLbl="alignNode1" presStyleIdx="1" presStyleCnt="5"/>
      <dgm:spPr/>
    </dgm:pt>
    <dgm:pt modelId="{50C37CBF-25AD-440E-8323-3F438C28DF20}" type="pres">
      <dgm:prSet presAssocID="{3D4ED11C-74E2-43C4-8492-22998F3692DE}" presName="horz1" presStyleCnt="0"/>
      <dgm:spPr/>
    </dgm:pt>
    <dgm:pt modelId="{85871B62-5E63-4026-800D-FA0A42F91494}" type="pres">
      <dgm:prSet presAssocID="{3D4ED11C-74E2-43C4-8492-22998F3692DE}" presName="tx1" presStyleLbl="revTx" presStyleIdx="1" presStyleCnt="5"/>
      <dgm:spPr/>
    </dgm:pt>
    <dgm:pt modelId="{6644A74B-5180-44E0-8A8D-7C617CD54323}" type="pres">
      <dgm:prSet presAssocID="{3D4ED11C-74E2-43C4-8492-22998F3692DE}" presName="vert1" presStyleCnt="0"/>
      <dgm:spPr/>
    </dgm:pt>
    <dgm:pt modelId="{73EA38E3-EBA9-4227-BB5A-739BA4B75D4F}" type="pres">
      <dgm:prSet presAssocID="{C4FE92AE-ABB3-4E38-A639-CF3464D94136}" presName="thickLine" presStyleLbl="alignNode1" presStyleIdx="2" presStyleCnt="5"/>
      <dgm:spPr/>
    </dgm:pt>
    <dgm:pt modelId="{46DA8451-08E6-4D88-92AE-9E6944995638}" type="pres">
      <dgm:prSet presAssocID="{C4FE92AE-ABB3-4E38-A639-CF3464D94136}" presName="horz1" presStyleCnt="0"/>
      <dgm:spPr/>
    </dgm:pt>
    <dgm:pt modelId="{4CD3C3F5-5FBA-49DF-B0B3-921162F03094}" type="pres">
      <dgm:prSet presAssocID="{C4FE92AE-ABB3-4E38-A639-CF3464D94136}" presName="tx1" presStyleLbl="revTx" presStyleIdx="2" presStyleCnt="5"/>
      <dgm:spPr/>
    </dgm:pt>
    <dgm:pt modelId="{2985EBD3-F369-4260-A62D-44EB84F605E6}" type="pres">
      <dgm:prSet presAssocID="{C4FE92AE-ABB3-4E38-A639-CF3464D94136}" presName="vert1" presStyleCnt="0"/>
      <dgm:spPr/>
    </dgm:pt>
    <dgm:pt modelId="{E184F63F-67CA-4DA6-AF1D-854A1952B05D}" type="pres">
      <dgm:prSet presAssocID="{43AC50C6-8D1E-43B3-A629-0B24628F7761}" presName="thickLine" presStyleLbl="alignNode1" presStyleIdx="3" presStyleCnt="5"/>
      <dgm:spPr/>
    </dgm:pt>
    <dgm:pt modelId="{1B4CFFE6-8FA4-482E-B239-19B566D9C218}" type="pres">
      <dgm:prSet presAssocID="{43AC50C6-8D1E-43B3-A629-0B24628F7761}" presName="horz1" presStyleCnt="0"/>
      <dgm:spPr/>
    </dgm:pt>
    <dgm:pt modelId="{F897B37F-1BFE-409E-8F93-9B55C7461570}" type="pres">
      <dgm:prSet presAssocID="{43AC50C6-8D1E-43B3-A629-0B24628F7761}" presName="tx1" presStyleLbl="revTx" presStyleIdx="3" presStyleCnt="5"/>
      <dgm:spPr/>
    </dgm:pt>
    <dgm:pt modelId="{D38339F2-E0FC-43E5-981F-4F114D00D4E3}" type="pres">
      <dgm:prSet presAssocID="{43AC50C6-8D1E-43B3-A629-0B24628F7761}" presName="vert1" presStyleCnt="0"/>
      <dgm:spPr/>
    </dgm:pt>
    <dgm:pt modelId="{D662EDE0-B804-4693-BD4F-04FE3DA208A5}" type="pres">
      <dgm:prSet presAssocID="{088ECDE1-ECBA-4E40-B055-D509AB04A362}" presName="thickLine" presStyleLbl="alignNode1" presStyleIdx="4" presStyleCnt="5"/>
      <dgm:spPr/>
    </dgm:pt>
    <dgm:pt modelId="{1CA8CBBE-9843-495B-9AC3-FCABB390D870}" type="pres">
      <dgm:prSet presAssocID="{088ECDE1-ECBA-4E40-B055-D509AB04A362}" presName="horz1" presStyleCnt="0"/>
      <dgm:spPr/>
    </dgm:pt>
    <dgm:pt modelId="{A762EFFB-CF3B-433B-8F0C-38E32C4E0115}" type="pres">
      <dgm:prSet presAssocID="{088ECDE1-ECBA-4E40-B055-D509AB04A362}" presName="tx1" presStyleLbl="revTx" presStyleIdx="4" presStyleCnt="5"/>
      <dgm:spPr/>
    </dgm:pt>
    <dgm:pt modelId="{DA6F7BF0-D99A-4048-9A6A-D825EBCCB672}" type="pres">
      <dgm:prSet presAssocID="{088ECDE1-ECBA-4E40-B055-D509AB04A362}" presName="vert1" presStyleCnt="0"/>
      <dgm:spPr/>
    </dgm:pt>
  </dgm:ptLst>
  <dgm:cxnLst>
    <dgm:cxn modelId="{D1AAB51D-AE00-4D3F-8EF1-0D2FC70221FD}" type="presOf" srcId="{3D4ED11C-74E2-43C4-8492-22998F3692DE}" destId="{85871B62-5E63-4026-800D-FA0A42F91494}" srcOrd="0" destOrd="0" presId="urn:microsoft.com/office/officeart/2008/layout/LinedList"/>
    <dgm:cxn modelId="{DB062027-B452-4E6D-8699-79FD414FB2D9}" type="presOf" srcId="{43AC50C6-8D1E-43B3-A629-0B24628F7761}" destId="{F897B37F-1BFE-409E-8F93-9B55C7461570}" srcOrd="0" destOrd="0" presId="urn:microsoft.com/office/officeart/2008/layout/LinedList"/>
    <dgm:cxn modelId="{F0082733-4491-4B60-A292-88CD88769F36}" srcId="{4467D551-9536-4512-801F-4DB70B78C503}" destId="{C4FE92AE-ABB3-4E38-A639-CF3464D94136}" srcOrd="2" destOrd="0" parTransId="{93901F30-F434-408F-AAC0-FD37993F5532}" sibTransId="{9202CBFE-05D7-4193-9604-0143B5B0F6DE}"/>
    <dgm:cxn modelId="{415A6C5E-9C6E-44E8-BE33-2E7F10759CEB}" type="presOf" srcId="{4467D551-9536-4512-801F-4DB70B78C503}" destId="{FED18BF7-9875-47A0-A8B4-711BB0BAA4B2}" srcOrd="0" destOrd="0" presId="urn:microsoft.com/office/officeart/2008/layout/LinedList"/>
    <dgm:cxn modelId="{2E853D47-47A7-4AC7-B963-B029159B1377}" srcId="{4467D551-9536-4512-801F-4DB70B78C503}" destId="{3D4ED11C-74E2-43C4-8492-22998F3692DE}" srcOrd="1" destOrd="0" parTransId="{4AC3EC0C-5CA6-466A-82EF-CA2403E58112}" sibTransId="{0209F267-ACC5-442D-A936-F659FFAEB894}"/>
    <dgm:cxn modelId="{108ED269-E561-49B0-A9B8-577EA7CEACFB}" srcId="{4467D551-9536-4512-801F-4DB70B78C503}" destId="{088ECDE1-ECBA-4E40-B055-D509AB04A362}" srcOrd="4" destOrd="0" parTransId="{8C75EDC6-D2BF-44B0-8D6C-14C3F4326E84}" sibTransId="{1D26E17B-3EA1-4EE4-ADAE-B1E4807E8F67}"/>
    <dgm:cxn modelId="{8CBFD44E-48DF-443E-A1BC-CA8468AB4678}" srcId="{4467D551-9536-4512-801F-4DB70B78C503}" destId="{68F28CE5-3A9F-455E-A9FE-73003A306E0F}" srcOrd="0" destOrd="0" parTransId="{D1DD3A86-135B-43F4-890A-8856AC6120C7}" sibTransId="{C8DB3BB2-3F0C-4BF9-BE1B-31FE07028AA2}"/>
    <dgm:cxn modelId="{DEFE0B8A-6184-478E-ACD8-A63FDE53009B}" type="presOf" srcId="{68F28CE5-3A9F-455E-A9FE-73003A306E0F}" destId="{827E42C5-5B99-47BD-BC82-DF4814B1FFD0}" srcOrd="0" destOrd="0" presId="urn:microsoft.com/office/officeart/2008/layout/LinedList"/>
    <dgm:cxn modelId="{6726FF8A-E532-43A7-B743-8FBECD106AB3}" type="presOf" srcId="{088ECDE1-ECBA-4E40-B055-D509AB04A362}" destId="{A762EFFB-CF3B-433B-8F0C-38E32C4E0115}" srcOrd="0" destOrd="0" presId="urn:microsoft.com/office/officeart/2008/layout/LinedList"/>
    <dgm:cxn modelId="{E99C6E97-4956-4292-BB65-404465BD9514}" srcId="{4467D551-9536-4512-801F-4DB70B78C503}" destId="{43AC50C6-8D1E-43B3-A629-0B24628F7761}" srcOrd="3" destOrd="0" parTransId="{D11CA516-7CC7-41E2-868E-67942361CB4A}" sibTransId="{6CBED7A0-8FB0-42C8-B705-C8AC5DA58914}"/>
    <dgm:cxn modelId="{8F4686F8-2760-4839-9BD5-430393F06C08}" type="presOf" srcId="{C4FE92AE-ABB3-4E38-A639-CF3464D94136}" destId="{4CD3C3F5-5FBA-49DF-B0B3-921162F03094}" srcOrd="0" destOrd="0" presId="urn:microsoft.com/office/officeart/2008/layout/LinedList"/>
    <dgm:cxn modelId="{83C6E662-F5E8-4425-8336-E981C5DC5B3A}" type="presParOf" srcId="{FED18BF7-9875-47A0-A8B4-711BB0BAA4B2}" destId="{0FA0F763-D988-45D3-B2CF-2C6FC0FD21F8}" srcOrd="0" destOrd="0" presId="urn:microsoft.com/office/officeart/2008/layout/LinedList"/>
    <dgm:cxn modelId="{F3859D6E-7122-4304-B905-1072D4D4EB13}" type="presParOf" srcId="{FED18BF7-9875-47A0-A8B4-711BB0BAA4B2}" destId="{40B04AED-C175-4C1C-93ED-7B00C77A8880}" srcOrd="1" destOrd="0" presId="urn:microsoft.com/office/officeart/2008/layout/LinedList"/>
    <dgm:cxn modelId="{1AD820E8-1717-4F96-AC03-4D28689FD510}" type="presParOf" srcId="{40B04AED-C175-4C1C-93ED-7B00C77A8880}" destId="{827E42C5-5B99-47BD-BC82-DF4814B1FFD0}" srcOrd="0" destOrd="0" presId="urn:microsoft.com/office/officeart/2008/layout/LinedList"/>
    <dgm:cxn modelId="{59310881-CEBF-4805-A652-B7EFE96F9014}" type="presParOf" srcId="{40B04AED-C175-4C1C-93ED-7B00C77A8880}" destId="{63790C3D-1191-492B-8C45-472D1E20A08E}" srcOrd="1" destOrd="0" presId="urn:microsoft.com/office/officeart/2008/layout/LinedList"/>
    <dgm:cxn modelId="{5CDCB7CC-3D3B-422A-95A0-0AC7656641E5}" type="presParOf" srcId="{FED18BF7-9875-47A0-A8B4-711BB0BAA4B2}" destId="{98658EB0-1FFD-40C7-97A1-9E08A61F2473}" srcOrd="2" destOrd="0" presId="urn:microsoft.com/office/officeart/2008/layout/LinedList"/>
    <dgm:cxn modelId="{775F5F77-9281-4A2B-9C6E-B6D12539ED20}" type="presParOf" srcId="{FED18BF7-9875-47A0-A8B4-711BB0BAA4B2}" destId="{50C37CBF-25AD-440E-8323-3F438C28DF20}" srcOrd="3" destOrd="0" presId="urn:microsoft.com/office/officeart/2008/layout/LinedList"/>
    <dgm:cxn modelId="{834BF05A-D2EC-47E0-8D1D-0CBBE7A87E7E}" type="presParOf" srcId="{50C37CBF-25AD-440E-8323-3F438C28DF20}" destId="{85871B62-5E63-4026-800D-FA0A42F91494}" srcOrd="0" destOrd="0" presId="urn:microsoft.com/office/officeart/2008/layout/LinedList"/>
    <dgm:cxn modelId="{9F8A44CB-C8DD-4493-9EBB-425A370FB31D}" type="presParOf" srcId="{50C37CBF-25AD-440E-8323-3F438C28DF20}" destId="{6644A74B-5180-44E0-8A8D-7C617CD54323}" srcOrd="1" destOrd="0" presId="urn:microsoft.com/office/officeart/2008/layout/LinedList"/>
    <dgm:cxn modelId="{6D822AC3-55D6-4B1F-861E-E5E7998728B4}" type="presParOf" srcId="{FED18BF7-9875-47A0-A8B4-711BB0BAA4B2}" destId="{73EA38E3-EBA9-4227-BB5A-739BA4B75D4F}" srcOrd="4" destOrd="0" presId="urn:microsoft.com/office/officeart/2008/layout/LinedList"/>
    <dgm:cxn modelId="{CB0688C4-6504-4F69-B789-7B36D962880D}" type="presParOf" srcId="{FED18BF7-9875-47A0-A8B4-711BB0BAA4B2}" destId="{46DA8451-08E6-4D88-92AE-9E6944995638}" srcOrd="5" destOrd="0" presId="urn:microsoft.com/office/officeart/2008/layout/LinedList"/>
    <dgm:cxn modelId="{FD431EDD-D7D9-4B13-8776-49BC981032E4}" type="presParOf" srcId="{46DA8451-08E6-4D88-92AE-9E6944995638}" destId="{4CD3C3F5-5FBA-49DF-B0B3-921162F03094}" srcOrd="0" destOrd="0" presId="urn:microsoft.com/office/officeart/2008/layout/LinedList"/>
    <dgm:cxn modelId="{F5777FDD-0749-4328-A395-244DE6F05988}" type="presParOf" srcId="{46DA8451-08E6-4D88-92AE-9E6944995638}" destId="{2985EBD3-F369-4260-A62D-44EB84F605E6}" srcOrd="1" destOrd="0" presId="urn:microsoft.com/office/officeart/2008/layout/LinedList"/>
    <dgm:cxn modelId="{E8A638BE-A888-46AA-9774-7065CBE27201}" type="presParOf" srcId="{FED18BF7-9875-47A0-A8B4-711BB0BAA4B2}" destId="{E184F63F-67CA-4DA6-AF1D-854A1952B05D}" srcOrd="6" destOrd="0" presId="urn:microsoft.com/office/officeart/2008/layout/LinedList"/>
    <dgm:cxn modelId="{09187114-F646-4FB3-B08D-E00B161A69F1}" type="presParOf" srcId="{FED18BF7-9875-47A0-A8B4-711BB0BAA4B2}" destId="{1B4CFFE6-8FA4-482E-B239-19B566D9C218}" srcOrd="7" destOrd="0" presId="urn:microsoft.com/office/officeart/2008/layout/LinedList"/>
    <dgm:cxn modelId="{1A6D9E9B-EA6E-4B5F-B743-EDE2C21DC9F6}" type="presParOf" srcId="{1B4CFFE6-8FA4-482E-B239-19B566D9C218}" destId="{F897B37F-1BFE-409E-8F93-9B55C7461570}" srcOrd="0" destOrd="0" presId="urn:microsoft.com/office/officeart/2008/layout/LinedList"/>
    <dgm:cxn modelId="{E033F604-BE9E-4D56-B48C-26254B983E2F}" type="presParOf" srcId="{1B4CFFE6-8FA4-482E-B239-19B566D9C218}" destId="{D38339F2-E0FC-43E5-981F-4F114D00D4E3}" srcOrd="1" destOrd="0" presId="urn:microsoft.com/office/officeart/2008/layout/LinedList"/>
    <dgm:cxn modelId="{EF2E73ED-4403-4B65-B36A-D0DF7EE7F869}" type="presParOf" srcId="{FED18BF7-9875-47A0-A8B4-711BB0BAA4B2}" destId="{D662EDE0-B804-4693-BD4F-04FE3DA208A5}" srcOrd="8" destOrd="0" presId="urn:microsoft.com/office/officeart/2008/layout/LinedList"/>
    <dgm:cxn modelId="{441F8F33-C1F8-44FF-8D2F-05820114F0D7}" type="presParOf" srcId="{FED18BF7-9875-47A0-A8B4-711BB0BAA4B2}" destId="{1CA8CBBE-9843-495B-9AC3-FCABB390D870}" srcOrd="9" destOrd="0" presId="urn:microsoft.com/office/officeart/2008/layout/LinedList"/>
    <dgm:cxn modelId="{47323709-516F-4930-8EE6-93B0F63738AB}" type="presParOf" srcId="{1CA8CBBE-9843-495B-9AC3-FCABB390D870}" destId="{A762EFFB-CF3B-433B-8F0C-38E32C4E0115}" srcOrd="0" destOrd="0" presId="urn:microsoft.com/office/officeart/2008/layout/LinedList"/>
    <dgm:cxn modelId="{099AF9B0-A629-4FE8-8E91-F4A37590EDA1}" type="presParOf" srcId="{1CA8CBBE-9843-495B-9AC3-FCABB390D870}" destId="{DA6F7BF0-D99A-4048-9A6A-D825EBCCB67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0F763-D988-45D3-B2CF-2C6FC0FD21F8}">
      <dsp:nvSpPr>
        <dsp:cNvPr id="0" name=""/>
        <dsp:cNvSpPr/>
      </dsp:nvSpPr>
      <dsp:spPr>
        <a:xfrm>
          <a:off x="0" y="621"/>
          <a:ext cx="55407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E42C5-5B99-47BD-BC82-DF4814B1FFD0}">
      <dsp:nvSpPr>
        <dsp:cNvPr id="0" name=""/>
        <dsp:cNvSpPr/>
      </dsp:nvSpPr>
      <dsp:spPr>
        <a:xfrm>
          <a:off x="0" y="621"/>
          <a:ext cx="5540701" cy="1018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solidFill>
                <a:srgbClr val="035153"/>
              </a:solidFill>
              <a:latin typeface="Arial" panose="020B0604020202020204" pitchFamily="34" charset="0"/>
              <a:cs typeface="Arial" panose="020B0604020202020204" pitchFamily="34" charset="0"/>
            </a:rPr>
            <a:t>I use/have used vitamins, minerals, herbs or other dietary supplements to help manage my health</a:t>
          </a:r>
          <a:endParaRPr lang="en-US" sz="2100" kern="1200" dirty="0">
            <a:solidFill>
              <a:srgbClr val="035153"/>
            </a:solidFill>
            <a:latin typeface="Arial" panose="020B0604020202020204" pitchFamily="34" charset="0"/>
            <a:cs typeface="Arial" panose="020B0604020202020204" pitchFamily="34" charset="0"/>
          </a:endParaRPr>
        </a:p>
      </dsp:txBody>
      <dsp:txXfrm>
        <a:off x="0" y="621"/>
        <a:ext cx="5540701" cy="1018291"/>
      </dsp:txXfrm>
    </dsp:sp>
    <dsp:sp modelId="{98658EB0-1FFD-40C7-97A1-9E08A61F2473}">
      <dsp:nvSpPr>
        <dsp:cNvPr id="0" name=""/>
        <dsp:cNvSpPr/>
      </dsp:nvSpPr>
      <dsp:spPr>
        <a:xfrm>
          <a:off x="0" y="1018913"/>
          <a:ext cx="5540701" cy="0"/>
        </a:xfrm>
        <a:prstGeom prst="line">
          <a:avLst/>
        </a:prstGeom>
        <a:solidFill>
          <a:schemeClr val="accent2">
            <a:hueOff val="-3506"/>
            <a:satOff val="-366"/>
            <a:lumOff val="13236"/>
            <a:alphaOff val="0"/>
          </a:schemeClr>
        </a:solidFill>
        <a:ln w="12700" cap="flat" cmpd="sng" algn="ctr">
          <a:solidFill>
            <a:schemeClr val="accent2">
              <a:hueOff val="-3506"/>
              <a:satOff val="-366"/>
              <a:lumOff val="132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871B62-5E63-4026-800D-FA0A42F91494}">
      <dsp:nvSpPr>
        <dsp:cNvPr id="0" name=""/>
        <dsp:cNvSpPr/>
      </dsp:nvSpPr>
      <dsp:spPr>
        <a:xfrm>
          <a:off x="0" y="1018913"/>
          <a:ext cx="5540701" cy="1018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solidFill>
                <a:srgbClr val="035153"/>
              </a:solidFill>
              <a:latin typeface="Arial" panose="020B0604020202020204" pitchFamily="34" charset="0"/>
              <a:cs typeface="Arial" panose="020B0604020202020204" pitchFamily="34" charset="0"/>
            </a:rPr>
            <a:t>I believe that eating good food is important to maintaining good health</a:t>
          </a:r>
          <a:endParaRPr lang="en-US" sz="2100" kern="1200" dirty="0">
            <a:solidFill>
              <a:srgbClr val="035153"/>
            </a:solidFill>
            <a:latin typeface="Arial" panose="020B0604020202020204" pitchFamily="34" charset="0"/>
            <a:cs typeface="Arial" panose="020B0604020202020204" pitchFamily="34" charset="0"/>
          </a:endParaRPr>
        </a:p>
      </dsp:txBody>
      <dsp:txXfrm>
        <a:off x="0" y="1018913"/>
        <a:ext cx="5540701" cy="1018291"/>
      </dsp:txXfrm>
    </dsp:sp>
    <dsp:sp modelId="{73EA38E3-EBA9-4227-BB5A-739BA4B75D4F}">
      <dsp:nvSpPr>
        <dsp:cNvPr id="0" name=""/>
        <dsp:cNvSpPr/>
      </dsp:nvSpPr>
      <dsp:spPr>
        <a:xfrm>
          <a:off x="0" y="2037204"/>
          <a:ext cx="5540701" cy="0"/>
        </a:xfrm>
        <a:prstGeom prst="line">
          <a:avLst/>
        </a:prstGeom>
        <a:solidFill>
          <a:schemeClr val="accent2">
            <a:hueOff val="-7012"/>
            <a:satOff val="-731"/>
            <a:lumOff val="26471"/>
            <a:alphaOff val="0"/>
          </a:schemeClr>
        </a:solidFill>
        <a:ln w="12700" cap="flat" cmpd="sng" algn="ctr">
          <a:solidFill>
            <a:schemeClr val="accent2">
              <a:hueOff val="-7012"/>
              <a:satOff val="-731"/>
              <a:lumOff val="2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D3C3F5-5FBA-49DF-B0B3-921162F03094}">
      <dsp:nvSpPr>
        <dsp:cNvPr id="0" name=""/>
        <dsp:cNvSpPr/>
      </dsp:nvSpPr>
      <dsp:spPr>
        <a:xfrm>
          <a:off x="0" y="2037204"/>
          <a:ext cx="5540701" cy="1018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solidFill>
                <a:srgbClr val="035153"/>
              </a:solidFill>
              <a:latin typeface="Arial" panose="020B0604020202020204" pitchFamily="34" charset="0"/>
              <a:cs typeface="Arial" panose="020B0604020202020204" pitchFamily="34" charset="0"/>
            </a:rPr>
            <a:t>I exercise for 30 minutes at least 3 times per week</a:t>
          </a:r>
          <a:endParaRPr lang="en-US" sz="2100" kern="1200" dirty="0">
            <a:solidFill>
              <a:srgbClr val="035153"/>
            </a:solidFill>
            <a:latin typeface="Arial" panose="020B0604020202020204" pitchFamily="34" charset="0"/>
            <a:cs typeface="Arial" panose="020B0604020202020204" pitchFamily="34" charset="0"/>
          </a:endParaRPr>
        </a:p>
      </dsp:txBody>
      <dsp:txXfrm>
        <a:off x="0" y="2037204"/>
        <a:ext cx="5540701" cy="1018291"/>
      </dsp:txXfrm>
    </dsp:sp>
    <dsp:sp modelId="{E184F63F-67CA-4DA6-AF1D-854A1952B05D}">
      <dsp:nvSpPr>
        <dsp:cNvPr id="0" name=""/>
        <dsp:cNvSpPr/>
      </dsp:nvSpPr>
      <dsp:spPr>
        <a:xfrm>
          <a:off x="0" y="3055495"/>
          <a:ext cx="5540701" cy="0"/>
        </a:xfrm>
        <a:prstGeom prst="line">
          <a:avLst/>
        </a:prstGeom>
        <a:solidFill>
          <a:schemeClr val="accent2">
            <a:hueOff val="-10519"/>
            <a:satOff val="-1097"/>
            <a:lumOff val="39707"/>
            <a:alphaOff val="0"/>
          </a:schemeClr>
        </a:solidFill>
        <a:ln w="12700" cap="flat" cmpd="sng" algn="ctr">
          <a:solidFill>
            <a:schemeClr val="accent2">
              <a:hueOff val="-10519"/>
              <a:satOff val="-1097"/>
              <a:lumOff val="397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7B37F-1BFE-409E-8F93-9B55C7461570}">
      <dsp:nvSpPr>
        <dsp:cNvPr id="0" name=""/>
        <dsp:cNvSpPr/>
      </dsp:nvSpPr>
      <dsp:spPr>
        <a:xfrm>
          <a:off x="0" y="3055495"/>
          <a:ext cx="5540701" cy="1018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solidFill>
                <a:srgbClr val="035153"/>
              </a:solidFill>
              <a:latin typeface="Arial" panose="020B0604020202020204" pitchFamily="34" charset="0"/>
              <a:cs typeface="Arial" panose="020B0604020202020204" pitchFamily="34" charset="0"/>
            </a:rPr>
            <a:t>I am proactive about my health and take steps to lower health risks</a:t>
          </a:r>
          <a:endParaRPr lang="en-US" sz="2100" kern="1200" dirty="0">
            <a:solidFill>
              <a:srgbClr val="035153"/>
            </a:solidFill>
            <a:latin typeface="Arial" panose="020B0604020202020204" pitchFamily="34" charset="0"/>
            <a:cs typeface="Arial" panose="020B0604020202020204" pitchFamily="34" charset="0"/>
          </a:endParaRPr>
        </a:p>
      </dsp:txBody>
      <dsp:txXfrm>
        <a:off x="0" y="3055495"/>
        <a:ext cx="5540701" cy="1018291"/>
      </dsp:txXfrm>
    </dsp:sp>
    <dsp:sp modelId="{D662EDE0-B804-4693-BD4F-04FE3DA208A5}">
      <dsp:nvSpPr>
        <dsp:cNvPr id="0" name=""/>
        <dsp:cNvSpPr/>
      </dsp:nvSpPr>
      <dsp:spPr>
        <a:xfrm>
          <a:off x="0" y="4073786"/>
          <a:ext cx="5540701" cy="0"/>
        </a:xfrm>
        <a:prstGeom prst="line">
          <a:avLst/>
        </a:prstGeom>
        <a:solidFill>
          <a:schemeClr val="accent2">
            <a:hueOff val="-14025"/>
            <a:satOff val="-1462"/>
            <a:lumOff val="52942"/>
            <a:alphaOff val="0"/>
          </a:schemeClr>
        </a:solidFill>
        <a:ln w="12700" cap="flat" cmpd="sng" algn="ctr">
          <a:solidFill>
            <a:schemeClr val="accent2">
              <a:hueOff val="-14025"/>
              <a:satOff val="-1462"/>
              <a:lumOff val="529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62EFFB-CF3B-433B-8F0C-38E32C4E0115}">
      <dsp:nvSpPr>
        <dsp:cNvPr id="0" name=""/>
        <dsp:cNvSpPr/>
      </dsp:nvSpPr>
      <dsp:spPr>
        <a:xfrm>
          <a:off x="0" y="4073786"/>
          <a:ext cx="5540701" cy="1018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solidFill>
                <a:srgbClr val="035153"/>
              </a:solidFill>
              <a:latin typeface="Arial" panose="020B0604020202020204" pitchFamily="34" charset="0"/>
              <a:cs typeface="Arial" panose="020B0604020202020204" pitchFamily="34" charset="0"/>
            </a:rPr>
            <a:t>I regularly purchase at least some natural &amp; organic foods</a:t>
          </a:r>
          <a:endParaRPr lang="en-US" sz="2100" kern="1200" dirty="0">
            <a:solidFill>
              <a:srgbClr val="035153"/>
            </a:solidFill>
            <a:latin typeface="Arial" panose="020B0604020202020204" pitchFamily="34" charset="0"/>
            <a:cs typeface="Arial" panose="020B0604020202020204" pitchFamily="34" charset="0"/>
          </a:endParaRPr>
        </a:p>
      </dsp:txBody>
      <dsp:txXfrm>
        <a:off x="0" y="4073786"/>
        <a:ext cx="5540701" cy="101829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0.41526</cdr:x>
      <cdr:y>0.02214</cdr:y>
    </cdr:from>
    <cdr:to>
      <cdr:x>0.66933</cdr:x>
      <cdr:y>0.2011</cdr:y>
    </cdr:to>
    <cdr:sp macro="" textlink="">
      <cdr:nvSpPr>
        <cdr:cNvPr id="2" name="Rectangle: Rounded Corners 1">
          <a:extLst xmlns:a="http://schemas.openxmlformats.org/drawingml/2006/main">
            <a:ext uri="{FF2B5EF4-FFF2-40B4-BE49-F238E27FC236}">
              <a16:creationId xmlns:a16="http://schemas.microsoft.com/office/drawing/2014/main" id="{B1C28CA4-2212-4D53-A2CD-5EE980E07770}"/>
            </a:ext>
          </a:extLst>
        </cdr:cNvPr>
        <cdr:cNvSpPr/>
      </cdr:nvSpPr>
      <cdr:spPr>
        <a:xfrm xmlns:a="http://schemas.openxmlformats.org/drawingml/2006/main">
          <a:off x="2315108" y="97803"/>
          <a:ext cx="1416435" cy="790346"/>
        </a:xfrm>
        <a:prstGeom xmlns:a="http://schemas.openxmlformats.org/drawingml/2006/main" prst="roundRect">
          <a:avLst/>
        </a:prstGeom>
        <a:solidFill xmlns:a="http://schemas.openxmlformats.org/drawingml/2006/main">
          <a:schemeClr val="bg1">
            <a:lumMod val="8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2400" b="1" dirty="0">
              <a:solidFill>
                <a:schemeClr val="tx1"/>
              </a:solidFill>
              <a:latin typeface="Arial" panose="020B0604020202020204" pitchFamily="34" charset="0"/>
              <a:cs typeface="Arial" panose="020B0604020202020204" pitchFamily="34" charset="0"/>
            </a:rPr>
            <a:t>UK</a:t>
          </a:r>
        </a:p>
      </cdr:txBody>
    </cdr:sp>
  </cdr:relSizeAnchor>
</c:userShapes>
</file>

<file path=ppt/drawings/drawing2.xml><?xml version="1.0" encoding="utf-8"?>
<c:userShapes xmlns:c="http://schemas.openxmlformats.org/drawingml/2006/chart">
  <cdr:relSizeAnchor xmlns:cdr="http://schemas.openxmlformats.org/drawingml/2006/chartDrawing">
    <cdr:from>
      <cdr:x>0.37011</cdr:x>
      <cdr:y>0.87496</cdr:y>
    </cdr:from>
    <cdr:to>
      <cdr:x>1</cdr:x>
      <cdr:y>0.95091</cdr:y>
    </cdr:to>
    <cdr:sp macro="" textlink="">
      <cdr:nvSpPr>
        <cdr:cNvPr id="2" name="TextBox 1">
          <a:extLst xmlns:a="http://schemas.openxmlformats.org/drawingml/2006/main">
            <a:ext uri="{FF2B5EF4-FFF2-40B4-BE49-F238E27FC236}">
              <a16:creationId xmlns:a16="http://schemas.microsoft.com/office/drawing/2014/main" id="{F03BAD8A-CEA2-4527-8E56-4C4A35771C7A}"/>
            </a:ext>
          </a:extLst>
        </cdr:cNvPr>
        <cdr:cNvSpPr txBox="1"/>
      </cdr:nvSpPr>
      <cdr:spPr>
        <a:xfrm xmlns:a="http://schemas.openxmlformats.org/drawingml/2006/main">
          <a:off x="2332659" y="3733650"/>
          <a:ext cx="3969991" cy="3240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latin typeface="Helvetica Light" panose="020B0403020202020204"/>
          </a:endParaRPr>
        </a:p>
      </cdr:txBody>
    </cdr:sp>
  </cdr:relSizeAnchor>
  <cdr:relSizeAnchor xmlns:cdr="http://schemas.openxmlformats.org/drawingml/2006/chartDrawing">
    <cdr:from>
      <cdr:x>0.13722</cdr:x>
      <cdr:y>0.79987</cdr:y>
    </cdr:from>
    <cdr:to>
      <cdr:x>0.9816</cdr:x>
      <cdr:y>0.86886</cdr:y>
    </cdr:to>
    <cdr:sp macro="" textlink="">
      <cdr:nvSpPr>
        <cdr:cNvPr id="3" name="TextBox 2">
          <a:extLst xmlns:a="http://schemas.openxmlformats.org/drawingml/2006/main">
            <a:ext uri="{FF2B5EF4-FFF2-40B4-BE49-F238E27FC236}">
              <a16:creationId xmlns:a16="http://schemas.microsoft.com/office/drawing/2014/main" id="{0EA962E4-BE49-4AC1-BFE5-A3A760CFAEB8}"/>
            </a:ext>
          </a:extLst>
        </cdr:cNvPr>
        <cdr:cNvSpPr txBox="1"/>
      </cdr:nvSpPr>
      <cdr:spPr>
        <a:xfrm xmlns:a="http://schemas.openxmlformats.org/drawingml/2006/main">
          <a:off x="1599492" y="3519034"/>
          <a:ext cx="9842540" cy="30354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b="0" i="0" dirty="0">
              <a:latin typeface="Helvetica Light" panose="020B0403020202020204" pitchFamily="34" charset="0"/>
            </a:rPr>
            <a:t>  None                  Minimal                           Moderate                                   Very                                      Extremely</a:t>
          </a:r>
        </a:p>
      </cdr:txBody>
    </cdr:sp>
  </cdr:relSizeAnchor>
</c:userShapes>
</file>

<file path=ppt/drawings/drawing3.xml><?xml version="1.0" encoding="utf-8"?>
<c:userShapes xmlns:c="http://schemas.openxmlformats.org/drawingml/2006/chart">
  <cdr:relSizeAnchor xmlns:cdr="http://schemas.openxmlformats.org/drawingml/2006/chartDrawing">
    <cdr:from>
      <cdr:x>0.88291</cdr:x>
      <cdr:y>0.24726</cdr:y>
    </cdr:from>
    <cdr:to>
      <cdr:x>0.90606</cdr:x>
      <cdr:y>0.3187</cdr:y>
    </cdr:to>
    <cdr:cxnSp macro="">
      <cdr:nvCxnSpPr>
        <cdr:cNvPr id="2" name="Straight Arrow Connector 1">
          <a:extLst xmlns:a="http://schemas.openxmlformats.org/drawingml/2006/main">
            <a:ext uri="{FF2B5EF4-FFF2-40B4-BE49-F238E27FC236}">
              <a16:creationId xmlns:a16="http://schemas.microsoft.com/office/drawing/2014/main" id="{3B3CCEAB-F97B-AD4C-9194-B8E1E9002A63}"/>
            </a:ext>
          </a:extLst>
        </cdr:cNvPr>
        <cdr:cNvCxnSpPr/>
      </cdr:nvCxnSpPr>
      <cdr:spPr>
        <a:xfrm xmlns:a="http://schemas.openxmlformats.org/drawingml/2006/main" flipH="1">
          <a:off x="9799642" y="1099790"/>
          <a:ext cx="256891" cy="317754"/>
        </a:xfrm>
        <a:prstGeom xmlns:a="http://schemas.openxmlformats.org/drawingml/2006/main" prst="straightConnector1">
          <a:avLst/>
        </a:prstGeom>
        <a:ln xmlns:a="http://schemas.openxmlformats.org/drawingml/2006/main" w="127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0.91936</cdr:x>
      <cdr:y>0.23513</cdr:y>
    </cdr:from>
    <cdr:to>
      <cdr:x>0.93824</cdr:x>
      <cdr:y>0.33083</cdr:y>
    </cdr:to>
    <cdr:cxnSp macro="">
      <cdr:nvCxnSpPr>
        <cdr:cNvPr id="3" name="Straight Arrow Connector 2">
          <a:extLst xmlns:a="http://schemas.openxmlformats.org/drawingml/2006/main">
            <a:ext uri="{FF2B5EF4-FFF2-40B4-BE49-F238E27FC236}">
              <a16:creationId xmlns:a16="http://schemas.microsoft.com/office/drawing/2014/main" id="{289D6EA2-66CA-974D-83C1-093F2333DBCC}"/>
            </a:ext>
          </a:extLst>
        </cdr:cNvPr>
        <cdr:cNvCxnSpPr/>
      </cdr:nvCxnSpPr>
      <cdr:spPr>
        <a:xfrm xmlns:a="http://schemas.openxmlformats.org/drawingml/2006/main">
          <a:off x="10204209" y="1045855"/>
          <a:ext cx="209499" cy="425623"/>
        </a:xfrm>
        <a:prstGeom xmlns:a="http://schemas.openxmlformats.org/drawingml/2006/main" prst="straightConnector1">
          <a:avLst/>
        </a:prstGeom>
        <a:ln xmlns:a="http://schemas.openxmlformats.org/drawingml/2006/main" w="127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0.37011</cdr:x>
      <cdr:y>0.87496</cdr:y>
    </cdr:from>
    <cdr:to>
      <cdr:x>1</cdr:x>
      <cdr:y>0.95091</cdr:y>
    </cdr:to>
    <cdr:sp macro="" textlink="">
      <cdr:nvSpPr>
        <cdr:cNvPr id="2" name="TextBox 1">
          <a:extLst xmlns:a="http://schemas.openxmlformats.org/drawingml/2006/main">
            <a:ext uri="{FF2B5EF4-FFF2-40B4-BE49-F238E27FC236}">
              <a16:creationId xmlns:a16="http://schemas.microsoft.com/office/drawing/2014/main" id="{F03BAD8A-CEA2-4527-8E56-4C4A35771C7A}"/>
            </a:ext>
          </a:extLst>
        </cdr:cNvPr>
        <cdr:cNvSpPr txBox="1"/>
      </cdr:nvSpPr>
      <cdr:spPr>
        <a:xfrm xmlns:a="http://schemas.openxmlformats.org/drawingml/2006/main">
          <a:off x="2332659" y="3733650"/>
          <a:ext cx="3969991" cy="3240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0.90418</cdr:x>
      <cdr:y>0.1352</cdr:y>
    </cdr:from>
    <cdr:to>
      <cdr:x>0.92626</cdr:x>
      <cdr:y>0.21594</cdr:y>
    </cdr:to>
    <cdr:cxnSp macro="">
      <cdr:nvCxnSpPr>
        <cdr:cNvPr id="2" name="Straight Arrow Connector 1">
          <a:extLst xmlns:a="http://schemas.openxmlformats.org/drawingml/2006/main">
            <a:ext uri="{FF2B5EF4-FFF2-40B4-BE49-F238E27FC236}">
              <a16:creationId xmlns:a16="http://schemas.microsoft.com/office/drawing/2014/main" id="{B624F896-BBE3-435E-AE25-7DED77F91675}"/>
            </a:ext>
          </a:extLst>
        </cdr:cNvPr>
        <cdr:cNvCxnSpPr>
          <a:cxnSpLocks xmlns:a="http://schemas.openxmlformats.org/drawingml/2006/main"/>
        </cdr:cNvCxnSpPr>
      </cdr:nvCxnSpPr>
      <cdr:spPr>
        <a:xfrm xmlns:a="http://schemas.openxmlformats.org/drawingml/2006/main" flipH="1">
          <a:off x="10678280" y="621069"/>
          <a:ext cx="260698" cy="370873"/>
        </a:xfrm>
        <a:prstGeom xmlns:a="http://schemas.openxmlformats.org/drawingml/2006/main" prst="straightConnector1">
          <a:avLst/>
        </a:prstGeom>
        <a:ln xmlns:a="http://schemas.openxmlformats.org/drawingml/2006/main" w="12700">
          <a:solidFill>
            <a:schemeClr val="accent2"/>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0.92626</cdr:x>
      <cdr:y>0.13486</cdr:y>
    </cdr:from>
    <cdr:to>
      <cdr:x>0.95176</cdr:x>
      <cdr:y>0.21834</cdr:y>
    </cdr:to>
    <cdr:cxnSp macro="">
      <cdr:nvCxnSpPr>
        <cdr:cNvPr id="3" name="Straight Arrow Connector 2">
          <a:extLst xmlns:a="http://schemas.openxmlformats.org/drawingml/2006/main">
            <a:ext uri="{FF2B5EF4-FFF2-40B4-BE49-F238E27FC236}">
              <a16:creationId xmlns:a16="http://schemas.microsoft.com/office/drawing/2014/main" id="{D9632C06-1B62-46E0-9727-234AC20B0C9D}"/>
            </a:ext>
          </a:extLst>
        </cdr:cNvPr>
        <cdr:cNvCxnSpPr/>
      </cdr:nvCxnSpPr>
      <cdr:spPr>
        <a:xfrm xmlns:a="http://schemas.openxmlformats.org/drawingml/2006/main">
          <a:off x="10938978" y="619515"/>
          <a:ext cx="301161" cy="383444"/>
        </a:xfrm>
        <a:prstGeom xmlns:a="http://schemas.openxmlformats.org/drawingml/2006/main" prst="straightConnector1">
          <a:avLst/>
        </a:prstGeom>
        <a:ln xmlns:a="http://schemas.openxmlformats.org/drawingml/2006/main" w="12700">
          <a:solidFill>
            <a:schemeClr val="accent2"/>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0.88838</cdr:x>
      <cdr:y>0.01349</cdr:y>
    </cdr:from>
    <cdr:to>
      <cdr:x>0.96414</cdr:x>
      <cdr:y>0.1542</cdr:y>
    </cdr:to>
    <cdr:sp macro="" textlink="">
      <cdr:nvSpPr>
        <cdr:cNvPr id="4" name="TextBox 9">
          <a:extLst xmlns:a="http://schemas.openxmlformats.org/drawingml/2006/main">
            <a:ext uri="{FF2B5EF4-FFF2-40B4-BE49-F238E27FC236}">
              <a16:creationId xmlns:a16="http://schemas.microsoft.com/office/drawing/2014/main" id="{743B8FD8-E6DC-4887-BF4B-D8424668E66B}"/>
            </a:ext>
          </a:extLst>
        </cdr:cNvPr>
        <cdr:cNvSpPr txBox="1"/>
      </cdr:nvSpPr>
      <cdr:spPr>
        <a:xfrm xmlns:a="http://schemas.openxmlformats.org/drawingml/2006/main">
          <a:off x="10491610" y="61988"/>
          <a:ext cx="894736" cy="646331"/>
        </a:xfrm>
        <a:prstGeom xmlns:a="http://schemas.openxmlformats.org/drawingml/2006/main" prst="rect">
          <a:avLst/>
        </a:prstGeom>
        <a:solidFill xmlns:a="http://schemas.openxmlformats.org/drawingml/2006/main">
          <a:schemeClr val="bg1">
            <a:lumMod val="95000"/>
          </a:schemeClr>
        </a:solidFill>
        <a:effectLst xmlns:a="http://schemas.openxmlformats.org/drawingml/2006/main">
          <a:softEdge rad="31750"/>
        </a:effectLst>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Arial" panose="020B0604020202020204" pitchFamily="34" charset="0"/>
              <a:cs typeface="Arial" panose="020B0604020202020204" pitchFamily="34" charset="0"/>
            </a:rPr>
            <a:t>*2-year data sets available</a:t>
          </a:r>
        </a:p>
      </cdr:txBody>
    </cdr:sp>
  </cdr:relSizeAnchor>
</c:userShapes>
</file>

<file path=ppt/drawings/drawing6.xml><?xml version="1.0" encoding="utf-8"?>
<c:userShapes xmlns:c="http://schemas.openxmlformats.org/drawingml/2006/chart">
  <cdr:relSizeAnchor xmlns:cdr="http://schemas.openxmlformats.org/drawingml/2006/chartDrawing">
    <cdr:from>
      <cdr:x>0.37011</cdr:x>
      <cdr:y>0.87496</cdr:y>
    </cdr:from>
    <cdr:to>
      <cdr:x>0.85444</cdr:x>
      <cdr:y>0.95091</cdr:y>
    </cdr:to>
    <cdr:sp macro="" textlink="">
      <cdr:nvSpPr>
        <cdr:cNvPr id="2" name="TextBox 1">
          <a:extLst xmlns:a="http://schemas.openxmlformats.org/drawingml/2006/main">
            <a:ext uri="{FF2B5EF4-FFF2-40B4-BE49-F238E27FC236}">
              <a16:creationId xmlns:a16="http://schemas.microsoft.com/office/drawing/2014/main" id="{F03BAD8A-CEA2-4527-8E56-4C4A35771C7A}"/>
            </a:ext>
          </a:extLst>
        </cdr:cNvPr>
        <cdr:cNvSpPr txBox="1"/>
      </cdr:nvSpPr>
      <cdr:spPr>
        <a:xfrm xmlns:a="http://schemas.openxmlformats.org/drawingml/2006/main">
          <a:off x="4242211" y="4046642"/>
          <a:ext cx="5551411" cy="3512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D16B1-44EA-AA45-BE89-81964FFE347F}" type="datetimeFigureOut">
              <a:rPr lang="en-US" smtClean="0"/>
              <a:t>7/18/2021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4469C-7E9A-3949-9F9D-3653C56FF563}" type="slidenum">
              <a:rPr lang="en-US" smtClean="0"/>
              <a:t>‹#›</a:t>
            </a:fld>
            <a:endParaRPr lang="en-US" dirty="0"/>
          </a:p>
        </p:txBody>
      </p:sp>
    </p:spTree>
    <p:extLst>
      <p:ext uri="{BB962C8B-B14F-4D97-AF65-F5344CB8AC3E}">
        <p14:creationId xmlns:p14="http://schemas.microsoft.com/office/powerpoint/2010/main" val="1122228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4469C-7E9A-3949-9F9D-3653C56FF563}" type="slidenum">
              <a:rPr lang="en-US" smtClean="0"/>
              <a:t>1</a:t>
            </a:fld>
            <a:endParaRPr lang="en-US" dirty="0"/>
          </a:p>
        </p:txBody>
      </p:sp>
    </p:spTree>
    <p:extLst>
      <p:ext uri="{BB962C8B-B14F-4D97-AF65-F5344CB8AC3E}">
        <p14:creationId xmlns:p14="http://schemas.microsoft.com/office/powerpoint/2010/main" val="258060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4469C-7E9A-3949-9F9D-3653C56FF563}" type="slidenum">
              <a:rPr lang="en-US" smtClean="0"/>
              <a:t>15</a:t>
            </a:fld>
            <a:endParaRPr lang="en-US" dirty="0"/>
          </a:p>
        </p:txBody>
      </p:sp>
    </p:spTree>
    <p:extLst>
      <p:ext uri="{BB962C8B-B14F-4D97-AF65-F5344CB8AC3E}">
        <p14:creationId xmlns:p14="http://schemas.microsoft.com/office/powerpoint/2010/main" val="247635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DFE736-76B5-4C29-B984-9E8A56CA7556}" type="slidenum">
              <a:rPr lang="en-US" smtClean="0"/>
              <a:t>16</a:t>
            </a:fld>
            <a:endParaRPr lang="en-US" dirty="0"/>
          </a:p>
        </p:txBody>
      </p:sp>
    </p:spTree>
    <p:extLst>
      <p:ext uri="{BB962C8B-B14F-4D97-AF65-F5344CB8AC3E}">
        <p14:creationId xmlns:p14="http://schemas.microsoft.com/office/powerpoint/2010/main" val="326097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FDFE736-76B5-4C29-B984-9E8A56CA7556}" type="slidenum">
              <a:rPr lang="en-US" smtClean="0"/>
              <a:t>17</a:t>
            </a:fld>
            <a:endParaRPr lang="en-US" dirty="0"/>
          </a:p>
        </p:txBody>
      </p:sp>
    </p:spTree>
    <p:extLst>
      <p:ext uri="{BB962C8B-B14F-4D97-AF65-F5344CB8AC3E}">
        <p14:creationId xmlns:p14="http://schemas.microsoft.com/office/powerpoint/2010/main" val="361890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4469C-7E9A-3949-9F9D-3653C56FF563}" type="slidenum">
              <a:rPr lang="en-US" smtClean="0"/>
              <a:t>23</a:t>
            </a:fld>
            <a:endParaRPr lang="en-US" dirty="0"/>
          </a:p>
        </p:txBody>
      </p:sp>
    </p:spTree>
    <p:extLst>
      <p:ext uri="{BB962C8B-B14F-4D97-AF65-F5344CB8AC3E}">
        <p14:creationId xmlns:p14="http://schemas.microsoft.com/office/powerpoint/2010/main" val="3417131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5</a:t>
            </a:r>
            <a:r>
              <a:rPr lang="en-US" dirty="0"/>
              <a:t> </a:t>
            </a:r>
            <a:r>
              <a:rPr lang="en-US" sz="1800" b="0" i="0" u="none" strike="noStrike" dirty="0">
                <a:solidFill>
                  <a:srgbClr val="000000"/>
                </a:solidFill>
                <a:effectLst/>
                <a:latin typeface="Calibri" panose="020F0502020204030204" pitchFamily="34" charset="0"/>
              </a:rPr>
              <a:t>I've experienced its benefits - I'm a believer</a:t>
            </a:r>
            <a:r>
              <a:rPr lang="en-US" dirty="0"/>
              <a:t> </a:t>
            </a:r>
            <a:r>
              <a:rPr lang="en-US" sz="1800" b="0" i="0" u="none" strike="noStrike" dirty="0">
                <a:solidFill>
                  <a:srgbClr val="000000"/>
                </a:solidFill>
                <a:effectLst/>
                <a:latin typeface="Calibri" panose="020F0502020204030204" pitchFamily="34" charset="0"/>
              </a:rPr>
              <a:t>4</a:t>
            </a:r>
            <a:r>
              <a:rPr lang="en-US" dirty="0"/>
              <a:t> </a:t>
            </a:r>
            <a:r>
              <a:rPr lang="en-US" sz="1800" b="0" i="0" u="none" strike="noStrike" dirty="0">
                <a:solidFill>
                  <a:srgbClr val="000000"/>
                </a:solidFill>
                <a:effectLst/>
                <a:latin typeface="Calibri" panose="020F0502020204030204" pitchFamily="34" charset="0"/>
              </a:rPr>
              <a:t>I trust that it is effective, but I haven't experienced benefits</a:t>
            </a:r>
            <a:r>
              <a:rPr lang="en-US" dirty="0"/>
              <a:t> </a:t>
            </a:r>
            <a:r>
              <a:rPr lang="en-US" sz="1800" b="0" i="0" u="none" strike="noStrike" dirty="0">
                <a:solidFill>
                  <a:srgbClr val="000000"/>
                </a:solidFill>
                <a:effectLst/>
                <a:latin typeface="Calibri" panose="020F0502020204030204" pitchFamily="34" charset="0"/>
              </a:rPr>
              <a:t>3</a:t>
            </a:r>
            <a:r>
              <a:rPr lang="en-US" dirty="0"/>
              <a:t> </a:t>
            </a:r>
            <a:r>
              <a:rPr lang="en-US" sz="1800" b="0" i="0" u="none" strike="noStrike" dirty="0">
                <a:solidFill>
                  <a:srgbClr val="000000"/>
                </a:solidFill>
                <a:effectLst/>
                <a:latin typeface="Calibri" panose="020F0502020204030204" pitchFamily="34" charset="0"/>
              </a:rPr>
              <a:t>I've heard good &amp; bad - I'm not sure</a:t>
            </a:r>
            <a:r>
              <a:rPr lang="en-US" dirty="0"/>
              <a:t> </a:t>
            </a:r>
            <a:r>
              <a:rPr lang="en-US" sz="1800" b="0" i="0" u="none" strike="noStrike" dirty="0">
                <a:solidFill>
                  <a:srgbClr val="000000"/>
                </a:solidFill>
                <a:effectLst/>
                <a:latin typeface="Calibri" panose="020F0502020204030204" pitchFamily="34" charset="0"/>
              </a:rPr>
              <a:t>2</a:t>
            </a:r>
            <a:r>
              <a:rPr lang="en-US" dirty="0"/>
              <a:t> </a:t>
            </a:r>
            <a:r>
              <a:rPr lang="en-US" sz="1800" b="0" i="0" u="none" strike="noStrike" dirty="0">
                <a:solidFill>
                  <a:srgbClr val="000000"/>
                </a:solidFill>
                <a:effectLst/>
                <a:latin typeface="Calibri" panose="020F0502020204030204" pitchFamily="34" charset="0"/>
              </a:rPr>
              <a:t>I think it might not be effective, I haven't experienced benefits</a:t>
            </a:r>
            <a:r>
              <a:rPr lang="en-US" dirty="0"/>
              <a:t> </a:t>
            </a:r>
            <a:r>
              <a:rPr lang="en-US" sz="1800" b="0" i="0" u="none" strike="noStrike" dirty="0">
                <a:solidFill>
                  <a:srgbClr val="000000"/>
                </a:solidFill>
                <a:effectLst/>
                <a:latin typeface="Calibri" panose="020F0502020204030204" pitchFamily="34" charset="0"/>
              </a:rPr>
              <a:t>1</a:t>
            </a:r>
            <a:r>
              <a:rPr lang="en-US" dirty="0"/>
              <a:t> </a:t>
            </a:r>
            <a:r>
              <a:rPr lang="en-US" sz="1800" b="0" i="0" u="none" strike="noStrike" dirty="0">
                <a:solidFill>
                  <a:srgbClr val="000000"/>
                </a:solidFill>
                <a:effectLst/>
                <a:latin typeface="Calibri" panose="020F0502020204030204" pitchFamily="34" charset="0"/>
              </a:rPr>
              <a:t>I know it's not effective - I'm a non-believer</a:t>
            </a:r>
            <a:r>
              <a:rPr lang="en-US" dirty="0"/>
              <a:t> </a:t>
            </a:r>
            <a:r>
              <a:rPr lang="en-US" sz="1800" b="0" i="0" u="none" strike="noStrike" dirty="0">
                <a:solidFill>
                  <a:srgbClr val="000000"/>
                </a:solidFill>
                <a:effectLst/>
                <a:latin typeface="Calibri" panose="020F0502020204030204" pitchFamily="34" charset="0"/>
              </a:rPr>
              <a:t>0</a:t>
            </a:r>
            <a:r>
              <a:rPr lang="en-US" dirty="0"/>
              <a:t> </a:t>
            </a:r>
            <a:r>
              <a:rPr lang="en-US" sz="1800" b="0" i="0" u="none" strike="noStrike" dirty="0">
                <a:solidFill>
                  <a:srgbClr val="000000"/>
                </a:solidFill>
                <a:effectLst/>
                <a:latin typeface="Calibri" panose="020F0502020204030204" pitchFamily="34" charset="0"/>
              </a:rPr>
              <a:t>I don't know</a:t>
            </a:r>
            <a:r>
              <a:rPr lang="en-US" dirty="0"/>
              <a:t> </a:t>
            </a:r>
          </a:p>
          <a:p>
            <a:endParaRPr lang="en-US" dirty="0"/>
          </a:p>
        </p:txBody>
      </p:sp>
      <p:sp>
        <p:nvSpPr>
          <p:cNvPr id="4" name="Slide Number Placeholder 3"/>
          <p:cNvSpPr>
            <a:spLocks noGrp="1"/>
          </p:cNvSpPr>
          <p:nvPr>
            <p:ph type="sldNum" sz="quarter" idx="5"/>
          </p:nvPr>
        </p:nvSpPr>
        <p:spPr/>
        <p:txBody>
          <a:bodyPr/>
          <a:lstStyle/>
          <a:p>
            <a:fld id="{5FDFE736-76B5-4C29-B984-9E8A56CA7556}" type="slidenum">
              <a:rPr lang="en-US" smtClean="0"/>
              <a:t>32</a:t>
            </a:fld>
            <a:endParaRPr lang="en-US" dirty="0"/>
          </a:p>
        </p:txBody>
      </p:sp>
    </p:spTree>
    <p:extLst>
      <p:ext uri="{BB962C8B-B14F-4D97-AF65-F5344CB8AC3E}">
        <p14:creationId xmlns:p14="http://schemas.microsoft.com/office/powerpoint/2010/main" val="100348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4469C-7E9A-3949-9F9D-3653C56FF563}" type="slidenum">
              <a:rPr lang="en-US" smtClean="0"/>
              <a:t>56</a:t>
            </a:fld>
            <a:endParaRPr lang="en-US" dirty="0"/>
          </a:p>
        </p:txBody>
      </p:sp>
    </p:spTree>
    <p:extLst>
      <p:ext uri="{BB962C8B-B14F-4D97-AF65-F5344CB8AC3E}">
        <p14:creationId xmlns:p14="http://schemas.microsoft.com/office/powerpoint/2010/main" val="4276533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4469C-7E9A-3949-9F9D-3653C56FF563}" type="slidenum">
              <a:rPr lang="en-US" smtClean="0"/>
              <a:t>89</a:t>
            </a:fld>
            <a:endParaRPr lang="en-US" dirty="0"/>
          </a:p>
        </p:txBody>
      </p:sp>
    </p:spTree>
    <p:extLst>
      <p:ext uri="{BB962C8B-B14F-4D97-AF65-F5344CB8AC3E}">
        <p14:creationId xmlns:p14="http://schemas.microsoft.com/office/powerpoint/2010/main" val="172345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10c</a:t>
            </a:r>
          </a:p>
        </p:txBody>
      </p:sp>
      <p:sp>
        <p:nvSpPr>
          <p:cNvPr id="4" name="Slide Number Placeholder 3"/>
          <p:cNvSpPr>
            <a:spLocks noGrp="1"/>
          </p:cNvSpPr>
          <p:nvPr>
            <p:ph type="sldNum" sz="quarter" idx="5"/>
          </p:nvPr>
        </p:nvSpPr>
        <p:spPr/>
        <p:txBody>
          <a:bodyPr/>
          <a:lstStyle/>
          <a:p>
            <a:fld id="{1384469C-7E9A-3949-9F9D-3653C56FF563}" type="slidenum">
              <a:rPr lang="en-US" smtClean="0"/>
              <a:t>98</a:t>
            </a:fld>
            <a:endParaRPr lang="en-US" dirty="0"/>
          </a:p>
        </p:txBody>
      </p:sp>
    </p:spTree>
    <p:extLst>
      <p:ext uri="{BB962C8B-B14F-4D97-AF65-F5344CB8AC3E}">
        <p14:creationId xmlns:p14="http://schemas.microsoft.com/office/powerpoint/2010/main" val="1810596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A98F13-F10C-2040-95A9-E5822B042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8442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FB522-A6E3-B740-8BBE-D1076482C781}"/>
              </a:ext>
            </a:extLst>
          </p:cNvPr>
          <p:cNvSpPr>
            <a:spLocks noGrp="1"/>
          </p:cNvSpPr>
          <p:nvPr>
            <p:ph type="title"/>
          </p:nvPr>
        </p:nvSpPr>
        <p:spPr>
          <a:xfrm>
            <a:off x="838200" y="365126"/>
            <a:ext cx="10515600" cy="661106"/>
          </a:xfrm>
        </p:spPr>
        <p:txBody>
          <a:bodyPr/>
          <a:lstStyle>
            <a:lvl1pPr>
              <a:defRPr sz="2800" b="1" i="0" cap="all" baseline="0">
                <a:solidFill>
                  <a:srgbClr val="035153"/>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1D2F4D09-2BDD-634D-B326-C5C0A0C25F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0048" y="113582"/>
            <a:ext cx="1758910" cy="914400"/>
          </a:xfrm>
          <a:prstGeom prst="rect">
            <a:avLst/>
          </a:prstGeom>
        </p:spPr>
      </p:pic>
      <p:grpSp>
        <p:nvGrpSpPr>
          <p:cNvPr id="5" name="Group 4">
            <a:extLst>
              <a:ext uri="{FF2B5EF4-FFF2-40B4-BE49-F238E27FC236}">
                <a16:creationId xmlns:a16="http://schemas.microsoft.com/office/drawing/2014/main" id="{7AC2F8DA-A062-9F4B-B466-360CC63AA5C0}"/>
              </a:ext>
            </a:extLst>
          </p:cNvPr>
          <p:cNvGrpSpPr/>
          <p:nvPr userDrawn="1"/>
        </p:nvGrpSpPr>
        <p:grpSpPr>
          <a:xfrm rot="5400000">
            <a:off x="-129634" y="101268"/>
            <a:ext cx="1200656" cy="977339"/>
            <a:chOff x="-11838" y="5916286"/>
            <a:chExt cx="1200656" cy="977339"/>
          </a:xfrm>
        </p:grpSpPr>
        <p:grpSp>
          <p:nvGrpSpPr>
            <p:cNvPr id="6" name="Group 5">
              <a:extLst>
                <a:ext uri="{FF2B5EF4-FFF2-40B4-BE49-F238E27FC236}">
                  <a16:creationId xmlns:a16="http://schemas.microsoft.com/office/drawing/2014/main" id="{F3886F28-DB8C-EF47-AA12-D1573D51E7E8}"/>
                </a:ext>
              </a:extLst>
            </p:cNvPr>
            <p:cNvGrpSpPr/>
            <p:nvPr/>
          </p:nvGrpSpPr>
          <p:grpSpPr>
            <a:xfrm flipH="1">
              <a:off x="0" y="5916286"/>
              <a:ext cx="1188818" cy="956930"/>
              <a:chOff x="11248262" y="6098345"/>
              <a:chExt cx="943738" cy="759655"/>
            </a:xfrm>
            <a:solidFill>
              <a:srgbClr val="025253"/>
            </a:solidFill>
          </p:grpSpPr>
          <p:sp>
            <p:nvSpPr>
              <p:cNvPr id="10" name="Freeform: Shape 20">
                <a:extLst>
                  <a:ext uri="{FF2B5EF4-FFF2-40B4-BE49-F238E27FC236}">
                    <a16:creationId xmlns:a16="http://schemas.microsoft.com/office/drawing/2014/main" id="{A57AF42B-4456-0A49-B121-C7185E5B5FB1}"/>
                  </a:ext>
                </a:extLst>
              </p:cNvPr>
              <p:cNvSpPr/>
              <p:nvPr/>
            </p:nvSpPr>
            <p:spPr>
              <a:xfrm rot="10800000">
                <a:off x="11248262" y="6098345"/>
                <a:ext cx="943738" cy="759655"/>
              </a:xfrm>
              <a:custGeom>
                <a:avLst/>
                <a:gdLst>
                  <a:gd name="connsiteX0" fmla="*/ 0 w 813519"/>
                  <a:gd name="connsiteY0" fmla="*/ 654837 h 654836"/>
                  <a:gd name="connsiteX1" fmla="*/ 273066 w 813519"/>
                  <a:gd name="connsiteY1" fmla="*/ 520803 h 654836"/>
                  <a:gd name="connsiteX2" fmla="*/ 493373 w 813519"/>
                  <a:gd name="connsiteY2" fmla="*/ 266334 h 654836"/>
                  <a:gd name="connsiteX3" fmla="*/ 693029 w 813519"/>
                  <a:gd name="connsiteY3" fmla="*/ 173807 h 654836"/>
                  <a:gd name="connsiteX4" fmla="*/ 813520 w 813519"/>
                  <a:gd name="connsiteY4" fmla="*/ 0 h 654836"/>
                  <a:gd name="connsiteX5" fmla="*/ 0 w 813519"/>
                  <a:gd name="connsiteY5" fmla="*/ 0 h 654836"/>
                  <a:gd name="connsiteX6" fmla="*/ 0 w 813519"/>
                  <a:gd name="connsiteY6" fmla="*/ 654837 h 6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19" h="654836">
                    <a:moveTo>
                      <a:pt x="0" y="654837"/>
                    </a:moveTo>
                    <a:cubicBezTo>
                      <a:pt x="97005" y="623825"/>
                      <a:pt x="198554" y="590220"/>
                      <a:pt x="273066" y="520803"/>
                    </a:cubicBezTo>
                    <a:cubicBezTo>
                      <a:pt x="355552" y="443958"/>
                      <a:pt x="399295" y="328448"/>
                      <a:pt x="493373" y="266334"/>
                    </a:cubicBezTo>
                    <a:cubicBezTo>
                      <a:pt x="554706" y="225833"/>
                      <a:pt x="630811" y="212926"/>
                      <a:pt x="693029" y="173807"/>
                    </a:cubicBezTo>
                    <a:cubicBezTo>
                      <a:pt x="754392" y="135233"/>
                      <a:pt x="797559" y="70525"/>
                      <a:pt x="813520" y="0"/>
                    </a:cubicBezTo>
                    <a:lnTo>
                      <a:pt x="0" y="0"/>
                    </a:lnTo>
                    <a:lnTo>
                      <a:pt x="0" y="654837"/>
                    </a:lnTo>
                    <a:close/>
                  </a:path>
                </a:pathLst>
              </a:custGeom>
              <a:grpFill/>
              <a:ln w="6058" cap="flat">
                <a:noFill/>
                <a:prstDash val="solid"/>
                <a:miter/>
              </a:ln>
            </p:spPr>
            <p:txBody>
              <a:bodyPr rtlCol="0" anchor="ctr"/>
              <a:lstStyle/>
              <a:p>
                <a:endParaRPr lang="en-US" dirty="0"/>
              </a:p>
            </p:txBody>
          </p:sp>
          <p:sp>
            <p:nvSpPr>
              <p:cNvPr id="11" name="Freeform: Shape 21">
                <a:extLst>
                  <a:ext uri="{FF2B5EF4-FFF2-40B4-BE49-F238E27FC236}">
                    <a16:creationId xmlns:a16="http://schemas.microsoft.com/office/drawing/2014/main" id="{23372A40-FD91-834E-9A35-7649C87B7345}"/>
                  </a:ext>
                </a:extLst>
              </p:cNvPr>
              <p:cNvSpPr/>
              <p:nvPr/>
            </p:nvSpPr>
            <p:spPr>
              <a:xfrm rot="10800000">
                <a:off x="11378481" y="6203164"/>
                <a:ext cx="813519" cy="654836"/>
              </a:xfrm>
              <a:custGeom>
                <a:avLst/>
                <a:gdLst>
                  <a:gd name="connsiteX0" fmla="*/ 0 w 813519"/>
                  <a:gd name="connsiteY0" fmla="*/ 654837 h 654836"/>
                  <a:gd name="connsiteX1" fmla="*/ 273066 w 813519"/>
                  <a:gd name="connsiteY1" fmla="*/ 520803 h 654836"/>
                  <a:gd name="connsiteX2" fmla="*/ 493373 w 813519"/>
                  <a:gd name="connsiteY2" fmla="*/ 266334 h 654836"/>
                  <a:gd name="connsiteX3" fmla="*/ 693029 w 813519"/>
                  <a:gd name="connsiteY3" fmla="*/ 173807 h 654836"/>
                  <a:gd name="connsiteX4" fmla="*/ 813520 w 813519"/>
                  <a:gd name="connsiteY4" fmla="*/ 0 h 654836"/>
                  <a:gd name="connsiteX5" fmla="*/ 0 w 813519"/>
                  <a:gd name="connsiteY5" fmla="*/ 0 h 654836"/>
                  <a:gd name="connsiteX6" fmla="*/ 0 w 813519"/>
                  <a:gd name="connsiteY6" fmla="*/ 654837 h 6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19" h="654836">
                    <a:moveTo>
                      <a:pt x="0" y="654837"/>
                    </a:moveTo>
                    <a:cubicBezTo>
                      <a:pt x="97005" y="623825"/>
                      <a:pt x="198554" y="590220"/>
                      <a:pt x="273066" y="520803"/>
                    </a:cubicBezTo>
                    <a:cubicBezTo>
                      <a:pt x="355552" y="443958"/>
                      <a:pt x="399295" y="328448"/>
                      <a:pt x="493373" y="266334"/>
                    </a:cubicBezTo>
                    <a:cubicBezTo>
                      <a:pt x="554706" y="225833"/>
                      <a:pt x="630811" y="212926"/>
                      <a:pt x="693029" y="173807"/>
                    </a:cubicBezTo>
                    <a:cubicBezTo>
                      <a:pt x="754392" y="135233"/>
                      <a:pt x="797559" y="70525"/>
                      <a:pt x="813520" y="0"/>
                    </a:cubicBezTo>
                    <a:lnTo>
                      <a:pt x="0" y="0"/>
                    </a:lnTo>
                    <a:lnTo>
                      <a:pt x="0" y="654837"/>
                    </a:lnTo>
                    <a:close/>
                  </a:path>
                </a:pathLst>
              </a:custGeom>
              <a:grpFill/>
              <a:ln w="6058" cap="flat">
                <a:noFill/>
                <a:prstDash val="solid"/>
                <a:miter/>
              </a:ln>
            </p:spPr>
            <p:txBody>
              <a:bodyPr rtlCol="0" anchor="ctr"/>
              <a:lstStyle/>
              <a:p>
                <a:endParaRPr lang="en-US" dirty="0"/>
              </a:p>
            </p:txBody>
          </p:sp>
        </p:grpSp>
        <p:grpSp>
          <p:nvGrpSpPr>
            <p:cNvPr id="7" name="Group 6">
              <a:extLst>
                <a:ext uri="{FF2B5EF4-FFF2-40B4-BE49-F238E27FC236}">
                  <a16:creationId xmlns:a16="http://schemas.microsoft.com/office/drawing/2014/main" id="{A33E136A-87BB-7F4E-831A-E17BC1802B53}"/>
                </a:ext>
              </a:extLst>
            </p:cNvPr>
            <p:cNvGrpSpPr>
              <a:grpSpLocks noChangeAspect="1"/>
            </p:cNvGrpSpPr>
            <p:nvPr/>
          </p:nvGrpSpPr>
          <p:grpSpPr>
            <a:xfrm flipH="1">
              <a:off x="-11838" y="6025099"/>
              <a:ext cx="1078992" cy="868526"/>
              <a:chOff x="11248262" y="6098345"/>
              <a:chExt cx="943738" cy="759655"/>
            </a:xfrm>
            <a:solidFill>
              <a:srgbClr val="94CCC3"/>
            </a:solidFill>
          </p:grpSpPr>
          <p:sp>
            <p:nvSpPr>
              <p:cNvPr id="8" name="Freeform: Shape 20">
                <a:extLst>
                  <a:ext uri="{FF2B5EF4-FFF2-40B4-BE49-F238E27FC236}">
                    <a16:creationId xmlns:a16="http://schemas.microsoft.com/office/drawing/2014/main" id="{ADE559FB-ED7A-1C42-A700-5CCACB6F5F4A}"/>
                  </a:ext>
                </a:extLst>
              </p:cNvPr>
              <p:cNvSpPr/>
              <p:nvPr/>
            </p:nvSpPr>
            <p:spPr>
              <a:xfrm rot="10800000">
                <a:off x="11248262" y="6098345"/>
                <a:ext cx="943738" cy="759655"/>
              </a:xfrm>
              <a:custGeom>
                <a:avLst/>
                <a:gdLst>
                  <a:gd name="connsiteX0" fmla="*/ 0 w 813519"/>
                  <a:gd name="connsiteY0" fmla="*/ 654837 h 654836"/>
                  <a:gd name="connsiteX1" fmla="*/ 273066 w 813519"/>
                  <a:gd name="connsiteY1" fmla="*/ 520803 h 654836"/>
                  <a:gd name="connsiteX2" fmla="*/ 493373 w 813519"/>
                  <a:gd name="connsiteY2" fmla="*/ 266334 h 654836"/>
                  <a:gd name="connsiteX3" fmla="*/ 693029 w 813519"/>
                  <a:gd name="connsiteY3" fmla="*/ 173807 h 654836"/>
                  <a:gd name="connsiteX4" fmla="*/ 813520 w 813519"/>
                  <a:gd name="connsiteY4" fmla="*/ 0 h 654836"/>
                  <a:gd name="connsiteX5" fmla="*/ 0 w 813519"/>
                  <a:gd name="connsiteY5" fmla="*/ 0 h 654836"/>
                  <a:gd name="connsiteX6" fmla="*/ 0 w 813519"/>
                  <a:gd name="connsiteY6" fmla="*/ 654837 h 6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19" h="654836">
                    <a:moveTo>
                      <a:pt x="0" y="654837"/>
                    </a:moveTo>
                    <a:cubicBezTo>
                      <a:pt x="97005" y="623825"/>
                      <a:pt x="198554" y="590220"/>
                      <a:pt x="273066" y="520803"/>
                    </a:cubicBezTo>
                    <a:cubicBezTo>
                      <a:pt x="355552" y="443958"/>
                      <a:pt x="399295" y="328448"/>
                      <a:pt x="493373" y="266334"/>
                    </a:cubicBezTo>
                    <a:cubicBezTo>
                      <a:pt x="554706" y="225833"/>
                      <a:pt x="630811" y="212926"/>
                      <a:pt x="693029" y="173807"/>
                    </a:cubicBezTo>
                    <a:cubicBezTo>
                      <a:pt x="754392" y="135233"/>
                      <a:pt x="797559" y="70525"/>
                      <a:pt x="813520" y="0"/>
                    </a:cubicBezTo>
                    <a:lnTo>
                      <a:pt x="0" y="0"/>
                    </a:lnTo>
                    <a:lnTo>
                      <a:pt x="0" y="654837"/>
                    </a:lnTo>
                    <a:close/>
                  </a:path>
                </a:pathLst>
              </a:custGeom>
              <a:grpFill/>
              <a:ln w="6058" cap="flat">
                <a:noFill/>
                <a:prstDash val="solid"/>
                <a:miter/>
              </a:ln>
            </p:spPr>
            <p:txBody>
              <a:bodyPr rtlCol="0" anchor="ctr"/>
              <a:lstStyle/>
              <a:p>
                <a:endParaRPr lang="en-US" dirty="0"/>
              </a:p>
            </p:txBody>
          </p:sp>
          <p:sp>
            <p:nvSpPr>
              <p:cNvPr id="9" name="Freeform: Shape 21">
                <a:extLst>
                  <a:ext uri="{FF2B5EF4-FFF2-40B4-BE49-F238E27FC236}">
                    <a16:creationId xmlns:a16="http://schemas.microsoft.com/office/drawing/2014/main" id="{FA1CC750-E43E-2244-8F27-355B98D034CD}"/>
                  </a:ext>
                </a:extLst>
              </p:cNvPr>
              <p:cNvSpPr/>
              <p:nvPr/>
            </p:nvSpPr>
            <p:spPr>
              <a:xfrm rot="10800000">
                <a:off x="11378481" y="6203164"/>
                <a:ext cx="813519" cy="654836"/>
              </a:xfrm>
              <a:custGeom>
                <a:avLst/>
                <a:gdLst>
                  <a:gd name="connsiteX0" fmla="*/ 0 w 813519"/>
                  <a:gd name="connsiteY0" fmla="*/ 654837 h 654836"/>
                  <a:gd name="connsiteX1" fmla="*/ 273066 w 813519"/>
                  <a:gd name="connsiteY1" fmla="*/ 520803 h 654836"/>
                  <a:gd name="connsiteX2" fmla="*/ 493373 w 813519"/>
                  <a:gd name="connsiteY2" fmla="*/ 266334 h 654836"/>
                  <a:gd name="connsiteX3" fmla="*/ 693029 w 813519"/>
                  <a:gd name="connsiteY3" fmla="*/ 173807 h 654836"/>
                  <a:gd name="connsiteX4" fmla="*/ 813520 w 813519"/>
                  <a:gd name="connsiteY4" fmla="*/ 0 h 654836"/>
                  <a:gd name="connsiteX5" fmla="*/ 0 w 813519"/>
                  <a:gd name="connsiteY5" fmla="*/ 0 h 654836"/>
                  <a:gd name="connsiteX6" fmla="*/ 0 w 813519"/>
                  <a:gd name="connsiteY6" fmla="*/ 654837 h 6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19" h="654836">
                    <a:moveTo>
                      <a:pt x="0" y="654837"/>
                    </a:moveTo>
                    <a:cubicBezTo>
                      <a:pt x="97005" y="623825"/>
                      <a:pt x="198554" y="590220"/>
                      <a:pt x="273066" y="520803"/>
                    </a:cubicBezTo>
                    <a:cubicBezTo>
                      <a:pt x="355552" y="443958"/>
                      <a:pt x="399295" y="328448"/>
                      <a:pt x="493373" y="266334"/>
                    </a:cubicBezTo>
                    <a:cubicBezTo>
                      <a:pt x="554706" y="225833"/>
                      <a:pt x="630811" y="212926"/>
                      <a:pt x="693029" y="173807"/>
                    </a:cubicBezTo>
                    <a:cubicBezTo>
                      <a:pt x="754392" y="135233"/>
                      <a:pt x="797559" y="70525"/>
                      <a:pt x="813520" y="0"/>
                    </a:cubicBezTo>
                    <a:lnTo>
                      <a:pt x="0" y="0"/>
                    </a:lnTo>
                    <a:lnTo>
                      <a:pt x="0" y="654837"/>
                    </a:lnTo>
                    <a:close/>
                  </a:path>
                </a:pathLst>
              </a:custGeom>
              <a:grpFill/>
              <a:ln w="6058" cap="flat">
                <a:noFill/>
                <a:prstDash val="solid"/>
                <a:miter/>
              </a:ln>
            </p:spPr>
            <p:txBody>
              <a:bodyPr rtlCol="0" anchor="ctr"/>
              <a:lstStyle/>
              <a:p>
                <a:endParaRPr lang="en-US" dirty="0"/>
              </a:p>
            </p:txBody>
          </p:sp>
        </p:grpSp>
      </p:grpSp>
      <p:sp>
        <p:nvSpPr>
          <p:cNvPr id="12" name="TextBox 11">
            <a:extLst>
              <a:ext uri="{FF2B5EF4-FFF2-40B4-BE49-F238E27FC236}">
                <a16:creationId xmlns:a16="http://schemas.microsoft.com/office/drawing/2014/main" id="{89FB21DF-3EE1-984D-B706-4F2697AB69C9}"/>
              </a:ext>
            </a:extLst>
          </p:cNvPr>
          <p:cNvSpPr txBox="1"/>
          <p:nvPr userDrawn="1"/>
        </p:nvSpPr>
        <p:spPr>
          <a:xfrm>
            <a:off x="11578656" y="6549828"/>
            <a:ext cx="654908" cy="276999"/>
          </a:xfrm>
          <a:prstGeom prst="rect">
            <a:avLst/>
          </a:prstGeom>
          <a:noFill/>
        </p:spPr>
        <p:txBody>
          <a:bodyPr wrap="square" rtlCol="0">
            <a:spAutoFit/>
          </a:bodyPr>
          <a:lstStyle/>
          <a:p>
            <a:pPr algn="ctr"/>
            <a:fld id="{06147869-1AD3-4948-89CE-65911ED0527A}" type="slidenum">
              <a:rPr lang="en-US" sz="1200" smtClean="0">
                <a:latin typeface="Arial" panose="020B0604020202020204" pitchFamily="34" charset="0"/>
                <a:cs typeface="Arial" panose="020B0604020202020204" pitchFamily="34" charset="0"/>
              </a:rPr>
              <a:pPr algn="ctr"/>
              <a:t>‹#›</a:t>
            </a:fld>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4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6766951" y="810348"/>
            <a:ext cx="3467488" cy="5184922"/>
          </a:xfrm>
          <a:custGeom>
            <a:avLst/>
            <a:gdLst>
              <a:gd name="connsiteX0" fmla="*/ 0 w 3467488"/>
              <a:gd name="connsiteY0" fmla="*/ 0 h 5184922"/>
              <a:gd name="connsiteX1" fmla="*/ 1791262 w 3467488"/>
              <a:gd name="connsiteY1" fmla="*/ 0 h 5184922"/>
              <a:gd name="connsiteX2" fmla="*/ 3467488 w 3467488"/>
              <a:gd name="connsiteY2" fmla="*/ 0 h 5184922"/>
              <a:gd name="connsiteX3" fmla="*/ 3467488 w 3467488"/>
              <a:gd name="connsiteY3" fmla="*/ 2610556 h 5184922"/>
              <a:gd name="connsiteX4" fmla="*/ 3079655 w 3467488"/>
              <a:gd name="connsiteY4" fmla="*/ 3000412 h 5184922"/>
              <a:gd name="connsiteX5" fmla="*/ 3079655 w 3467488"/>
              <a:gd name="connsiteY5" fmla="*/ 3003702 h 5184922"/>
              <a:gd name="connsiteX6" fmla="*/ 3074725 w 3467488"/>
              <a:gd name="connsiteY6" fmla="*/ 3005347 h 5184922"/>
              <a:gd name="connsiteX7" fmla="*/ 1349198 w 3467488"/>
              <a:gd name="connsiteY7" fmla="*/ 4740782 h 5184922"/>
              <a:gd name="connsiteX8" fmla="*/ 279371 w 3467488"/>
              <a:gd name="connsiteY8" fmla="*/ 5184922 h 5184922"/>
              <a:gd name="connsiteX9" fmla="*/ 0 w 3467488"/>
              <a:gd name="connsiteY9" fmla="*/ 5158603 h 5184922"/>
              <a:gd name="connsiteX10" fmla="*/ 0 w 3467488"/>
              <a:gd name="connsiteY10" fmla="*/ 1799589 h 5184922"/>
              <a:gd name="connsiteX11" fmla="*/ 0 w 3467488"/>
              <a:gd name="connsiteY11" fmla="*/ 0 h 518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7488" h="5184922">
                <a:moveTo>
                  <a:pt x="0" y="0"/>
                </a:moveTo>
                <a:cubicBezTo>
                  <a:pt x="0" y="0"/>
                  <a:pt x="0" y="0"/>
                  <a:pt x="1791262" y="0"/>
                </a:cubicBezTo>
                <a:cubicBezTo>
                  <a:pt x="1791262" y="0"/>
                  <a:pt x="1791262" y="0"/>
                  <a:pt x="3467488" y="0"/>
                </a:cubicBezTo>
                <a:cubicBezTo>
                  <a:pt x="3467488" y="0"/>
                  <a:pt x="3467488" y="0"/>
                  <a:pt x="3467488" y="2610556"/>
                </a:cubicBezTo>
                <a:cubicBezTo>
                  <a:pt x="3329446" y="2750378"/>
                  <a:pt x="3199621" y="2880330"/>
                  <a:pt x="3079655" y="3000412"/>
                </a:cubicBezTo>
                <a:cubicBezTo>
                  <a:pt x="3079655" y="3000412"/>
                  <a:pt x="3079655" y="3000412"/>
                  <a:pt x="3079655" y="3003702"/>
                </a:cubicBezTo>
                <a:cubicBezTo>
                  <a:pt x="3079655" y="3003702"/>
                  <a:pt x="3079655" y="3003702"/>
                  <a:pt x="3074725" y="3005347"/>
                </a:cubicBezTo>
                <a:cubicBezTo>
                  <a:pt x="1349198" y="4739137"/>
                  <a:pt x="1349198" y="4740782"/>
                  <a:pt x="1349198" y="4740782"/>
                </a:cubicBezTo>
                <a:cubicBezTo>
                  <a:pt x="1064897" y="5025361"/>
                  <a:pt x="680351" y="5184922"/>
                  <a:pt x="279371" y="5184922"/>
                </a:cubicBezTo>
                <a:cubicBezTo>
                  <a:pt x="184056" y="5184922"/>
                  <a:pt x="92028" y="5175052"/>
                  <a:pt x="0" y="5158603"/>
                </a:cubicBezTo>
                <a:cubicBezTo>
                  <a:pt x="0" y="5158603"/>
                  <a:pt x="0" y="5158603"/>
                  <a:pt x="0" y="1799589"/>
                </a:cubicBezTo>
                <a:cubicBezTo>
                  <a:pt x="0" y="1799589"/>
                  <a:pt x="0" y="1799589"/>
                  <a:pt x="0" y="0"/>
                </a:cubicBezTo>
                <a:close/>
              </a:path>
            </a:pathLst>
          </a:custGeom>
        </p:spPr>
        <p:txBody>
          <a:bodyPr wrap="square" anchor="ctr">
            <a:noAutofit/>
          </a:bodyPr>
          <a:lstStyle>
            <a:lvl1pPr marL="0" indent="0" algn="ctr">
              <a:buNone/>
              <a:defRPr/>
            </a:lvl1pPr>
          </a:lstStyle>
          <a:p>
            <a:endParaRPr lang="id-ID"/>
          </a:p>
        </p:txBody>
      </p:sp>
      <p:sp>
        <p:nvSpPr>
          <p:cNvPr id="8" name="Picture Placeholder 7"/>
          <p:cNvSpPr>
            <a:spLocks noGrp="1"/>
          </p:cNvSpPr>
          <p:nvPr>
            <p:ph type="pic" sz="quarter" idx="13"/>
          </p:nvPr>
        </p:nvSpPr>
        <p:spPr>
          <a:xfrm>
            <a:off x="0" y="0"/>
            <a:ext cx="12192000" cy="6858000"/>
          </a:xfrm>
          <a:prstGeom prst="rect">
            <a:avLst/>
          </a:prstGeom>
        </p:spPr>
        <p:txBody>
          <a:bodyPr anchor="ctr"/>
          <a:lstStyle>
            <a:lvl1pPr marL="0" indent="0" algn="ctr">
              <a:buNone/>
              <a:defRPr/>
            </a:lvl1pPr>
          </a:lstStyle>
          <a:p>
            <a:endParaRPr lang="id-ID"/>
          </a:p>
        </p:txBody>
      </p:sp>
      <p:sp>
        <p:nvSpPr>
          <p:cNvPr id="4" name="Date Placeholder 3"/>
          <p:cNvSpPr>
            <a:spLocks noGrp="1"/>
          </p:cNvSpPr>
          <p:nvPr>
            <p:ph type="dt" sz="half" idx="10"/>
          </p:nvPr>
        </p:nvSpPr>
        <p:spPr/>
        <p:txBody>
          <a:bodyPr/>
          <a:lstStyle/>
          <a:p>
            <a:fld id="{6B75D722-636F-4B7A-B5F9-2F3291A45345}" type="datetimeFigureOut">
              <a:rPr lang="id-ID" smtClean="0"/>
              <a:t>18/07/2021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10F076C-C5C9-42D0-B189-D6E159B49FE0}" type="slidenum">
              <a:rPr lang="id-ID" smtClean="0"/>
              <a:t>‹#›</a:t>
            </a:fld>
            <a:endParaRPr lang="id-ID" dirty="0"/>
          </a:p>
        </p:txBody>
      </p:sp>
    </p:spTree>
    <p:extLst>
      <p:ext uri="{BB962C8B-B14F-4D97-AF65-F5344CB8AC3E}">
        <p14:creationId xmlns:p14="http://schemas.microsoft.com/office/powerpoint/2010/main" val="1430362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75D722-636F-4B7A-B5F9-2F3291A45345}" type="datetimeFigureOut">
              <a:rPr lang="id-ID" smtClean="0"/>
              <a:t>18/07/2021</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B10F076C-C5C9-42D0-B189-D6E159B49FE0}" type="slidenum">
              <a:rPr lang="id-ID" smtClean="0"/>
              <a:t>‹#›</a:t>
            </a:fld>
            <a:endParaRPr lang="id-ID"/>
          </a:p>
        </p:txBody>
      </p:sp>
      <p:sp>
        <p:nvSpPr>
          <p:cNvPr id="10" name="Picture Placeholder 7"/>
          <p:cNvSpPr>
            <a:spLocks noGrp="1"/>
          </p:cNvSpPr>
          <p:nvPr>
            <p:ph type="pic" sz="quarter" idx="14"/>
          </p:nvPr>
        </p:nvSpPr>
        <p:spPr>
          <a:xfrm>
            <a:off x="4781550" y="1447800"/>
            <a:ext cx="2628900" cy="3962400"/>
          </a:xfrm>
          <a:prstGeom prst="roundRect">
            <a:avLst>
              <a:gd name="adj" fmla="val 43479"/>
            </a:avLst>
          </a:prstGeom>
        </p:spPr>
        <p:txBody>
          <a:bodyPr anchor="ctr"/>
          <a:lstStyle>
            <a:lvl1pPr marL="0" indent="0" algn="ctr">
              <a:buNone/>
              <a:defRPr/>
            </a:lvl1pPr>
          </a:lstStyle>
          <a:p>
            <a:endParaRPr lang="id-ID"/>
          </a:p>
        </p:txBody>
      </p:sp>
    </p:spTree>
    <p:extLst>
      <p:ext uri="{BB962C8B-B14F-4D97-AF65-F5344CB8AC3E}">
        <p14:creationId xmlns:p14="http://schemas.microsoft.com/office/powerpoint/2010/main" val="241288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75D722-636F-4B7A-B5F9-2F3291A45345}" type="datetimeFigureOut">
              <a:rPr lang="id-ID" smtClean="0"/>
              <a:t>18/07/2021</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B10F076C-C5C9-42D0-B189-D6E159B49FE0}" type="slidenum">
              <a:rPr lang="id-ID" smtClean="0"/>
              <a:t>‹#›</a:t>
            </a:fld>
            <a:endParaRPr lang="id-ID"/>
          </a:p>
        </p:txBody>
      </p:sp>
      <p:sp>
        <p:nvSpPr>
          <p:cNvPr id="10" name="Picture Placeholder 7"/>
          <p:cNvSpPr>
            <a:spLocks noGrp="1"/>
          </p:cNvSpPr>
          <p:nvPr>
            <p:ph type="pic" sz="quarter" idx="13"/>
          </p:nvPr>
        </p:nvSpPr>
        <p:spPr>
          <a:xfrm>
            <a:off x="0" y="0"/>
            <a:ext cx="5189538" cy="6858000"/>
          </a:xfrm>
          <a:prstGeom prst="rect">
            <a:avLst/>
          </a:prstGeom>
        </p:spPr>
        <p:txBody>
          <a:bodyPr anchor="ctr"/>
          <a:lstStyle>
            <a:lvl1pPr marL="0" indent="0" algn="ctr">
              <a:buNone/>
              <a:defRPr/>
            </a:lvl1pPr>
          </a:lstStyle>
          <a:p>
            <a:endParaRPr lang="id-ID"/>
          </a:p>
        </p:txBody>
      </p:sp>
    </p:spTree>
    <p:extLst>
      <p:ext uri="{BB962C8B-B14F-4D97-AF65-F5344CB8AC3E}">
        <p14:creationId xmlns:p14="http://schemas.microsoft.com/office/powerpoint/2010/main" val="1485547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0" y="4515729"/>
            <a:ext cx="6589487" cy="2342271"/>
          </a:xfrm>
          <a:custGeom>
            <a:avLst/>
            <a:gdLst>
              <a:gd name="connsiteX0" fmla="*/ 0 w 6589487"/>
              <a:gd name="connsiteY0" fmla="*/ 0 h 2342271"/>
              <a:gd name="connsiteX1" fmla="*/ 6407962 w 6589487"/>
              <a:gd name="connsiteY1" fmla="*/ 0 h 2342271"/>
              <a:gd name="connsiteX2" fmla="*/ 6589487 w 6589487"/>
              <a:gd name="connsiteY2" fmla="*/ 181525 h 2342271"/>
              <a:gd name="connsiteX3" fmla="*/ 6589487 w 6589487"/>
              <a:gd name="connsiteY3" fmla="*/ 2313660 h 2342271"/>
              <a:gd name="connsiteX4" fmla="*/ 6583711 w 6589487"/>
              <a:gd name="connsiteY4" fmla="*/ 2342271 h 2342271"/>
              <a:gd name="connsiteX5" fmla="*/ 0 w 6589487"/>
              <a:gd name="connsiteY5" fmla="*/ 2342271 h 234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9487" h="2342271">
                <a:moveTo>
                  <a:pt x="0" y="0"/>
                </a:moveTo>
                <a:lnTo>
                  <a:pt x="6407962" y="0"/>
                </a:lnTo>
                <a:cubicBezTo>
                  <a:pt x="6508215" y="0"/>
                  <a:pt x="6589487" y="81272"/>
                  <a:pt x="6589487" y="181525"/>
                </a:cubicBezTo>
                <a:lnTo>
                  <a:pt x="6589487" y="2313660"/>
                </a:lnTo>
                <a:lnTo>
                  <a:pt x="6583711" y="2342271"/>
                </a:lnTo>
                <a:lnTo>
                  <a:pt x="0" y="2342271"/>
                </a:lnTo>
                <a:close/>
              </a:path>
            </a:pathLst>
          </a:custGeom>
        </p:spPr>
        <p:txBody>
          <a:bodyPr wrap="square" anchor="ctr">
            <a:noAutofit/>
          </a:bodyPr>
          <a:lstStyle>
            <a:lvl1pPr marL="0" indent="0" algn="ctr">
              <a:buNone/>
              <a:defRPr/>
            </a:lvl1pPr>
          </a:lstStyle>
          <a:p>
            <a:endParaRPr lang="id-ID"/>
          </a:p>
        </p:txBody>
      </p:sp>
      <p:sp>
        <p:nvSpPr>
          <p:cNvPr id="3" name="Date Placeholder 2"/>
          <p:cNvSpPr>
            <a:spLocks noGrp="1"/>
          </p:cNvSpPr>
          <p:nvPr>
            <p:ph type="dt" sz="half" idx="10"/>
          </p:nvPr>
        </p:nvSpPr>
        <p:spPr/>
        <p:txBody>
          <a:bodyPr/>
          <a:lstStyle/>
          <a:p>
            <a:fld id="{6B75D722-636F-4B7A-B5F9-2F3291A45345}" type="datetimeFigureOut">
              <a:rPr lang="id-ID" smtClean="0"/>
              <a:t>18/07/2021</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B10F076C-C5C9-42D0-B189-D6E159B49FE0}" type="slidenum">
              <a:rPr lang="id-ID" smtClean="0"/>
              <a:t>‹#›</a:t>
            </a:fld>
            <a:endParaRPr lang="id-ID"/>
          </a:p>
        </p:txBody>
      </p:sp>
      <p:sp>
        <p:nvSpPr>
          <p:cNvPr id="14" name="Picture Placeholder 8"/>
          <p:cNvSpPr>
            <a:spLocks noGrp="1"/>
          </p:cNvSpPr>
          <p:nvPr>
            <p:ph type="pic" sz="quarter" idx="13"/>
          </p:nvPr>
        </p:nvSpPr>
        <p:spPr>
          <a:xfrm>
            <a:off x="6589713" y="1009650"/>
            <a:ext cx="4586287" cy="3506788"/>
          </a:xfrm>
          <a:prstGeom prst="roundRect">
            <a:avLst>
              <a:gd name="adj" fmla="val 5440"/>
            </a:avLst>
          </a:prstGeom>
        </p:spPr>
        <p:txBody>
          <a:bodyPr anchor="ctr"/>
          <a:lstStyle>
            <a:lvl1pPr marL="0" indent="0" algn="ctr">
              <a:buNone/>
              <a:defRPr/>
            </a:lvl1pPr>
          </a:lstStyle>
          <a:p>
            <a:endParaRPr lang="id-ID"/>
          </a:p>
        </p:txBody>
      </p:sp>
    </p:spTree>
    <p:extLst>
      <p:ext uri="{BB962C8B-B14F-4D97-AF65-F5344CB8AC3E}">
        <p14:creationId xmlns:p14="http://schemas.microsoft.com/office/powerpoint/2010/main" val="2641331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7F0B-B411-BB40-BC68-2E33972A84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B0BAC9-06F7-C440-8098-C35DCABEA6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302EDA-5576-3F41-A7E4-EF6417D6E25D}"/>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5" name="Footer Placeholder 4">
            <a:extLst>
              <a:ext uri="{FF2B5EF4-FFF2-40B4-BE49-F238E27FC236}">
                <a16:creationId xmlns:a16="http://schemas.microsoft.com/office/drawing/2014/main" id="{06DC0B17-BB1C-0C4E-AA4E-8699A9BC5C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574754-AD32-C04D-8C05-EFFBC14C035D}"/>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684398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3C45-3846-0642-8CA3-89CDB2B5FB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27536-FDD4-694A-A4AA-FB26B1297A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02436-28F4-5049-A5B0-12D0ADC45E64}"/>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5" name="Footer Placeholder 4">
            <a:extLst>
              <a:ext uri="{FF2B5EF4-FFF2-40B4-BE49-F238E27FC236}">
                <a16:creationId xmlns:a16="http://schemas.microsoft.com/office/drawing/2014/main" id="{38419871-F12B-9A4A-B01B-BE3A14D49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01652B-C458-AF4F-BBE8-3C6A5E49F212}"/>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2087081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FB3A-02A7-A34B-887F-053B6E212D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1477EC-8716-B647-B8D1-9B5CC35FD6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226061-5755-304C-B8B2-7D9504A2DEAE}"/>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5" name="Footer Placeholder 4">
            <a:extLst>
              <a:ext uri="{FF2B5EF4-FFF2-40B4-BE49-F238E27FC236}">
                <a16:creationId xmlns:a16="http://schemas.microsoft.com/office/drawing/2014/main" id="{B0DF5161-D1F5-B34C-B19B-DFBE3EE553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EBBBCA-57AD-FA48-AF23-0406FF617426}"/>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1989327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E52D-45C5-214D-9B84-7FEA2F8CB1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0FD5B2-D0F2-754B-AA41-DE2BD327DE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033F4D-6880-7547-9F0A-E535E4AEE0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031FF-6030-C745-8C22-8B5B7FF33417}"/>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6" name="Footer Placeholder 5">
            <a:extLst>
              <a:ext uri="{FF2B5EF4-FFF2-40B4-BE49-F238E27FC236}">
                <a16:creationId xmlns:a16="http://schemas.microsoft.com/office/drawing/2014/main" id="{1A2320FD-6B29-2A4A-A961-81AF051F35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A2940F-A763-8240-9A22-9A964BD68155}"/>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2663372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3854-EB72-3B4A-AA09-E1E8FAAFCA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A37F83-D69C-E645-ABB3-38B09A6EC9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6BB4CB-0E4C-7846-AD9B-4A9E37A17A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D9DC3A-9122-E84C-A8FC-B759F4783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66EF1D-09F5-7248-8509-2EB48C4C8F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E54AFC-B9AF-4245-93AE-7E6BF4B32B14}"/>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8" name="Footer Placeholder 7">
            <a:extLst>
              <a:ext uri="{FF2B5EF4-FFF2-40B4-BE49-F238E27FC236}">
                <a16:creationId xmlns:a16="http://schemas.microsoft.com/office/drawing/2014/main" id="{4BDA14CB-1CE0-3A4F-B91D-4862F73EF88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33AC2C5-69DD-2E46-B2DC-93295D8AD1A6}"/>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329563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222D0A-269E-4E40-B29C-44BCBA54FB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5937"/>
          <a:stretch/>
        </p:blipFill>
        <p:spPr>
          <a:xfrm>
            <a:off x="-1" y="0"/>
            <a:ext cx="6599584" cy="6859427"/>
          </a:xfrm>
          <a:prstGeom prst="rect">
            <a:avLst/>
          </a:prstGeom>
        </p:spPr>
      </p:pic>
      <p:sp>
        <p:nvSpPr>
          <p:cNvPr id="2" name="Title 1"/>
          <p:cNvSpPr>
            <a:spLocks noGrp="1"/>
          </p:cNvSpPr>
          <p:nvPr>
            <p:ph type="title"/>
          </p:nvPr>
        </p:nvSpPr>
        <p:spPr>
          <a:xfrm>
            <a:off x="474041" y="3538329"/>
            <a:ext cx="4972602" cy="1355449"/>
          </a:xfrm>
        </p:spPr>
        <p:txBody>
          <a:bodyPr anchor="b"/>
          <a:lstStyle>
            <a:lvl1pPr>
              <a:defRPr sz="6000" cap="all" baseline="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BEAC9461-1D5A-D44B-8D85-7F45CDE3C36C}"/>
              </a:ext>
            </a:extLst>
          </p:cNvPr>
          <p:cNvPicPr>
            <a:picLocks noChangeAspect="1"/>
          </p:cNvPicPr>
          <p:nvPr userDrawn="1"/>
        </p:nvPicPr>
        <p:blipFill>
          <a:blip r:embed="rId3"/>
          <a:stretch>
            <a:fillRect/>
          </a:stretch>
        </p:blipFill>
        <p:spPr>
          <a:xfrm>
            <a:off x="10308536" y="0"/>
            <a:ext cx="1755648" cy="912704"/>
          </a:xfrm>
          <a:prstGeom prst="rect">
            <a:avLst/>
          </a:prstGeom>
        </p:spPr>
      </p:pic>
      <p:sp>
        <p:nvSpPr>
          <p:cNvPr id="8" name="TextBox 7">
            <a:extLst>
              <a:ext uri="{FF2B5EF4-FFF2-40B4-BE49-F238E27FC236}">
                <a16:creationId xmlns:a16="http://schemas.microsoft.com/office/drawing/2014/main" id="{E0460758-07CA-0641-AE13-B70E9F56D2F9}"/>
              </a:ext>
            </a:extLst>
          </p:cNvPr>
          <p:cNvSpPr txBox="1"/>
          <p:nvPr userDrawn="1"/>
        </p:nvSpPr>
        <p:spPr>
          <a:xfrm>
            <a:off x="11754678" y="6488668"/>
            <a:ext cx="649356" cy="338554"/>
          </a:xfrm>
          <a:prstGeom prst="rect">
            <a:avLst/>
          </a:prstGeom>
          <a:noFill/>
        </p:spPr>
        <p:txBody>
          <a:bodyPr wrap="square" rtlCol="0">
            <a:spAutoFit/>
          </a:bodyPr>
          <a:lstStyle/>
          <a:p>
            <a:fld id="{DC681AC6-AB63-944E-96B0-EC68311266BE}" type="slidenum">
              <a:rPr lang="en-US" sz="1600" i="0" smtClean="0">
                <a:latin typeface="Arial" panose="020B0604020202020204" pitchFamily="34" charset="0"/>
                <a:cs typeface="Arial" panose="020B0604020202020204" pitchFamily="34" charset="0"/>
              </a:rPr>
              <a:t>‹#›</a:t>
            </a:fld>
            <a:endParaRPr lang="en-US" sz="16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721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D2302-B4AC-0A4E-8BB0-C21D7B5D47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18E52F-AF33-8347-90D0-EC61398CC188}"/>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4" name="Footer Placeholder 3">
            <a:extLst>
              <a:ext uri="{FF2B5EF4-FFF2-40B4-BE49-F238E27FC236}">
                <a16:creationId xmlns:a16="http://schemas.microsoft.com/office/drawing/2014/main" id="{85076743-8B3E-E14A-802D-6565E4DFF0D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5BBE64D-75D5-DC4D-9228-1EDD169C4E19}"/>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1941001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7B424-E697-714F-8001-A353A6CD753B}"/>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3" name="Footer Placeholder 2">
            <a:extLst>
              <a:ext uri="{FF2B5EF4-FFF2-40B4-BE49-F238E27FC236}">
                <a16:creationId xmlns:a16="http://schemas.microsoft.com/office/drawing/2014/main" id="{E63CFA2F-C128-D345-B632-1E94C3CE546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405B42E-9020-4B4A-8643-3072D7D51A55}"/>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2257990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23E5-E7FE-E843-8548-314084510E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737432-BE9A-C548-88B4-36E727EDB2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C0029-8B9E-E142-917A-207A3D2D5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EF1CE3-F986-6440-9374-200E4D1C458B}"/>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6" name="Footer Placeholder 5">
            <a:extLst>
              <a:ext uri="{FF2B5EF4-FFF2-40B4-BE49-F238E27FC236}">
                <a16:creationId xmlns:a16="http://schemas.microsoft.com/office/drawing/2014/main" id="{9107C0AE-CFA5-5F43-AD8C-6DC8A5B43C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99960A-697E-0749-8889-0E33E7B52FC4}"/>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3463381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A7139-69D4-504A-9D89-A6F2ADEE2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BA1ECE-A55B-C64B-86BD-91F8EF1EF6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B182642-4141-1A49-A04E-4D7689B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9C33F8-D9AA-DB4C-BB1A-8B12B72BCD3D}"/>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6" name="Footer Placeholder 5">
            <a:extLst>
              <a:ext uri="{FF2B5EF4-FFF2-40B4-BE49-F238E27FC236}">
                <a16:creationId xmlns:a16="http://schemas.microsoft.com/office/drawing/2014/main" id="{1D5442A7-1B2B-AB45-83E8-DD5A1F66F4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E9C421-A43D-2E48-A162-B75F2A8E34C7}"/>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2161053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51-15E4-AC44-BEF9-CEF7454EC1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F22DBA-F591-FA49-B24D-2521BBF3E9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7FBBE-268C-1E4E-A47E-CBE5925D113B}"/>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5" name="Footer Placeholder 4">
            <a:extLst>
              <a:ext uri="{FF2B5EF4-FFF2-40B4-BE49-F238E27FC236}">
                <a16:creationId xmlns:a16="http://schemas.microsoft.com/office/drawing/2014/main" id="{31571F2A-BE9B-6348-978D-04F15E6B00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7D50BF-E556-0145-A45D-6F7844E17363}"/>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602621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1EC04C-BA6F-354A-B6CF-2B90C2C972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44E525-2559-834E-A7C1-A1DFEAE58D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1ED4A-BB7E-174A-ACB9-A0B88744EAB4}"/>
              </a:ext>
            </a:extLst>
          </p:cNvPr>
          <p:cNvSpPr>
            <a:spLocks noGrp="1"/>
          </p:cNvSpPr>
          <p:nvPr>
            <p:ph type="dt" sz="half" idx="10"/>
          </p:nvPr>
        </p:nvSpPr>
        <p:spPr/>
        <p:txBody>
          <a:bodyPr/>
          <a:lstStyle/>
          <a:p>
            <a:fld id="{BF9EAFE7-F756-7C4E-8B8C-127399988E69}" type="datetimeFigureOut">
              <a:rPr lang="en-US" smtClean="0"/>
              <a:t>7/18/2021</a:t>
            </a:fld>
            <a:endParaRPr lang="en-US" dirty="0"/>
          </a:p>
        </p:txBody>
      </p:sp>
      <p:sp>
        <p:nvSpPr>
          <p:cNvPr id="5" name="Footer Placeholder 4">
            <a:extLst>
              <a:ext uri="{FF2B5EF4-FFF2-40B4-BE49-F238E27FC236}">
                <a16:creationId xmlns:a16="http://schemas.microsoft.com/office/drawing/2014/main" id="{5DC548E4-6B9A-C148-81D0-2ACE4C1E89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330F44-9410-B04D-B384-8406A9A2CCF4}"/>
              </a:ext>
            </a:extLst>
          </p:cNvPr>
          <p:cNvSpPr>
            <a:spLocks noGrp="1"/>
          </p:cNvSpPr>
          <p:nvPr>
            <p:ph type="sldNum" sz="quarter" idx="12"/>
          </p:nvPr>
        </p:nvSpPr>
        <p:spPr/>
        <p:txBody>
          <a:bodyPr/>
          <a:lstStyle/>
          <a:p>
            <a:fld id="{CB9273E3-867D-BA48-9E7B-05B3D1792153}" type="slidenum">
              <a:rPr lang="en-US" smtClean="0"/>
              <a:t>‹#›</a:t>
            </a:fld>
            <a:endParaRPr lang="en-US" dirty="0"/>
          </a:p>
        </p:txBody>
      </p:sp>
    </p:spTree>
    <p:extLst>
      <p:ext uri="{BB962C8B-B14F-4D97-AF65-F5344CB8AC3E}">
        <p14:creationId xmlns:p14="http://schemas.microsoft.com/office/powerpoint/2010/main" val="310321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266BA4-C440-744C-9062-27F3FA017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252"/>
            <a:ext cx="12188952" cy="6856286"/>
          </a:xfrm>
          <a:prstGeom prst="rect">
            <a:avLst/>
          </a:prstGeom>
        </p:spPr>
      </p:pic>
      <p:sp>
        <p:nvSpPr>
          <p:cNvPr id="2" name="Title 1"/>
          <p:cNvSpPr>
            <a:spLocks noGrp="1"/>
          </p:cNvSpPr>
          <p:nvPr>
            <p:ph type="title"/>
          </p:nvPr>
        </p:nvSpPr>
        <p:spPr>
          <a:xfrm>
            <a:off x="281608" y="404882"/>
            <a:ext cx="7788965" cy="801066"/>
          </a:xfrm>
        </p:spPr>
        <p:txBody>
          <a:bodyPr>
            <a:noAutofit/>
          </a:bodyPr>
          <a:lstStyle>
            <a:lvl1pPr>
              <a:defRPr sz="3600" b="1" cap="all" baseline="0">
                <a:solidFill>
                  <a:schemeClr val="tx1">
                    <a:lumMod val="85000"/>
                    <a:lumOff val="15000"/>
                  </a:schemeClr>
                </a:solidFill>
                <a:latin typeface="Helvetica" charset="0"/>
                <a:ea typeface="Helvetica" charset="0"/>
                <a:cs typeface="Helvetica" charset="0"/>
              </a:defRPr>
            </a:lvl1pPr>
          </a:lstStyle>
          <a:p>
            <a:r>
              <a:rPr lang="en-US"/>
              <a:t>Click to edit Master title style</a:t>
            </a:r>
          </a:p>
        </p:txBody>
      </p:sp>
      <p:sp>
        <p:nvSpPr>
          <p:cNvPr id="3" name="Content Placeholder 2"/>
          <p:cNvSpPr>
            <a:spLocks noGrp="1"/>
          </p:cNvSpPr>
          <p:nvPr>
            <p:ph idx="1"/>
          </p:nvPr>
        </p:nvSpPr>
        <p:spPr>
          <a:xfrm>
            <a:off x="374374" y="1391478"/>
            <a:ext cx="11512826" cy="4825242"/>
          </a:xfrm>
        </p:spPr>
        <p:txBody>
          <a:bodyPr/>
          <a:lstStyle>
            <a:lvl1pPr>
              <a:buClr>
                <a:srgbClr val="929292"/>
              </a:buClr>
              <a:buSzPct val="125000"/>
              <a:defRPr>
                <a:solidFill>
                  <a:schemeClr val="tx1">
                    <a:lumMod val="85000"/>
                    <a:lumOff val="15000"/>
                  </a:schemeClr>
                </a:solidFill>
                <a:latin typeface="Helvetica" charset="0"/>
                <a:ea typeface="Helvetica" charset="0"/>
                <a:cs typeface="Helvetica" charset="0"/>
              </a:defRPr>
            </a:lvl1pPr>
            <a:lvl2pPr>
              <a:defRPr>
                <a:solidFill>
                  <a:schemeClr val="tx1">
                    <a:lumMod val="85000"/>
                    <a:lumOff val="15000"/>
                  </a:schemeClr>
                </a:solidFill>
                <a:latin typeface="Helvetica" charset="0"/>
                <a:ea typeface="Helvetica" charset="0"/>
                <a:cs typeface="Helvetica" charset="0"/>
              </a:defRPr>
            </a:lvl2pPr>
            <a:lvl3pPr>
              <a:defRPr>
                <a:solidFill>
                  <a:schemeClr val="tx1">
                    <a:lumMod val="85000"/>
                    <a:lumOff val="15000"/>
                  </a:schemeClr>
                </a:solidFill>
                <a:latin typeface="Helvetica" charset="0"/>
                <a:ea typeface="Helvetica" charset="0"/>
                <a:cs typeface="Helvetica" charset="0"/>
              </a:defRPr>
            </a:lvl3pPr>
            <a:lvl4pPr>
              <a:defRPr>
                <a:solidFill>
                  <a:schemeClr val="tx1">
                    <a:lumMod val="85000"/>
                    <a:lumOff val="15000"/>
                  </a:schemeClr>
                </a:solidFill>
                <a:latin typeface="Helvetica" charset="0"/>
                <a:ea typeface="Helvetica" charset="0"/>
                <a:cs typeface="Helvetica" charset="0"/>
              </a:defRPr>
            </a:lvl4pPr>
            <a:lvl5pPr>
              <a:defRPr>
                <a:solidFill>
                  <a:schemeClr val="tx1">
                    <a:lumMod val="85000"/>
                    <a:lumOff val="15000"/>
                  </a:schemeClr>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3048" y="244929"/>
            <a:ext cx="121889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036FCB0-0481-BA46-B1EC-A2134B0504FE}"/>
              </a:ext>
            </a:extLst>
          </p:cNvPr>
          <p:cNvSpPr txBox="1"/>
          <p:nvPr userDrawn="1"/>
        </p:nvSpPr>
        <p:spPr>
          <a:xfrm>
            <a:off x="11330608" y="6347168"/>
            <a:ext cx="649356" cy="338554"/>
          </a:xfrm>
          <a:prstGeom prst="rect">
            <a:avLst/>
          </a:prstGeom>
          <a:noFill/>
        </p:spPr>
        <p:txBody>
          <a:bodyPr wrap="square" rtlCol="0">
            <a:spAutoFit/>
          </a:bodyPr>
          <a:lstStyle/>
          <a:p>
            <a:fld id="{DC681AC6-AB63-944E-96B0-EC68311266BE}" type="slidenum">
              <a:rPr lang="en-US" sz="1600" i="0" smtClean="0">
                <a:solidFill>
                  <a:schemeClr val="bg1"/>
                </a:solidFill>
                <a:latin typeface="Arial" panose="020B0604020202020204" pitchFamily="34" charset="0"/>
                <a:cs typeface="Arial" panose="020B0604020202020204" pitchFamily="34" charset="0"/>
              </a:rPr>
              <a:t>‹#›</a:t>
            </a:fld>
            <a:endParaRPr lang="en-US" sz="1600"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751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373" y="987978"/>
            <a:ext cx="7788965" cy="801066"/>
          </a:xfrm>
        </p:spPr>
        <p:txBody>
          <a:bodyPr/>
          <a:lstStyle>
            <a:lvl1pPr>
              <a:defRPr b="1" cap="all" baseline="0">
                <a:solidFill>
                  <a:srgbClr val="002060"/>
                </a:solidFill>
                <a:latin typeface="Helvetica" charset="0"/>
                <a:ea typeface="Helvetica" charset="0"/>
                <a:cs typeface="Helvetica" charset="0"/>
              </a:defRPr>
            </a:lvl1pPr>
          </a:lstStyle>
          <a:p>
            <a:r>
              <a:rPr lang="en-US"/>
              <a:t>Click to edit Master title style</a:t>
            </a:r>
          </a:p>
        </p:txBody>
      </p:sp>
      <p:cxnSp>
        <p:nvCxnSpPr>
          <p:cNvPr id="10" name="Straight Connector 9"/>
          <p:cNvCxnSpPr/>
          <p:nvPr userDrawn="1"/>
        </p:nvCxnSpPr>
        <p:spPr>
          <a:xfrm>
            <a:off x="3048" y="244929"/>
            <a:ext cx="121889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D5F76A3-3F6E-7B4F-9F86-647F4638C232}"/>
              </a:ext>
            </a:extLst>
          </p:cNvPr>
          <p:cNvSpPr txBox="1"/>
          <p:nvPr userDrawn="1"/>
        </p:nvSpPr>
        <p:spPr>
          <a:xfrm>
            <a:off x="11754678" y="6488668"/>
            <a:ext cx="649356" cy="338554"/>
          </a:xfrm>
          <a:prstGeom prst="rect">
            <a:avLst/>
          </a:prstGeom>
          <a:noFill/>
        </p:spPr>
        <p:txBody>
          <a:bodyPr wrap="square" rtlCol="0">
            <a:spAutoFit/>
          </a:bodyPr>
          <a:lstStyle/>
          <a:p>
            <a:fld id="{DC681AC6-AB63-944E-96B0-EC68311266BE}" type="slidenum">
              <a:rPr lang="en-US" sz="1600" i="0" smtClean="0">
                <a:latin typeface="Arial" panose="020B0604020202020204" pitchFamily="34" charset="0"/>
                <a:cs typeface="Arial" panose="020B0604020202020204" pitchFamily="34" charset="0"/>
              </a:rPr>
              <a:t>‹#›</a:t>
            </a:fld>
            <a:endParaRPr lang="en-US" sz="16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87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9" name="Straight Connector 8"/>
          <p:cNvCxnSpPr/>
          <p:nvPr userDrawn="1"/>
        </p:nvCxnSpPr>
        <p:spPr>
          <a:xfrm>
            <a:off x="3048" y="244929"/>
            <a:ext cx="121889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F37793D-132D-0249-ACC5-37568E126654}"/>
              </a:ext>
            </a:extLst>
          </p:cNvPr>
          <p:cNvSpPr txBox="1"/>
          <p:nvPr userDrawn="1"/>
        </p:nvSpPr>
        <p:spPr>
          <a:xfrm>
            <a:off x="11754678" y="6488668"/>
            <a:ext cx="649356" cy="338554"/>
          </a:xfrm>
          <a:prstGeom prst="rect">
            <a:avLst/>
          </a:prstGeom>
          <a:noFill/>
        </p:spPr>
        <p:txBody>
          <a:bodyPr wrap="square" rtlCol="0">
            <a:spAutoFit/>
          </a:bodyPr>
          <a:lstStyle/>
          <a:p>
            <a:fld id="{DC681AC6-AB63-944E-96B0-EC68311266BE}" type="slidenum">
              <a:rPr lang="en-US" sz="1600" i="0" smtClean="0">
                <a:latin typeface="Arial" panose="020B0604020202020204" pitchFamily="34" charset="0"/>
                <a:cs typeface="Arial" panose="020B0604020202020204" pitchFamily="34" charset="0"/>
              </a:rPr>
              <a:t>‹#›</a:t>
            </a:fld>
            <a:endParaRPr lang="en-US" sz="16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40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cap="all" baseline="0">
                <a:solidFill>
                  <a:schemeClr val="bg1"/>
                </a:solidFill>
                <a:latin typeface="Helvetica" charset="0"/>
                <a:ea typeface="Helvetica" charset="0"/>
                <a:cs typeface="Helvetica" charset="0"/>
              </a:defRPr>
            </a:lvl1pPr>
          </a:lstStyle>
          <a:p>
            <a:r>
              <a:rPr lang="en-US"/>
              <a:t>Click to edit Master title style</a:t>
            </a:r>
          </a:p>
        </p:txBody>
      </p:sp>
      <p:sp>
        <p:nvSpPr>
          <p:cNvPr id="3" name="Subtitle 2"/>
          <p:cNvSpPr>
            <a:spLocks noGrp="1"/>
          </p:cNvSpPr>
          <p:nvPr>
            <p:ph type="subTitle" idx="1"/>
          </p:nvPr>
        </p:nvSpPr>
        <p:spPr>
          <a:xfrm>
            <a:off x="1524000" y="4028660"/>
            <a:ext cx="9144000" cy="1374913"/>
          </a:xfrm>
        </p:spPr>
        <p:txBody>
          <a:bodyPr/>
          <a:lstStyle>
            <a:lvl1pPr marL="0" indent="0" algn="ctr">
              <a:buNone/>
              <a:defRPr sz="2400" b="0" i="0">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B5E20A12-452B-2D49-9755-98DF6BC4FD24}"/>
              </a:ext>
            </a:extLst>
          </p:cNvPr>
          <p:cNvSpPr txBox="1"/>
          <p:nvPr userDrawn="1"/>
        </p:nvSpPr>
        <p:spPr>
          <a:xfrm>
            <a:off x="11754678" y="6488668"/>
            <a:ext cx="649356" cy="338554"/>
          </a:xfrm>
          <a:prstGeom prst="rect">
            <a:avLst/>
          </a:prstGeom>
          <a:noFill/>
        </p:spPr>
        <p:txBody>
          <a:bodyPr wrap="square" rtlCol="0">
            <a:spAutoFit/>
          </a:bodyPr>
          <a:lstStyle/>
          <a:p>
            <a:fld id="{DC681AC6-AB63-944E-96B0-EC68311266BE}" type="slidenum">
              <a:rPr lang="en-US" sz="1600" i="0" smtClean="0">
                <a:latin typeface="Arial" panose="020B0604020202020204" pitchFamily="34" charset="0"/>
                <a:cs typeface="Arial" panose="020B0604020202020204" pitchFamily="34" charset="0"/>
              </a:rPr>
              <a:t>‹#›</a:t>
            </a:fld>
            <a:endParaRPr lang="en-US" sz="16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373" y="650520"/>
            <a:ext cx="10837913" cy="801066"/>
          </a:xfrm>
        </p:spPr>
        <p:txBody>
          <a:bodyPr>
            <a:normAutofit/>
          </a:bodyPr>
          <a:lstStyle>
            <a:lvl1pPr>
              <a:defRPr sz="2800" b="1" i="0" cap="all" baseline="0">
                <a:solidFill>
                  <a:srgbClr val="002060"/>
                </a:solidFill>
                <a:latin typeface="Montserrat ExtraBold" pitchFamily="2" charset="77"/>
                <a:ea typeface="Montserrat ExtraBold" pitchFamily="2" charset="77"/>
                <a:cs typeface="Montserrat ExtraBold" pitchFamily="2" charset="77"/>
              </a:defRPr>
            </a:lvl1pPr>
          </a:lstStyle>
          <a:p>
            <a:r>
              <a:rPr lang="en-US"/>
              <a:t>Click to edit Master title style</a:t>
            </a:r>
          </a:p>
        </p:txBody>
      </p:sp>
      <p:sp>
        <p:nvSpPr>
          <p:cNvPr id="3" name="Content Placeholder 2"/>
          <p:cNvSpPr>
            <a:spLocks noGrp="1"/>
          </p:cNvSpPr>
          <p:nvPr>
            <p:ph idx="1"/>
          </p:nvPr>
        </p:nvSpPr>
        <p:spPr>
          <a:xfrm>
            <a:off x="374373" y="1663209"/>
            <a:ext cx="4997726" cy="4351338"/>
          </a:xfrm>
          <a:noFill/>
        </p:spPr>
        <p:txBody>
          <a:bodyPr>
            <a:normAutofit/>
          </a:bodyPr>
          <a:lstStyle>
            <a:lvl1pPr>
              <a:buClr>
                <a:schemeClr val="accent5">
                  <a:lumMod val="50000"/>
                </a:schemeClr>
              </a:buClr>
              <a:buSzPct val="125000"/>
              <a:defRPr sz="1800" b="0" i="0">
                <a:solidFill>
                  <a:srgbClr val="002060"/>
                </a:solidFill>
                <a:latin typeface="Montserrat Light" pitchFamily="2" charset="77"/>
                <a:ea typeface="Montserrat Light" pitchFamily="2" charset="77"/>
                <a:cs typeface="Montserrat Light" pitchFamily="2" charset="77"/>
              </a:defRPr>
            </a:lvl1pPr>
            <a:lvl2pPr>
              <a:defRPr sz="1600" b="0" i="0">
                <a:solidFill>
                  <a:srgbClr val="002060"/>
                </a:solidFill>
                <a:latin typeface="Montserrat Light" pitchFamily="2" charset="77"/>
                <a:ea typeface="Montserrat Light" pitchFamily="2" charset="77"/>
                <a:cs typeface="Montserrat Light" pitchFamily="2" charset="77"/>
              </a:defRPr>
            </a:lvl2pPr>
            <a:lvl3pPr>
              <a:defRPr sz="1400" b="0" i="0">
                <a:solidFill>
                  <a:srgbClr val="002060"/>
                </a:solidFill>
                <a:latin typeface="Montserrat Light" pitchFamily="2" charset="77"/>
                <a:ea typeface="Montserrat Light" pitchFamily="2" charset="77"/>
                <a:cs typeface="Montserrat Light" pitchFamily="2" charset="77"/>
              </a:defRPr>
            </a:lvl3pPr>
            <a:lvl4pPr>
              <a:defRPr sz="1200" b="0" i="0">
                <a:solidFill>
                  <a:srgbClr val="002060"/>
                </a:solidFill>
                <a:latin typeface="Montserrat Light" pitchFamily="2" charset="77"/>
                <a:ea typeface="Montserrat Light" pitchFamily="2" charset="77"/>
                <a:cs typeface="Montserrat Light" pitchFamily="2" charset="77"/>
              </a:defRPr>
            </a:lvl4pPr>
            <a:lvl5pPr>
              <a:defRPr sz="1800" b="0" i="0">
                <a:solidFill>
                  <a:srgbClr val="002060"/>
                </a:solidFill>
                <a:latin typeface="Montserrat Light" pitchFamily="2" charset="77"/>
                <a:ea typeface="Montserrat Light" pitchFamily="2" charset="77"/>
                <a:cs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83AA5073-16E5-6044-A9E7-390B7E67CAFF}"/>
              </a:ext>
            </a:extLst>
          </p:cNvPr>
          <p:cNvSpPr/>
          <p:nvPr userDrawn="1"/>
        </p:nvSpPr>
        <p:spPr>
          <a:xfrm>
            <a:off x="0" y="98403"/>
            <a:ext cx="12192000" cy="24492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BCD7B55-9D53-6E43-91F1-398EB24BE1F1}"/>
              </a:ext>
            </a:extLst>
          </p:cNvPr>
          <p:cNvSpPr/>
          <p:nvPr userDrawn="1"/>
        </p:nvSpPr>
        <p:spPr>
          <a:xfrm>
            <a:off x="11529288" y="6556469"/>
            <a:ext cx="357912" cy="301531"/>
          </a:xfrm>
          <a:prstGeom prst="rect">
            <a:avLst/>
          </a:prstGeom>
          <a:solidFill>
            <a:srgbClr val="68A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D4F3871-C8D5-F843-AD18-B7E5D8A0772A}"/>
              </a:ext>
            </a:extLst>
          </p:cNvPr>
          <p:cNvPicPr>
            <a:picLocks noChangeAspect="1"/>
          </p:cNvPicPr>
          <p:nvPr userDrawn="1"/>
        </p:nvPicPr>
        <p:blipFill>
          <a:blip r:embed="rId2"/>
          <a:stretch>
            <a:fillRect/>
          </a:stretch>
        </p:blipFill>
        <p:spPr>
          <a:xfrm>
            <a:off x="374373" y="6353225"/>
            <a:ext cx="1567543" cy="457200"/>
          </a:xfrm>
          <a:prstGeom prst="rect">
            <a:avLst/>
          </a:prstGeom>
        </p:spPr>
      </p:pic>
      <p:sp>
        <p:nvSpPr>
          <p:cNvPr id="14" name="Rectangle 13">
            <a:extLst>
              <a:ext uri="{FF2B5EF4-FFF2-40B4-BE49-F238E27FC236}">
                <a16:creationId xmlns:a16="http://schemas.microsoft.com/office/drawing/2014/main" id="{0E55968F-E403-0444-8C66-EEF50706F315}"/>
              </a:ext>
            </a:extLst>
          </p:cNvPr>
          <p:cNvSpPr/>
          <p:nvPr userDrawn="1"/>
        </p:nvSpPr>
        <p:spPr>
          <a:xfrm>
            <a:off x="0" y="-54430"/>
            <a:ext cx="12192000" cy="244929"/>
          </a:xfrm>
          <a:prstGeom prst="rect">
            <a:avLst/>
          </a:prstGeom>
          <a:solidFill>
            <a:srgbClr val="68A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A53CFF7-87B5-0947-A6E1-47FB14CBC56D}"/>
              </a:ext>
            </a:extLst>
          </p:cNvPr>
          <p:cNvSpPr txBox="1"/>
          <p:nvPr userDrawn="1"/>
        </p:nvSpPr>
        <p:spPr>
          <a:xfrm>
            <a:off x="4474029" y="6556468"/>
            <a:ext cx="3788229" cy="246221"/>
          </a:xfrm>
          <a:prstGeom prst="rect">
            <a:avLst/>
          </a:prstGeom>
          <a:noFill/>
        </p:spPr>
        <p:txBody>
          <a:bodyPr wrap="square" rtlCol="0">
            <a:spAutoFit/>
          </a:bodyPr>
          <a:lstStyle/>
          <a:p>
            <a:pPr algn="ctr"/>
            <a:r>
              <a:rPr lang="en-US" sz="1000">
                <a:latin typeface="Helvetica" pitchFamily="2" charset="0"/>
              </a:rPr>
              <a:t>ITC Insights </a:t>
            </a:r>
            <a:r>
              <a:rPr lang="en-US" sz="1000" dirty="0">
                <a:latin typeface="Helvetica" pitchFamily="2" charset="0"/>
              </a:rPr>
              <a:t>– 2020 Consumer Survey</a:t>
            </a:r>
          </a:p>
        </p:txBody>
      </p:sp>
      <p:sp>
        <p:nvSpPr>
          <p:cNvPr id="16" name="TextBox 15">
            <a:extLst>
              <a:ext uri="{FF2B5EF4-FFF2-40B4-BE49-F238E27FC236}">
                <a16:creationId xmlns:a16="http://schemas.microsoft.com/office/drawing/2014/main" id="{0D941D5F-B258-E84A-AEB1-AA8E20E059FD}"/>
              </a:ext>
            </a:extLst>
          </p:cNvPr>
          <p:cNvSpPr txBox="1"/>
          <p:nvPr userDrawn="1"/>
        </p:nvSpPr>
        <p:spPr>
          <a:xfrm>
            <a:off x="11529288" y="6600013"/>
            <a:ext cx="477078" cy="246221"/>
          </a:xfrm>
          <a:prstGeom prst="rect">
            <a:avLst/>
          </a:prstGeom>
          <a:noFill/>
        </p:spPr>
        <p:txBody>
          <a:bodyPr wrap="square" rtlCol="0">
            <a:spAutoFit/>
          </a:bodyPr>
          <a:lstStyle/>
          <a:p>
            <a:fld id="{389FB6F5-4335-9C46-B7B5-8271396ACC71}" type="slidenum">
              <a:rPr lang="en-US" sz="1000" i="0" smtClean="0">
                <a:solidFill>
                  <a:srgbClr val="002060"/>
                </a:solidFill>
                <a:latin typeface="Helvetica" charset="0"/>
                <a:ea typeface="Helvetica" charset="0"/>
                <a:cs typeface="Helvetica" charset="0"/>
              </a:rPr>
              <a:t>‹#›</a:t>
            </a:fld>
            <a:endParaRPr lang="en-US" sz="1000" i="0" dirty="0">
              <a:solidFill>
                <a:srgbClr val="002060"/>
              </a:solidFill>
              <a:latin typeface="Helvetica" charset="0"/>
              <a:ea typeface="Helvetica" charset="0"/>
              <a:cs typeface="Helvetica" charset="0"/>
            </a:endParaRPr>
          </a:p>
        </p:txBody>
      </p:sp>
    </p:spTree>
    <p:extLst>
      <p:ext uri="{BB962C8B-B14F-4D97-AF65-F5344CB8AC3E}">
        <p14:creationId xmlns:p14="http://schemas.microsoft.com/office/powerpoint/2010/main" val="1385955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8"/>
          </p:nvPr>
        </p:nvSpPr>
        <p:spPr>
          <a:xfrm>
            <a:off x="5810908" y="0"/>
            <a:ext cx="6381092" cy="6858000"/>
          </a:xfrm>
          <a:custGeom>
            <a:avLst/>
            <a:gdLst>
              <a:gd name="connsiteX0" fmla="*/ 0 w 6381092"/>
              <a:gd name="connsiteY0" fmla="*/ 0 h 6858000"/>
              <a:gd name="connsiteX1" fmla="*/ 6381092 w 6381092"/>
              <a:gd name="connsiteY1" fmla="*/ 0 h 6858000"/>
              <a:gd name="connsiteX2" fmla="*/ 6381092 w 6381092"/>
              <a:gd name="connsiteY2" fmla="*/ 6858000 h 6858000"/>
              <a:gd name="connsiteX3" fmla="*/ 0 w 6381092"/>
              <a:gd name="connsiteY3" fmla="*/ 6858000 h 6858000"/>
              <a:gd name="connsiteX4" fmla="*/ 67773 w 6381092"/>
              <a:gd name="connsiteY4" fmla="*/ 6805997 h 6858000"/>
              <a:gd name="connsiteX5" fmla="*/ 1636553 w 6381092"/>
              <a:gd name="connsiteY5" fmla="*/ 3429000 h 6858000"/>
              <a:gd name="connsiteX6" fmla="*/ 67773 w 6381092"/>
              <a:gd name="connsiteY6" fmla="*/ 520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092" h="6858000">
                <a:moveTo>
                  <a:pt x="0" y="0"/>
                </a:moveTo>
                <a:lnTo>
                  <a:pt x="6381092" y="0"/>
                </a:lnTo>
                <a:lnTo>
                  <a:pt x="6381092" y="6858000"/>
                </a:lnTo>
                <a:lnTo>
                  <a:pt x="0" y="6858000"/>
                </a:lnTo>
                <a:lnTo>
                  <a:pt x="67773" y="6805997"/>
                </a:lnTo>
                <a:cubicBezTo>
                  <a:pt x="1020119" y="6037484"/>
                  <a:pt x="1636553" y="4810920"/>
                  <a:pt x="1636553" y="3429000"/>
                </a:cubicBezTo>
                <a:cubicBezTo>
                  <a:pt x="1636553" y="2047080"/>
                  <a:pt x="1020119" y="820516"/>
                  <a:pt x="67773" y="52004"/>
                </a:cubicBezTo>
                <a:close/>
              </a:path>
            </a:pathLst>
          </a:custGeom>
        </p:spPr>
        <p:txBody>
          <a:bodyPr wrap="square">
            <a:noAutofit/>
          </a:bodyPr>
          <a:lstStyle/>
          <a:p>
            <a:endParaRPr lang="id-ID" dirty="0"/>
          </a:p>
        </p:txBody>
      </p:sp>
    </p:spTree>
    <p:extLst>
      <p:ext uri="{BB962C8B-B14F-4D97-AF65-F5344CB8AC3E}">
        <p14:creationId xmlns:p14="http://schemas.microsoft.com/office/powerpoint/2010/main" val="1163429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0"/>
            <a:ext cx="5519148" cy="6858000"/>
          </a:xfrm>
          <a:custGeom>
            <a:avLst/>
            <a:gdLst>
              <a:gd name="connsiteX0" fmla="*/ 0 w 5519148"/>
              <a:gd name="connsiteY0" fmla="*/ 0 h 6858000"/>
              <a:gd name="connsiteX1" fmla="*/ 5519148 w 5519148"/>
              <a:gd name="connsiteY1" fmla="*/ 0 h 6858000"/>
              <a:gd name="connsiteX2" fmla="*/ 5512662 w 5519148"/>
              <a:gd name="connsiteY2" fmla="*/ 5024 h 6858000"/>
              <a:gd name="connsiteX3" fmla="*/ 4081848 w 5519148"/>
              <a:gd name="connsiteY3" fmla="*/ 3429000 h 6858000"/>
              <a:gd name="connsiteX4" fmla="*/ 5512662 w 5519148"/>
              <a:gd name="connsiteY4" fmla="*/ 6852976 h 6858000"/>
              <a:gd name="connsiteX5" fmla="*/ 5519148 w 5519148"/>
              <a:gd name="connsiteY5" fmla="*/ 6858000 h 6858000"/>
              <a:gd name="connsiteX6" fmla="*/ 0 w 55191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9148" h="6858000">
                <a:moveTo>
                  <a:pt x="0" y="0"/>
                </a:moveTo>
                <a:lnTo>
                  <a:pt x="5519148" y="0"/>
                </a:lnTo>
                <a:lnTo>
                  <a:pt x="5512662" y="5024"/>
                </a:lnTo>
                <a:cubicBezTo>
                  <a:pt x="4654856" y="707203"/>
                  <a:pt x="4081848" y="1977952"/>
                  <a:pt x="4081848" y="3429000"/>
                </a:cubicBezTo>
                <a:cubicBezTo>
                  <a:pt x="4081848" y="4880048"/>
                  <a:pt x="4654856" y="6150798"/>
                  <a:pt x="5512662" y="6852976"/>
                </a:cubicBezTo>
                <a:lnTo>
                  <a:pt x="5519148" y="6858000"/>
                </a:lnTo>
                <a:lnTo>
                  <a:pt x="0" y="6858000"/>
                </a:lnTo>
                <a:close/>
              </a:path>
            </a:pathLst>
          </a:custGeom>
        </p:spPr>
        <p:txBody>
          <a:bodyPr wrap="square">
            <a:noAutofit/>
          </a:bodyPr>
          <a:lstStyle/>
          <a:p>
            <a:endParaRPr lang="id-ID" dirty="0"/>
          </a:p>
        </p:txBody>
      </p:sp>
    </p:spTree>
    <p:extLst>
      <p:ext uri="{BB962C8B-B14F-4D97-AF65-F5344CB8AC3E}">
        <p14:creationId xmlns:p14="http://schemas.microsoft.com/office/powerpoint/2010/main" val="2178321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95745"/>
      </p:ext>
    </p:extLst>
  </p:cSld>
  <p:clrMap bg1="lt1" tx1="dk1" bg2="lt2" tx2="dk2" accent1="accent1" accent2="accent2" accent3="accent3" accent4="accent4" accent5="accent5" accent6="accent6" hlink="hlink" folHlink="folHlink"/>
  <p:sldLayoutIdLst>
    <p:sldLayoutId id="2147483655" r:id="rId1"/>
    <p:sldLayoutId id="2147483651" r:id="rId2"/>
    <p:sldLayoutId id="2147483650" r:id="rId3"/>
    <p:sldLayoutId id="2147483656" r:id="rId4"/>
    <p:sldLayoutId id="2147483654" r:id="rId5"/>
    <p:sldLayoutId id="2147483649" r:id="rId6"/>
    <p:sldLayoutId id="2147483657" r:id="rId7"/>
    <p:sldLayoutId id="2147483658" r:id="rId8"/>
    <p:sldLayoutId id="2147483662" r:id="rId9"/>
    <p:sldLayoutId id="2147483676" r:id="rId10"/>
    <p:sldLayoutId id="2147483677" r:id="rId11"/>
    <p:sldLayoutId id="2147483678" r:id="rId12"/>
    <p:sldLayoutId id="2147483679" r:id="rId13"/>
    <p:sldLayoutId id="2147483680" r:id="rId14"/>
  </p:sldLayoutIdLst>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8FDBE-50B1-C044-B7E3-B7D4CEE548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2AC6FD-9DC0-4746-8589-4A090104FE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C35E-8635-D147-AC8F-E3470F684B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EAFE7-F756-7C4E-8B8C-127399988E69}" type="datetimeFigureOut">
              <a:rPr lang="en-US" smtClean="0"/>
              <a:t>7/18/2021</a:t>
            </a:fld>
            <a:endParaRPr lang="en-US" dirty="0"/>
          </a:p>
        </p:txBody>
      </p:sp>
      <p:sp>
        <p:nvSpPr>
          <p:cNvPr id="5" name="Footer Placeholder 4">
            <a:extLst>
              <a:ext uri="{FF2B5EF4-FFF2-40B4-BE49-F238E27FC236}">
                <a16:creationId xmlns:a16="http://schemas.microsoft.com/office/drawing/2014/main" id="{A625F566-D00E-2040-B860-4ED207CBA4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524DFA-C117-7E42-9C95-F74C1BACBE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273E3-867D-BA48-9E7B-05B3D1792153}" type="slidenum">
              <a:rPr lang="en-US" smtClean="0"/>
              <a:t>‹#›</a:t>
            </a:fld>
            <a:endParaRPr lang="en-US" dirty="0"/>
          </a:p>
        </p:txBody>
      </p:sp>
    </p:spTree>
    <p:extLst>
      <p:ext uri="{BB962C8B-B14F-4D97-AF65-F5344CB8AC3E}">
        <p14:creationId xmlns:p14="http://schemas.microsoft.com/office/powerpoint/2010/main" val="239933375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9.jpeg"/><Relationship Id="rId1" Type="http://schemas.openxmlformats.org/officeDocument/2006/relationships/slideLayout" Target="../slideLayouts/slideLayout9.xml"/><Relationship Id="rId4" Type="http://schemas.openxmlformats.org/officeDocument/2006/relationships/image" Target="../media/image131.png"/></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3.jpeg"/><Relationship Id="rId26" Type="http://schemas.openxmlformats.org/officeDocument/2006/relationships/image" Target="../media/image71.jpe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image" Target="../media/image47.png"/><Relationship Id="rId16" Type="http://schemas.openxmlformats.org/officeDocument/2006/relationships/image" Target="../media/image61.jpeg"/><Relationship Id="rId20" Type="http://schemas.openxmlformats.org/officeDocument/2006/relationships/image" Target="../media/image65.jpeg"/><Relationship Id="rId29" Type="http://schemas.openxmlformats.org/officeDocument/2006/relationships/image" Target="../media/image74.png"/><Relationship Id="rId1" Type="http://schemas.openxmlformats.org/officeDocument/2006/relationships/slideLayout" Target="../slideLayouts/slideLayout10.xml"/><Relationship Id="rId6" Type="http://schemas.openxmlformats.org/officeDocument/2006/relationships/image" Target="../media/image51.jpe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jpe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10.xml"/><Relationship Id="rId5" Type="http://schemas.openxmlformats.org/officeDocument/2006/relationships/image" Target="../media/image79.sv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0.xml"/><Relationship Id="rId4" Type="http://schemas.openxmlformats.org/officeDocument/2006/relationships/image" Target="../media/image83.svg"/></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39.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10.xml"/><Relationship Id="rId4" Type="http://schemas.openxmlformats.org/officeDocument/2006/relationships/chart" Target="../charts/chart2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4.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hyperlink" Target="https://commons.wikimedia.org/wiki/File:Sugar_trans_cut.png" TargetMode="External"/></Relationships>
</file>

<file path=ppt/slides/_rels/slide55.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 Id="rId9" Type="http://schemas.openxmlformats.org/officeDocument/2006/relationships/chart" Target="../charts/chart36.xml"/></Relationships>
</file>

<file path=ppt/slides/_rels/slide57.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slide" Target="slide8.xml"/><Relationship Id="rId7" Type="http://schemas.openxmlformats.org/officeDocument/2006/relationships/slide" Target="slide67.xml"/><Relationship Id="rId2" Type="http://schemas.openxmlformats.org/officeDocument/2006/relationships/slide" Target="slide12.xml"/><Relationship Id="rId1" Type="http://schemas.openxmlformats.org/officeDocument/2006/relationships/slideLayout" Target="../slideLayouts/slideLayout13.xml"/><Relationship Id="rId6" Type="http://schemas.openxmlformats.org/officeDocument/2006/relationships/slide" Target="slide46.xml"/><Relationship Id="rId5" Type="http://schemas.openxmlformats.org/officeDocument/2006/relationships/slide" Target="slide33.xml"/><Relationship Id="rId10" Type="http://schemas.openxmlformats.org/officeDocument/2006/relationships/slide" Target="slide93.xml"/><Relationship Id="rId4" Type="http://schemas.openxmlformats.org/officeDocument/2006/relationships/slide" Target="slide25.xml"/><Relationship Id="rId9" Type="http://schemas.openxmlformats.org/officeDocument/2006/relationships/slide" Target="slide61.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5.xml"/><Relationship Id="rId5" Type="http://schemas.openxmlformats.org/officeDocument/2006/relationships/image" Target="../media/image110.jpe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10.xml"/><Relationship Id="rId4" Type="http://schemas.openxmlformats.org/officeDocument/2006/relationships/chart" Target="../charts/chart43.xml"/></Relationships>
</file>

<file path=ppt/slides/_rels/slide63.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Layout" Target="../slideLayouts/slideLayout10.xml"/><Relationship Id="rId4" Type="http://schemas.openxmlformats.org/officeDocument/2006/relationships/chart" Target="../charts/chart46.xml"/></Relationships>
</file>

<file path=ppt/slides/_rels/slide6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10.xml"/><Relationship Id="rId4" Type="http://schemas.openxmlformats.org/officeDocument/2006/relationships/chart" Target="../charts/chart49.xml"/></Relationships>
</file>

<file path=ppt/slides/_rels/slide65.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10.xml"/><Relationship Id="rId4" Type="http://schemas.openxmlformats.org/officeDocument/2006/relationships/chart" Target="../charts/chart55.xml"/></Relationships>
</file>

<file path=ppt/slides/_rels/slide72.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1.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chart" Target="../charts/chart68.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chart" Target="../charts/chart69.xml"/><Relationship Id="rId1" Type="http://schemas.openxmlformats.org/officeDocument/2006/relationships/slideLayout" Target="../slideLayouts/slideLayout10.xml"/><Relationship Id="rId4" Type="http://schemas.openxmlformats.org/officeDocument/2006/relationships/image" Target="../media/image113.svg"/></Relationships>
</file>

<file path=ppt/slides/_rels/slide86.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65.jpeg"/><Relationship Id="rId3" Type="http://schemas.openxmlformats.org/officeDocument/2006/relationships/hyperlink" Target="http://www.momforadeal.com/2011/05/walgreens-free-reach-toothbrushes-and.html" TargetMode="External"/><Relationship Id="rId7" Type="http://schemas.openxmlformats.org/officeDocument/2006/relationships/image" Target="../media/image118.jpeg"/><Relationship Id="rId12" Type="http://schemas.openxmlformats.org/officeDocument/2006/relationships/image" Target="../media/image120.jpeg"/><Relationship Id="rId17" Type="http://schemas.openxmlformats.org/officeDocument/2006/relationships/image" Target="../media/image124.jpeg"/><Relationship Id="rId2" Type="http://schemas.openxmlformats.org/officeDocument/2006/relationships/image" Target="../media/image114.png"/><Relationship Id="rId16" Type="http://schemas.openxmlformats.org/officeDocument/2006/relationships/image" Target="../media/image123.jpeg"/><Relationship Id="rId1" Type="http://schemas.openxmlformats.org/officeDocument/2006/relationships/slideLayout" Target="../slideLayouts/slideLayout10.xml"/><Relationship Id="rId6" Type="http://schemas.openxmlformats.org/officeDocument/2006/relationships/image" Target="../media/image117.jpeg"/><Relationship Id="rId11" Type="http://schemas.openxmlformats.org/officeDocument/2006/relationships/image" Target="../media/image57.png"/><Relationship Id="rId5" Type="http://schemas.openxmlformats.org/officeDocument/2006/relationships/image" Target="../media/image116.jpeg"/><Relationship Id="rId15" Type="http://schemas.openxmlformats.org/officeDocument/2006/relationships/image" Target="../media/image122.png"/><Relationship Id="rId10" Type="http://schemas.openxmlformats.org/officeDocument/2006/relationships/image" Target="../media/image58.png"/><Relationship Id="rId4" Type="http://schemas.openxmlformats.org/officeDocument/2006/relationships/image" Target="../media/image115.jpeg"/><Relationship Id="rId9" Type="http://schemas.openxmlformats.org/officeDocument/2006/relationships/image" Target="../media/image59.png"/><Relationship Id="rId14" Type="http://schemas.openxmlformats.org/officeDocument/2006/relationships/image" Target="../media/image121.png"/></Relationships>
</file>

<file path=ppt/slides/_rels/slide8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5.svg"/><Relationship Id="rId7" Type="http://schemas.openxmlformats.org/officeDocument/2006/relationships/image" Target="../media/image127.svg"/><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129.svg"/><Relationship Id="rId5" Type="http://schemas.openxmlformats.org/officeDocument/2006/relationships/image" Target="../media/image126.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128.svg"/></Relationships>
</file>

<file path=ppt/slides/_rels/slide88.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chart" Target="../charts/chart72.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chart" Target="../charts/chart75.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3">
            <a:extLst>
              <a:ext uri="{FF2B5EF4-FFF2-40B4-BE49-F238E27FC236}">
                <a16:creationId xmlns:a16="http://schemas.microsoft.com/office/drawing/2014/main" id="{DB19889E-D18D-C949-A69F-556339815782}"/>
              </a:ext>
            </a:extLst>
          </p:cNvPr>
          <p:cNvPicPr>
            <a:picLocks noChangeAspect="1"/>
          </p:cNvPicPr>
          <p:nvPr/>
        </p:nvPicPr>
        <p:blipFill>
          <a:blip r:embed="rId3">
            <a:extLst>
              <a:ext uri="{28A0092B-C50C-407E-A947-70E740481C1C}">
                <a14:useLocalDpi xmlns:a14="http://schemas.microsoft.com/office/drawing/2010/main" val="0"/>
              </a:ext>
            </a:extLst>
          </a:blip>
          <a:srcRect t="12500" b="12500"/>
          <a:stretch>
            <a:fillRect/>
          </a:stretch>
        </p:blipFill>
        <p:spPr>
          <a:xfrm>
            <a:off x="0" y="-21268"/>
            <a:ext cx="12192000" cy="6858000"/>
          </a:xfrm>
          <a:prstGeom prst="rect">
            <a:avLst/>
          </a:prstGeom>
        </p:spPr>
      </p:pic>
      <p:sp>
        <p:nvSpPr>
          <p:cNvPr id="17" name="Rectangle 16"/>
          <p:cNvSpPr/>
          <p:nvPr/>
        </p:nvSpPr>
        <p:spPr>
          <a:xfrm>
            <a:off x="0" y="-10634"/>
            <a:ext cx="12192000" cy="6858000"/>
          </a:xfrm>
          <a:prstGeom prst="rect">
            <a:avLst/>
          </a:prstGeom>
          <a:solidFill>
            <a:srgbClr val="035153">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Freeform 5"/>
          <p:cNvSpPr>
            <a:spLocks/>
          </p:cNvSpPr>
          <p:nvPr/>
        </p:nvSpPr>
        <p:spPr bwMode="auto">
          <a:xfrm>
            <a:off x="5606877" y="-3272554"/>
            <a:ext cx="9255125" cy="9267824"/>
          </a:xfrm>
          <a:custGeom>
            <a:avLst/>
            <a:gdLst>
              <a:gd name="T0" fmla="*/ 800 w 5081"/>
              <a:gd name="T1" fmla="*/ 5080 h 5080"/>
              <a:gd name="T2" fmla="*/ 235 w 5081"/>
              <a:gd name="T3" fmla="*/ 4846 h 5080"/>
              <a:gd name="T4" fmla="*/ 0 w 5081"/>
              <a:gd name="T5" fmla="*/ 4280 h 5080"/>
              <a:gd name="T6" fmla="*/ 235 w 5081"/>
              <a:gd name="T7" fmla="*/ 3715 h 5080"/>
              <a:gd name="T8" fmla="*/ 3715 w 5081"/>
              <a:gd name="T9" fmla="*/ 234 h 5080"/>
              <a:gd name="T10" fmla="*/ 4281 w 5081"/>
              <a:gd name="T11" fmla="*/ 0 h 5080"/>
              <a:gd name="T12" fmla="*/ 4846 w 5081"/>
              <a:gd name="T13" fmla="*/ 234 h 5080"/>
              <a:gd name="T14" fmla="*/ 5081 w 5081"/>
              <a:gd name="T15" fmla="*/ 800 h 5080"/>
              <a:gd name="T16" fmla="*/ 4846 w 5081"/>
              <a:gd name="T17" fmla="*/ 1366 h 5080"/>
              <a:gd name="T18" fmla="*/ 1366 w 5081"/>
              <a:gd name="T19" fmla="*/ 4846 h 5080"/>
              <a:gd name="T20" fmla="*/ 800 w 5081"/>
              <a:gd name="T21" fmla="*/ 5080 h 5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81" h="5080">
                <a:moveTo>
                  <a:pt x="800" y="5080"/>
                </a:moveTo>
                <a:cubicBezTo>
                  <a:pt x="588" y="5080"/>
                  <a:pt x="385" y="4996"/>
                  <a:pt x="235" y="4846"/>
                </a:cubicBezTo>
                <a:cubicBezTo>
                  <a:pt x="85" y="4696"/>
                  <a:pt x="0" y="4493"/>
                  <a:pt x="0" y="4280"/>
                </a:cubicBezTo>
                <a:cubicBezTo>
                  <a:pt x="0" y="4068"/>
                  <a:pt x="85" y="3865"/>
                  <a:pt x="235" y="3715"/>
                </a:cubicBezTo>
                <a:cubicBezTo>
                  <a:pt x="3715" y="234"/>
                  <a:pt x="3715" y="234"/>
                  <a:pt x="3715" y="234"/>
                </a:cubicBezTo>
                <a:cubicBezTo>
                  <a:pt x="3865" y="84"/>
                  <a:pt x="4068" y="0"/>
                  <a:pt x="4281" y="0"/>
                </a:cubicBezTo>
                <a:cubicBezTo>
                  <a:pt x="4493" y="0"/>
                  <a:pt x="4696" y="84"/>
                  <a:pt x="4846" y="234"/>
                </a:cubicBezTo>
                <a:cubicBezTo>
                  <a:pt x="4996" y="384"/>
                  <a:pt x="5081" y="588"/>
                  <a:pt x="5081" y="800"/>
                </a:cubicBezTo>
                <a:cubicBezTo>
                  <a:pt x="5081" y="1012"/>
                  <a:pt x="4996" y="1216"/>
                  <a:pt x="4846" y="1366"/>
                </a:cubicBezTo>
                <a:cubicBezTo>
                  <a:pt x="1366" y="4846"/>
                  <a:pt x="1366" y="4846"/>
                  <a:pt x="1366" y="4846"/>
                </a:cubicBezTo>
                <a:cubicBezTo>
                  <a:pt x="1216" y="4996"/>
                  <a:pt x="1012" y="5080"/>
                  <a:pt x="800" y="508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5"/>
          <p:cNvSpPr>
            <a:spLocks/>
          </p:cNvSpPr>
          <p:nvPr/>
        </p:nvSpPr>
        <p:spPr bwMode="auto">
          <a:xfrm>
            <a:off x="9043885" y="-663087"/>
            <a:ext cx="7510781" cy="7521087"/>
          </a:xfrm>
          <a:custGeom>
            <a:avLst/>
            <a:gdLst>
              <a:gd name="T0" fmla="*/ 800 w 5081"/>
              <a:gd name="T1" fmla="*/ 5080 h 5080"/>
              <a:gd name="T2" fmla="*/ 235 w 5081"/>
              <a:gd name="T3" fmla="*/ 4846 h 5080"/>
              <a:gd name="T4" fmla="*/ 0 w 5081"/>
              <a:gd name="T5" fmla="*/ 4280 h 5080"/>
              <a:gd name="T6" fmla="*/ 235 w 5081"/>
              <a:gd name="T7" fmla="*/ 3715 h 5080"/>
              <a:gd name="T8" fmla="*/ 3715 w 5081"/>
              <a:gd name="T9" fmla="*/ 234 h 5080"/>
              <a:gd name="T10" fmla="*/ 4281 w 5081"/>
              <a:gd name="T11" fmla="*/ 0 h 5080"/>
              <a:gd name="T12" fmla="*/ 4846 w 5081"/>
              <a:gd name="T13" fmla="*/ 234 h 5080"/>
              <a:gd name="T14" fmla="*/ 5081 w 5081"/>
              <a:gd name="T15" fmla="*/ 800 h 5080"/>
              <a:gd name="T16" fmla="*/ 4846 w 5081"/>
              <a:gd name="T17" fmla="*/ 1366 h 5080"/>
              <a:gd name="T18" fmla="*/ 1366 w 5081"/>
              <a:gd name="T19" fmla="*/ 4846 h 5080"/>
              <a:gd name="T20" fmla="*/ 800 w 5081"/>
              <a:gd name="T21" fmla="*/ 5080 h 5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81" h="5080">
                <a:moveTo>
                  <a:pt x="800" y="5080"/>
                </a:moveTo>
                <a:cubicBezTo>
                  <a:pt x="588" y="5080"/>
                  <a:pt x="385" y="4996"/>
                  <a:pt x="235" y="4846"/>
                </a:cubicBezTo>
                <a:cubicBezTo>
                  <a:pt x="85" y="4696"/>
                  <a:pt x="0" y="4493"/>
                  <a:pt x="0" y="4280"/>
                </a:cubicBezTo>
                <a:cubicBezTo>
                  <a:pt x="0" y="4068"/>
                  <a:pt x="85" y="3865"/>
                  <a:pt x="235" y="3715"/>
                </a:cubicBezTo>
                <a:cubicBezTo>
                  <a:pt x="3715" y="234"/>
                  <a:pt x="3715" y="234"/>
                  <a:pt x="3715" y="234"/>
                </a:cubicBezTo>
                <a:cubicBezTo>
                  <a:pt x="3865" y="84"/>
                  <a:pt x="4068" y="0"/>
                  <a:pt x="4281" y="0"/>
                </a:cubicBezTo>
                <a:cubicBezTo>
                  <a:pt x="4493" y="0"/>
                  <a:pt x="4696" y="84"/>
                  <a:pt x="4846" y="234"/>
                </a:cubicBezTo>
                <a:cubicBezTo>
                  <a:pt x="4996" y="384"/>
                  <a:pt x="5081" y="588"/>
                  <a:pt x="5081" y="800"/>
                </a:cubicBezTo>
                <a:cubicBezTo>
                  <a:pt x="5081" y="1012"/>
                  <a:pt x="4996" y="1216"/>
                  <a:pt x="4846" y="1366"/>
                </a:cubicBezTo>
                <a:cubicBezTo>
                  <a:pt x="1366" y="4846"/>
                  <a:pt x="1366" y="4846"/>
                  <a:pt x="1366" y="4846"/>
                </a:cubicBezTo>
                <a:cubicBezTo>
                  <a:pt x="1216" y="4996"/>
                  <a:pt x="1012" y="5080"/>
                  <a:pt x="800" y="5080"/>
                </a:cubicBezTo>
                <a:close/>
              </a:path>
            </a:pathLst>
          </a:custGeom>
          <a:solidFill>
            <a:schemeClr val="accent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5"/>
          <p:cNvSpPr>
            <a:spLocks/>
          </p:cNvSpPr>
          <p:nvPr/>
        </p:nvSpPr>
        <p:spPr bwMode="auto">
          <a:xfrm>
            <a:off x="5705727" y="-2924953"/>
            <a:ext cx="5179713" cy="5186820"/>
          </a:xfrm>
          <a:custGeom>
            <a:avLst/>
            <a:gdLst>
              <a:gd name="T0" fmla="*/ 800 w 5081"/>
              <a:gd name="T1" fmla="*/ 5080 h 5080"/>
              <a:gd name="T2" fmla="*/ 235 w 5081"/>
              <a:gd name="T3" fmla="*/ 4846 h 5080"/>
              <a:gd name="T4" fmla="*/ 0 w 5081"/>
              <a:gd name="T5" fmla="*/ 4280 h 5080"/>
              <a:gd name="T6" fmla="*/ 235 w 5081"/>
              <a:gd name="T7" fmla="*/ 3715 h 5080"/>
              <a:gd name="T8" fmla="*/ 3715 w 5081"/>
              <a:gd name="T9" fmla="*/ 234 h 5080"/>
              <a:gd name="T10" fmla="*/ 4281 w 5081"/>
              <a:gd name="T11" fmla="*/ 0 h 5080"/>
              <a:gd name="T12" fmla="*/ 4846 w 5081"/>
              <a:gd name="T13" fmla="*/ 234 h 5080"/>
              <a:gd name="T14" fmla="*/ 5081 w 5081"/>
              <a:gd name="T15" fmla="*/ 800 h 5080"/>
              <a:gd name="T16" fmla="*/ 4846 w 5081"/>
              <a:gd name="T17" fmla="*/ 1366 h 5080"/>
              <a:gd name="T18" fmla="*/ 1366 w 5081"/>
              <a:gd name="T19" fmla="*/ 4846 h 5080"/>
              <a:gd name="T20" fmla="*/ 800 w 5081"/>
              <a:gd name="T21" fmla="*/ 5080 h 5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81" h="5080">
                <a:moveTo>
                  <a:pt x="800" y="5080"/>
                </a:moveTo>
                <a:cubicBezTo>
                  <a:pt x="588" y="5080"/>
                  <a:pt x="385" y="4996"/>
                  <a:pt x="235" y="4846"/>
                </a:cubicBezTo>
                <a:cubicBezTo>
                  <a:pt x="85" y="4696"/>
                  <a:pt x="0" y="4493"/>
                  <a:pt x="0" y="4280"/>
                </a:cubicBezTo>
                <a:cubicBezTo>
                  <a:pt x="0" y="4068"/>
                  <a:pt x="85" y="3865"/>
                  <a:pt x="235" y="3715"/>
                </a:cubicBezTo>
                <a:cubicBezTo>
                  <a:pt x="3715" y="234"/>
                  <a:pt x="3715" y="234"/>
                  <a:pt x="3715" y="234"/>
                </a:cubicBezTo>
                <a:cubicBezTo>
                  <a:pt x="3865" y="84"/>
                  <a:pt x="4068" y="0"/>
                  <a:pt x="4281" y="0"/>
                </a:cubicBezTo>
                <a:cubicBezTo>
                  <a:pt x="4493" y="0"/>
                  <a:pt x="4696" y="84"/>
                  <a:pt x="4846" y="234"/>
                </a:cubicBezTo>
                <a:cubicBezTo>
                  <a:pt x="4996" y="384"/>
                  <a:pt x="5081" y="588"/>
                  <a:pt x="5081" y="800"/>
                </a:cubicBezTo>
                <a:cubicBezTo>
                  <a:pt x="5081" y="1012"/>
                  <a:pt x="4996" y="1216"/>
                  <a:pt x="4846" y="1366"/>
                </a:cubicBezTo>
                <a:cubicBezTo>
                  <a:pt x="1366" y="4846"/>
                  <a:pt x="1366" y="4846"/>
                  <a:pt x="1366" y="4846"/>
                </a:cubicBezTo>
                <a:cubicBezTo>
                  <a:pt x="1216" y="4996"/>
                  <a:pt x="1012" y="5080"/>
                  <a:pt x="800" y="5080"/>
                </a:cubicBezTo>
                <a:close/>
              </a:path>
            </a:pathLst>
          </a:custGeom>
          <a:solidFill>
            <a:schemeClr val="accent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TextBox 14">
            <a:extLst>
              <a:ext uri="{FF2B5EF4-FFF2-40B4-BE49-F238E27FC236}">
                <a16:creationId xmlns:a16="http://schemas.microsoft.com/office/drawing/2014/main" id="{8062505F-5F29-464E-8DC0-73B87EE35DEF}"/>
              </a:ext>
            </a:extLst>
          </p:cNvPr>
          <p:cNvSpPr txBox="1"/>
          <p:nvPr/>
        </p:nvSpPr>
        <p:spPr>
          <a:xfrm>
            <a:off x="843994" y="1810061"/>
            <a:ext cx="3862211" cy="2308324"/>
          </a:xfrm>
          <a:prstGeom prst="rect">
            <a:avLst/>
          </a:prstGeom>
          <a:noFill/>
        </p:spPr>
        <p:txBody>
          <a:bodyPr wrap="none" rtlCol="0" anchor="ctr">
            <a:spAutoFit/>
          </a:bodyPr>
          <a:lstStyle/>
          <a:p>
            <a:r>
              <a:rPr lang="id-ID" sz="3600" b="1" dirty="0">
                <a:solidFill>
                  <a:schemeClr val="bg1"/>
                </a:solidFill>
                <a:latin typeface="Arial Black" panose="020B0604020202020204" pitchFamily="34" charset="0"/>
                <a:cs typeface="Arial Black" panose="020B0604020202020204" pitchFamily="34" charset="0"/>
              </a:rPr>
              <a:t>ITC INSIGHTS:</a:t>
            </a:r>
          </a:p>
          <a:p>
            <a:r>
              <a:rPr lang="id-ID" sz="3600" b="1" dirty="0">
                <a:solidFill>
                  <a:schemeClr val="bg1"/>
                </a:solidFill>
                <a:latin typeface="Arial Black" panose="020B0604020202020204" pitchFamily="34" charset="0"/>
                <a:cs typeface="Arial Black" panose="020B0604020202020204" pitchFamily="34" charset="0"/>
              </a:rPr>
              <a:t>SUPPLEMENT </a:t>
            </a:r>
          </a:p>
          <a:p>
            <a:r>
              <a:rPr lang="id-ID" sz="3600" b="1" dirty="0">
                <a:solidFill>
                  <a:schemeClr val="bg1"/>
                </a:solidFill>
                <a:latin typeface="Arial Black" panose="020B0604020202020204" pitchFamily="34" charset="0"/>
                <a:cs typeface="Arial Black" panose="020B0604020202020204" pitchFamily="34" charset="0"/>
              </a:rPr>
              <a:t>CONSUMER </a:t>
            </a:r>
          </a:p>
          <a:p>
            <a:r>
              <a:rPr lang="id-ID" sz="3600" b="1" dirty="0">
                <a:solidFill>
                  <a:schemeClr val="bg1"/>
                </a:solidFill>
                <a:latin typeface="Arial Black" panose="020B0604020202020204" pitchFamily="34" charset="0"/>
                <a:cs typeface="Arial Black" panose="020B0604020202020204" pitchFamily="34" charset="0"/>
              </a:rPr>
              <a:t>SURVEY 2020</a:t>
            </a:r>
          </a:p>
        </p:txBody>
      </p:sp>
      <p:sp>
        <p:nvSpPr>
          <p:cNvPr id="16" name="Rounded Rectangle 15">
            <a:extLst>
              <a:ext uri="{FF2B5EF4-FFF2-40B4-BE49-F238E27FC236}">
                <a16:creationId xmlns:a16="http://schemas.microsoft.com/office/drawing/2014/main" id="{AB2A0B43-B44D-B741-A0DD-BE21CF8FB84C}"/>
              </a:ext>
            </a:extLst>
          </p:cNvPr>
          <p:cNvSpPr/>
          <p:nvPr/>
        </p:nvSpPr>
        <p:spPr>
          <a:xfrm>
            <a:off x="991531" y="4180497"/>
            <a:ext cx="3200400" cy="812077"/>
          </a:xfrm>
          <a:prstGeom prst="roundRect">
            <a:avLst>
              <a:gd name="adj" fmla="val 50000"/>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18" name="TextBox 17">
            <a:extLst>
              <a:ext uri="{FF2B5EF4-FFF2-40B4-BE49-F238E27FC236}">
                <a16:creationId xmlns:a16="http://schemas.microsoft.com/office/drawing/2014/main" id="{E86B9813-8680-2C4B-BEFA-A93AE54D98BF}"/>
              </a:ext>
            </a:extLst>
          </p:cNvPr>
          <p:cNvSpPr txBox="1"/>
          <p:nvPr/>
        </p:nvSpPr>
        <p:spPr>
          <a:xfrm>
            <a:off x="1047225" y="4263370"/>
            <a:ext cx="3076740" cy="646331"/>
          </a:xfrm>
          <a:prstGeom prst="rect">
            <a:avLst/>
          </a:prstGeom>
          <a:noFill/>
        </p:spPr>
        <p:txBody>
          <a:bodyPr wrap="none" rtlCol="0" anchor="ctr">
            <a:spAutoFit/>
          </a:bodyPr>
          <a:lstStyle/>
          <a:p>
            <a:pPr algn="ctr"/>
            <a:r>
              <a:rPr lang="id-ID" b="1" dirty="0">
                <a:solidFill>
                  <a:srgbClr val="FFFFFF"/>
                </a:solidFill>
                <a:latin typeface="Arial Black" panose="020B0604020202020204" pitchFamily="34" charset="0"/>
                <a:cs typeface="Arial Black" panose="020B0604020202020204" pitchFamily="34" charset="0"/>
              </a:rPr>
              <a:t>PREBIOTIC CATEGORY</a:t>
            </a:r>
          </a:p>
          <a:p>
            <a:pPr algn="ctr"/>
            <a:r>
              <a:rPr lang="id-ID" b="1" dirty="0">
                <a:solidFill>
                  <a:srgbClr val="FFFFFF"/>
                </a:solidFill>
                <a:latin typeface="Arial Black" panose="020B0604020202020204" pitchFamily="34" charset="0"/>
                <a:cs typeface="Arial Black" panose="020B0604020202020204" pitchFamily="34" charset="0"/>
              </a:rPr>
              <a:t>ENHANCED REPORT</a:t>
            </a:r>
          </a:p>
        </p:txBody>
      </p:sp>
    </p:spTree>
    <p:extLst>
      <p:ext uri="{BB962C8B-B14F-4D97-AF65-F5344CB8AC3E}">
        <p14:creationId xmlns:p14="http://schemas.microsoft.com/office/powerpoint/2010/main" val="4085492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E02675-73EA-4679-B943-BDF46319E17F}"/>
              </a:ext>
            </a:extLst>
          </p:cNvPr>
          <p:cNvSpPr>
            <a:spLocks noGrp="1"/>
          </p:cNvSpPr>
          <p:nvPr>
            <p:ph type="title"/>
          </p:nvPr>
        </p:nvSpPr>
        <p:spPr/>
        <p:txBody>
          <a:bodyPr>
            <a:normAutofit/>
          </a:bodyPr>
          <a:lstStyle/>
          <a:p>
            <a:r>
              <a:rPr lang="en-US" sz="2800" dirty="0">
                <a:solidFill>
                  <a:srgbClr val="035153"/>
                </a:solidFill>
              </a:rPr>
              <a:t>Demographics</a:t>
            </a:r>
          </a:p>
        </p:txBody>
      </p:sp>
      <p:sp>
        <p:nvSpPr>
          <p:cNvPr id="5" name="Content Placeholder 4">
            <a:extLst>
              <a:ext uri="{FF2B5EF4-FFF2-40B4-BE49-F238E27FC236}">
                <a16:creationId xmlns:a16="http://schemas.microsoft.com/office/drawing/2014/main" id="{73CBB3B2-55B8-4456-A429-EDA9E6A1A838}"/>
              </a:ext>
            </a:extLst>
          </p:cNvPr>
          <p:cNvSpPr>
            <a:spLocks noGrp="1"/>
          </p:cNvSpPr>
          <p:nvPr>
            <p:ph idx="4294967295"/>
          </p:nvPr>
        </p:nvSpPr>
        <p:spPr>
          <a:xfrm>
            <a:off x="436093" y="4778570"/>
            <a:ext cx="3052763" cy="1204913"/>
          </a:xfrm>
        </p:spPr>
        <p:txBody>
          <a:bodyPr>
            <a:normAutofit/>
          </a:bodyPr>
          <a:lstStyle/>
          <a:p>
            <a:pPr marL="0" indent="0" algn="ctr">
              <a:buNone/>
            </a:pPr>
            <a:r>
              <a:rPr lang="en-US" sz="1400" dirty="0">
                <a:solidFill>
                  <a:srgbClr val="035153"/>
                </a:solidFill>
                <a:latin typeface="Arial" panose="020B0604020202020204" pitchFamily="34" charset="0"/>
                <a:cs typeface="Arial" panose="020B0604020202020204" pitchFamily="34" charset="0"/>
              </a:rPr>
              <a:t>Even mix of men and women (USA limited to no more than 55% women, while UK 45% women and Germany 50% women fell out naturally from respondent pool)</a:t>
            </a:r>
          </a:p>
        </p:txBody>
      </p:sp>
      <p:graphicFrame>
        <p:nvGraphicFramePr>
          <p:cNvPr id="7" name="Content Placeholder 8">
            <a:extLst>
              <a:ext uri="{FF2B5EF4-FFF2-40B4-BE49-F238E27FC236}">
                <a16:creationId xmlns:a16="http://schemas.microsoft.com/office/drawing/2014/main" id="{03501115-D98F-4C8C-BC38-9BDA443542F1}"/>
              </a:ext>
            </a:extLst>
          </p:cNvPr>
          <p:cNvGraphicFramePr>
            <a:graphicFrameLocks/>
          </p:cNvGraphicFramePr>
          <p:nvPr>
            <p:extLst>
              <p:ext uri="{D42A27DB-BD31-4B8C-83A1-F6EECF244321}">
                <p14:modId xmlns:p14="http://schemas.microsoft.com/office/powerpoint/2010/main" val="255148530"/>
              </p:ext>
            </p:extLst>
          </p:nvPr>
        </p:nvGraphicFramePr>
        <p:xfrm>
          <a:off x="2757409" y="1476424"/>
          <a:ext cx="4951646" cy="33131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8">
            <a:extLst>
              <a:ext uri="{FF2B5EF4-FFF2-40B4-BE49-F238E27FC236}">
                <a16:creationId xmlns:a16="http://schemas.microsoft.com/office/drawing/2014/main" id="{8BE81300-FA37-4FDA-9C62-1FC8E83F775E}"/>
              </a:ext>
            </a:extLst>
          </p:cNvPr>
          <p:cNvGraphicFramePr>
            <a:graphicFrameLocks/>
          </p:cNvGraphicFramePr>
          <p:nvPr>
            <p:extLst>
              <p:ext uri="{D42A27DB-BD31-4B8C-83A1-F6EECF244321}">
                <p14:modId xmlns:p14="http://schemas.microsoft.com/office/powerpoint/2010/main" val="1052566175"/>
              </p:ext>
            </p:extLst>
          </p:nvPr>
        </p:nvGraphicFramePr>
        <p:xfrm>
          <a:off x="7585942" y="1476022"/>
          <a:ext cx="4369684" cy="3313182"/>
        </p:xfrm>
        <a:graphic>
          <a:graphicData uri="http://schemas.openxmlformats.org/drawingml/2006/chart">
            <c:chart xmlns:c="http://schemas.openxmlformats.org/drawingml/2006/chart" xmlns:r="http://schemas.openxmlformats.org/officeDocument/2006/relationships" r:id="rId3"/>
          </a:graphicData>
        </a:graphic>
      </p:graphicFrame>
      <p:sp>
        <p:nvSpPr>
          <p:cNvPr id="9" name="Freeform 6">
            <a:extLst>
              <a:ext uri="{FF2B5EF4-FFF2-40B4-BE49-F238E27FC236}">
                <a16:creationId xmlns:a16="http://schemas.microsoft.com/office/drawing/2014/main" id="{5D3F19FD-05A5-414C-A11A-13E900D9E21B}"/>
              </a:ext>
            </a:extLst>
          </p:cNvPr>
          <p:cNvSpPr>
            <a:spLocks noChangeAspect="1" noEditPoints="1"/>
          </p:cNvSpPr>
          <p:nvPr/>
        </p:nvSpPr>
        <p:spPr bwMode="auto">
          <a:xfrm>
            <a:off x="512254" y="2710772"/>
            <a:ext cx="397829" cy="11430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th-TH" dirty="0">
              <a:latin typeface="Arial" panose="020B0604020202020204" pitchFamily="34" charset="0"/>
            </a:endParaRPr>
          </a:p>
        </p:txBody>
      </p:sp>
      <p:grpSp>
        <p:nvGrpSpPr>
          <p:cNvPr id="10" name="กลุ่ม 106">
            <a:extLst>
              <a:ext uri="{FF2B5EF4-FFF2-40B4-BE49-F238E27FC236}">
                <a16:creationId xmlns:a16="http://schemas.microsoft.com/office/drawing/2014/main" id="{E9D2CBFD-E115-8947-B65E-C75091F0EB44}"/>
              </a:ext>
            </a:extLst>
          </p:cNvPr>
          <p:cNvGrpSpPr>
            <a:grpSpLocks noChangeAspect="1"/>
          </p:cNvGrpSpPr>
          <p:nvPr/>
        </p:nvGrpSpPr>
        <p:grpSpPr>
          <a:xfrm>
            <a:off x="2125070" y="2710772"/>
            <a:ext cx="477589" cy="1143000"/>
            <a:chOff x="9234488" y="7932738"/>
            <a:chExt cx="1509712" cy="3613150"/>
          </a:xfrm>
          <a:solidFill>
            <a:schemeClr val="accent3">
              <a:lumMod val="75000"/>
            </a:schemeClr>
          </a:solidFill>
        </p:grpSpPr>
        <p:sp>
          <p:nvSpPr>
            <p:cNvPr id="11" name="Freeform 9">
              <a:extLst>
                <a:ext uri="{FF2B5EF4-FFF2-40B4-BE49-F238E27FC236}">
                  <a16:creationId xmlns:a16="http://schemas.microsoft.com/office/drawing/2014/main" id="{A46AF062-FB9B-DA48-81F1-9CE93348B122}"/>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latin typeface="Arial" panose="020B0604020202020204" pitchFamily="34" charset="0"/>
              </a:endParaRPr>
            </a:p>
          </p:txBody>
        </p:sp>
        <p:sp>
          <p:nvSpPr>
            <p:cNvPr id="12" name="Oval 10">
              <a:extLst>
                <a:ext uri="{FF2B5EF4-FFF2-40B4-BE49-F238E27FC236}">
                  <a16:creationId xmlns:a16="http://schemas.microsoft.com/office/drawing/2014/main" id="{09132715-BD86-2147-8F58-049183745329}"/>
                </a:ext>
              </a:extLst>
            </p:cNvPr>
            <p:cNvSpPr>
              <a:spLocks noChangeArrowheads="1"/>
            </p:cNvSpPr>
            <p:nvPr/>
          </p:nvSpPr>
          <p:spPr bwMode="auto">
            <a:xfrm>
              <a:off x="9731375" y="7932738"/>
              <a:ext cx="555625" cy="555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latin typeface="Arial" panose="020B0604020202020204" pitchFamily="34" charset="0"/>
              </a:endParaRPr>
            </a:p>
          </p:txBody>
        </p:sp>
      </p:grpSp>
      <p:sp>
        <p:nvSpPr>
          <p:cNvPr id="13" name="TextBox 31">
            <a:extLst>
              <a:ext uri="{FF2B5EF4-FFF2-40B4-BE49-F238E27FC236}">
                <a16:creationId xmlns:a16="http://schemas.microsoft.com/office/drawing/2014/main" id="{D87954AE-5DD4-4541-96FC-40CD5479DC98}"/>
              </a:ext>
            </a:extLst>
          </p:cNvPr>
          <p:cNvSpPr txBox="1">
            <a:spLocks noChangeArrowheads="1"/>
          </p:cNvSpPr>
          <p:nvPr/>
        </p:nvSpPr>
        <p:spPr bwMode="auto">
          <a:xfrm>
            <a:off x="958750" y="2948750"/>
            <a:ext cx="9217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400" b="1" dirty="0">
                <a:solidFill>
                  <a:schemeClr val="accent5"/>
                </a:solidFill>
                <a:latin typeface="Arial" panose="020B0604020202020204" pitchFamily="34" charset="0"/>
                <a:ea typeface="Lato Black" pitchFamily="34" charset="0"/>
                <a:cs typeface="Arial" panose="020B0604020202020204" pitchFamily="34" charset="0"/>
              </a:rPr>
              <a:t>49</a:t>
            </a:r>
            <a:r>
              <a:rPr lang="id-ID" sz="2400" b="1" dirty="0">
                <a:solidFill>
                  <a:schemeClr val="accent5"/>
                </a:solidFill>
                <a:latin typeface="Arial" panose="020B0604020202020204" pitchFamily="34" charset="0"/>
                <a:ea typeface="Lato Black" pitchFamily="34" charset="0"/>
                <a:cs typeface="Arial" panose="020B0604020202020204" pitchFamily="34" charset="0"/>
              </a:rPr>
              <a:t>%</a:t>
            </a:r>
          </a:p>
        </p:txBody>
      </p:sp>
      <p:sp>
        <p:nvSpPr>
          <p:cNvPr id="14" name="Round Same Side Corner Rectangle 58">
            <a:extLst>
              <a:ext uri="{FF2B5EF4-FFF2-40B4-BE49-F238E27FC236}">
                <a16:creationId xmlns:a16="http://schemas.microsoft.com/office/drawing/2014/main" id="{0D7A2153-74B9-A848-9BDA-0B41E16884B4}"/>
              </a:ext>
            </a:extLst>
          </p:cNvPr>
          <p:cNvSpPr/>
          <p:nvPr/>
        </p:nvSpPr>
        <p:spPr>
          <a:xfrm rot="16200000" flipH="1">
            <a:off x="1298793" y="3038216"/>
            <a:ext cx="204543" cy="914400"/>
          </a:xfrm>
          <a:prstGeom prst="round2SameRect">
            <a:avLst>
              <a:gd name="adj1" fmla="val 50000"/>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Arial" panose="020B0604020202020204" pitchFamily="34" charset="0"/>
              <a:cs typeface="Arial" panose="020B0604020202020204" pitchFamily="34" charset="0"/>
            </a:endParaRPr>
          </a:p>
        </p:txBody>
      </p:sp>
      <p:sp>
        <p:nvSpPr>
          <p:cNvPr id="15" name="TextBox 31">
            <a:extLst>
              <a:ext uri="{FF2B5EF4-FFF2-40B4-BE49-F238E27FC236}">
                <a16:creationId xmlns:a16="http://schemas.microsoft.com/office/drawing/2014/main" id="{F0ADB474-F5B0-984B-9912-8D5CC8E9C080}"/>
              </a:ext>
            </a:extLst>
          </p:cNvPr>
          <p:cNvSpPr txBox="1">
            <a:spLocks noChangeArrowheads="1"/>
          </p:cNvSpPr>
          <p:nvPr/>
        </p:nvSpPr>
        <p:spPr bwMode="auto">
          <a:xfrm>
            <a:off x="2657278" y="2943846"/>
            <a:ext cx="882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400" b="1" dirty="0">
                <a:solidFill>
                  <a:schemeClr val="accent3">
                    <a:lumMod val="75000"/>
                  </a:schemeClr>
                </a:solidFill>
                <a:latin typeface="Arial" panose="020B0604020202020204" pitchFamily="34" charset="0"/>
                <a:ea typeface="Lato Black" pitchFamily="34" charset="0"/>
                <a:cs typeface="Arial" panose="020B0604020202020204" pitchFamily="34" charset="0"/>
              </a:rPr>
              <a:t>51</a:t>
            </a:r>
            <a:r>
              <a:rPr lang="id-ID" sz="2400" b="1" dirty="0">
                <a:solidFill>
                  <a:schemeClr val="accent3">
                    <a:lumMod val="75000"/>
                  </a:schemeClr>
                </a:solidFill>
                <a:latin typeface="Arial" panose="020B0604020202020204" pitchFamily="34" charset="0"/>
                <a:ea typeface="Lato Black" pitchFamily="34" charset="0"/>
                <a:cs typeface="Arial" panose="020B0604020202020204" pitchFamily="34" charset="0"/>
              </a:rPr>
              <a:t>%</a:t>
            </a:r>
          </a:p>
        </p:txBody>
      </p:sp>
      <p:sp>
        <p:nvSpPr>
          <p:cNvPr id="16" name="Round Same Side Corner Rectangle 58">
            <a:extLst>
              <a:ext uri="{FF2B5EF4-FFF2-40B4-BE49-F238E27FC236}">
                <a16:creationId xmlns:a16="http://schemas.microsoft.com/office/drawing/2014/main" id="{59DE12A0-C6CC-6F4D-B8C7-04C5B5F65A9A}"/>
              </a:ext>
            </a:extLst>
          </p:cNvPr>
          <p:cNvSpPr/>
          <p:nvPr/>
        </p:nvSpPr>
        <p:spPr>
          <a:xfrm rot="16200000" flipH="1">
            <a:off x="2988846" y="3048982"/>
            <a:ext cx="201168" cy="914400"/>
          </a:xfrm>
          <a:prstGeom prst="round2SameRect">
            <a:avLst>
              <a:gd name="adj1" fmla="val 50000"/>
              <a:gd name="adj2"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0CF7790-67E3-0742-81D0-2BF893721DC1}"/>
              </a:ext>
            </a:extLst>
          </p:cNvPr>
          <p:cNvSpPr txBox="1"/>
          <p:nvPr/>
        </p:nvSpPr>
        <p:spPr>
          <a:xfrm>
            <a:off x="8504748" y="4778570"/>
            <a:ext cx="3135874" cy="1169551"/>
          </a:xfrm>
          <a:prstGeom prst="rect">
            <a:avLst/>
          </a:prstGeom>
          <a:noFill/>
        </p:spPr>
        <p:txBody>
          <a:bodyPr wrap="square" rtlCol="0">
            <a:spAutoFit/>
          </a:bodyPr>
          <a:lstStyle/>
          <a:p>
            <a:pPr algn="ctr"/>
            <a:r>
              <a:rPr lang="en-US" sz="1400" dirty="0">
                <a:solidFill>
                  <a:srgbClr val="035153"/>
                </a:solidFill>
                <a:latin typeface="Arial" panose="020B0604020202020204" pitchFamily="34" charset="0"/>
                <a:cs typeface="Arial" panose="020B0604020202020204" pitchFamily="34" charset="0"/>
              </a:rPr>
              <a:t> A diverse balance of all income groups. UK &amp; Germany pushing average income lower than in previous years, with 30% under $45,000 per year vs. 23% in USA</a:t>
            </a:r>
          </a:p>
        </p:txBody>
      </p:sp>
      <p:sp>
        <p:nvSpPr>
          <p:cNvPr id="3" name="TextBox 2">
            <a:extLst>
              <a:ext uri="{FF2B5EF4-FFF2-40B4-BE49-F238E27FC236}">
                <a16:creationId xmlns:a16="http://schemas.microsoft.com/office/drawing/2014/main" id="{7B3EF02C-8C84-124D-9517-395B035D5D4D}"/>
              </a:ext>
            </a:extLst>
          </p:cNvPr>
          <p:cNvSpPr txBox="1"/>
          <p:nvPr/>
        </p:nvSpPr>
        <p:spPr>
          <a:xfrm>
            <a:off x="4268856" y="4778570"/>
            <a:ext cx="2931493" cy="954107"/>
          </a:xfrm>
          <a:prstGeom prst="rect">
            <a:avLst/>
          </a:prstGeom>
          <a:noFill/>
        </p:spPr>
        <p:txBody>
          <a:bodyPr wrap="square" rtlCol="0">
            <a:spAutoFit/>
          </a:bodyPr>
          <a:lstStyle/>
          <a:p>
            <a:pPr algn="ctr"/>
            <a:r>
              <a:rPr lang="en-US" sz="1400" dirty="0">
                <a:solidFill>
                  <a:srgbClr val="035153"/>
                </a:solidFill>
                <a:latin typeface="Arial" panose="020B0604020202020204" pitchFamily="34" charset="0"/>
                <a:cs typeface="Arial" panose="020B0604020202020204" pitchFamily="34" charset="0"/>
              </a:rPr>
              <a:t>Adult consumers, with consumers age 66+ no more than 10% of sample (German respondents younger with 28% 35 or younger)</a:t>
            </a:r>
          </a:p>
        </p:txBody>
      </p:sp>
      <p:cxnSp>
        <p:nvCxnSpPr>
          <p:cNvPr id="18" name="Straight Connector 17">
            <a:extLst>
              <a:ext uri="{FF2B5EF4-FFF2-40B4-BE49-F238E27FC236}">
                <a16:creationId xmlns:a16="http://schemas.microsoft.com/office/drawing/2014/main" id="{D7F44425-F048-994A-BCEB-E530092D1637}"/>
              </a:ext>
            </a:extLst>
          </p:cNvPr>
          <p:cNvCxnSpPr>
            <a:cxnSpLocks/>
          </p:cNvCxnSpPr>
          <p:nvPr/>
        </p:nvCxnSpPr>
        <p:spPr>
          <a:xfrm>
            <a:off x="3777343" y="1707324"/>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8D1587-3D33-0440-AD93-F2DBDA49C3E5}"/>
              </a:ext>
            </a:extLst>
          </p:cNvPr>
          <p:cNvCxnSpPr>
            <a:cxnSpLocks/>
          </p:cNvCxnSpPr>
          <p:nvPr/>
        </p:nvCxnSpPr>
        <p:spPr>
          <a:xfrm>
            <a:off x="7858539" y="1707324"/>
            <a:ext cx="0" cy="4403792"/>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60B1CE0-AFEF-1F42-A845-30D2AA19686F}"/>
              </a:ext>
            </a:extLst>
          </p:cNvPr>
          <p:cNvSpPr txBox="1"/>
          <p:nvPr/>
        </p:nvSpPr>
        <p:spPr>
          <a:xfrm>
            <a:off x="4652695" y="1859724"/>
            <a:ext cx="2057896" cy="338554"/>
          </a:xfrm>
          <a:prstGeom prst="rect">
            <a:avLst/>
          </a:prstGeom>
          <a:noFill/>
        </p:spPr>
        <p:txBody>
          <a:bodyPr wrap="square" rtlCol="0">
            <a:spAutoFit/>
          </a:bodyPr>
          <a:lstStyle/>
          <a:p>
            <a:pPr algn="ctr"/>
            <a:r>
              <a:rPr lang="en-US" sz="1600" b="1" dirty="0">
                <a:solidFill>
                  <a:srgbClr val="035153"/>
                </a:solidFill>
                <a:latin typeface="Arial" panose="020B0604020202020204" pitchFamily="34" charset="0"/>
                <a:cs typeface="Arial" panose="020B0604020202020204" pitchFamily="34" charset="0"/>
              </a:rPr>
              <a:t>AGE</a:t>
            </a:r>
          </a:p>
        </p:txBody>
      </p:sp>
      <p:sp>
        <p:nvSpPr>
          <p:cNvPr id="21" name="TextBox 20">
            <a:extLst>
              <a:ext uri="{FF2B5EF4-FFF2-40B4-BE49-F238E27FC236}">
                <a16:creationId xmlns:a16="http://schemas.microsoft.com/office/drawing/2014/main" id="{B7BF1234-D822-6443-B223-1CF0902EE024}"/>
              </a:ext>
            </a:extLst>
          </p:cNvPr>
          <p:cNvSpPr txBox="1"/>
          <p:nvPr/>
        </p:nvSpPr>
        <p:spPr>
          <a:xfrm>
            <a:off x="845744" y="1859724"/>
            <a:ext cx="2057896" cy="338554"/>
          </a:xfrm>
          <a:prstGeom prst="rect">
            <a:avLst/>
          </a:prstGeom>
          <a:noFill/>
        </p:spPr>
        <p:txBody>
          <a:bodyPr wrap="square" rtlCol="0">
            <a:spAutoFit/>
          </a:bodyPr>
          <a:lstStyle/>
          <a:p>
            <a:pPr algn="ctr"/>
            <a:r>
              <a:rPr lang="en-US" sz="1600" b="1" dirty="0">
                <a:solidFill>
                  <a:srgbClr val="035153"/>
                </a:solidFill>
                <a:latin typeface="Arial" panose="020B0604020202020204" pitchFamily="34" charset="0"/>
                <a:cs typeface="Arial" panose="020B0604020202020204" pitchFamily="34" charset="0"/>
              </a:rPr>
              <a:t>GENDER</a:t>
            </a:r>
          </a:p>
        </p:txBody>
      </p:sp>
      <p:sp>
        <p:nvSpPr>
          <p:cNvPr id="22" name="TextBox 21">
            <a:extLst>
              <a:ext uri="{FF2B5EF4-FFF2-40B4-BE49-F238E27FC236}">
                <a16:creationId xmlns:a16="http://schemas.microsoft.com/office/drawing/2014/main" id="{DA7CD926-ED2B-F540-BA5F-D1836900C3C8}"/>
              </a:ext>
            </a:extLst>
          </p:cNvPr>
          <p:cNvSpPr txBox="1"/>
          <p:nvPr/>
        </p:nvSpPr>
        <p:spPr>
          <a:xfrm>
            <a:off x="8884882" y="1859724"/>
            <a:ext cx="2057896" cy="338554"/>
          </a:xfrm>
          <a:prstGeom prst="rect">
            <a:avLst/>
          </a:prstGeom>
          <a:noFill/>
        </p:spPr>
        <p:txBody>
          <a:bodyPr wrap="square" rtlCol="0">
            <a:spAutoFit/>
          </a:bodyPr>
          <a:lstStyle/>
          <a:p>
            <a:pPr algn="ctr"/>
            <a:r>
              <a:rPr lang="en-US" sz="1600" b="1" dirty="0">
                <a:solidFill>
                  <a:srgbClr val="035153"/>
                </a:solidFill>
                <a:latin typeface="Arial" panose="020B0604020202020204" pitchFamily="34" charset="0"/>
                <a:cs typeface="Arial" panose="020B0604020202020204" pitchFamily="34" charset="0"/>
              </a:rPr>
              <a:t>INCOME</a:t>
            </a:r>
          </a:p>
        </p:txBody>
      </p:sp>
      <p:sp>
        <p:nvSpPr>
          <p:cNvPr id="23" name="TextBox 22">
            <a:extLst>
              <a:ext uri="{FF2B5EF4-FFF2-40B4-BE49-F238E27FC236}">
                <a16:creationId xmlns:a16="http://schemas.microsoft.com/office/drawing/2014/main" id="{84BED22A-DCC9-FC40-AB32-755661CDDBD7}"/>
              </a:ext>
            </a:extLst>
          </p:cNvPr>
          <p:cNvSpPr txBox="1"/>
          <p:nvPr/>
        </p:nvSpPr>
        <p:spPr>
          <a:xfrm>
            <a:off x="8150368" y="5997343"/>
            <a:ext cx="3691778" cy="276999"/>
          </a:xfrm>
          <a:prstGeom prst="rect">
            <a:avLst/>
          </a:prstGeom>
          <a:noFill/>
        </p:spPr>
        <p:txBody>
          <a:bodyPr wrap="square" rtlCol="0">
            <a:spAutoFit/>
          </a:bodyPr>
          <a:lstStyle/>
          <a:p>
            <a:r>
              <a:rPr lang="en-US" sz="1200" i="1" dirty="0">
                <a:solidFill>
                  <a:schemeClr val="accent2"/>
                </a:solidFill>
                <a:latin typeface="Arial" panose="020B0604020202020204" pitchFamily="34" charset="0"/>
                <a:cs typeface="Arial" panose="020B0604020202020204" pitchFamily="34" charset="0"/>
              </a:rPr>
              <a:t>*Converted to USD from original national currency</a:t>
            </a:r>
          </a:p>
        </p:txBody>
      </p:sp>
    </p:spTree>
    <p:extLst>
      <p:ext uri="{BB962C8B-B14F-4D97-AF65-F5344CB8AC3E}">
        <p14:creationId xmlns:p14="http://schemas.microsoft.com/office/powerpoint/2010/main" val="400063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2532-1E28-FA4C-B285-A32BC81DCB3A}"/>
              </a:ext>
            </a:extLst>
          </p:cNvPr>
          <p:cNvSpPr>
            <a:spLocks noGrp="1"/>
          </p:cNvSpPr>
          <p:nvPr>
            <p:ph type="title"/>
          </p:nvPr>
        </p:nvSpPr>
        <p:spPr/>
        <p:txBody>
          <a:bodyPr/>
          <a:lstStyle/>
          <a:p>
            <a:r>
              <a:rPr lang="en-US" dirty="0"/>
              <a:t>Sustainability impact</a:t>
            </a:r>
          </a:p>
        </p:txBody>
      </p:sp>
      <p:sp>
        <p:nvSpPr>
          <p:cNvPr id="4" name="TextBox 3">
            <a:extLst>
              <a:ext uri="{FF2B5EF4-FFF2-40B4-BE49-F238E27FC236}">
                <a16:creationId xmlns:a16="http://schemas.microsoft.com/office/drawing/2014/main" id="{36E73646-4291-4245-8FF7-584A0612BA94}"/>
              </a:ext>
            </a:extLst>
          </p:cNvPr>
          <p:cNvSpPr txBox="1"/>
          <p:nvPr/>
        </p:nvSpPr>
        <p:spPr>
          <a:xfrm>
            <a:off x="1334530" y="900625"/>
            <a:ext cx="9099933"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 ingredient’s sustainability/environmental impact has a significant impact on purchase decision among prebiotic users compared to other categories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There was no significant variation by country</a:t>
            </a:r>
          </a:p>
        </p:txBody>
      </p:sp>
      <p:sp>
        <p:nvSpPr>
          <p:cNvPr id="6" name="Freeform 260">
            <a:extLst>
              <a:ext uri="{FF2B5EF4-FFF2-40B4-BE49-F238E27FC236}">
                <a16:creationId xmlns:a16="http://schemas.microsoft.com/office/drawing/2014/main" id="{2C7DB663-C5D2-3240-B3D4-6D7C9B0984DD}"/>
              </a:ext>
            </a:extLst>
          </p:cNvPr>
          <p:cNvSpPr>
            <a:spLocks noChangeAspect="1" noEditPoints="1"/>
          </p:cNvSpPr>
          <p:nvPr/>
        </p:nvSpPr>
        <p:spPr bwMode="auto">
          <a:xfrm>
            <a:off x="918856" y="919775"/>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7" name="Content Placeholder 2">
            <a:extLst>
              <a:ext uri="{FF2B5EF4-FFF2-40B4-BE49-F238E27FC236}">
                <a16:creationId xmlns:a16="http://schemas.microsoft.com/office/drawing/2014/main" id="{8AAD22B8-B991-449C-A8CF-9DB6D0B734E2}"/>
              </a:ext>
            </a:extLst>
          </p:cNvPr>
          <p:cNvSpPr txBox="1">
            <a:spLocks/>
          </p:cNvSpPr>
          <p:nvPr/>
        </p:nvSpPr>
        <p:spPr>
          <a:xfrm>
            <a:off x="0" y="6492874"/>
            <a:ext cx="11512550" cy="3603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a:t>
            </a:r>
            <a:r>
              <a:rPr lang="en-US" sz="1000" dirty="0">
                <a:solidFill>
                  <a:schemeClr val="bg1">
                    <a:lumMod val="50000"/>
                  </a:schemeClr>
                </a:solidFill>
                <a:latin typeface="Arial" panose="020B0604020202020204" pitchFamily="34" charset="0"/>
                <a:cs typeface="Arial" panose="020B0604020202020204" pitchFamily="34" charset="0"/>
              </a:rPr>
              <a:t>N=241 for Prebiotics Regular Users, N=460 for Prebiotics Irregular Users. Question: “When deciding which supplements to purchase, to what degree does the sustainability/environmental impact of a supplement ingredient influence your purchasing decision?”</a:t>
            </a:r>
          </a:p>
        </p:txBody>
      </p:sp>
      <p:graphicFrame>
        <p:nvGraphicFramePr>
          <p:cNvPr id="8" name="Chart 7">
            <a:extLst>
              <a:ext uri="{FF2B5EF4-FFF2-40B4-BE49-F238E27FC236}">
                <a16:creationId xmlns:a16="http://schemas.microsoft.com/office/drawing/2014/main" id="{F59EE967-DC01-4A95-AF55-03671EE0C140}"/>
              </a:ext>
            </a:extLst>
          </p:cNvPr>
          <p:cNvGraphicFramePr/>
          <p:nvPr>
            <p:extLst>
              <p:ext uri="{D42A27DB-BD31-4B8C-83A1-F6EECF244321}">
                <p14:modId xmlns:p14="http://schemas.microsoft.com/office/powerpoint/2010/main" val="2228496018"/>
              </p:ext>
            </p:extLst>
          </p:nvPr>
        </p:nvGraphicFramePr>
        <p:xfrm>
          <a:off x="470840" y="1823955"/>
          <a:ext cx="11066252" cy="42219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26270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EB18-CA08-4F6C-9132-22A6134C3E0C}"/>
              </a:ext>
            </a:extLst>
          </p:cNvPr>
          <p:cNvSpPr>
            <a:spLocks noGrp="1"/>
          </p:cNvSpPr>
          <p:nvPr>
            <p:ph type="title"/>
          </p:nvPr>
        </p:nvSpPr>
        <p:spPr/>
        <p:txBody>
          <a:bodyPr/>
          <a:lstStyle/>
          <a:p>
            <a:r>
              <a:rPr lang="en-US" sz="2800" dirty="0">
                <a:latin typeface="Arial Black" panose="020B0A04020102020204" pitchFamily="34" charset="0"/>
                <a:cs typeface="Arial Bold" panose="020B0704020202020204" pitchFamily="34" charset="0"/>
              </a:rPr>
              <a:t>Sustainability: Across Supplements</a:t>
            </a:r>
            <a:endParaRPr lang="en-US" sz="2800" dirty="0">
              <a:latin typeface="Arial Black" panose="020B0A04020102020204" pitchFamily="34" charset="0"/>
            </a:endParaRPr>
          </a:p>
        </p:txBody>
      </p:sp>
      <p:graphicFrame>
        <p:nvGraphicFramePr>
          <p:cNvPr id="7" name="Content Placeholder 6">
            <a:extLst>
              <a:ext uri="{FF2B5EF4-FFF2-40B4-BE49-F238E27FC236}">
                <a16:creationId xmlns:a16="http://schemas.microsoft.com/office/drawing/2014/main" id="{AF4A08C0-B72C-4460-AA1D-BFF665E07794}"/>
              </a:ext>
            </a:extLst>
          </p:cNvPr>
          <p:cNvGraphicFramePr>
            <a:graphicFrameLocks noGrp="1"/>
          </p:cNvGraphicFramePr>
          <p:nvPr>
            <p:ph idx="4294967295"/>
            <p:extLst>
              <p:ext uri="{D42A27DB-BD31-4B8C-83A1-F6EECF244321}">
                <p14:modId xmlns:p14="http://schemas.microsoft.com/office/powerpoint/2010/main" val="3314379885"/>
              </p:ext>
            </p:extLst>
          </p:nvPr>
        </p:nvGraphicFramePr>
        <p:xfrm>
          <a:off x="75282" y="1395056"/>
          <a:ext cx="12041436" cy="4854326"/>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2">
            <a:extLst>
              <a:ext uri="{FF2B5EF4-FFF2-40B4-BE49-F238E27FC236}">
                <a16:creationId xmlns:a16="http://schemas.microsoft.com/office/drawing/2014/main" id="{665078A6-4265-4E52-9456-CB4E633CBA28}"/>
              </a:ext>
            </a:extLst>
          </p:cNvPr>
          <p:cNvSpPr txBox="1">
            <a:spLocks/>
          </p:cNvSpPr>
          <p:nvPr/>
        </p:nvSpPr>
        <p:spPr>
          <a:xfrm>
            <a:off x="198304" y="6490103"/>
            <a:ext cx="11512826" cy="256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dirty="0">
                <a:solidFill>
                  <a:schemeClr val="bg1">
                    <a:lumMod val="50000"/>
                  </a:schemeClr>
                </a:solidFill>
                <a:latin typeface="Arial" panose="020B0604020202020204" pitchFamily="34" charset="0"/>
                <a:cs typeface="Arial" panose="020B0604020202020204" pitchFamily="34" charset="0"/>
              </a:rPr>
              <a:t>Question: “When deciding which supplements to purchase, to what degree does the sustainability/environmental impact of a supplement ingredient influence your purchasing decision?”</a:t>
            </a:r>
          </a:p>
        </p:txBody>
      </p:sp>
    </p:spTree>
    <p:extLst>
      <p:ext uri="{BB962C8B-B14F-4D97-AF65-F5344CB8AC3E}">
        <p14:creationId xmlns:p14="http://schemas.microsoft.com/office/powerpoint/2010/main" val="4549999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banana sitting on top of a wooden table&#10;&#10;Description automatically generated">
            <a:extLst>
              <a:ext uri="{FF2B5EF4-FFF2-40B4-BE49-F238E27FC236}">
                <a16:creationId xmlns:a16="http://schemas.microsoft.com/office/drawing/2014/main" id="{8778CEB3-EC72-114C-9EFB-45C9C7E04388}"/>
              </a:ext>
            </a:extLst>
          </p:cNvPr>
          <p:cNvPicPr>
            <a:picLocks noGrp="1" noChangeAspect="1"/>
          </p:cNvPicPr>
          <p:nvPr>
            <p:ph type="pic" sz="quarter" idx="10"/>
          </p:nvPr>
        </p:nvPicPr>
        <p:blipFill>
          <a:blip r:embed="rId2"/>
          <a:srcRect l="23171" r="23171"/>
          <a:stretch>
            <a:fillRect/>
          </a:stretch>
        </p:blipFill>
        <p:spPr/>
      </p:pic>
      <p:sp>
        <p:nvSpPr>
          <p:cNvPr id="3" name="TextBox 34">
            <a:extLst>
              <a:ext uri="{FF2B5EF4-FFF2-40B4-BE49-F238E27FC236}">
                <a16:creationId xmlns:a16="http://schemas.microsoft.com/office/drawing/2014/main" id="{1E9D9969-84F2-DC42-921E-48A89C99C90E}"/>
              </a:ext>
            </a:extLst>
          </p:cNvPr>
          <p:cNvSpPr txBox="1">
            <a:spLocks noChangeArrowheads="1"/>
          </p:cNvSpPr>
          <p:nvPr/>
        </p:nvSpPr>
        <p:spPr bwMode="auto">
          <a:xfrm>
            <a:off x="6881468" y="1943079"/>
            <a:ext cx="4664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a:r>
              <a:rPr lang="en-US" sz="2000" b="1" dirty="0">
                <a:solidFill>
                  <a:srgbClr val="004943"/>
                </a:solidFill>
                <a:latin typeface="Arial" panose="020B0604020202020204" pitchFamily="34" charset="0"/>
                <a:cs typeface="Arial" panose="020B0604020202020204" pitchFamily="34" charset="0"/>
              </a:rPr>
              <a:t>Len Monheit</a:t>
            </a:r>
          </a:p>
          <a:p>
            <a:pPr algn="ctr"/>
            <a:r>
              <a:rPr lang="en-US" sz="2000" dirty="0">
                <a:solidFill>
                  <a:srgbClr val="004943"/>
                </a:solidFill>
                <a:latin typeface="Arial" panose="020B0604020202020204" pitchFamily="34" charset="0"/>
                <a:cs typeface="Arial" panose="020B0604020202020204" pitchFamily="34" charset="0"/>
              </a:rPr>
              <a:t>Executive Director</a:t>
            </a:r>
          </a:p>
          <a:p>
            <a:pPr algn="ctr"/>
            <a:r>
              <a:rPr lang="en-US" sz="2000" dirty="0">
                <a:solidFill>
                  <a:srgbClr val="004943"/>
                </a:solidFill>
                <a:latin typeface="Arial" panose="020B0604020202020204" pitchFamily="34" charset="0"/>
                <a:cs typeface="Arial" panose="020B0604020202020204" pitchFamily="34" charset="0"/>
              </a:rPr>
              <a:t>len@trusttransparency.com</a:t>
            </a:r>
          </a:p>
        </p:txBody>
      </p:sp>
      <p:sp>
        <p:nvSpPr>
          <p:cNvPr id="4" name="Freeform 5">
            <a:extLst>
              <a:ext uri="{FF2B5EF4-FFF2-40B4-BE49-F238E27FC236}">
                <a16:creationId xmlns:a16="http://schemas.microsoft.com/office/drawing/2014/main" id="{0CC881BF-63EE-B741-B193-72CC3FC4A4F1}"/>
              </a:ext>
            </a:extLst>
          </p:cNvPr>
          <p:cNvSpPr>
            <a:spLocks/>
          </p:cNvSpPr>
          <p:nvPr/>
        </p:nvSpPr>
        <p:spPr bwMode="auto">
          <a:xfrm rot="11331491">
            <a:off x="2257159"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pic>
        <p:nvPicPr>
          <p:cNvPr id="6" name="Picture 5">
            <a:extLst>
              <a:ext uri="{FF2B5EF4-FFF2-40B4-BE49-F238E27FC236}">
                <a16:creationId xmlns:a16="http://schemas.microsoft.com/office/drawing/2014/main" id="{ACD1D193-AD54-0849-AF23-FAE69B1A2B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5422" y="214770"/>
            <a:ext cx="1316736" cy="684528"/>
          </a:xfrm>
          <a:prstGeom prst="rect">
            <a:avLst/>
          </a:prstGeom>
        </p:spPr>
      </p:pic>
      <p:sp>
        <p:nvSpPr>
          <p:cNvPr id="11" name="TextBox 10">
            <a:extLst>
              <a:ext uri="{FF2B5EF4-FFF2-40B4-BE49-F238E27FC236}">
                <a16:creationId xmlns:a16="http://schemas.microsoft.com/office/drawing/2014/main" id="{63471FAF-7F4C-0A43-9440-9161F602E744}"/>
              </a:ext>
            </a:extLst>
          </p:cNvPr>
          <p:cNvSpPr txBox="1"/>
          <p:nvPr/>
        </p:nvSpPr>
        <p:spPr>
          <a:xfrm>
            <a:off x="2698515" y="3077459"/>
            <a:ext cx="3134077" cy="523220"/>
          </a:xfrm>
          <a:prstGeom prst="rect">
            <a:avLst/>
          </a:prstGeom>
          <a:noFill/>
        </p:spPr>
        <p:txBody>
          <a:bodyPr wrap="square" rtlCol="0">
            <a:spAutoFit/>
          </a:bodyPr>
          <a:lstStyle/>
          <a:p>
            <a:r>
              <a:rPr lang="en-US" sz="2800" b="1" cap="all" dirty="0">
                <a:solidFill>
                  <a:schemeClr val="bg1"/>
                </a:solidFill>
                <a:latin typeface="Arial Black" panose="020B0604020202020204" pitchFamily="34" charset="0"/>
                <a:cs typeface="Arial Black" panose="020B0604020202020204" pitchFamily="34" charset="0"/>
              </a:rPr>
              <a:t>Questions?</a:t>
            </a:r>
          </a:p>
        </p:txBody>
      </p:sp>
      <p:sp>
        <p:nvSpPr>
          <p:cNvPr id="13" name="Freeform 24">
            <a:extLst>
              <a:ext uri="{FF2B5EF4-FFF2-40B4-BE49-F238E27FC236}">
                <a16:creationId xmlns:a16="http://schemas.microsoft.com/office/drawing/2014/main" id="{A2C3460F-2CB1-9346-8817-B4340F35A764}"/>
              </a:ext>
            </a:extLst>
          </p:cNvPr>
          <p:cNvSpPr>
            <a:spLocks noChangeAspect="1" noEditPoints="1"/>
          </p:cNvSpPr>
          <p:nvPr/>
        </p:nvSpPr>
        <p:spPr bwMode="auto">
          <a:xfrm>
            <a:off x="10209118" y="5279306"/>
            <a:ext cx="452607" cy="457200"/>
          </a:xfrm>
          <a:custGeom>
            <a:avLst/>
            <a:gdLst>
              <a:gd name="T0" fmla="*/ 1894 w 3343"/>
              <a:gd name="T1" fmla="*/ 945 h 3378"/>
              <a:gd name="T2" fmla="*/ 1745 w 3343"/>
              <a:gd name="T3" fmla="*/ 1050 h 3378"/>
              <a:gd name="T4" fmla="*/ 1659 w 3343"/>
              <a:gd name="T5" fmla="*/ 1213 h 3378"/>
              <a:gd name="T6" fmla="*/ 1657 w 3343"/>
              <a:gd name="T7" fmla="*/ 1396 h 3378"/>
              <a:gd name="T8" fmla="*/ 1352 w 3343"/>
              <a:gd name="T9" fmla="*/ 1336 h 3378"/>
              <a:gd name="T10" fmla="*/ 1083 w 3343"/>
              <a:gd name="T11" fmla="*/ 1197 h 3378"/>
              <a:gd name="T12" fmla="*/ 865 w 3343"/>
              <a:gd name="T13" fmla="*/ 991 h 3378"/>
              <a:gd name="T14" fmla="*/ 815 w 3343"/>
              <a:gd name="T15" fmla="*/ 1144 h 3378"/>
              <a:gd name="T16" fmla="*/ 840 w 3343"/>
              <a:gd name="T17" fmla="*/ 1329 h 3378"/>
              <a:gd name="T18" fmla="*/ 947 w 3343"/>
              <a:gd name="T19" fmla="*/ 1481 h 3378"/>
              <a:gd name="T20" fmla="*/ 850 w 3343"/>
              <a:gd name="T21" fmla="*/ 1480 h 3378"/>
              <a:gd name="T22" fmla="*/ 812 w 3343"/>
              <a:gd name="T23" fmla="*/ 1516 h 3378"/>
              <a:gd name="T24" fmla="*/ 884 w 3343"/>
              <a:gd name="T25" fmla="*/ 1694 h 3378"/>
              <a:gd name="T26" fmla="*/ 1027 w 3343"/>
              <a:gd name="T27" fmla="*/ 1816 h 3378"/>
              <a:gd name="T28" fmla="*/ 1051 w 3343"/>
              <a:gd name="T29" fmla="*/ 1859 h 3378"/>
              <a:gd name="T30" fmla="*/ 962 w 3343"/>
              <a:gd name="T31" fmla="*/ 1898 h 3378"/>
              <a:gd name="T32" fmla="*/ 1079 w 3343"/>
              <a:gd name="T33" fmla="*/ 2045 h 3378"/>
              <a:gd name="T34" fmla="*/ 1254 w 3343"/>
              <a:gd name="T35" fmla="*/ 2119 h 3378"/>
              <a:gd name="T36" fmla="*/ 1142 w 3343"/>
              <a:gd name="T37" fmla="*/ 2221 h 3378"/>
              <a:gd name="T38" fmla="*/ 893 w 3343"/>
              <a:gd name="T39" fmla="*/ 2287 h 3378"/>
              <a:gd name="T40" fmla="*/ 799 w 3343"/>
              <a:gd name="T41" fmla="*/ 2323 h 3378"/>
              <a:gd name="T42" fmla="*/ 1086 w 3343"/>
              <a:gd name="T43" fmla="*/ 2432 h 3378"/>
              <a:gd name="T44" fmla="*/ 1404 w 3343"/>
              <a:gd name="T45" fmla="*/ 2456 h 3378"/>
              <a:gd name="T46" fmla="*/ 1696 w 3343"/>
              <a:gd name="T47" fmla="*/ 2397 h 3378"/>
              <a:gd name="T48" fmla="*/ 1941 w 3343"/>
              <a:gd name="T49" fmla="*/ 2273 h 3378"/>
              <a:gd name="T50" fmla="*/ 2136 w 3343"/>
              <a:gd name="T51" fmla="*/ 2099 h 3378"/>
              <a:gd name="T52" fmla="*/ 2283 w 3343"/>
              <a:gd name="T53" fmla="*/ 1886 h 3378"/>
              <a:gd name="T54" fmla="*/ 2376 w 3343"/>
              <a:gd name="T55" fmla="*/ 1653 h 3378"/>
              <a:gd name="T56" fmla="*/ 2416 w 3343"/>
              <a:gd name="T57" fmla="*/ 1412 h 3378"/>
              <a:gd name="T58" fmla="*/ 2502 w 3343"/>
              <a:gd name="T59" fmla="*/ 1231 h 3378"/>
              <a:gd name="T60" fmla="*/ 2557 w 3343"/>
              <a:gd name="T61" fmla="*/ 1123 h 3378"/>
              <a:gd name="T62" fmla="*/ 2427 w 3343"/>
              <a:gd name="T63" fmla="*/ 1137 h 3378"/>
              <a:gd name="T64" fmla="*/ 2541 w 3343"/>
              <a:gd name="T65" fmla="*/ 992 h 3378"/>
              <a:gd name="T66" fmla="*/ 2378 w 3343"/>
              <a:gd name="T67" fmla="*/ 1026 h 3378"/>
              <a:gd name="T68" fmla="*/ 2208 w 3343"/>
              <a:gd name="T69" fmla="*/ 962 h 3378"/>
              <a:gd name="T70" fmla="*/ 2033 w 3343"/>
              <a:gd name="T71" fmla="*/ 919 h 3378"/>
              <a:gd name="T72" fmla="*/ 1983 w 3343"/>
              <a:gd name="T73" fmla="*/ 30 h 3378"/>
              <a:gd name="T74" fmla="*/ 2367 w 3343"/>
              <a:gd name="T75" fmla="*/ 154 h 3378"/>
              <a:gd name="T76" fmla="*/ 2705 w 3343"/>
              <a:gd name="T77" fmla="*/ 364 h 3378"/>
              <a:gd name="T78" fmla="*/ 2984 w 3343"/>
              <a:gd name="T79" fmla="*/ 644 h 3378"/>
              <a:gd name="T80" fmla="*/ 3191 w 3343"/>
              <a:gd name="T81" fmla="*/ 987 h 3378"/>
              <a:gd name="T82" fmla="*/ 3315 w 3343"/>
              <a:gd name="T83" fmla="*/ 1374 h 3378"/>
              <a:gd name="T84" fmla="*/ 3340 w 3343"/>
              <a:gd name="T85" fmla="*/ 1796 h 3378"/>
              <a:gd name="T86" fmla="*/ 3265 w 3343"/>
              <a:gd name="T87" fmla="*/ 2202 h 3378"/>
              <a:gd name="T88" fmla="*/ 3098 w 3343"/>
              <a:gd name="T89" fmla="*/ 2569 h 3378"/>
              <a:gd name="T90" fmla="*/ 2854 w 3343"/>
              <a:gd name="T91" fmla="*/ 2882 h 3378"/>
              <a:gd name="T92" fmla="*/ 2543 w 3343"/>
              <a:gd name="T93" fmla="*/ 3129 h 3378"/>
              <a:gd name="T94" fmla="*/ 2180 w 3343"/>
              <a:gd name="T95" fmla="*/ 3297 h 3378"/>
              <a:gd name="T96" fmla="*/ 1778 w 3343"/>
              <a:gd name="T97" fmla="*/ 3373 h 3378"/>
              <a:gd name="T98" fmla="*/ 1360 w 3343"/>
              <a:gd name="T99" fmla="*/ 3348 h 3378"/>
              <a:gd name="T100" fmla="*/ 976 w 3343"/>
              <a:gd name="T101" fmla="*/ 3223 h 3378"/>
              <a:gd name="T102" fmla="*/ 638 w 3343"/>
              <a:gd name="T103" fmla="*/ 3014 h 3378"/>
              <a:gd name="T104" fmla="*/ 359 w 3343"/>
              <a:gd name="T105" fmla="*/ 2733 h 3378"/>
              <a:gd name="T106" fmla="*/ 152 w 3343"/>
              <a:gd name="T107" fmla="*/ 2391 h 3378"/>
              <a:gd name="T108" fmla="*/ 29 w 3343"/>
              <a:gd name="T109" fmla="*/ 2004 h 3378"/>
              <a:gd name="T110" fmla="*/ 3 w 3343"/>
              <a:gd name="T111" fmla="*/ 1582 h 3378"/>
              <a:gd name="T112" fmla="*/ 79 w 3343"/>
              <a:gd name="T113" fmla="*/ 1176 h 3378"/>
              <a:gd name="T114" fmla="*/ 246 w 3343"/>
              <a:gd name="T115" fmla="*/ 809 h 3378"/>
              <a:gd name="T116" fmla="*/ 490 w 3343"/>
              <a:gd name="T117" fmla="*/ 496 h 3378"/>
              <a:gd name="T118" fmla="*/ 800 w 3343"/>
              <a:gd name="T119" fmla="*/ 248 h 3378"/>
              <a:gd name="T120" fmla="*/ 1163 w 3343"/>
              <a:gd name="T121" fmla="*/ 80 h 3378"/>
              <a:gd name="T122" fmla="*/ 1566 w 3343"/>
              <a:gd name="T123" fmla="*/ 4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43" h="3378">
                <a:moveTo>
                  <a:pt x="2033" y="919"/>
                </a:moveTo>
                <a:lnTo>
                  <a:pt x="1984" y="922"/>
                </a:lnTo>
                <a:lnTo>
                  <a:pt x="1938" y="932"/>
                </a:lnTo>
                <a:lnTo>
                  <a:pt x="1894" y="945"/>
                </a:lnTo>
                <a:lnTo>
                  <a:pt x="1852" y="964"/>
                </a:lnTo>
                <a:lnTo>
                  <a:pt x="1812" y="989"/>
                </a:lnTo>
                <a:lnTo>
                  <a:pt x="1777" y="1017"/>
                </a:lnTo>
                <a:lnTo>
                  <a:pt x="1745" y="1050"/>
                </a:lnTo>
                <a:lnTo>
                  <a:pt x="1717" y="1086"/>
                </a:lnTo>
                <a:lnTo>
                  <a:pt x="1693" y="1125"/>
                </a:lnTo>
                <a:lnTo>
                  <a:pt x="1673" y="1167"/>
                </a:lnTo>
                <a:lnTo>
                  <a:pt x="1659" y="1213"/>
                </a:lnTo>
                <a:lnTo>
                  <a:pt x="1651" y="1259"/>
                </a:lnTo>
                <a:lnTo>
                  <a:pt x="1648" y="1308"/>
                </a:lnTo>
                <a:lnTo>
                  <a:pt x="1650" y="1353"/>
                </a:lnTo>
                <a:lnTo>
                  <a:pt x="1657" y="1396"/>
                </a:lnTo>
                <a:lnTo>
                  <a:pt x="1578" y="1390"/>
                </a:lnTo>
                <a:lnTo>
                  <a:pt x="1500" y="1377"/>
                </a:lnTo>
                <a:lnTo>
                  <a:pt x="1425" y="1359"/>
                </a:lnTo>
                <a:lnTo>
                  <a:pt x="1352" y="1336"/>
                </a:lnTo>
                <a:lnTo>
                  <a:pt x="1281" y="1309"/>
                </a:lnTo>
                <a:lnTo>
                  <a:pt x="1212" y="1276"/>
                </a:lnTo>
                <a:lnTo>
                  <a:pt x="1146" y="1238"/>
                </a:lnTo>
                <a:lnTo>
                  <a:pt x="1083" y="1197"/>
                </a:lnTo>
                <a:lnTo>
                  <a:pt x="1024" y="1150"/>
                </a:lnTo>
                <a:lnTo>
                  <a:pt x="967" y="1101"/>
                </a:lnTo>
                <a:lnTo>
                  <a:pt x="914" y="1048"/>
                </a:lnTo>
                <a:lnTo>
                  <a:pt x="865" y="991"/>
                </a:lnTo>
                <a:lnTo>
                  <a:pt x="847" y="1026"/>
                </a:lnTo>
                <a:lnTo>
                  <a:pt x="832" y="1064"/>
                </a:lnTo>
                <a:lnTo>
                  <a:pt x="822" y="1103"/>
                </a:lnTo>
                <a:lnTo>
                  <a:pt x="815" y="1144"/>
                </a:lnTo>
                <a:lnTo>
                  <a:pt x="812" y="1186"/>
                </a:lnTo>
                <a:lnTo>
                  <a:pt x="816" y="1236"/>
                </a:lnTo>
                <a:lnTo>
                  <a:pt x="825" y="1283"/>
                </a:lnTo>
                <a:lnTo>
                  <a:pt x="840" y="1329"/>
                </a:lnTo>
                <a:lnTo>
                  <a:pt x="859" y="1372"/>
                </a:lnTo>
                <a:lnTo>
                  <a:pt x="885" y="1412"/>
                </a:lnTo>
                <a:lnTo>
                  <a:pt x="914" y="1448"/>
                </a:lnTo>
                <a:lnTo>
                  <a:pt x="947" y="1481"/>
                </a:lnTo>
                <a:lnTo>
                  <a:pt x="984" y="1509"/>
                </a:lnTo>
                <a:lnTo>
                  <a:pt x="937" y="1505"/>
                </a:lnTo>
                <a:lnTo>
                  <a:pt x="893" y="1495"/>
                </a:lnTo>
                <a:lnTo>
                  <a:pt x="850" y="1480"/>
                </a:lnTo>
                <a:lnTo>
                  <a:pt x="809" y="1461"/>
                </a:lnTo>
                <a:lnTo>
                  <a:pt x="809" y="1463"/>
                </a:lnTo>
                <a:lnTo>
                  <a:pt x="809" y="1466"/>
                </a:lnTo>
                <a:lnTo>
                  <a:pt x="812" y="1516"/>
                </a:lnTo>
                <a:lnTo>
                  <a:pt x="822" y="1564"/>
                </a:lnTo>
                <a:lnTo>
                  <a:pt x="838" y="1611"/>
                </a:lnTo>
                <a:lnTo>
                  <a:pt x="857" y="1654"/>
                </a:lnTo>
                <a:lnTo>
                  <a:pt x="884" y="1694"/>
                </a:lnTo>
                <a:lnTo>
                  <a:pt x="913" y="1731"/>
                </a:lnTo>
                <a:lnTo>
                  <a:pt x="947" y="1764"/>
                </a:lnTo>
                <a:lnTo>
                  <a:pt x="986" y="1792"/>
                </a:lnTo>
                <a:lnTo>
                  <a:pt x="1027" y="1816"/>
                </a:lnTo>
                <a:lnTo>
                  <a:pt x="1071" y="1834"/>
                </a:lnTo>
                <a:lnTo>
                  <a:pt x="1118" y="1846"/>
                </a:lnTo>
                <a:lnTo>
                  <a:pt x="1085" y="1854"/>
                </a:lnTo>
                <a:lnTo>
                  <a:pt x="1051" y="1859"/>
                </a:lnTo>
                <a:lnTo>
                  <a:pt x="1016" y="1860"/>
                </a:lnTo>
                <a:lnTo>
                  <a:pt x="980" y="1858"/>
                </a:lnTo>
                <a:lnTo>
                  <a:pt x="944" y="1853"/>
                </a:lnTo>
                <a:lnTo>
                  <a:pt x="962" y="1898"/>
                </a:lnTo>
                <a:lnTo>
                  <a:pt x="985" y="1940"/>
                </a:lnTo>
                <a:lnTo>
                  <a:pt x="1012" y="1979"/>
                </a:lnTo>
                <a:lnTo>
                  <a:pt x="1044" y="2014"/>
                </a:lnTo>
                <a:lnTo>
                  <a:pt x="1079" y="2045"/>
                </a:lnTo>
                <a:lnTo>
                  <a:pt x="1119" y="2071"/>
                </a:lnTo>
                <a:lnTo>
                  <a:pt x="1161" y="2092"/>
                </a:lnTo>
                <a:lnTo>
                  <a:pt x="1207" y="2108"/>
                </a:lnTo>
                <a:lnTo>
                  <a:pt x="1254" y="2119"/>
                </a:lnTo>
                <a:lnTo>
                  <a:pt x="1304" y="2123"/>
                </a:lnTo>
                <a:lnTo>
                  <a:pt x="1253" y="2160"/>
                </a:lnTo>
                <a:lnTo>
                  <a:pt x="1199" y="2193"/>
                </a:lnTo>
                <a:lnTo>
                  <a:pt x="1142" y="2221"/>
                </a:lnTo>
                <a:lnTo>
                  <a:pt x="1083" y="2245"/>
                </a:lnTo>
                <a:lnTo>
                  <a:pt x="1022" y="2264"/>
                </a:lnTo>
                <a:lnTo>
                  <a:pt x="958" y="2278"/>
                </a:lnTo>
                <a:lnTo>
                  <a:pt x="893" y="2287"/>
                </a:lnTo>
                <a:lnTo>
                  <a:pt x="826" y="2290"/>
                </a:lnTo>
                <a:lnTo>
                  <a:pt x="780" y="2288"/>
                </a:lnTo>
                <a:lnTo>
                  <a:pt x="734" y="2283"/>
                </a:lnTo>
                <a:lnTo>
                  <a:pt x="799" y="2323"/>
                </a:lnTo>
                <a:lnTo>
                  <a:pt x="868" y="2357"/>
                </a:lnTo>
                <a:lnTo>
                  <a:pt x="938" y="2388"/>
                </a:lnTo>
                <a:lnTo>
                  <a:pt x="1011" y="2412"/>
                </a:lnTo>
                <a:lnTo>
                  <a:pt x="1086" y="2432"/>
                </a:lnTo>
                <a:lnTo>
                  <a:pt x="1164" y="2446"/>
                </a:lnTo>
                <a:lnTo>
                  <a:pt x="1243" y="2456"/>
                </a:lnTo>
                <a:lnTo>
                  <a:pt x="1324" y="2459"/>
                </a:lnTo>
                <a:lnTo>
                  <a:pt x="1404" y="2456"/>
                </a:lnTo>
                <a:lnTo>
                  <a:pt x="1482" y="2448"/>
                </a:lnTo>
                <a:lnTo>
                  <a:pt x="1556" y="2436"/>
                </a:lnTo>
                <a:lnTo>
                  <a:pt x="1627" y="2419"/>
                </a:lnTo>
                <a:lnTo>
                  <a:pt x="1696" y="2397"/>
                </a:lnTo>
                <a:lnTo>
                  <a:pt x="1762" y="2372"/>
                </a:lnTo>
                <a:lnTo>
                  <a:pt x="1825" y="2343"/>
                </a:lnTo>
                <a:lnTo>
                  <a:pt x="1884" y="2310"/>
                </a:lnTo>
                <a:lnTo>
                  <a:pt x="1941" y="2273"/>
                </a:lnTo>
                <a:lnTo>
                  <a:pt x="1994" y="2234"/>
                </a:lnTo>
                <a:lnTo>
                  <a:pt x="2045" y="2192"/>
                </a:lnTo>
                <a:lnTo>
                  <a:pt x="2092" y="2146"/>
                </a:lnTo>
                <a:lnTo>
                  <a:pt x="2136" y="2099"/>
                </a:lnTo>
                <a:lnTo>
                  <a:pt x="2178" y="2048"/>
                </a:lnTo>
                <a:lnTo>
                  <a:pt x="2216" y="1996"/>
                </a:lnTo>
                <a:lnTo>
                  <a:pt x="2250" y="1942"/>
                </a:lnTo>
                <a:lnTo>
                  <a:pt x="2283" y="1886"/>
                </a:lnTo>
                <a:lnTo>
                  <a:pt x="2311" y="1829"/>
                </a:lnTo>
                <a:lnTo>
                  <a:pt x="2336" y="1771"/>
                </a:lnTo>
                <a:lnTo>
                  <a:pt x="2358" y="1713"/>
                </a:lnTo>
                <a:lnTo>
                  <a:pt x="2376" y="1653"/>
                </a:lnTo>
                <a:lnTo>
                  <a:pt x="2391" y="1593"/>
                </a:lnTo>
                <a:lnTo>
                  <a:pt x="2403" y="1533"/>
                </a:lnTo>
                <a:lnTo>
                  <a:pt x="2411" y="1472"/>
                </a:lnTo>
                <a:lnTo>
                  <a:pt x="2416" y="1412"/>
                </a:lnTo>
                <a:lnTo>
                  <a:pt x="2419" y="1353"/>
                </a:lnTo>
                <a:lnTo>
                  <a:pt x="2418" y="1302"/>
                </a:lnTo>
                <a:lnTo>
                  <a:pt x="2461" y="1269"/>
                </a:lnTo>
                <a:lnTo>
                  <a:pt x="2502" y="1231"/>
                </a:lnTo>
                <a:lnTo>
                  <a:pt x="2541" y="1190"/>
                </a:lnTo>
                <a:lnTo>
                  <a:pt x="2576" y="1147"/>
                </a:lnTo>
                <a:lnTo>
                  <a:pt x="2609" y="1102"/>
                </a:lnTo>
                <a:lnTo>
                  <a:pt x="2557" y="1123"/>
                </a:lnTo>
                <a:lnTo>
                  <a:pt x="2502" y="1141"/>
                </a:lnTo>
                <a:lnTo>
                  <a:pt x="2446" y="1153"/>
                </a:lnTo>
                <a:lnTo>
                  <a:pt x="2388" y="1163"/>
                </a:lnTo>
                <a:lnTo>
                  <a:pt x="2427" y="1137"/>
                </a:lnTo>
                <a:lnTo>
                  <a:pt x="2461" y="1106"/>
                </a:lnTo>
                <a:lnTo>
                  <a:pt x="2492" y="1071"/>
                </a:lnTo>
                <a:lnTo>
                  <a:pt x="2519" y="1033"/>
                </a:lnTo>
                <a:lnTo>
                  <a:pt x="2541" y="992"/>
                </a:lnTo>
                <a:lnTo>
                  <a:pt x="2558" y="948"/>
                </a:lnTo>
                <a:lnTo>
                  <a:pt x="2500" y="979"/>
                </a:lnTo>
                <a:lnTo>
                  <a:pt x="2441" y="1005"/>
                </a:lnTo>
                <a:lnTo>
                  <a:pt x="2378" y="1026"/>
                </a:lnTo>
                <a:lnTo>
                  <a:pt x="2313" y="1042"/>
                </a:lnTo>
                <a:lnTo>
                  <a:pt x="2282" y="1011"/>
                </a:lnTo>
                <a:lnTo>
                  <a:pt x="2246" y="984"/>
                </a:lnTo>
                <a:lnTo>
                  <a:pt x="2208" y="962"/>
                </a:lnTo>
                <a:lnTo>
                  <a:pt x="2168" y="944"/>
                </a:lnTo>
                <a:lnTo>
                  <a:pt x="2124" y="931"/>
                </a:lnTo>
                <a:lnTo>
                  <a:pt x="2079" y="922"/>
                </a:lnTo>
                <a:lnTo>
                  <a:pt x="2033" y="919"/>
                </a:lnTo>
                <a:close/>
                <a:moveTo>
                  <a:pt x="1672" y="0"/>
                </a:moveTo>
                <a:lnTo>
                  <a:pt x="1778" y="4"/>
                </a:lnTo>
                <a:lnTo>
                  <a:pt x="1881" y="14"/>
                </a:lnTo>
                <a:lnTo>
                  <a:pt x="1983" y="30"/>
                </a:lnTo>
                <a:lnTo>
                  <a:pt x="2083" y="52"/>
                </a:lnTo>
                <a:lnTo>
                  <a:pt x="2180" y="80"/>
                </a:lnTo>
                <a:lnTo>
                  <a:pt x="2275" y="114"/>
                </a:lnTo>
                <a:lnTo>
                  <a:pt x="2367" y="154"/>
                </a:lnTo>
                <a:lnTo>
                  <a:pt x="2457" y="199"/>
                </a:lnTo>
                <a:lnTo>
                  <a:pt x="2543" y="248"/>
                </a:lnTo>
                <a:lnTo>
                  <a:pt x="2626" y="303"/>
                </a:lnTo>
                <a:lnTo>
                  <a:pt x="2705" y="364"/>
                </a:lnTo>
                <a:lnTo>
                  <a:pt x="2781" y="427"/>
                </a:lnTo>
                <a:lnTo>
                  <a:pt x="2854" y="496"/>
                </a:lnTo>
                <a:lnTo>
                  <a:pt x="2921" y="568"/>
                </a:lnTo>
                <a:lnTo>
                  <a:pt x="2984" y="644"/>
                </a:lnTo>
                <a:lnTo>
                  <a:pt x="3044" y="725"/>
                </a:lnTo>
                <a:lnTo>
                  <a:pt x="3098" y="809"/>
                </a:lnTo>
                <a:lnTo>
                  <a:pt x="3147" y="896"/>
                </a:lnTo>
                <a:lnTo>
                  <a:pt x="3191" y="987"/>
                </a:lnTo>
                <a:lnTo>
                  <a:pt x="3231" y="1080"/>
                </a:lnTo>
                <a:lnTo>
                  <a:pt x="3265" y="1176"/>
                </a:lnTo>
                <a:lnTo>
                  <a:pt x="3293" y="1274"/>
                </a:lnTo>
                <a:lnTo>
                  <a:pt x="3315" y="1374"/>
                </a:lnTo>
                <a:lnTo>
                  <a:pt x="3330" y="1478"/>
                </a:lnTo>
                <a:lnTo>
                  <a:pt x="3340" y="1582"/>
                </a:lnTo>
                <a:lnTo>
                  <a:pt x="3343" y="1689"/>
                </a:lnTo>
                <a:lnTo>
                  <a:pt x="3340" y="1796"/>
                </a:lnTo>
                <a:lnTo>
                  <a:pt x="3330" y="1900"/>
                </a:lnTo>
                <a:lnTo>
                  <a:pt x="3315" y="2004"/>
                </a:lnTo>
                <a:lnTo>
                  <a:pt x="3293" y="2104"/>
                </a:lnTo>
                <a:lnTo>
                  <a:pt x="3265" y="2202"/>
                </a:lnTo>
                <a:lnTo>
                  <a:pt x="3231" y="2298"/>
                </a:lnTo>
                <a:lnTo>
                  <a:pt x="3191" y="2391"/>
                </a:lnTo>
                <a:lnTo>
                  <a:pt x="3147" y="2482"/>
                </a:lnTo>
                <a:lnTo>
                  <a:pt x="3098" y="2569"/>
                </a:lnTo>
                <a:lnTo>
                  <a:pt x="3044" y="2653"/>
                </a:lnTo>
                <a:lnTo>
                  <a:pt x="2984" y="2733"/>
                </a:lnTo>
                <a:lnTo>
                  <a:pt x="2921" y="2809"/>
                </a:lnTo>
                <a:lnTo>
                  <a:pt x="2854" y="2882"/>
                </a:lnTo>
                <a:lnTo>
                  <a:pt x="2781" y="2951"/>
                </a:lnTo>
                <a:lnTo>
                  <a:pt x="2705" y="3014"/>
                </a:lnTo>
                <a:lnTo>
                  <a:pt x="2626" y="3074"/>
                </a:lnTo>
                <a:lnTo>
                  <a:pt x="2543" y="3129"/>
                </a:lnTo>
                <a:lnTo>
                  <a:pt x="2457" y="3179"/>
                </a:lnTo>
                <a:lnTo>
                  <a:pt x="2367" y="3223"/>
                </a:lnTo>
                <a:lnTo>
                  <a:pt x="2275" y="3263"/>
                </a:lnTo>
                <a:lnTo>
                  <a:pt x="2180" y="3297"/>
                </a:lnTo>
                <a:lnTo>
                  <a:pt x="2083" y="3326"/>
                </a:lnTo>
                <a:lnTo>
                  <a:pt x="1983" y="3348"/>
                </a:lnTo>
                <a:lnTo>
                  <a:pt x="1881" y="3364"/>
                </a:lnTo>
                <a:lnTo>
                  <a:pt x="1778" y="3373"/>
                </a:lnTo>
                <a:lnTo>
                  <a:pt x="1672" y="3378"/>
                </a:lnTo>
                <a:lnTo>
                  <a:pt x="1566" y="3373"/>
                </a:lnTo>
                <a:lnTo>
                  <a:pt x="1462" y="3364"/>
                </a:lnTo>
                <a:lnTo>
                  <a:pt x="1360" y="3348"/>
                </a:lnTo>
                <a:lnTo>
                  <a:pt x="1261" y="3326"/>
                </a:lnTo>
                <a:lnTo>
                  <a:pt x="1163" y="3297"/>
                </a:lnTo>
                <a:lnTo>
                  <a:pt x="1069" y="3263"/>
                </a:lnTo>
                <a:lnTo>
                  <a:pt x="976" y="3223"/>
                </a:lnTo>
                <a:lnTo>
                  <a:pt x="887" y="3179"/>
                </a:lnTo>
                <a:lnTo>
                  <a:pt x="800" y="3129"/>
                </a:lnTo>
                <a:lnTo>
                  <a:pt x="717" y="3074"/>
                </a:lnTo>
                <a:lnTo>
                  <a:pt x="638" y="3014"/>
                </a:lnTo>
                <a:lnTo>
                  <a:pt x="563" y="2951"/>
                </a:lnTo>
                <a:lnTo>
                  <a:pt x="490" y="2882"/>
                </a:lnTo>
                <a:lnTo>
                  <a:pt x="422" y="2809"/>
                </a:lnTo>
                <a:lnTo>
                  <a:pt x="359" y="2733"/>
                </a:lnTo>
                <a:lnTo>
                  <a:pt x="300" y="2653"/>
                </a:lnTo>
                <a:lnTo>
                  <a:pt x="246" y="2569"/>
                </a:lnTo>
                <a:lnTo>
                  <a:pt x="197" y="2482"/>
                </a:lnTo>
                <a:lnTo>
                  <a:pt x="152" y="2391"/>
                </a:lnTo>
                <a:lnTo>
                  <a:pt x="113" y="2298"/>
                </a:lnTo>
                <a:lnTo>
                  <a:pt x="79" y="2202"/>
                </a:lnTo>
                <a:lnTo>
                  <a:pt x="51" y="2104"/>
                </a:lnTo>
                <a:lnTo>
                  <a:pt x="29" y="2004"/>
                </a:lnTo>
                <a:lnTo>
                  <a:pt x="14" y="1900"/>
                </a:lnTo>
                <a:lnTo>
                  <a:pt x="3" y="1796"/>
                </a:lnTo>
                <a:lnTo>
                  <a:pt x="0" y="1689"/>
                </a:lnTo>
                <a:lnTo>
                  <a:pt x="3" y="1582"/>
                </a:lnTo>
                <a:lnTo>
                  <a:pt x="14" y="1478"/>
                </a:lnTo>
                <a:lnTo>
                  <a:pt x="29" y="1374"/>
                </a:lnTo>
                <a:lnTo>
                  <a:pt x="51" y="1274"/>
                </a:lnTo>
                <a:lnTo>
                  <a:pt x="79" y="1176"/>
                </a:lnTo>
                <a:lnTo>
                  <a:pt x="113" y="1080"/>
                </a:lnTo>
                <a:lnTo>
                  <a:pt x="152" y="987"/>
                </a:lnTo>
                <a:lnTo>
                  <a:pt x="197" y="896"/>
                </a:lnTo>
                <a:lnTo>
                  <a:pt x="246" y="809"/>
                </a:lnTo>
                <a:lnTo>
                  <a:pt x="300" y="725"/>
                </a:lnTo>
                <a:lnTo>
                  <a:pt x="359" y="644"/>
                </a:lnTo>
                <a:lnTo>
                  <a:pt x="422" y="568"/>
                </a:lnTo>
                <a:lnTo>
                  <a:pt x="490" y="496"/>
                </a:lnTo>
                <a:lnTo>
                  <a:pt x="563" y="427"/>
                </a:lnTo>
                <a:lnTo>
                  <a:pt x="638" y="364"/>
                </a:lnTo>
                <a:lnTo>
                  <a:pt x="717" y="303"/>
                </a:lnTo>
                <a:lnTo>
                  <a:pt x="800" y="248"/>
                </a:lnTo>
                <a:lnTo>
                  <a:pt x="887" y="199"/>
                </a:lnTo>
                <a:lnTo>
                  <a:pt x="976" y="154"/>
                </a:lnTo>
                <a:lnTo>
                  <a:pt x="1069" y="114"/>
                </a:lnTo>
                <a:lnTo>
                  <a:pt x="1163" y="80"/>
                </a:lnTo>
                <a:lnTo>
                  <a:pt x="1261" y="52"/>
                </a:lnTo>
                <a:lnTo>
                  <a:pt x="1360" y="30"/>
                </a:lnTo>
                <a:lnTo>
                  <a:pt x="1462" y="14"/>
                </a:lnTo>
                <a:lnTo>
                  <a:pt x="1566" y="4"/>
                </a:lnTo>
                <a:lnTo>
                  <a:pt x="1672" y="0"/>
                </a:lnTo>
                <a:close/>
              </a:path>
            </a:pathLst>
          </a:custGeom>
          <a:solidFill>
            <a:srgbClr val="025253"/>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dirty="0"/>
          </a:p>
        </p:txBody>
      </p:sp>
      <p:grpSp>
        <p:nvGrpSpPr>
          <p:cNvPr id="14" name="Group 13">
            <a:extLst>
              <a:ext uri="{FF2B5EF4-FFF2-40B4-BE49-F238E27FC236}">
                <a16:creationId xmlns:a16="http://schemas.microsoft.com/office/drawing/2014/main" id="{C124FFC5-DEF3-EC46-91EF-881E8333B264}"/>
              </a:ext>
            </a:extLst>
          </p:cNvPr>
          <p:cNvGrpSpPr>
            <a:grpSpLocks noChangeAspect="1"/>
          </p:cNvGrpSpPr>
          <p:nvPr/>
        </p:nvGrpSpPr>
        <p:grpSpPr>
          <a:xfrm>
            <a:off x="7723595" y="5279306"/>
            <a:ext cx="457200" cy="457200"/>
            <a:chOff x="8666537" y="3527230"/>
            <a:chExt cx="914400" cy="914400"/>
          </a:xfrm>
          <a:solidFill>
            <a:srgbClr val="025253"/>
          </a:solidFill>
        </p:grpSpPr>
        <p:sp>
          <p:nvSpPr>
            <p:cNvPr id="15" name="Oval 14">
              <a:extLst>
                <a:ext uri="{FF2B5EF4-FFF2-40B4-BE49-F238E27FC236}">
                  <a16:creationId xmlns:a16="http://schemas.microsoft.com/office/drawing/2014/main" id="{784755CD-05D9-D142-A6FF-E595144C3690}"/>
                </a:ext>
              </a:extLst>
            </p:cNvPr>
            <p:cNvSpPr/>
            <p:nvPr/>
          </p:nvSpPr>
          <p:spPr>
            <a:xfrm>
              <a:off x="8666537" y="3527230"/>
              <a:ext cx="914400" cy="91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DE91BD2-198F-7D40-A8F1-7116526C65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6933" y="3695731"/>
              <a:ext cx="573608" cy="548640"/>
            </a:xfrm>
            <a:prstGeom prst="rect">
              <a:avLst/>
            </a:prstGeom>
            <a:grpFill/>
          </p:spPr>
        </p:pic>
      </p:grpSp>
      <p:sp>
        <p:nvSpPr>
          <p:cNvPr id="17" name="TextBox 16">
            <a:extLst>
              <a:ext uri="{FF2B5EF4-FFF2-40B4-BE49-F238E27FC236}">
                <a16:creationId xmlns:a16="http://schemas.microsoft.com/office/drawing/2014/main" id="{3BF90049-9DA4-9F4A-B459-A6B91DC2E705}"/>
              </a:ext>
            </a:extLst>
          </p:cNvPr>
          <p:cNvSpPr txBox="1"/>
          <p:nvPr/>
        </p:nvSpPr>
        <p:spPr>
          <a:xfrm>
            <a:off x="6768019" y="5909965"/>
            <a:ext cx="2368352" cy="338554"/>
          </a:xfrm>
          <a:prstGeom prst="rect">
            <a:avLst/>
          </a:prstGeom>
          <a:noFill/>
        </p:spPr>
        <p:txBody>
          <a:bodyPr wrap="square" rtlCol="0">
            <a:spAutoFit/>
          </a:bodyPr>
          <a:lstStyle/>
          <a:p>
            <a:pPr algn="ctr"/>
            <a:r>
              <a:rPr lang="en-US" sz="1600" dirty="0">
                <a:latin typeface="Helvetica" pitchFamily="2" charset="0"/>
              </a:rPr>
              <a:t>/prebioticassociation</a:t>
            </a:r>
          </a:p>
        </p:txBody>
      </p:sp>
      <p:sp>
        <p:nvSpPr>
          <p:cNvPr id="19" name="TextBox 18">
            <a:extLst>
              <a:ext uri="{FF2B5EF4-FFF2-40B4-BE49-F238E27FC236}">
                <a16:creationId xmlns:a16="http://schemas.microsoft.com/office/drawing/2014/main" id="{805CFA08-5AED-7642-BF02-E2C6D33B9BA6}"/>
              </a:ext>
            </a:extLst>
          </p:cNvPr>
          <p:cNvSpPr txBox="1"/>
          <p:nvPr/>
        </p:nvSpPr>
        <p:spPr>
          <a:xfrm>
            <a:off x="9553241" y="5891649"/>
            <a:ext cx="1764361" cy="338554"/>
          </a:xfrm>
          <a:prstGeom prst="rect">
            <a:avLst/>
          </a:prstGeom>
          <a:noFill/>
        </p:spPr>
        <p:txBody>
          <a:bodyPr wrap="square" rtlCol="0">
            <a:spAutoFit/>
          </a:bodyPr>
          <a:lstStyle/>
          <a:p>
            <a:pPr algn="ctr"/>
            <a:r>
              <a:rPr lang="en-US" sz="1600" dirty="0">
                <a:latin typeface="Helvetica" pitchFamily="2" charset="0"/>
              </a:rPr>
              <a:t>@PrebioticAssoc</a:t>
            </a:r>
          </a:p>
        </p:txBody>
      </p:sp>
      <p:sp>
        <p:nvSpPr>
          <p:cNvPr id="20" name="TextBox 34">
            <a:extLst>
              <a:ext uri="{FF2B5EF4-FFF2-40B4-BE49-F238E27FC236}">
                <a16:creationId xmlns:a16="http://schemas.microsoft.com/office/drawing/2014/main" id="{8D27D36A-8E6F-3647-B461-751EBBE345D2}"/>
              </a:ext>
            </a:extLst>
          </p:cNvPr>
          <p:cNvSpPr txBox="1">
            <a:spLocks noChangeArrowheads="1"/>
          </p:cNvSpPr>
          <p:nvPr/>
        </p:nvSpPr>
        <p:spPr bwMode="auto">
          <a:xfrm>
            <a:off x="6824720" y="6403662"/>
            <a:ext cx="4664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a:r>
              <a:rPr lang="en-US" sz="2000" dirty="0">
                <a:solidFill>
                  <a:srgbClr val="004943"/>
                </a:solidFill>
                <a:latin typeface="Arial" panose="020B0604020202020204" pitchFamily="34" charset="0"/>
                <a:cs typeface="Arial" panose="020B0604020202020204" pitchFamily="34" charset="0"/>
              </a:rPr>
              <a:t>PrebioticAssociation.org</a:t>
            </a:r>
          </a:p>
        </p:txBody>
      </p:sp>
      <p:sp>
        <p:nvSpPr>
          <p:cNvPr id="18" name="TextBox 34">
            <a:extLst>
              <a:ext uri="{FF2B5EF4-FFF2-40B4-BE49-F238E27FC236}">
                <a16:creationId xmlns:a16="http://schemas.microsoft.com/office/drawing/2014/main" id="{4161B30A-6378-B340-9A4A-FCC3A8AC9867}"/>
              </a:ext>
            </a:extLst>
          </p:cNvPr>
          <p:cNvSpPr txBox="1">
            <a:spLocks noChangeArrowheads="1"/>
          </p:cNvSpPr>
          <p:nvPr/>
        </p:nvSpPr>
        <p:spPr bwMode="auto">
          <a:xfrm>
            <a:off x="6881468" y="3544145"/>
            <a:ext cx="4664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algn="ctr"/>
            <a:r>
              <a:rPr lang="en-US" sz="2000" b="1" dirty="0">
                <a:solidFill>
                  <a:srgbClr val="004943"/>
                </a:solidFill>
                <a:latin typeface="Arial" panose="020B0604020202020204" pitchFamily="34" charset="0"/>
                <a:cs typeface="Arial" panose="020B0604020202020204" pitchFamily="34" charset="0"/>
              </a:rPr>
              <a:t>Traci Kantowski</a:t>
            </a:r>
          </a:p>
          <a:p>
            <a:pPr algn="ctr"/>
            <a:r>
              <a:rPr lang="en-US" sz="2000" dirty="0">
                <a:solidFill>
                  <a:srgbClr val="004943"/>
                </a:solidFill>
                <a:latin typeface="Arial" panose="020B0604020202020204" pitchFamily="34" charset="0"/>
                <a:cs typeface="Arial" panose="020B0604020202020204" pitchFamily="34" charset="0"/>
              </a:rPr>
              <a:t>Communications Director</a:t>
            </a:r>
          </a:p>
          <a:p>
            <a:pPr algn="ctr"/>
            <a:r>
              <a:rPr lang="en-US" sz="2000" dirty="0" err="1">
                <a:solidFill>
                  <a:srgbClr val="004943"/>
                </a:solidFill>
                <a:latin typeface="Arial" panose="020B0604020202020204" pitchFamily="34" charset="0"/>
                <a:cs typeface="Arial" panose="020B0604020202020204" pitchFamily="34" charset="0"/>
              </a:rPr>
              <a:t>traci@trusttransparency.com</a:t>
            </a:r>
            <a:endParaRPr lang="en-US" sz="2000" dirty="0">
              <a:solidFill>
                <a:srgbClr val="004943"/>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88BF0D10-BBB1-DD4C-8596-C370AEA2F3B2}"/>
              </a:ext>
            </a:extLst>
          </p:cNvPr>
          <p:cNvCxnSpPr/>
          <p:nvPr/>
        </p:nvCxnSpPr>
        <p:spPr>
          <a:xfrm>
            <a:off x="7390457" y="3318259"/>
            <a:ext cx="3646584" cy="0"/>
          </a:xfrm>
          <a:prstGeom prst="line">
            <a:avLst/>
          </a:prstGeom>
          <a:ln w="12700">
            <a:solidFill>
              <a:srgbClr val="03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366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E02675-73EA-4679-B943-BDF46319E17F}"/>
              </a:ext>
            </a:extLst>
          </p:cNvPr>
          <p:cNvSpPr>
            <a:spLocks noGrp="1"/>
          </p:cNvSpPr>
          <p:nvPr>
            <p:ph type="title"/>
          </p:nvPr>
        </p:nvSpPr>
        <p:spPr/>
        <p:txBody>
          <a:bodyPr>
            <a:normAutofit/>
          </a:bodyPr>
          <a:lstStyle/>
          <a:p>
            <a:r>
              <a:rPr lang="en-US" sz="2800" dirty="0">
                <a:solidFill>
                  <a:srgbClr val="035153"/>
                </a:solidFill>
              </a:rPr>
              <a:t>ETHNIC BACKGROUND</a:t>
            </a:r>
          </a:p>
        </p:txBody>
      </p:sp>
      <p:sp>
        <p:nvSpPr>
          <p:cNvPr id="5" name="Content Placeholder 4">
            <a:extLst>
              <a:ext uri="{FF2B5EF4-FFF2-40B4-BE49-F238E27FC236}">
                <a16:creationId xmlns:a16="http://schemas.microsoft.com/office/drawing/2014/main" id="{73CBB3B2-55B8-4456-A429-EDA9E6A1A838}"/>
              </a:ext>
            </a:extLst>
          </p:cNvPr>
          <p:cNvSpPr>
            <a:spLocks noGrp="1"/>
          </p:cNvSpPr>
          <p:nvPr>
            <p:ph idx="4294967295"/>
          </p:nvPr>
        </p:nvSpPr>
        <p:spPr>
          <a:xfrm>
            <a:off x="674557" y="1875073"/>
            <a:ext cx="4106060" cy="3633788"/>
          </a:xfrm>
        </p:spPr>
        <p:txBody>
          <a:bodyPr>
            <a:normAutofit/>
          </a:bodyPr>
          <a:lstStyle/>
          <a:p>
            <a:r>
              <a:rPr lang="en-US" sz="1800" dirty="0">
                <a:solidFill>
                  <a:srgbClr val="035153"/>
                </a:solidFill>
                <a:latin typeface="Arial" panose="020B0604020202020204" pitchFamily="34" charset="0"/>
                <a:cs typeface="Arial" panose="020B0604020202020204" pitchFamily="34" charset="0"/>
              </a:rPr>
              <a:t>Consumers had a diverse ethnic background over the three countries surveyed </a:t>
            </a:r>
          </a:p>
          <a:p>
            <a:r>
              <a:rPr lang="en-US" sz="1800" dirty="0">
                <a:solidFill>
                  <a:srgbClr val="035153"/>
                </a:solidFill>
                <a:latin typeface="Arial" panose="020B0604020202020204" pitchFamily="34" charset="0"/>
                <a:cs typeface="Arial" panose="020B0604020202020204" pitchFamily="34" charset="0"/>
              </a:rPr>
              <a:t>US respondents were limited to no more than 70% white to ensure diversity in responses</a:t>
            </a:r>
          </a:p>
          <a:p>
            <a:r>
              <a:rPr lang="en-US" sz="1800" dirty="0">
                <a:solidFill>
                  <a:srgbClr val="035153"/>
                </a:solidFill>
                <a:latin typeface="Arial" panose="020B0604020202020204" pitchFamily="34" charset="0"/>
                <a:cs typeface="Arial" panose="020B0604020202020204" pitchFamily="34" charset="0"/>
              </a:rPr>
              <a:t>UK respondents were more diverse, with only 56% white</a:t>
            </a:r>
          </a:p>
          <a:p>
            <a:r>
              <a:rPr lang="en-US" sz="1800" dirty="0">
                <a:solidFill>
                  <a:srgbClr val="035153"/>
                </a:solidFill>
                <a:latin typeface="Arial" panose="020B0604020202020204" pitchFamily="34" charset="0"/>
                <a:cs typeface="Arial" panose="020B0604020202020204" pitchFamily="34" charset="0"/>
              </a:rPr>
              <a:t>A lack of diversity in the Germany survey sample required acceptance of 89% white respondents </a:t>
            </a:r>
          </a:p>
        </p:txBody>
      </p:sp>
      <p:graphicFrame>
        <p:nvGraphicFramePr>
          <p:cNvPr id="6" name="Content Placeholder 8">
            <a:extLst>
              <a:ext uri="{FF2B5EF4-FFF2-40B4-BE49-F238E27FC236}">
                <a16:creationId xmlns:a16="http://schemas.microsoft.com/office/drawing/2014/main" id="{1D4E40E7-30A8-4147-A234-2CC5DD670F95}"/>
              </a:ext>
            </a:extLst>
          </p:cNvPr>
          <p:cNvGraphicFramePr>
            <a:graphicFrameLocks/>
          </p:cNvGraphicFramePr>
          <p:nvPr>
            <p:extLst>
              <p:ext uri="{D42A27DB-BD31-4B8C-83A1-F6EECF244321}">
                <p14:modId xmlns:p14="http://schemas.microsoft.com/office/powerpoint/2010/main" val="1878467745"/>
              </p:ext>
            </p:extLst>
          </p:nvPr>
        </p:nvGraphicFramePr>
        <p:xfrm>
          <a:off x="4106060" y="1077402"/>
          <a:ext cx="8064007" cy="522913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C58D518-6D8C-204C-AC7A-ECD5DA446735}"/>
              </a:ext>
            </a:extLst>
          </p:cNvPr>
          <p:cNvSpPr txBox="1"/>
          <p:nvPr/>
        </p:nvSpPr>
        <p:spPr>
          <a:xfrm>
            <a:off x="5660417" y="6492874"/>
            <a:ext cx="6094520" cy="276999"/>
          </a:xfrm>
          <a:prstGeom prst="rect">
            <a:avLst/>
          </a:prstGeom>
          <a:noFill/>
        </p:spPr>
        <p:txBody>
          <a:bodyPr wrap="square">
            <a:spAutoFit/>
          </a:bodyPr>
          <a:lstStyle/>
          <a:p>
            <a:r>
              <a:rPr lang="en-US" sz="1200" i="1" dirty="0">
                <a:solidFill>
                  <a:schemeClr val="accent2"/>
                </a:solidFill>
                <a:latin typeface="Arial" panose="020B0604020202020204" pitchFamily="34" charset="0"/>
                <a:cs typeface="Arial" panose="020B0604020202020204" pitchFamily="34" charset="0"/>
              </a:rPr>
              <a:t>American Indian option only available in USA, Arab in UK and Germany</a:t>
            </a:r>
          </a:p>
        </p:txBody>
      </p:sp>
    </p:spTree>
    <p:extLst>
      <p:ext uri="{BB962C8B-B14F-4D97-AF65-F5344CB8AC3E}">
        <p14:creationId xmlns:p14="http://schemas.microsoft.com/office/powerpoint/2010/main" val="1544049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food, cup, table, hot&#10;&#10;Description automatically generated">
            <a:extLst>
              <a:ext uri="{FF2B5EF4-FFF2-40B4-BE49-F238E27FC236}">
                <a16:creationId xmlns:a16="http://schemas.microsoft.com/office/drawing/2014/main" id="{3884601C-A601-F149-8CAE-AB0A5B9DF290}"/>
              </a:ext>
            </a:extLst>
          </p:cNvPr>
          <p:cNvPicPr>
            <a:picLocks noGrp="1" noChangeAspect="1"/>
          </p:cNvPicPr>
          <p:nvPr>
            <p:ph type="pic" sz="quarter" idx="10"/>
          </p:nvPr>
        </p:nvPicPr>
        <p:blipFill>
          <a:blip r:embed="rId2"/>
          <a:srcRect t="8562" b="8562"/>
          <a:stretch>
            <a:fillRect/>
          </a:stretch>
        </p:blipFill>
        <p:spPr/>
      </p:pic>
      <p:sp>
        <p:nvSpPr>
          <p:cNvPr id="6" name="Content Placeholder 7">
            <a:extLst>
              <a:ext uri="{FF2B5EF4-FFF2-40B4-BE49-F238E27FC236}">
                <a16:creationId xmlns:a16="http://schemas.microsoft.com/office/drawing/2014/main" id="{AD9209B6-9CD7-B44C-9CB0-29D2E8E262B6}"/>
              </a:ext>
            </a:extLst>
          </p:cNvPr>
          <p:cNvSpPr txBox="1">
            <a:spLocks/>
          </p:cNvSpPr>
          <p:nvPr/>
        </p:nvSpPr>
        <p:spPr bwMode="auto">
          <a:xfrm>
            <a:off x="6264944" y="2919334"/>
            <a:ext cx="5446899" cy="138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0000"/>
              </a:lnSpc>
              <a:spcBef>
                <a:spcPct val="20000"/>
              </a:spcBef>
            </a:pPr>
            <a:r>
              <a:rPr lang="en-US" sz="3600" b="1" dirty="0">
                <a:solidFill>
                  <a:srgbClr val="035153"/>
                </a:solidFill>
                <a:latin typeface="Arial Black" panose="020B0604020202020204" pitchFamily="34" charset="0"/>
                <a:cs typeface="Arial Black" panose="020B0604020202020204" pitchFamily="34" charset="0"/>
              </a:rPr>
              <a:t>CONSUMER SUPPLEMENT DATA:</a:t>
            </a:r>
            <a:br>
              <a:rPr lang="en-US" sz="3600" b="1" dirty="0">
                <a:solidFill>
                  <a:srgbClr val="035153"/>
                </a:solidFill>
                <a:latin typeface="Arial Black" panose="020B0604020202020204" pitchFamily="34" charset="0"/>
                <a:cs typeface="Arial Black" panose="020B0604020202020204" pitchFamily="34" charset="0"/>
              </a:rPr>
            </a:br>
            <a:r>
              <a:rPr lang="en-US" sz="3200" b="1" dirty="0">
                <a:solidFill>
                  <a:srgbClr val="035153"/>
                </a:solidFill>
                <a:latin typeface="Arial Black" panose="020B0604020202020204" pitchFamily="34" charset="0"/>
                <a:cs typeface="Arial Black" panose="020B0604020202020204" pitchFamily="34" charset="0"/>
              </a:rPr>
              <a:t>GENERAL OVERVIEW</a:t>
            </a:r>
            <a:endParaRPr lang="en-US" altLang="id-ID" sz="3200" b="1" dirty="0">
              <a:solidFill>
                <a:srgbClr val="035153"/>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id="{992AF87F-D7FC-0C46-929A-E618D2E1A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66" y="6173472"/>
            <a:ext cx="1316736" cy="684528"/>
          </a:xfrm>
          <a:prstGeom prst="rect">
            <a:avLst/>
          </a:prstGeom>
        </p:spPr>
      </p:pic>
      <p:sp>
        <p:nvSpPr>
          <p:cNvPr id="5" name="Freeform 5">
            <a:extLst>
              <a:ext uri="{FF2B5EF4-FFF2-40B4-BE49-F238E27FC236}">
                <a16:creationId xmlns:a16="http://schemas.microsoft.com/office/drawing/2014/main" id="{14BBA90D-57AC-1545-918C-1F64EFBC893F}"/>
              </a:ext>
            </a:extLst>
          </p:cNvPr>
          <p:cNvSpPr>
            <a:spLocks/>
          </p:cNvSpPr>
          <p:nvPr/>
        </p:nvSpPr>
        <p:spPr bwMode="auto">
          <a:xfrm>
            <a:off x="2329588"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442506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E02675-73EA-4679-B943-BDF46319E17F}"/>
              </a:ext>
            </a:extLst>
          </p:cNvPr>
          <p:cNvSpPr>
            <a:spLocks noGrp="1"/>
          </p:cNvSpPr>
          <p:nvPr>
            <p:ph type="title"/>
          </p:nvPr>
        </p:nvSpPr>
        <p:spPr>
          <a:xfrm>
            <a:off x="973112" y="143797"/>
            <a:ext cx="10515600" cy="904273"/>
          </a:xfrm>
        </p:spPr>
        <p:txBody>
          <a:bodyPr>
            <a:normAutofit/>
          </a:bodyPr>
          <a:lstStyle/>
          <a:p>
            <a:r>
              <a:rPr lang="en-US" sz="2800" dirty="0">
                <a:solidFill>
                  <a:srgbClr val="035153"/>
                </a:solidFill>
              </a:rPr>
              <a:t>Supplement Usage Levels</a:t>
            </a:r>
          </a:p>
        </p:txBody>
      </p:sp>
      <p:graphicFrame>
        <p:nvGraphicFramePr>
          <p:cNvPr id="7" name="Content Placeholder 8">
            <a:extLst>
              <a:ext uri="{FF2B5EF4-FFF2-40B4-BE49-F238E27FC236}">
                <a16:creationId xmlns:a16="http://schemas.microsoft.com/office/drawing/2014/main" id="{0B2D68A1-549B-41D1-A2B8-1BD68459E9DA}"/>
              </a:ext>
            </a:extLst>
          </p:cNvPr>
          <p:cNvGraphicFramePr>
            <a:graphicFrameLocks/>
          </p:cNvGraphicFramePr>
          <p:nvPr>
            <p:extLst>
              <p:ext uri="{D42A27DB-BD31-4B8C-83A1-F6EECF244321}">
                <p14:modId xmlns:p14="http://schemas.microsoft.com/office/powerpoint/2010/main" val="3623813682"/>
              </p:ext>
            </p:extLst>
          </p:nvPr>
        </p:nvGraphicFramePr>
        <p:xfrm>
          <a:off x="297210" y="981916"/>
          <a:ext cx="5192567" cy="464040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1829318-09CB-DB42-A6D5-512316C8932E}"/>
              </a:ext>
            </a:extLst>
          </p:cNvPr>
          <p:cNvSpPr txBox="1"/>
          <p:nvPr/>
        </p:nvSpPr>
        <p:spPr>
          <a:xfrm>
            <a:off x="-2" y="6611779"/>
            <a:ext cx="5786989"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“How often do you take vitamins, minerals, herbs or other dietary supplements?”</a:t>
            </a:r>
          </a:p>
        </p:txBody>
      </p:sp>
      <p:sp>
        <p:nvSpPr>
          <p:cNvPr id="2" name="TextBox 1">
            <a:extLst>
              <a:ext uri="{FF2B5EF4-FFF2-40B4-BE49-F238E27FC236}">
                <a16:creationId xmlns:a16="http://schemas.microsoft.com/office/drawing/2014/main" id="{1BC46380-27AA-134F-B045-949C3A91A623}"/>
              </a:ext>
            </a:extLst>
          </p:cNvPr>
          <p:cNvSpPr txBox="1"/>
          <p:nvPr/>
        </p:nvSpPr>
        <p:spPr>
          <a:xfrm>
            <a:off x="1888618" y="1724766"/>
            <a:ext cx="1689856" cy="338554"/>
          </a:xfrm>
          <a:prstGeom prst="rect">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a:latin typeface="Helvetica Light" panose="020B0403020202020204"/>
              </a:rPr>
              <a:t>All Respondents</a:t>
            </a:r>
          </a:p>
        </p:txBody>
      </p:sp>
      <p:sp>
        <p:nvSpPr>
          <p:cNvPr id="9" name="TextBox 8">
            <a:extLst>
              <a:ext uri="{FF2B5EF4-FFF2-40B4-BE49-F238E27FC236}">
                <a16:creationId xmlns:a16="http://schemas.microsoft.com/office/drawing/2014/main" id="{469DB5BC-1175-044C-8BE2-F27BF5556DB5}"/>
              </a:ext>
            </a:extLst>
          </p:cNvPr>
          <p:cNvSpPr txBox="1"/>
          <p:nvPr/>
        </p:nvSpPr>
        <p:spPr>
          <a:xfrm>
            <a:off x="9244383" y="1724766"/>
            <a:ext cx="1424528" cy="338554"/>
          </a:xfrm>
          <a:prstGeom prst="rect">
            <a:avLst/>
          </a:prstGeom>
          <a:ln>
            <a:no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a:latin typeface="Helvetica Light" panose="020B0403020202020204"/>
              </a:rPr>
              <a:t>By Country</a:t>
            </a:r>
          </a:p>
        </p:txBody>
      </p:sp>
      <p:sp>
        <p:nvSpPr>
          <p:cNvPr id="3" name="TextBox 2">
            <a:extLst>
              <a:ext uri="{FF2B5EF4-FFF2-40B4-BE49-F238E27FC236}">
                <a16:creationId xmlns:a16="http://schemas.microsoft.com/office/drawing/2014/main" id="{C67ECC7E-8740-E443-AB87-FA3F575BA1BB}"/>
              </a:ext>
            </a:extLst>
          </p:cNvPr>
          <p:cNvSpPr txBox="1"/>
          <p:nvPr/>
        </p:nvSpPr>
        <p:spPr>
          <a:xfrm>
            <a:off x="1512664" y="979911"/>
            <a:ext cx="7488478" cy="338554"/>
          </a:xfrm>
          <a:prstGeom prst="rect">
            <a:avLst/>
          </a:prstGeom>
          <a:noFill/>
        </p:spPr>
        <p:txBody>
          <a:bodyPr wrap="square" rtlCol="0">
            <a:spAutoFit/>
          </a:bodyPr>
          <a:lstStyle/>
          <a:p>
            <a:r>
              <a:rPr lang="en-US" sz="1600" b="1" dirty="0">
                <a:solidFill>
                  <a:srgbClr val="035153"/>
                </a:solidFill>
                <a:latin typeface="Arial" panose="020B0604020202020204" pitchFamily="34" charset="0"/>
                <a:cs typeface="Arial" panose="020B0604020202020204" pitchFamily="34" charset="0"/>
              </a:rPr>
              <a:t>KEY ITC INSIGHT: </a:t>
            </a:r>
            <a:r>
              <a:rPr lang="en-US" sz="1600" dirty="0">
                <a:latin typeface="Arial" panose="020B0604020202020204" pitchFamily="34" charset="0"/>
                <a:cs typeface="Arial" panose="020B0604020202020204" pitchFamily="34" charset="0"/>
              </a:rPr>
              <a:t>Most consuming supplements do so daily</a:t>
            </a:r>
          </a:p>
        </p:txBody>
      </p:sp>
      <p:sp>
        <p:nvSpPr>
          <p:cNvPr id="11" name="Freeform 260">
            <a:extLst>
              <a:ext uri="{FF2B5EF4-FFF2-40B4-BE49-F238E27FC236}">
                <a16:creationId xmlns:a16="http://schemas.microsoft.com/office/drawing/2014/main" id="{6ECC5244-59BE-124A-A70C-2A109DBAC1B0}"/>
              </a:ext>
            </a:extLst>
          </p:cNvPr>
          <p:cNvSpPr>
            <a:spLocks noChangeAspect="1" noEditPoints="1"/>
          </p:cNvSpPr>
          <p:nvPr/>
        </p:nvSpPr>
        <p:spPr bwMode="auto">
          <a:xfrm>
            <a:off x="1040116" y="846702"/>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6" name="TextBox 5">
            <a:extLst>
              <a:ext uri="{FF2B5EF4-FFF2-40B4-BE49-F238E27FC236}">
                <a16:creationId xmlns:a16="http://schemas.microsoft.com/office/drawing/2014/main" id="{21394DD5-F07B-AA41-B29B-E8262C675B10}"/>
              </a:ext>
            </a:extLst>
          </p:cNvPr>
          <p:cNvSpPr txBox="1"/>
          <p:nvPr/>
        </p:nvSpPr>
        <p:spPr>
          <a:xfrm>
            <a:off x="7166919" y="5809223"/>
            <a:ext cx="5025081" cy="738664"/>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In Germany, fewer regular supplement users consume daily. While still the most popular, more also take supplements between 1 and 6 times per week</a:t>
            </a:r>
          </a:p>
        </p:txBody>
      </p:sp>
      <p:graphicFrame>
        <p:nvGraphicFramePr>
          <p:cNvPr id="10" name="Chart 9">
            <a:extLst>
              <a:ext uri="{FF2B5EF4-FFF2-40B4-BE49-F238E27FC236}">
                <a16:creationId xmlns:a16="http://schemas.microsoft.com/office/drawing/2014/main" id="{D117640B-F69A-49C5-AFA6-B2FBDDF6E026}"/>
              </a:ext>
            </a:extLst>
          </p:cNvPr>
          <p:cNvGraphicFramePr/>
          <p:nvPr>
            <p:extLst>
              <p:ext uri="{D42A27DB-BD31-4B8C-83A1-F6EECF244321}">
                <p14:modId xmlns:p14="http://schemas.microsoft.com/office/powerpoint/2010/main" val="2340831557"/>
              </p:ext>
            </p:extLst>
          </p:nvPr>
        </p:nvGraphicFramePr>
        <p:xfrm>
          <a:off x="5169882" y="2063320"/>
          <a:ext cx="6965335" cy="3828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4353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68FA-3FCD-4277-939D-293114AE825B}"/>
              </a:ext>
            </a:extLst>
          </p:cNvPr>
          <p:cNvSpPr>
            <a:spLocks noGrp="1"/>
          </p:cNvSpPr>
          <p:nvPr>
            <p:ph type="title"/>
          </p:nvPr>
        </p:nvSpPr>
        <p:spPr>
          <a:xfrm>
            <a:off x="1099414" y="162596"/>
            <a:ext cx="10515600" cy="533399"/>
          </a:xfrm>
        </p:spPr>
        <p:txBody>
          <a:bodyPr/>
          <a:lstStyle/>
          <a:p>
            <a:r>
              <a:rPr lang="en-US" sz="2800" dirty="0">
                <a:solidFill>
                  <a:srgbClr val="035153"/>
                </a:solidFill>
                <a:latin typeface="Arial Black" panose="020B0A04020102020204" pitchFamily="34" charset="0"/>
                <a:cs typeface="Arial Bold" panose="020B0704020202020204" pitchFamily="34" charset="0"/>
              </a:rPr>
              <a:t>HEALTH CONCERNS: BY USAGE LEVEL</a:t>
            </a:r>
            <a:endParaRPr lang="en-US" sz="2800" b="0" dirty="0">
              <a:solidFill>
                <a:srgbClr val="035153"/>
              </a:solidFill>
              <a:latin typeface="Arial Black" panose="020B0A04020102020204" pitchFamily="34" charset="0"/>
              <a:cs typeface="Arial Bold" panose="020B0704020202020204" pitchFamily="34" charset="0"/>
            </a:endParaRPr>
          </a:p>
        </p:txBody>
      </p:sp>
      <p:graphicFrame>
        <p:nvGraphicFramePr>
          <p:cNvPr id="4" name="Chart 3">
            <a:extLst>
              <a:ext uri="{FF2B5EF4-FFF2-40B4-BE49-F238E27FC236}">
                <a16:creationId xmlns:a16="http://schemas.microsoft.com/office/drawing/2014/main" id="{6B1CC91E-A1A0-4CFE-8BA6-57B35FA6642A}"/>
              </a:ext>
            </a:extLst>
          </p:cNvPr>
          <p:cNvGraphicFramePr>
            <a:graphicFrameLocks/>
          </p:cNvGraphicFramePr>
          <p:nvPr>
            <p:extLst>
              <p:ext uri="{D42A27DB-BD31-4B8C-83A1-F6EECF244321}">
                <p14:modId xmlns:p14="http://schemas.microsoft.com/office/powerpoint/2010/main" val="733377477"/>
              </p:ext>
            </p:extLst>
          </p:nvPr>
        </p:nvGraphicFramePr>
        <p:xfrm>
          <a:off x="1518129" y="1405814"/>
          <a:ext cx="9260246" cy="455443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13A2502F-2F2B-4A6C-A5C5-5B3A5058C75D}"/>
              </a:ext>
            </a:extLst>
          </p:cNvPr>
          <p:cNvSpPr txBox="1"/>
          <p:nvPr/>
        </p:nvSpPr>
        <p:spPr>
          <a:xfrm>
            <a:off x="0" y="6611779"/>
            <a:ext cx="11738657"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dirty="0">
                <a:solidFill>
                  <a:schemeClr val="bg1">
                    <a:lumMod val="50000"/>
                  </a:schemeClr>
                </a:solidFill>
                <a:latin typeface="Arial" panose="020B0604020202020204" pitchFamily="34" charset="0"/>
                <a:cs typeface="Arial" panose="020B0604020202020204" pitchFamily="34" charset="0"/>
              </a:rPr>
              <a:t>Question: “Which of the following health conditions impact you currently or have impacted you within the past year?”</a:t>
            </a:r>
          </a:p>
        </p:txBody>
      </p:sp>
      <p:sp>
        <p:nvSpPr>
          <p:cNvPr id="12" name="TextBox 11">
            <a:extLst>
              <a:ext uri="{FF2B5EF4-FFF2-40B4-BE49-F238E27FC236}">
                <a16:creationId xmlns:a16="http://schemas.microsoft.com/office/drawing/2014/main" id="{C089E0B2-EC9A-144B-A99E-233E54788E5A}"/>
              </a:ext>
            </a:extLst>
          </p:cNvPr>
          <p:cNvSpPr txBox="1"/>
          <p:nvPr/>
        </p:nvSpPr>
        <p:spPr>
          <a:xfrm>
            <a:off x="1518129" y="5760418"/>
            <a:ext cx="7199102" cy="584775"/>
          </a:xfrm>
          <a:prstGeom prst="rect">
            <a:avLst/>
          </a:prstGeom>
          <a:noFill/>
        </p:spPr>
        <p:txBody>
          <a:bodyPr wrap="square" rtlCol="0">
            <a:spAutoFit/>
          </a:bodyPr>
          <a:lstStyle/>
          <a:p>
            <a:r>
              <a:rPr lang="en-US" sz="1600" b="1" dirty="0">
                <a:solidFill>
                  <a:srgbClr val="035153"/>
                </a:solidFill>
                <a:latin typeface="Arial" panose="020B0604020202020204" pitchFamily="34" charset="0"/>
                <a:cs typeface="Arial" panose="020B0604020202020204" pitchFamily="34" charset="0"/>
              </a:rPr>
              <a:t>KEY ITC INSIGHT:  </a:t>
            </a:r>
            <a:r>
              <a:rPr lang="en-US" sz="1600" dirty="0">
                <a:latin typeface="Arial" panose="020B0604020202020204" pitchFamily="34" charset="0"/>
                <a:cs typeface="Arial" panose="020B0604020202020204" pitchFamily="34" charset="0"/>
              </a:rPr>
              <a:t>Regular supplement users are more likely to be suffering from chronic health issues </a:t>
            </a:r>
          </a:p>
        </p:txBody>
      </p:sp>
      <p:sp>
        <p:nvSpPr>
          <p:cNvPr id="14" name="Freeform 260">
            <a:extLst>
              <a:ext uri="{FF2B5EF4-FFF2-40B4-BE49-F238E27FC236}">
                <a16:creationId xmlns:a16="http://schemas.microsoft.com/office/drawing/2014/main" id="{C875A1CB-15E0-6044-B34D-334D30B78295}"/>
              </a:ext>
            </a:extLst>
          </p:cNvPr>
          <p:cNvSpPr>
            <a:spLocks noChangeAspect="1" noEditPoints="1"/>
          </p:cNvSpPr>
          <p:nvPr/>
        </p:nvSpPr>
        <p:spPr bwMode="auto">
          <a:xfrm>
            <a:off x="1082605" y="5606302"/>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16" name="TextBox 15">
            <a:extLst>
              <a:ext uri="{FF2B5EF4-FFF2-40B4-BE49-F238E27FC236}">
                <a16:creationId xmlns:a16="http://schemas.microsoft.com/office/drawing/2014/main" id="{A8DD243E-91A8-FA46-A534-B880FA1B87A0}"/>
              </a:ext>
            </a:extLst>
          </p:cNvPr>
          <p:cNvSpPr txBox="1"/>
          <p:nvPr/>
        </p:nvSpPr>
        <p:spPr>
          <a:xfrm>
            <a:off x="1518129" y="695995"/>
            <a:ext cx="7488478" cy="646331"/>
          </a:xfrm>
          <a:prstGeom prst="rect">
            <a:avLst/>
          </a:prstGeom>
          <a:noFill/>
        </p:spPr>
        <p:txBody>
          <a:bodyPr wrap="square" rtlCol="0">
            <a:spAutoFit/>
          </a:bodyPr>
          <a:lstStyle/>
          <a:p>
            <a:r>
              <a:rPr lang="en-US" sz="1600" b="1" dirty="0">
                <a:solidFill>
                  <a:srgbClr val="035153"/>
                </a:solidFill>
                <a:latin typeface="Arial" panose="020B0604020202020204" pitchFamily="34" charset="0"/>
                <a:cs typeface="Arial" panose="020B0604020202020204" pitchFamily="34" charset="0"/>
              </a:rPr>
              <a:t>KEY ITC INSIGHT: </a:t>
            </a:r>
            <a:r>
              <a:rPr lang="en-US" sz="1600" dirty="0">
                <a:latin typeface="Arial" panose="020B0604020202020204" pitchFamily="34" charset="0"/>
                <a:cs typeface="Arial" panose="020B0604020202020204" pitchFamily="34" charset="0"/>
              </a:rPr>
              <a:t>Most are experiencing a variety of health issues</a:t>
            </a:r>
          </a:p>
          <a:p>
            <a:endParaRPr lang="en-US" sz="2000" dirty="0">
              <a:latin typeface="Arial" panose="020B0604020202020204" pitchFamily="34" charset="0"/>
              <a:cs typeface="Arial" panose="020B0604020202020204" pitchFamily="34" charset="0"/>
            </a:endParaRPr>
          </a:p>
        </p:txBody>
      </p:sp>
      <p:sp>
        <p:nvSpPr>
          <p:cNvPr id="18" name="Freeform 260">
            <a:extLst>
              <a:ext uri="{FF2B5EF4-FFF2-40B4-BE49-F238E27FC236}">
                <a16:creationId xmlns:a16="http://schemas.microsoft.com/office/drawing/2014/main" id="{734BB372-9696-514B-86EA-7F490CFBB918}"/>
              </a:ext>
            </a:extLst>
          </p:cNvPr>
          <p:cNvSpPr>
            <a:spLocks noChangeAspect="1" noEditPoints="1"/>
          </p:cNvSpPr>
          <p:nvPr/>
        </p:nvSpPr>
        <p:spPr bwMode="auto">
          <a:xfrm>
            <a:off x="1082605" y="713683"/>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310046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344B7079-CE01-486F-9815-93C6BE17226B}"/>
              </a:ext>
            </a:extLst>
          </p:cNvPr>
          <p:cNvSpPr/>
          <p:nvPr/>
        </p:nvSpPr>
        <p:spPr>
          <a:xfrm>
            <a:off x="1138555" y="1764626"/>
            <a:ext cx="3840480" cy="3840480"/>
          </a:xfrm>
          <a:prstGeom prst="ellipse">
            <a:avLst/>
          </a:prstGeom>
          <a:solidFill>
            <a:schemeClr val="bg1">
              <a:lumMod val="75000"/>
              <a:alpha val="50000"/>
            </a:schemeClr>
          </a:solidFill>
          <a:ln w="571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E94F8FEC-9FB4-4F10-9264-28D82551C9EF}"/>
              </a:ext>
            </a:extLst>
          </p:cNvPr>
          <p:cNvSpPr/>
          <p:nvPr/>
        </p:nvSpPr>
        <p:spPr>
          <a:xfrm>
            <a:off x="5823851" y="3806961"/>
            <a:ext cx="2743200" cy="2743200"/>
          </a:xfrm>
          <a:prstGeom prst="ellipse">
            <a:avLst/>
          </a:prstGeom>
          <a:solidFill>
            <a:schemeClr val="bg1">
              <a:lumMod val="75000"/>
              <a:alpha val="50000"/>
            </a:schemeClr>
          </a:solidFill>
          <a:ln w="28575">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BDFDBC-840B-4572-92E3-6018596647B6}"/>
              </a:ext>
            </a:extLst>
          </p:cNvPr>
          <p:cNvSpPr>
            <a:spLocks noGrp="1"/>
          </p:cNvSpPr>
          <p:nvPr>
            <p:ph type="title"/>
          </p:nvPr>
        </p:nvSpPr>
        <p:spPr>
          <a:xfrm>
            <a:off x="960267" y="83833"/>
            <a:ext cx="10515600" cy="503996"/>
          </a:xfrm>
        </p:spPr>
        <p:txBody>
          <a:bodyPr/>
          <a:lstStyle/>
          <a:p>
            <a:r>
              <a:rPr lang="en-US" sz="2800" dirty="0">
                <a:solidFill>
                  <a:srgbClr val="035153"/>
                </a:solidFill>
                <a:latin typeface="Arial Black" panose="020B0A04020102020204" pitchFamily="34" charset="0"/>
                <a:cs typeface="Arial Bold" panose="020B0704020202020204" pitchFamily="34" charset="0"/>
              </a:rPr>
              <a:t>Health concerns: BY USAGE LEVEL</a:t>
            </a:r>
          </a:p>
        </p:txBody>
      </p:sp>
      <p:sp>
        <p:nvSpPr>
          <p:cNvPr id="5" name="TextBox 4">
            <a:extLst>
              <a:ext uri="{FF2B5EF4-FFF2-40B4-BE49-F238E27FC236}">
                <a16:creationId xmlns:a16="http://schemas.microsoft.com/office/drawing/2014/main" id="{9C09A746-1BDA-4178-A30B-A41C15331DA6}"/>
              </a:ext>
            </a:extLst>
          </p:cNvPr>
          <p:cNvSpPr txBox="1"/>
          <p:nvPr/>
        </p:nvSpPr>
        <p:spPr>
          <a:xfrm>
            <a:off x="5982674" y="4347123"/>
            <a:ext cx="2538624" cy="1427171"/>
          </a:xfrm>
          <a:prstGeom prst="rect">
            <a:avLst/>
          </a:prstGeom>
        </p:spPr>
        <p:txBody>
          <a:bodyPr vert="horz" lIns="91440" tIns="45720" rIns="91440" bIns="45720" rtlCol="0" anchor="t">
            <a:noAutofit/>
          </a:bodyPr>
          <a:lstStyle/>
          <a:p>
            <a:pPr algn="ctr">
              <a:lnSpc>
                <a:spcPct val="90000"/>
              </a:lnSpc>
              <a:spcBef>
                <a:spcPts val="1000"/>
              </a:spcBef>
            </a:pPr>
            <a:r>
              <a:rPr lang="en-US" sz="1600" b="1" dirty="0">
                <a:solidFill>
                  <a:schemeClr val="accent2"/>
                </a:solidFill>
                <a:latin typeface="Arial" panose="020B0604020202020204" pitchFamily="34" charset="0"/>
                <a:cs typeface="Arial" panose="020B0604020202020204" pitchFamily="34" charset="0"/>
              </a:rPr>
              <a:t>Irregular Supplement Users</a:t>
            </a:r>
          </a:p>
          <a:p>
            <a:pPr algn="ctr">
              <a:lnSpc>
                <a:spcPct val="90000"/>
              </a:lnSpc>
              <a:spcBef>
                <a:spcPts val="1000"/>
              </a:spcBef>
            </a:pPr>
            <a:r>
              <a:rPr lang="en-US" sz="1400" dirty="0">
                <a:solidFill>
                  <a:schemeClr val="accent2"/>
                </a:solidFill>
                <a:latin typeface="Arial" panose="020B0604020202020204" pitchFamily="34" charset="0"/>
                <a:cs typeface="Arial" panose="020B0604020202020204" pitchFamily="34" charset="0"/>
              </a:rPr>
              <a:t> Anxiety or stress</a:t>
            </a:r>
          </a:p>
          <a:p>
            <a:pPr algn="ctr">
              <a:lnSpc>
                <a:spcPct val="90000"/>
              </a:lnSpc>
              <a:spcBef>
                <a:spcPts val="1000"/>
              </a:spcBef>
            </a:pPr>
            <a:r>
              <a:rPr lang="en-US" sz="1400" dirty="0">
                <a:solidFill>
                  <a:schemeClr val="accent2"/>
                </a:solidFill>
                <a:latin typeface="Arial" panose="020B0604020202020204" pitchFamily="34" charset="0"/>
                <a:cs typeface="Arial" panose="020B0604020202020204" pitchFamily="34" charset="0"/>
              </a:rPr>
              <a:t>Joint</a:t>
            </a:r>
            <a:r>
              <a:rPr lang="en-US" sz="1400" b="0" i="0" u="none" strike="noStrike" dirty="0">
                <a:solidFill>
                  <a:schemeClr val="accent2"/>
                </a:solidFill>
                <a:effectLst/>
                <a:latin typeface="Arial" panose="020B0604020202020204" pitchFamily="34" charset="0"/>
                <a:cs typeface="Arial" panose="020B0604020202020204" pitchFamily="34" charset="0"/>
              </a:rPr>
              <a:t> or other pain</a:t>
            </a:r>
            <a:r>
              <a:rPr lang="en-US" sz="1400" dirty="0">
                <a:solidFill>
                  <a:schemeClr val="accent2"/>
                </a:solidFill>
                <a:latin typeface="Arial" panose="020B0604020202020204" pitchFamily="34" charset="0"/>
                <a:cs typeface="Arial" panose="020B0604020202020204" pitchFamily="34" charset="0"/>
              </a:rPr>
              <a:t> </a:t>
            </a:r>
          </a:p>
          <a:p>
            <a:pPr algn="ctr">
              <a:lnSpc>
                <a:spcPct val="90000"/>
              </a:lnSpc>
              <a:spcBef>
                <a:spcPts val="1000"/>
              </a:spcBef>
            </a:pPr>
            <a:r>
              <a:rPr lang="en-US" sz="1400" dirty="0">
                <a:solidFill>
                  <a:schemeClr val="accent2"/>
                </a:solidFill>
                <a:latin typeface="Arial" panose="020B0604020202020204" pitchFamily="34" charset="0"/>
                <a:cs typeface="Arial" panose="020B0604020202020204" pitchFamily="34" charset="0"/>
              </a:rPr>
              <a:t>Insomnia</a:t>
            </a:r>
            <a:r>
              <a:rPr lang="en-US" sz="1400" b="0" i="0" u="none" strike="noStrike" dirty="0">
                <a:solidFill>
                  <a:schemeClr val="accent2"/>
                </a:solidFill>
                <a:effectLst/>
                <a:latin typeface="Arial" panose="020B0604020202020204" pitchFamily="34" charset="0"/>
                <a:cs typeface="Arial" panose="020B0604020202020204" pitchFamily="34" charset="0"/>
              </a:rPr>
              <a:t>/Sleep problems</a:t>
            </a:r>
            <a:r>
              <a:rPr lang="en-US" sz="1600" dirty="0">
                <a:solidFill>
                  <a:schemeClr val="accent2"/>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687CC84-02F0-44F0-9205-B79C7DA413D1}"/>
              </a:ext>
            </a:extLst>
          </p:cNvPr>
          <p:cNvSpPr txBox="1"/>
          <p:nvPr/>
        </p:nvSpPr>
        <p:spPr>
          <a:xfrm>
            <a:off x="1892348" y="2651864"/>
            <a:ext cx="3300200" cy="1800493"/>
          </a:xfrm>
          <a:prstGeom prst="rect">
            <a:avLst/>
          </a:prstGeom>
          <a:noFill/>
        </p:spPr>
        <p:txBody>
          <a:bodyPr wrap="square" lIns="91440" tIns="45720" rIns="91440" bIns="45720" rtlCol="0" anchor="t">
            <a:spAutoFit/>
          </a:bodyPr>
          <a:lstStyle/>
          <a:p>
            <a:pPr>
              <a:spcAft>
                <a:spcPts val="600"/>
              </a:spcAft>
            </a:pPr>
            <a:r>
              <a:rPr lang="en-US" sz="2400" b="1" dirty="0">
                <a:solidFill>
                  <a:schemeClr val="accent2"/>
                </a:solidFill>
                <a:latin typeface="Arial" panose="020B0604020202020204" pitchFamily="34" charset="0"/>
                <a:cs typeface="Arial" panose="020B0604020202020204" pitchFamily="34" charset="0"/>
              </a:rPr>
              <a:t>All Respondents</a:t>
            </a:r>
            <a:endParaRPr lang="en-US" sz="2000" dirty="0">
              <a:latin typeface="Arial" panose="020B0604020202020204" pitchFamily="34" charset="0"/>
              <a:cs typeface="Arial" panose="020B0604020202020204" pitchFamily="34" charset="0"/>
            </a:endParaRPr>
          </a:p>
          <a:p>
            <a:pPr>
              <a:spcAft>
                <a:spcPts val="600"/>
              </a:spcAft>
            </a:pPr>
            <a:r>
              <a:rPr lang="en-US" sz="2400" dirty="0">
                <a:solidFill>
                  <a:schemeClr val="accent2"/>
                </a:solidFill>
                <a:latin typeface="Arial" panose="020B0604020202020204" pitchFamily="34" charset="0"/>
                <a:cs typeface="Arial" panose="020B0604020202020204" pitchFamily="34" charset="0"/>
              </a:rPr>
              <a:t>Joint or other pain</a:t>
            </a:r>
          </a:p>
          <a:p>
            <a:pPr>
              <a:spcAft>
                <a:spcPts val="600"/>
              </a:spcAft>
            </a:pPr>
            <a:r>
              <a:rPr lang="en-US" sz="2400" dirty="0">
                <a:solidFill>
                  <a:schemeClr val="accent2"/>
                </a:solidFill>
                <a:latin typeface="Arial" panose="020B0604020202020204" pitchFamily="34" charset="0"/>
                <a:cs typeface="Arial" panose="020B0604020202020204" pitchFamily="34" charset="0"/>
              </a:rPr>
              <a:t>High blood pressure</a:t>
            </a:r>
          </a:p>
          <a:p>
            <a:pPr>
              <a:spcAft>
                <a:spcPts val="600"/>
              </a:spcAft>
            </a:pPr>
            <a:r>
              <a:rPr lang="en-US" sz="2400" dirty="0">
                <a:solidFill>
                  <a:schemeClr val="accent2"/>
                </a:solidFill>
                <a:latin typeface="Arial" panose="020B0604020202020204" pitchFamily="34" charset="0"/>
                <a:cs typeface="Arial" panose="020B0604020202020204" pitchFamily="34" charset="0"/>
              </a:rPr>
              <a:t> </a:t>
            </a:r>
            <a:r>
              <a:rPr lang="en-US" sz="2400" b="0" i="0" u="none" strike="noStrike" dirty="0">
                <a:solidFill>
                  <a:schemeClr val="accent2"/>
                </a:solidFill>
                <a:effectLst/>
                <a:latin typeface="Arial" panose="020B0604020202020204" pitchFamily="34" charset="0"/>
                <a:cs typeface="Arial" panose="020B0604020202020204" pitchFamily="34" charset="0"/>
              </a:rPr>
              <a:t>Anxiety or stress</a:t>
            </a:r>
            <a:r>
              <a:rPr lang="en-US" sz="2400" dirty="0">
                <a:solidFill>
                  <a:schemeClr val="accent2"/>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857FAEF-E587-4E4D-ADB6-28D02C53F89E}"/>
              </a:ext>
            </a:extLst>
          </p:cNvPr>
          <p:cNvSpPr txBox="1"/>
          <p:nvPr/>
        </p:nvSpPr>
        <p:spPr>
          <a:xfrm>
            <a:off x="-3212" y="6644022"/>
            <a:ext cx="11014885"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“Which of the following health conditions impact you currently or have impacted you within the past year?”</a:t>
            </a:r>
          </a:p>
        </p:txBody>
      </p:sp>
      <p:sp>
        <p:nvSpPr>
          <p:cNvPr id="3" name="Oval 2">
            <a:extLst>
              <a:ext uri="{FF2B5EF4-FFF2-40B4-BE49-F238E27FC236}">
                <a16:creationId xmlns:a16="http://schemas.microsoft.com/office/drawing/2014/main" id="{C938CA82-6FEC-49C6-A8F6-596FD9564AFD}"/>
              </a:ext>
            </a:extLst>
          </p:cNvPr>
          <p:cNvSpPr/>
          <p:nvPr/>
        </p:nvSpPr>
        <p:spPr>
          <a:xfrm>
            <a:off x="5795923" y="784568"/>
            <a:ext cx="2743200" cy="2743200"/>
          </a:xfrm>
          <a:prstGeom prst="ellipse">
            <a:avLst/>
          </a:prstGeom>
          <a:solidFill>
            <a:schemeClr val="bg1">
              <a:lumMod val="75000"/>
              <a:alpha val="50000"/>
            </a:schemeClr>
          </a:solidFill>
          <a:ln w="28575">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4AB62DE-5C5C-4865-B6F6-CAAB5B4618B4}"/>
              </a:ext>
            </a:extLst>
          </p:cNvPr>
          <p:cNvSpPr txBox="1"/>
          <p:nvPr/>
        </p:nvSpPr>
        <p:spPr>
          <a:xfrm>
            <a:off x="5582623" y="1197621"/>
            <a:ext cx="3333143" cy="1569660"/>
          </a:xfrm>
          <a:prstGeom prst="rect">
            <a:avLst/>
          </a:prstGeom>
          <a:noFill/>
        </p:spPr>
        <p:txBody>
          <a:bodyPr wrap="square" lIns="91440" tIns="45720" rIns="91440" bIns="45720" rtlCol="0" anchor="t">
            <a:spAutoFit/>
          </a:bodyPr>
          <a:lstStyle/>
          <a:p>
            <a:pPr algn="ctr">
              <a:spcAft>
                <a:spcPts val="600"/>
              </a:spcAft>
            </a:pPr>
            <a:r>
              <a:rPr lang="en-US" sz="1600" b="1" dirty="0">
                <a:solidFill>
                  <a:schemeClr val="bg2">
                    <a:lumMod val="50000"/>
                  </a:schemeClr>
                </a:solidFill>
                <a:latin typeface="Arial" panose="020B0604020202020204" pitchFamily="34" charset="0"/>
                <a:cs typeface="Arial" panose="020B0604020202020204" pitchFamily="34" charset="0"/>
              </a:rPr>
              <a:t>Regular </a:t>
            </a:r>
          </a:p>
          <a:p>
            <a:pPr algn="ctr">
              <a:spcAft>
                <a:spcPts val="600"/>
              </a:spcAft>
            </a:pPr>
            <a:r>
              <a:rPr lang="en-US" sz="1600" b="1" dirty="0">
                <a:solidFill>
                  <a:schemeClr val="bg2">
                    <a:lumMod val="50000"/>
                  </a:schemeClr>
                </a:solidFill>
                <a:latin typeface="Arial" panose="020B0604020202020204" pitchFamily="34" charset="0"/>
                <a:cs typeface="Arial" panose="020B0604020202020204" pitchFamily="34" charset="0"/>
              </a:rPr>
              <a:t>Supplement Users</a:t>
            </a:r>
          </a:p>
          <a:p>
            <a:pPr algn="ctr">
              <a:spcAft>
                <a:spcPts val="600"/>
              </a:spcAft>
            </a:pPr>
            <a:r>
              <a:rPr lang="en-US" sz="1400" dirty="0">
                <a:solidFill>
                  <a:schemeClr val="accent2"/>
                </a:solidFill>
                <a:latin typeface="Arial" panose="020B0604020202020204" pitchFamily="34" charset="0"/>
                <a:cs typeface="Arial" panose="020B0604020202020204" pitchFamily="34" charset="0"/>
              </a:rPr>
              <a:t>Joint or other pain</a:t>
            </a:r>
          </a:p>
          <a:p>
            <a:pPr algn="ctr">
              <a:spcAft>
                <a:spcPts val="600"/>
              </a:spcAft>
            </a:pPr>
            <a:r>
              <a:rPr lang="en-US" sz="1400" dirty="0">
                <a:solidFill>
                  <a:schemeClr val="accent2"/>
                </a:solidFill>
                <a:latin typeface="Arial" panose="020B0604020202020204" pitchFamily="34" charset="0"/>
                <a:cs typeface="Arial" panose="020B0604020202020204" pitchFamily="34" charset="0"/>
              </a:rPr>
              <a:t>High blood pressure</a:t>
            </a:r>
          </a:p>
          <a:p>
            <a:pPr algn="ctr">
              <a:spcAft>
                <a:spcPts val="600"/>
              </a:spcAft>
            </a:pPr>
            <a:r>
              <a:rPr lang="en-US" sz="1400" b="0" i="0" u="none" strike="noStrike" dirty="0">
                <a:solidFill>
                  <a:schemeClr val="accent2"/>
                </a:solidFill>
                <a:effectLst/>
                <a:latin typeface="Arial" panose="020B0604020202020204" pitchFamily="34" charset="0"/>
                <a:cs typeface="Arial" panose="020B0604020202020204" pitchFamily="34" charset="0"/>
              </a:rPr>
              <a:t>Insomnia/Sleep problems</a:t>
            </a:r>
            <a:r>
              <a:rPr lang="en-US" sz="1600" dirty="0">
                <a:solidFill>
                  <a:schemeClr val="accent2"/>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E6BE02DE-8FB8-4AC4-BB15-6750C64919CE}"/>
              </a:ext>
            </a:extLst>
          </p:cNvPr>
          <p:cNvSpPr txBox="1"/>
          <p:nvPr/>
        </p:nvSpPr>
        <p:spPr>
          <a:xfrm>
            <a:off x="9198354" y="3192088"/>
            <a:ext cx="2392823" cy="1569660"/>
          </a:xfrm>
          <a:prstGeom prst="rect">
            <a:avLst/>
          </a:prstGeom>
          <a:noFill/>
        </p:spPr>
        <p:txBody>
          <a:bodyPr wrap="square" rtlCol="0">
            <a:spAutoFit/>
          </a:bodyPr>
          <a:lstStyle/>
          <a:p>
            <a:pPr algn="ctr"/>
            <a:r>
              <a:rPr lang="en-US" sz="1600" b="1">
                <a:solidFill>
                  <a:schemeClr val="accent2"/>
                </a:solidFill>
                <a:latin typeface="Arial" panose="020B0604020202020204" pitchFamily="34" charset="0"/>
                <a:cs typeface="Arial" panose="020B0604020202020204" pitchFamily="34" charset="0"/>
              </a:rPr>
              <a:t>KEY ITC INSIGHT: </a:t>
            </a:r>
            <a:r>
              <a:rPr lang="en-US" sz="1600" dirty="0">
                <a:solidFill>
                  <a:schemeClr val="accent2"/>
                </a:solidFill>
                <a:latin typeface="Arial" panose="020B0604020202020204" pitchFamily="34" charset="0"/>
                <a:cs typeface="Arial" panose="020B0604020202020204" pitchFamily="34" charset="0"/>
              </a:rPr>
              <a:t>Mental wellbeing, include stress and sleep issues, are leading health concerns for Irregular Users</a:t>
            </a:r>
          </a:p>
        </p:txBody>
      </p:sp>
      <p:cxnSp>
        <p:nvCxnSpPr>
          <p:cNvPr id="13" name="Straight Connector 12">
            <a:extLst>
              <a:ext uri="{FF2B5EF4-FFF2-40B4-BE49-F238E27FC236}">
                <a16:creationId xmlns:a16="http://schemas.microsoft.com/office/drawing/2014/main" id="{C896219E-D08A-463F-954B-2AE11797BE7B}"/>
              </a:ext>
            </a:extLst>
          </p:cNvPr>
          <p:cNvCxnSpPr>
            <a:cxnSpLocks/>
          </p:cNvCxnSpPr>
          <p:nvPr/>
        </p:nvCxnSpPr>
        <p:spPr>
          <a:xfrm flipV="1">
            <a:off x="4720466" y="2036186"/>
            <a:ext cx="1075457" cy="472981"/>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5498AFA5-AB10-485B-B05D-CA8151A43C1A}"/>
              </a:ext>
            </a:extLst>
          </p:cNvPr>
          <p:cNvCxnSpPr>
            <a:cxnSpLocks/>
          </p:cNvCxnSpPr>
          <p:nvPr/>
        </p:nvCxnSpPr>
        <p:spPr>
          <a:xfrm>
            <a:off x="4829964" y="4595054"/>
            <a:ext cx="965959" cy="472981"/>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 name="Graphic 9" descr="Bone">
            <a:extLst>
              <a:ext uri="{FF2B5EF4-FFF2-40B4-BE49-F238E27FC236}">
                <a16:creationId xmlns:a16="http://schemas.microsoft.com/office/drawing/2014/main" id="{B0D9E002-6D54-453E-A063-380455A4B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8047" y="1776742"/>
            <a:ext cx="244042" cy="267117"/>
          </a:xfrm>
          <a:prstGeom prst="rect">
            <a:avLst/>
          </a:prstGeom>
        </p:spPr>
      </p:pic>
      <p:pic>
        <p:nvPicPr>
          <p:cNvPr id="15" name="Graphic 9" descr="Bone">
            <a:extLst>
              <a:ext uri="{FF2B5EF4-FFF2-40B4-BE49-F238E27FC236}">
                <a16:creationId xmlns:a16="http://schemas.microsoft.com/office/drawing/2014/main" id="{25A36199-645F-4685-8D81-59FCB47172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8061" y="3123551"/>
            <a:ext cx="354287" cy="370582"/>
          </a:xfrm>
          <a:prstGeom prst="rect">
            <a:avLst/>
          </a:prstGeom>
        </p:spPr>
      </p:pic>
      <p:pic>
        <p:nvPicPr>
          <p:cNvPr id="16" name="Graphic 9" descr="Bone">
            <a:extLst>
              <a:ext uri="{FF2B5EF4-FFF2-40B4-BE49-F238E27FC236}">
                <a16:creationId xmlns:a16="http://schemas.microsoft.com/office/drawing/2014/main" id="{0C5D1598-4FFE-4B91-9C44-20A59B8EE4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6515" y="5201309"/>
            <a:ext cx="320963" cy="307133"/>
          </a:xfrm>
          <a:prstGeom prst="rect">
            <a:avLst/>
          </a:prstGeom>
        </p:spPr>
      </p:pic>
      <p:pic>
        <p:nvPicPr>
          <p:cNvPr id="10" name="Graphic 11" descr="Heart with pulse">
            <a:extLst>
              <a:ext uri="{FF2B5EF4-FFF2-40B4-BE49-F238E27FC236}">
                <a16:creationId xmlns:a16="http://schemas.microsoft.com/office/drawing/2014/main" id="{B406E66F-69D9-47CF-93C0-279E14D95E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5286" y="3522424"/>
            <a:ext cx="457200" cy="457200"/>
          </a:xfrm>
          <a:prstGeom prst="rect">
            <a:avLst/>
          </a:prstGeom>
        </p:spPr>
      </p:pic>
      <p:pic>
        <p:nvPicPr>
          <p:cNvPr id="18" name="Graphic 11" descr="Heart with pulse">
            <a:extLst>
              <a:ext uri="{FF2B5EF4-FFF2-40B4-BE49-F238E27FC236}">
                <a16:creationId xmlns:a16="http://schemas.microsoft.com/office/drawing/2014/main" id="{3AC70399-25FD-4FD6-A2ED-1F51CB361D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0891" y="2058339"/>
            <a:ext cx="349625" cy="367554"/>
          </a:xfrm>
          <a:prstGeom prst="rect">
            <a:avLst/>
          </a:prstGeom>
        </p:spPr>
      </p:pic>
      <p:pic>
        <p:nvPicPr>
          <p:cNvPr id="12" name="Graphic 13" descr="Head with gears">
            <a:extLst>
              <a:ext uri="{FF2B5EF4-FFF2-40B4-BE49-F238E27FC236}">
                <a16:creationId xmlns:a16="http://schemas.microsoft.com/office/drawing/2014/main" id="{6F69184C-96B4-4C3B-967C-1929FE7CE6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76771" y="4877112"/>
            <a:ext cx="342208" cy="307132"/>
          </a:xfrm>
          <a:prstGeom prst="rect">
            <a:avLst/>
          </a:prstGeom>
        </p:spPr>
      </p:pic>
      <p:pic>
        <p:nvPicPr>
          <p:cNvPr id="20" name="Graphic 13" descr="Head with gears">
            <a:extLst>
              <a:ext uri="{FF2B5EF4-FFF2-40B4-BE49-F238E27FC236}">
                <a16:creationId xmlns:a16="http://schemas.microsoft.com/office/drawing/2014/main" id="{96CF0482-0927-4F4F-AB71-26323D120F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7434" y="4007915"/>
            <a:ext cx="376518" cy="367553"/>
          </a:xfrm>
          <a:prstGeom prst="rect">
            <a:avLst/>
          </a:prstGeom>
        </p:spPr>
      </p:pic>
      <p:pic>
        <p:nvPicPr>
          <p:cNvPr id="14" name="Graphic 18" descr="Snooze">
            <a:extLst>
              <a:ext uri="{FF2B5EF4-FFF2-40B4-BE49-F238E27FC236}">
                <a16:creationId xmlns:a16="http://schemas.microsoft.com/office/drawing/2014/main" id="{39F3DD2C-1FFA-4ED7-B937-3D4414ADF7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99727" y="2378024"/>
            <a:ext cx="322732" cy="295838"/>
          </a:xfrm>
          <a:prstGeom prst="rect">
            <a:avLst/>
          </a:prstGeom>
        </p:spPr>
      </p:pic>
      <p:pic>
        <p:nvPicPr>
          <p:cNvPr id="22" name="Graphic 18" descr="Snooze">
            <a:extLst>
              <a:ext uri="{FF2B5EF4-FFF2-40B4-BE49-F238E27FC236}">
                <a16:creationId xmlns:a16="http://schemas.microsoft.com/office/drawing/2014/main" id="{5B48FA2F-044C-40BD-9C7E-CFEE78FD35D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26761" y="5558175"/>
            <a:ext cx="291306" cy="253597"/>
          </a:xfrm>
          <a:prstGeom prst="rect">
            <a:avLst/>
          </a:prstGeom>
        </p:spPr>
      </p:pic>
      <p:sp>
        <p:nvSpPr>
          <p:cNvPr id="23" name="Freeform 260">
            <a:extLst>
              <a:ext uri="{FF2B5EF4-FFF2-40B4-BE49-F238E27FC236}">
                <a16:creationId xmlns:a16="http://schemas.microsoft.com/office/drawing/2014/main" id="{748E4D1C-D3D2-2241-B57A-288236018A8E}"/>
              </a:ext>
            </a:extLst>
          </p:cNvPr>
          <p:cNvSpPr>
            <a:spLocks noChangeAspect="1" noEditPoints="1"/>
          </p:cNvSpPr>
          <p:nvPr/>
        </p:nvSpPr>
        <p:spPr bwMode="auto">
          <a:xfrm>
            <a:off x="10103682" y="2529452"/>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1424328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838200" y="87252"/>
            <a:ext cx="10515600" cy="626386"/>
          </a:xfrm>
        </p:spPr>
        <p:txBody>
          <a:bodyPr>
            <a:normAutofit/>
          </a:bodyPr>
          <a:lstStyle/>
          <a:p>
            <a:r>
              <a:rPr lang="en-US" sz="2800" dirty="0">
                <a:solidFill>
                  <a:srgbClr val="035153"/>
                </a:solidFill>
              </a:rPr>
              <a:t>Health Concerns: BY COUNTRY</a:t>
            </a:r>
          </a:p>
        </p:txBody>
      </p:sp>
      <p:sp>
        <p:nvSpPr>
          <p:cNvPr id="8" name="Content Placeholder 4">
            <a:extLst>
              <a:ext uri="{FF2B5EF4-FFF2-40B4-BE49-F238E27FC236}">
                <a16:creationId xmlns:a16="http://schemas.microsoft.com/office/drawing/2014/main" id="{B75C5A0D-C3C9-0E49-B19F-03A9FC44C4B6}"/>
              </a:ext>
            </a:extLst>
          </p:cNvPr>
          <p:cNvSpPr txBox="1">
            <a:spLocks/>
          </p:cNvSpPr>
          <p:nvPr/>
        </p:nvSpPr>
        <p:spPr>
          <a:xfrm>
            <a:off x="9702212" y="3052781"/>
            <a:ext cx="2719963" cy="913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1800" b="0" i="0" kern="1200">
                <a:solidFill>
                  <a:srgbClr val="002060"/>
                </a:solidFill>
                <a:latin typeface="Montserrat Light" pitchFamily="2" charset="77"/>
                <a:ea typeface="Montserrat Light" pitchFamily="2" charset="77"/>
                <a:cs typeface="Montserrat Light" pitchFamily="2" charset="77"/>
              </a:defRPr>
            </a:lvl1pPr>
            <a:lvl2pPr marL="685800" indent="-228600" algn="l" defTabSz="914400" rtl="0" eaLnBrk="1" latinLnBrk="0" hangingPunct="1">
              <a:lnSpc>
                <a:spcPct val="90000"/>
              </a:lnSpc>
              <a:spcBef>
                <a:spcPts val="500"/>
              </a:spcBef>
              <a:buFont typeface="Arial"/>
              <a:buChar char="•"/>
              <a:defRPr sz="1600" b="0" i="0" kern="1200">
                <a:solidFill>
                  <a:srgbClr val="002060"/>
                </a:solidFill>
                <a:latin typeface="Montserrat Light" pitchFamily="2" charset="77"/>
                <a:ea typeface="Montserrat Light" pitchFamily="2" charset="77"/>
                <a:cs typeface="Montserrat Light" pitchFamily="2" charset="77"/>
              </a:defRPr>
            </a:lvl2pPr>
            <a:lvl3pPr marL="1143000" indent="-228600" algn="l" defTabSz="914400" rtl="0" eaLnBrk="1" latinLnBrk="0" hangingPunct="1">
              <a:lnSpc>
                <a:spcPct val="90000"/>
              </a:lnSpc>
              <a:spcBef>
                <a:spcPts val="500"/>
              </a:spcBef>
              <a:buFont typeface="Arial"/>
              <a:buChar char="•"/>
              <a:defRPr sz="1400" b="0" i="0" kern="1200">
                <a:solidFill>
                  <a:srgbClr val="002060"/>
                </a:solidFill>
                <a:latin typeface="Montserrat Light" pitchFamily="2" charset="77"/>
                <a:ea typeface="Montserrat Light" pitchFamily="2" charset="77"/>
                <a:cs typeface="Montserrat Light" pitchFamily="2" charset="77"/>
              </a:defRPr>
            </a:lvl3pPr>
            <a:lvl4pPr marL="1600200" indent="-228600" algn="l" defTabSz="914400" rtl="0" eaLnBrk="1" latinLnBrk="0" hangingPunct="1">
              <a:lnSpc>
                <a:spcPct val="90000"/>
              </a:lnSpc>
              <a:spcBef>
                <a:spcPts val="500"/>
              </a:spcBef>
              <a:buFont typeface="Arial"/>
              <a:buChar char="•"/>
              <a:defRPr sz="1200" b="0" i="0" kern="1200">
                <a:solidFill>
                  <a:srgbClr val="002060"/>
                </a:solidFill>
                <a:latin typeface="Montserrat Light" pitchFamily="2" charset="77"/>
                <a:ea typeface="Montserrat Light" pitchFamily="2" charset="77"/>
                <a:cs typeface="Montserrat Light" pitchFamily="2" charset="77"/>
              </a:defRPr>
            </a:lvl4pPr>
            <a:lvl5pPr marL="2057400" indent="-228600" algn="l" defTabSz="914400" rtl="0" eaLnBrk="1" latinLnBrk="0" hangingPunct="1">
              <a:lnSpc>
                <a:spcPct val="90000"/>
              </a:lnSpc>
              <a:spcBef>
                <a:spcPts val="500"/>
              </a:spcBef>
              <a:buFont typeface="Arial"/>
              <a:buChar char="•"/>
              <a:defRPr sz="1800" b="0" i="0" kern="1200">
                <a:solidFill>
                  <a:srgbClr val="002060"/>
                </a:solidFill>
                <a:latin typeface="Montserrat Light" pitchFamily="2" charset="77"/>
                <a:ea typeface="Montserrat Light" pitchFamily="2" charset="77"/>
                <a:cs typeface="Montserrat Ligh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70000"/>
              </a:lnSpc>
              <a:spcBef>
                <a:spcPts val="600"/>
              </a:spcBef>
            </a:pPr>
            <a:endParaRPr lang="en-US" sz="1400" dirty="0"/>
          </a:p>
        </p:txBody>
      </p:sp>
      <p:sp>
        <p:nvSpPr>
          <p:cNvPr id="9" name="Content Placeholder 4">
            <a:extLst>
              <a:ext uri="{FF2B5EF4-FFF2-40B4-BE49-F238E27FC236}">
                <a16:creationId xmlns:a16="http://schemas.microsoft.com/office/drawing/2014/main" id="{1825C655-EBD4-8B40-9DBE-6B833CC22874}"/>
              </a:ext>
            </a:extLst>
          </p:cNvPr>
          <p:cNvSpPr txBox="1">
            <a:spLocks/>
          </p:cNvSpPr>
          <p:nvPr/>
        </p:nvSpPr>
        <p:spPr>
          <a:xfrm>
            <a:off x="9584828" y="4584421"/>
            <a:ext cx="2497576" cy="989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1800" b="0" i="0" kern="1200">
                <a:solidFill>
                  <a:srgbClr val="002060"/>
                </a:solidFill>
                <a:latin typeface="Montserrat Light" pitchFamily="2" charset="77"/>
                <a:ea typeface="Montserrat Light" pitchFamily="2" charset="77"/>
                <a:cs typeface="Montserrat Light" pitchFamily="2" charset="77"/>
              </a:defRPr>
            </a:lvl1pPr>
            <a:lvl2pPr marL="685800" indent="-228600" algn="l" defTabSz="914400" rtl="0" eaLnBrk="1" latinLnBrk="0" hangingPunct="1">
              <a:lnSpc>
                <a:spcPct val="90000"/>
              </a:lnSpc>
              <a:spcBef>
                <a:spcPts val="500"/>
              </a:spcBef>
              <a:buFont typeface="Arial"/>
              <a:buChar char="•"/>
              <a:defRPr sz="1600" b="0" i="0" kern="1200">
                <a:solidFill>
                  <a:srgbClr val="002060"/>
                </a:solidFill>
                <a:latin typeface="Montserrat Light" pitchFamily="2" charset="77"/>
                <a:ea typeface="Montserrat Light" pitchFamily="2" charset="77"/>
                <a:cs typeface="Montserrat Light" pitchFamily="2" charset="77"/>
              </a:defRPr>
            </a:lvl2pPr>
            <a:lvl3pPr marL="1143000" indent="-228600" algn="l" defTabSz="914400" rtl="0" eaLnBrk="1" latinLnBrk="0" hangingPunct="1">
              <a:lnSpc>
                <a:spcPct val="90000"/>
              </a:lnSpc>
              <a:spcBef>
                <a:spcPts val="500"/>
              </a:spcBef>
              <a:buFont typeface="Arial"/>
              <a:buChar char="•"/>
              <a:defRPr sz="1400" b="0" i="0" kern="1200">
                <a:solidFill>
                  <a:srgbClr val="002060"/>
                </a:solidFill>
                <a:latin typeface="Montserrat Light" pitchFamily="2" charset="77"/>
                <a:ea typeface="Montserrat Light" pitchFamily="2" charset="77"/>
                <a:cs typeface="Montserrat Light" pitchFamily="2" charset="77"/>
              </a:defRPr>
            </a:lvl3pPr>
            <a:lvl4pPr marL="1600200" indent="-228600" algn="l" defTabSz="914400" rtl="0" eaLnBrk="1" latinLnBrk="0" hangingPunct="1">
              <a:lnSpc>
                <a:spcPct val="90000"/>
              </a:lnSpc>
              <a:spcBef>
                <a:spcPts val="500"/>
              </a:spcBef>
              <a:buFont typeface="Arial"/>
              <a:buChar char="•"/>
              <a:defRPr sz="1200" b="0" i="0" kern="1200">
                <a:solidFill>
                  <a:srgbClr val="002060"/>
                </a:solidFill>
                <a:latin typeface="Montserrat Light" pitchFamily="2" charset="77"/>
                <a:ea typeface="Montserrat Light" pitchFamily="2" charset="77"/>
                <a:cs typeface="Montserrat Light" pitchFamily="2" charset="77"/>
              </a:defRPr>
            </a:lvl4pPr>
            <a:lvl5pPr marL="2057400" indent="-228600" algn="l" defTabSz="914400" rtl="0" eaLnBrk="1" latinLnBrk="0" hangingPunct="1">
              <a:lnSpc>
                <a:spcPct val="90000"/>
              </a:lnSpc>
              <a:spcBef>
                <a:spcPts val="500"/>
              </a:spcBef>
              <a:buFont typeface="Arial"/>
              <a:buChar char="•"/>
              <a:defRPr sz="1800" b="0" i="0" kern="1200">
                <a:solidFill>
                  <a:srgbClr val="002060"/>
                </a:solidFill>
                <a:latin typeface="Montserrat Light" pitchFamily="2" charset="77"/>
                <a:ea typeface="Montserrat Light" pitchFamily="2" charset="77"/>
                <a:cs typeface="Montserrat Ligh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50000"/>
              </a:lnSpc>
              <a:spcBef>
                <a:spcPts val="600"/>
              </a:spcBef>
            </a:pPr>
            <a:endParaRPr lang="en-US" sz="1400" dirty="0"/>
          </a:p>
        </p:txBody>
      </p:sp>
      <p:graphicFrame>
        <p:nvGraphicFramePr>
          <p:cNvPr id="127" name="Chart 126">
            <a:extLst>
              <a:ext uri="{FF2B5EF4-FFF2-40B4-BE49-F238E27FC236}">
                <a16:creationId xmlns:a16="http://schemas.microsoft.com/office/drawing/2014/main" id="{071B2398-4C78-4520-9132-C6B1F63F8916}"/>
              </a:ext>
            </a:extLst>
          </p:cNvPr>
          <p:cNvGraphicFramePr/>
          <p:nvPr>
            <p:extLst>
              <p:ext uri="{D42A27DB-BD31-4B8C-83A1-F6EECF244321}">
                <p14:modId xmlns:p14="http://schemas.microsoft.com/office/powerpoint/2010/main" val="915069131"/>
              </p:ext>
            </p:extLst>
          </p:nvPr>
        </p:nvGraphicFramePr>
        <p:xfrm>
          <a:off x="329784" y="1284557"/>
          <a:ext cx="11347554" cy="5011311"/>
        </p:xfrm>
        <a:graphic>
          <a:graphicData uri="http://schemas.openxmlformats.org/drawingml/2006/chart">
            <c:chart xmlns:c="http://schemas.openxmlformats.org/drawingml/2006/chart" xmlns:r="http://schemas.openxmlformats.org/officeDocument/2006/relationships" r:id="rId3"/>
          </a:graphicData>
        </a:graphic>
      </p:graphicFrame>
      <p:sp>
        <p:nvSpPr>
          <p:cNvPr id="129" name="TextBox 128">
            <a:extLst>
              <a:ext uri="{FF2B5EF4-FFF2-40B4-BE49-F238E27FC236}">
                <a16:creationId xmlns:a16="http://schemas.microsoft.com/office/drawing/2014/main" id="{BDDA9284-CFCF-4C0E-9488-036EAE98C428}"/>
              </a:ext>
            </a:extLst>
          </p:cNvPr>
          <p:cNvSpPr txBox="1"/>
          <p:nvPr/>
        </p:nvSpPr>
        <p:spPr>
          <a:xfrm>
            <a:off x="0" y="6611779"/>
            <a:ext cx="11014885"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“Which of the following health conditions impact you currently or have impacted you within the past year?” All Respondents</a:t>
            </a:r>
          </a:p>
        </p:txBody>
      </p:sp>
    </p:spTree>
    <p:extLst>
      <p:ext uri="{BB962C8B-B14F-4D97-AF65-F5344CB8AC3E}">
        <p14:creationId xmlns:p14="http://schemas.microsoft.com/office/powerpoint/2010/main" val="607445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838200" y="183020"/>
            <a:ext cx="10515600" cy="712826"/>
          </a:xfrm>
        </p:spPr>
        <p:txBody>
          <a:bodyPr>
            <a:normAutofit/>
          </a:bodyPr>
          <a:lstStyle/>
          <a:p>
            <a:r>
              <a:rPr lang="en-US" sz="2800" dirty="0">
                <a:solidFill>
                  <a:srgbClr val="035153"/>
                </a:solidFill>
                <a:latin typeface="Arial Black" panose="020B0A04020102020204" pitchFamily="34" charset="0"/>
                <a:cs typeface="Arial Bold" panose="020B0704020202020204" pitchFamily="34" charset="0"/>
              </a:rPr>
              <a:t>Health Concerns: BY COUNTRY</a:t>
            </a:r>
          </a:p>
        </p:txBody>
      </p:sp>
      <p:sp>
        <p:nvSpPr>
          <p:cNvPr id="9" name="Content Placeholder 4">
            <a:extLst>
              <a:ext uri="{FF2B5EF4-FFF2-40B4-BE49-F238E27FC236}">
                <a16:creationId xmlns:a16="http://schemas.microsoft.com/office/drawing/2014/main" id="{1825C655-EBD4-8B40-9DBE-6B833CC22874}"/>
              </a:ext>
            </a:extLst>
          </p:cNvPr>
          <p:cNvSpPr txBox="1">
            <a:spLocks/>
          </p:cNvSpPr>
          <p:nvPr/>
        </p:nvSpPr>
        <p:spPr>
          <a:xfrm>
            <a:off x="9584828" y="4584421"/>
            <a:ext cx="2497576" cy="989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1800" b="0" i="0" kern="1200">
                <a:solidFill>
                  <a:srgbClr val="002060"/>
                </a:solidFill>
                <a:latin typeface="Montserrat Light" pitchFamily="2" charset="77"/>
                <a:ea typeface="Montserrat Light" pitchFamily="2" charset="77"/>
                <a:cs typeface="Montserrat Light" pitchFamily="2" charset="77"/>
              </a:defRPr>
            </a:lvl1pPr>
            <a:lvl2pPr marL="685800" indent="-228600" algn="l" defTabSz="914400" rtl="0" eaLnBrk="1" latinLnBrk="0" hangingPunct="1">
              <a:lnSpc>
                <a:spcPct val="90000"/>
              </a:lnSpc>
              <a:spcBef>
                <a:spcPts val="500"/>
              </a:spcBef>
              <a:buFont typeface="Arial"/>
              <a:buChar char="•"/>
              <a:defRPr sz="1600" b="0" i="0" kern="1200">
                <a:solidFill>
                  <a:srgbClr val="002060"/>
                </a:solidFill>
                <a:latin typeface="Montserrat Light" pitchFamily="2" charset="77"/>
                <a:ea typeface="Montserrat Light" pitchFamily="2" charset="77"/>
                <a:cs typeface="Montserrat Light" pitchFamily="2" charset="77"/>
              </a:defRPr>
            </a:lvl2pPr>
            <a:lvl3pPr marL="1143000" indent="-228600" algn="l" defTabSz="914400" rtl="0" eaLnBrk="1" latinLnBrk="0" hangingPunct="1">
              <a:lnSpc>
                <a:spcPct val="90000"/>
              </a:lnSpc>
              <a:spcBef>
                <a:spcPts val="500"/>
              </a:spcBef>
              <a:buFont typeface="Arial"/>
              <a:buChar char="•"/>
              <a:defRPr sz="1400" b="0" i="0" kern="1200">
                <a:solidFill>
                  <a:srgbClr val="002060"/>
                </a:solidFill>
                <a:latin typeface="Montserrat Light" pitchFamily="2" charset="77"/>
                <a:ea typeface="Montserrat Light" pitchFamily="2" charset="77"/>
                <a:cs typeface="Montserrat Light" pitchFamily="2" charset="77"/>
              </a:defRPr>
            </a:lvl3pPr>
            <a:lvl4pPr marL="1600200" indent="-228600" algn="l" defTabSz="914400" rtl="0" eaLnBrk="1" latinLnBrk="0" hangingPunct="1">
              <a:lnSpc>
                <a:spcPct val="90000"/>
              </a:lnSpc>
              <a:spcBef>
                <a:spcPts val="500"/>
              </a:spcBef>
              <a:buFont typeface="Arial"/>
              <a:buChar char="•"/>
              <a:defRPr sz="1200" b="0" i="0" kern="1200">
                <a:solidFill>
                  <a:srgbClr val="002060"/>
                </a:solidFill>
                <a:latin typeface="Montserrat Light" pitchFamily="2" charset="77"/>
                <a:ea typeface="Montserrat Light" pitchFamily="2" charset="77"/>
                <a:cs typeface="Montserrat Light" pitchFamily="2" charset="77"/>
              </a:defRPr>
            </a:lvl4pPr>
            <a:lvl5pPr marL="2057400" indent="-228600" algn="l" defTabSz="914400" rtl="0" eaLnBrk="1" latinLnBrk="0" hangingPunct="1">
              <a:lnSpc>
                <a:spcPct val="90000"/>
              </a:lnSpc>
              <a:spcBef>
                <a:spcPts val="500"/>
              </a:spcBef>
              <a:buFont typeface="Arial"/>
              <a:buChar char="•"/>
              <a:defRPr sz="1800" b="0" i="0" kern="1200">
                <a:solidFill>
                  <a:srgbClr val="002060"/>
                </a:solidFill>
                <a:latin typeface="Montserrat Light" pitchFamily="2" charset="77"/>
                <a:ea typeface="Montserrat Light" pitchFamily="2" charset="77"/>
                <a:cs typeface="Montserrat Ligh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50000"/>
              </a:lnSpc>
              <a:spcBef>
                <a:spcPts val="600"/>
              </a:spcBef>
            </a:pPr>
            <a:endParaRPr lang="en-US" sz="1400" dirty="0"/>
          </a:p>
        </p:txBody>
      </p:sp>
      <p:grpSp>
        <p:nvGrpSpPr>
          <p:cNvPr id="10" name="Group 9">
            <a:extLst>
              <a:ext uri="{FF2B5EF4-FFF2-40B4-BE49-F238E27FC236}">
                <a16:creationId xmlns:a16="http://schemas.microsoft.com/office/drawing/2014/main" id="{C6A6D762-921F-6149-86E1-12371AA6CCA1}"/>
              </a:ext>
            </a:extLst>
          </p:cNvPr>
          <p:cNvGrpSpPr>
            <a:grpSpLocks noChangeAspect="1"/>
          </p:cNvGrpSpPr>
          <p:nvPr/>
        </p:nvGrpSpPr>
        <p:grpSpPr>
          <a:xfrm>
            <a:off x="1748382" y="2744951"/>
            <a:ext cx="1478759" cy="914400"/>
            <a:chOff x="387485" y="1503654"/>
            <a:chExt cx="5915037" cy="3657600"/>
          </a:xfrm>
          <a:solidFill>
            <a:schemeClr val="accent2"/>
          </a:solidFill>
        </p:grpSpPr>
        <p:sp>
          <p:nvSpPr>
            <p:cNvPr id="11" name="Shape 1833">
              <a:extLst>
                <a:ext uri="{FF2B5EF4-FFF2-40B4-BE49-F238E27FC236}">
                  <a16:creationId xmlns:a16="http://schemas.microsoft.com/office/drawing/2014/main" id="{10D02333-CD56-FB4A-AEA6-4D42F3335F67}"/>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 name="Shape 1834">
              <a:extLst>
                <a:ext uri="{FF2B5EF4-FFF2-40B4-BE49-F238E27FC236}">
                  <a16:creationId xmlns:a16="http://schemas.microsoft.com/office/drawing/2014/main" id="{DC488BE3-6CF4-1848-A221-DC4483530FB9}"/>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 name="Shape 1835">
              <a:extLst>
                <a:ext uri="{FF2B5EF4-FFF2-40B4-BE49-F238E27FC236}">
                  <a16:creationId xmlns:a16="http://schemas.microsoft.com/office/drawing/2014/main" id="{4F96053E-8601-124B-BAFF-2A533B3BBFF7}"/>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 name="Shape 1836">
              <a:extLst>
                <a:ext uri="{FF2B5EF4-FFF2-40B4-BE49-F238E27FC236}">
                  <a16:creationId xmlns:a16="http://schemas.microsoft.com/office/drawing/2014/main" id="{E0E5171D-C3C4-E94D-8220-CAC04D1F3314}"/>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 name="Shape 1837">
              <a:extLst>
                <a:ext uri="{FF2B5EF4-FFF2-40B4-BE49-F238E27FC236}">
                  <a16:creationId xmlns:a16="http://schemas.microsoft.com/office/drawing/2014/main" id="{7DE41B84-F890-4F4E-ADC2-47668C175C32}"/>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 name="Shape 1838">
              <a:extLst>
                <a:ext uri="{FF2B5EF4-FFF2-40B4-BE49-F238E27FC236}">
                  <a16:creationId xmlns:a16="http://schemas.microsoft.com/office/drawing/2014/main" id="{552320D9-05E9-9149-975E-C7CFDBBB7881}"/>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 name="Shape 1839">
              <a:extLst>
                <a:ext uri="{FF2B5EF4-FFF2-40B4-BE49-F238E27FC236}">
                  <a16:creationId xmlns:a16="http://schemas.microsoft.com/office/drawing/2014/main" id="{4A8404C6-6AB3-4449-9AEE-FEFFFA61659B}"/>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 name="Shape 1840">
              <a:extLst>
                <a:ext uri="{FF2B5EF4-FFF2-40B4-BE49-F238E27FC236}">
                  <a16:creationId xmlns:a16="http://schemas.microsoft.com/office/drawing/2014/main" id="{DEF15277-E158-AA48-B7F1-95B980C7E5FC}"/>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 name="Shape 1841">
              <a:extLst>
                <a:ext uri="{FF2B5EF4-FFF2-40B4-BE49-F238E27FC236}">
                  <a16:creationId xmlns:a16="http://schemas.microsoft.com/office/drawing/2014/main" id="{1C4D48DB-E280-1D49-86C5-D79D1D6FA3B6}"/>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 name="Shape 1842">
              <a:extLst>
                <a:ext uri="{FF2B5EF4-FFF2-40B4-BE49-F238E27FC236}">
                  <a16:creationId xmlns:a16="http://schemas.microsoft.com/office/drawing/2014/main" id="{E060F3D9-5BCA-A940-AFA5-B9D16161B3D5}"/>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 name="Shape 1843">
              <a:extLst>
                <a:ext uri="{FF2B5EF4-FFF2-40B4-BE49-F238E27FC236}">
                  <a16:creationId xmlns:a16="http://schemas.microsoft.com/office/drawing/2014/main" id="{A682275C-8BE9-8749-AFD6-FA88572CBD52}"/>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 name="Shape 1844">
              <a:extLst>
                <a:ext uri="{FF2B5EF4-FFF2-40B4-BE49-F238E27FC236}">
                  <a16:creationId xmlns:a16="http://schemas.microsoft.com/office/drawing/2014/main" id="{5146C457-38F5-6847-8745-C050061EACA6}"/>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23" name="Shape 1845">
              <a:extLst>
                <a:ext uri="{FF2B5EF4-FFF2-40B4-BE49-F238E27FC236}">
                  <a16:creationId xmlns:a16="http://schemas.microsoft.com/office/drawing/2014/main" id="{3AB87E4B-85F2-4041-8DE9-A14EBE301E18}"/>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 name="Shape 1846">
              <a:extLst>
                <a:ext uri="{FF2B5EF4-FFF2-40B4-BE49-F238E27FC236}">
                  <a16:creationId xmlns:a16="http://schemas.microsoft.com/office/drawing/2014/main" id="{EEEC30BC-F8D2-974D-8A50-DB23AE9407A0}"/>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 name="Shape 1847">
              <a:extLst>
                <a:ext uri="{FF2B5EF4-FFF2-40B4-BE49-F238E27FC236}">
                  <a16:creationId xmlns:a16="http://schemas.microsoft.com/office/drawing/2014/main" id="{8A146786-432F-CF48-A317-2E13AAB23F13}"/>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 name="Shape 1848">
              <a:extLst>
                <a:ext uri="{FF2B5EF4-FFF2-40B4-BE49-F238E27FC236}">
                  <a16:creationId xmlns:a16="http://schemas.microsoft.com/office/drawing/2014/main" id="{0BC67151-C47C-7E4A-A86B-8E0CBB1CA685}"/>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 name="Shape 1849">
              <a:extLst>
                <a:ext uri="{FF2B5EF4-FFF2-40B4-BE49-F238E27FC236}">
                  <a16:creationId xmlns:a16="http://schemas.microsoft.com/office/drawing/2014/main" id="{43E3B464-1F68-3A49-B0D9-85F6C7E70423}"/>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 name="Shape 1850">
              <a:extLst>
                <a:ext uri="{FF2B5EF4-FFF2-40B4-BE49-F238E27FC236}">
                  <a16:creationId xmlns:a16="http://schemas.microsoft.com/office/drawing/2014/main" id="{1F316CBA-A709-FA49-A8DD-1666753C7392}"/>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29" name="Shape 1851">
              <a:extLst>
                <a:ext uri="{FF2B5EF4-FFF2-40B4-BE49-F238E27FC236}">
                  <a16:creationId xmlns:a16="http://schemas.microsoft.com/office/drawing/2014/main" id="{32BED01F-FC22-C84E-B345-70FF9BB3D3C6}"/>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 name="Shape 1852">
              <a:extLst>
                <a:ext uri="{FF2B5EF4-FFF2-40B4-BE49-F238E27FC236}">
                  <a16:creationId xmlns:a16="http://schemas.microsoft.com/office/drawing/2014/main" id="{899F6FF7-D4E7-BD46-B18D-E2EA7C690546}"/>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 name="Shape 1853">
              <a:extLst>
                <a:ext uri="{FF2B5EF4-FFF2-40B4-BE49-F238E27FC236}">
                  <a16:creationId xmlns:a16="http://schemas.microsoft.com/office/drawing/2014/main" id="{500A5661-4A37-644A-B622-125CA2621110}"/>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 name="Shape 1854">
              <a:extLst>
                <a:ext uri="{FF2B5EF4-FFF2-40B4-BE49-F238E27FC236}">
                  <a16:creationId xmlns:a16="http://schemas.microsoft.com/office/drawing/2014/main" id="{76EC9537-E397-6F4B-B28A-CFBB67647F11}"/>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33" name="Shape 1855">
              <a:extLst>
                <a:ext uri="{FF2B5EF4-FFF2-40B4-BE49-F238E27FC236}">
                  <a16:creationId xmlns:a16="http://schemas.microsoft.com/office/drawing/2014/main" id="{CE18990F-2C9C-0B4E-B453-AE255ED9D14B}"/>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4" name="Shape 1856">
              <a:extLst>
                <a:ext uri="{FF2B5EF4-FFF2-40B4-BE49-F238E27FC236}">
                  <a16:creationId xmlns:a16="http://schemas.microsoft.com/office/drawing/2014/main" id="{033F0A40-2851-3E47-BAB9-80B94A1FADB2}"/>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5" name="Shape 1857">
              <a:extLst>
                <a:ext uri="{FF2B5EF4-FFF2-40B4-BE49-F238E27FC236}">
                  <a16:creationId xmlns:a16="http://schemas.microsoft.com/office/drawing/2014/main" id="{5FC4536E-2582-1C4A-947A-B9FF36DF162F}"/>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6" name="Shape 1858">
              <a:extLst>
                <a:ext uri="{FF2B5EF4-FFF2-40B4-BE49-F238E27FC236}">
                  <a16:creationId xmlns:a16="http://schemas.microsoft.com/office/drawing/2014/main" id="{7DF6F352-293B-B54D-ABBF-96AFCF01AE6D}"/>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37" name="Shape 1859">
              <a:extLst>
                <a:ext uri="{FF2B5EF4-FFF2-40B4-BE49-F238E27FC236}">
                  <a16:creationId xmlns:a16="http://schemas.microsoft.com/office/drawing/2014/main" id="{210ABD21-7FA2-C34B-994F-51C31E409924}"/>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8" name="Shape 1860">
              <a:extLst>
                <a:ext uri="{FF2B5EF4-FFF2-40B4-BE49-F238E27FC236}">
                  <a16:creationId xmlns:a16="http://schemas.microsoft.com/office/drawing/2014/main" id="{E962FC1B-C846-7F4C-B518-FDE5BDADEC62}"/>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9" name="Shape 1861">
              <a:extLst>
                <a:ext uri="{FF2B5EF4-FFF2-40B4-BE49-F238E27FC236}">
                  <a16:creationId xmlns:a16="http://schemas.microsoft.com/office/drawing/2014/main" id="{B94D46DE-6097-4C4D-9F2A-8AC900A489B2}"/>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0" name="Shape 1862">
              <a:extLst>
                <a:ext uri="{FF2B5EF4-FFF2-40B4-BE49-F238E27FC236}">
                  <a16:creationId xmlns:a16="http://schemas.microsoft.com/office/drawing/2014/main" id="{A5321C8F-6027-3A4B-97C2-87DC372A575D}"/>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41" name="Shape 1863">
              <a:extLst>
                <a:ext uri="{FF2B5EF4-FFF2-40B4-BE49-F238E27FC236}">
                  <a16:creationId xmlns:a16="http://schemas.microsoft.com/office/drawing/2014/main" id="{A7FA9FFB-896C-3544-8DA2-2BBFB572D3B1}"/>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2" name="Shape 1864">
              <a:extLst>
                <a:ext uri="{FF2B5EF4-FFF2-40B4-BE49-F238E27FC236}">
                  <a16:creationId xmlns:a16="http://schemas.microsoft.com/office/drawing/2014/main" id="{92E3E707-A9BF-5149-A8FE-B3FC0031A954}"/>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3" name="Shape 1865">
              <a:extLst>
                <a:ext uri="{FF2B5EF4-FFF2-40B4-BE49-F238E27FC236}">
                  <a16:creationId xmlns:a16="http://schemas.microsoft.com/office/drawing/2014/main" id="{FBEEB8F5-B29C-8746-93A1-F2B8B75801BD}"/>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4" name="Shape 1866">
              <a:extLst>
                <a:ext uri="{FF2B5EF4-FFF2-40B4-BE49-F238E27FC236}">
                  <a16:creationId xmlns:a16="http://schemas.microsoft.com/office/drawing/2014/main" id="{A0ECB703-8F1F-AC4A-95D6-400D23F474C0}"/>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5" name="Shape 1867">
              <a:extLst>
                <a:ext uri="{FF2B5EF4-FFF2-40B4-BE49-F238E27FC236}">
                  <a16:creationId xmlns:a16="http://schemas.microsoft.com/office/drawing/2014/main" id="{A893DE85-A86C-A242-8F7C-FD8D877AB725}"/>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6" name="Shape 1868">
              <a:extLst>
                <a:ext uri="{FF2B5EF4-FFF2-40B4-BE49-F238E27FC236}">
                  <a16:creationId xmlns:a16="http://schemas.microsoft.com/office/drawing/2014/main" id="{FA8FA823-9D4B-F84D-9C8D-49FA60A5DB87}"/>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7" name="Shape 1869">
              <a:extLst>
                <a:ext uri="{FF2B5EF4-FFF2-40B4-BE49-F238E27FC236}">
                  <a16:creationId xmlns:a16="http://schemas.microsoft.com/office/drawing/2014/main" id="{8F4E0FA1-65F1-4943-83A9-1038F3F6BE85}"/>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8" name="Shape 1870">
              <a:extLst>
                <a:ext uri="{FF2B5EF4-FFF2-40B4-BE49-F238E27FC236}">
                  <a16:creationId xmlns:a16="http://schemas.microsoft.com/office/drawing/2014/main" id="{083E49EF-FD66-354D-9C01-D4DE85564E1C}"/>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9" name="Shape 1871">
              <a:extLst>
                <a:ext uri="{FF2B5EF4-FFF2-40B4-BE49-F238E27FC236}">
                  <a16:creationId xmlns:a16="http://schemas.microsoft.com/office/drawing/2014/main" id="{A4DD35F2-6777-9F4A-97FD-A445A1EB7F46}"/>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0" name="Shape 1872">
              <a:extLst>
                <a:ext uri="{FF2B5EF4-FFF2-40B4-BE49-F238E27FC236}">
                  <a16:creationId xmlns:a16="http://schemas.microsoft.com/office/drawing/2014/main" id="{5D87ABEF-C2CF-8E4C-916E-29AA2B4CF566}"/>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1" name="Shape 1873">
              <a:extLst>
                <a:ext uri="{FF2B5EF4-FFF2-40B4-BE49-F238E27FC236}">
                  <a16:creationId xmlns:a16="http://schemas.microsoft.com/office/drawing/2014/main" id="{0C3A8D91-2877-F340-AD86-FACCB2E8AD76}"/>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2" name="Shape 1874">
              <a:extLst>
                <a:ext uri="{FF2B5EF4-FFF2-40B4-BE49-F238E27FC236}">
                  <a16:creationId xmlns:a16="http://schemas.microsoft.com/office/drawing/2014/main" id="{8D636C74-F7B8-7A48-A638-B2FD5FB0B02C}"/>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3" name="Shape 1875">
              <a:extLst>
                <a:ext uri="{FF2B5EF4-FFF2-40B4-BE49-F238E27FC236}">
                  <a16:creationId xmlns:a16="http://schemas.microsoft.com/office/drawing/2014/main" id="{EFD73C02-0BD8-4E41-B23B-F2B09AAE9C3F}"/>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4" name="Shape 1876">
              <a:extLst>
                <a:ext uri="{FF2B5EF4-FFF2-40B4-BE49-F238E27FC236}">
                  <a16:creationId xmlns:a16="http://schemas.microsoft.com/office/drawing/2014/main" id="{A7F011C8-8F2B-7E4A-8B60-D98CB24AF3EB}"/>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5" name="Shape 1877">
              <a:extLst>
                <a:ext uri="{FF2B5EF4-FFF2-40B4-BE49-F238E27FC236}">
                  <a16:creationId xmlns:a16="http://schemas.microsoft.com/office/drawing/2014/main" id="{4E1D88FD-E3D8-7D49-8B36-494D7399B8C2}"/>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6" name="Shape 1878">
              <a:extLst>
                <a:ext uri="{FF2B5EF4-FFF2-40B4-BE49-F238E27FC236}">
                  <a16:creationId xmlns:a16="http://schemas.microsoft.com/office/drawing/2014/main" id="{D52D40F6-6030-784C-BF91-9D9C3899DF74}"/>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7" name="Shape 1879">
              <a:extLst>
                <a:ext uri="{FF2B5EF4-FFF2-40B4-BE49-F238E27FC236}">
                  <a16:creationId xmlns:a16="http://schemas.microsoft.com/office/drawing/2014/main" id="{BB444B5D-C284-0640-9710-31FF3545CFC7}"/>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8" name="Shape 1880">
              <a:extLst>
                <a:ext uri="{FF2B5EF4-FFF2-40B4-BE49-F238E27FC236}">
                  <a16:creationId xmlns:a16="http://schemas.microsoft.com/office/drawing/2014/main" id="{3F270166-AEA8-6C45-AD09-A663F2201F65}"/>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9" name="Shape 1881">
              <a:extLst>
                <a:ext uri="{FF2B5EF4-FFF2-40B4-BE49-F238E27FC236}">
                  <a16:creationId xmlns:a16="http://schemas.microsoft.com/office/drawing/2014/main" id="{7992DF3F-7351-BE48-A15D-A3EFE5FC8FE8}"/>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0" name="Shape 1882">
              <a:extLst>
                <a:ext uri="{FF2B5EF4-FFF2-40B4-BE49-F238E27FC236}">
                  <a16:creationId xmlns:a16="http://schemas.microsoft.com/office/drawing/2014/main" id="{BAB750D2-F5D5-0D4D-9617-3BFD17705027}"/>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1" name="Shape 1883">
              <a:extLst>
                <a:ext uri="{FF2B5EF4-FFF2-40B4-BE49-F238E27FC236}">
                  <a16:creationId xmlns:a16="http://schemas.microsoft.com/office/drawing/2014/main" id="{19EC0410-8E40-1249-9500-2CABBCBA930F}"/>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2" name="Shape 1884">
              <a:extLst>
                <a:ext uri="{FF2B5EF4-FFF2-40B4-BE49-F238E27FC236}">
                  <a16:creationId xmlns:a16="http://schemas.microsoft.com/office/drawing/2014/main" id="{D5359250-8CBA-1E49-B11C-ADDE80B1D5A3}"/>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3" name="Shape 1885">
              <a:extLst>
                <a:ext uri="{FF2B5EF4-FFF2-40B4-BE49-F238E27FC236}">
                  <a16:creationId xmlns:a16="http://schemas.microsoft.com/office/drawing/2014/main" id="{47FEF71A-250E-4744-AA58-3C27E54C868A}"/>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4" name="Shape 1886">
              <a:extLst>
                <a:ext uri="{FF2B5EF4-FFF2-40B4-BE49-F238E27FC236}">
                  <a16:creationId xmlns:a16="http://schemas.microsoft.com/office/drawing/2014/main" id="{EE70248B-DC61-EE41-B7AB-FE46E06BD2C9}"/>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5" name="Shape 1887">
              <a:extLst>
                <a:ext uri="{FF2B5EF4-FFF2-40B4-BE49-F238E27FC236}">
                  <a16:creationId xmlns:a16="http://schemas.microsoft.com/office/drawing/2014/main" id="{0D710542-88CB-0A4E-8F52-BA4C16973B4A}"/>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6" name="Shape 1888">
              <a:extLst>
                <a:ext uri="{FF2B5EF4-FFF2-40B4-BE49-F238E27FC236}">
                  <a16:creationId xmlns:a16="http://schemas.microsoft.com/office/drawing/2014/main" id="{55DAD00A-6EEC-6449-873B-17AEC9B22195}"/>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7" name="Shape 1889">
              <a:extLst>
                <a:ext uri="{FF2B5EF4-FFF2-40B4-BE49-F238E27FC236}">
                  <a16:creationId xmlns:a16="http://schemas.microsoft.com/office/drawing/2014/main" id="{DAA8DBB8-25B6-F345-B9A2-1EBBEFA060C1}"/>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8" name="Shape 1890">
              <a:extLst>
                <a:ext uri="{FF2B5EF4-FFF2-40B4-BE49-F238E27FC236}">
                  <a16:creationId xmlns:a16="http://schemas.microsoft.com/office/drawing/2014/main" id="{9086F44E-FB97-4E48-9706-7DD313A739E0}"/>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9" name="Shape 1891">
              <a:extLst>
                <a:ext uri="{FF2B5EF4-FFF2-40B4-BE49-F238E27FC236}">
                  <a16:creationId xmlns:a16="http://schemas.microsoft.com/office/drawing/2014/main" id="{206E76B3-9A61-F440-A078-FB265F34CA05}"/>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0" name="Shape 1892">
              <a:extLst>
                <a:ext uri="{FF2B5EF4-FFF2-40B4-BE49-F238E27FC236}">
                  <a16:creationId xmlns:a16="http://schemas.microsoft.com/office/drawing/2014/main" id="{0886889E-8862-434E-9545-9E5AC117CC30}"/>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1" name="Shape 1893">
              <a:extLst>
                <a:ext uri="{FF2B5EF4-FFF2-40B4-BE49-F238E27FC236}">
                  <a16:creationId xmlns:a16="http://schemas.microsoft.com/office/drawing/2014/main" id="{B02B626D-7221-D14F-A61C-3603074BC781}"/>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2" name="Shape 1894">
              <a:extLst>
                <a:ext uri="{FF2B5EF4-FFF2-40B4-BE49-F238E27FC236}">
                  <a16:creationId xmlns:a16="http://schemas.microsoft.com/office/drawing/2014/main" id="{F9277041-3E0A-9747-A6FA-A3065CA54AC0}"/>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3" name="Shape 1895">
              <a:extLst>
                <a:ext uri="{FF2B5EF4-FFF2-40B4-BE49-F238E27FC236}">
                  <a16:creationId xmlns:a16="http://schemas.microsoft.com/office/drawing/2014/main" id="{38605849-7A48-2644-8D97-AEC79B8580E7}"/>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4" name="Shape 1896">
              <a:extLst>
                <a:ext uri="{FF2B5EF4-FFF2-40B4-BE49-F238E27FC236}">
                  <a16:creationId xmlns:a16="http://schemas.microsoft.com/office/drawing/2014/main" id="{7E3D46C6-1939-024F-B94F-51237337A8B2}"/>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5" name="Shape 1897">
              <a:extLst>
                <a:ext uri="{FF2B5EF4-FFF2-40B4-BE49-F238E27FC236}">
                  <a16:creationId xmlns:a16="http://schemas.microsoft.com/office/drawing/2014/main" id="{A866FC2B-EFEE-2049-8DBC-7129193CCE44}"/>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6" name="Shape 1898">
              <a:extLst>
                <a:ext uri="{FF2B5EF4-FFF2-40B4-BE49-F238E27FC236}">
                  <a16:creationId xmlns:a16="http://schemas.microsoft.com/office/drawing/2014/main" id="{6C798795-4FC3-D448-B133-BC88CE80D99D}"/>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7" name="Shape 1899">
              <a:extLst>
                <a:ext uri="{FF2B5EF4-FFF2-40B4-BE49-F238E27FC236}">
                  <a16:creationId xmlns:a16="http://schemas.microsoft.com/office/drawing/2014/main" id="{E3BF8A71-978C-474B-A285-A994398F5794}"/>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8" name="Shape 1900">
              <a:extLst>
                <a:ext uri="{FF2B5EF4-FFF2-40B4-BE49-F238E27FC236}">
                  <a16:creationId xmlns:a16="http://schemas.microsoft.com/office/drawing/2014/main" id="{568D73C0-8998-F645-A044-597AC2486075}"/>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9" name="Shape 1901">
              <a:extLst>
                <a:ext uri="{FF2B5EF4-FFF2-40B4-BE49-F238E27FC236}">
                  <a16:creationId xmlns:a16="http://schemas.microsoft.com/office/drawing/2014/main" id="{D938EE7E-2931-FC4A-9424-51CD672F15D5}"/>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0" name="Shape 1902">
              <a:extLst>
                <a:ext uri="{FF2B5EF4-FFF2-40B4-BE49-F238E27FC236}">
                  <a16:creationId xmlns:a16="http://schemas.microsoft.com/office/drawing/2014/main" id="{6F6509B4-9F6F-0247-80BC-990AE5DA8ECD}"/>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1" name="Shape 1903">
              <a:extLst>
                <a:ext uri="{FF2B5EF4-FFF2-40B4-BE49-F238E27FC236}">
                  <a16:creationId xmlns:a16="http://schemas.microsoft.com/office/drawing/2014/main" id="{E0930608-836C-0F47-8B43-B35DD11A2844}"/>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2" name="Shape 1904">
              <a:extLst>
                <a:ext uri="{FF2B5EF4-FFF2-40B4-BE49-F238E27FC236}">
                  <a16:creationId xmlns:a16="http://schemas.microsoft.com/office/drawing/2014/main" id="{6F8A5F04-ACAB-C944-8B37-E03EFB85654B}"/>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3" name="Shape 1905">
              <a:extLst>
                <a:ext uri="{FF2B5EF4-FFF2-40B4-BE49-F238E27FC236}">
                  <a16:creationId xmlns:a16="http://schemas.microsoft.com/office/drawing/2014/main" id="{BF5C5D49-13C4-024E-8A86-12CDC9896271}"/>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4" name="Shape 1906">
              <a:extLst>
                <a:ext uri="{FF2B5EF4-FFF2-40B4-BE49-F238E27FC236}">
                  <a16:creationId xmlns:a16="http://schemas.microsoft.com/office/drawing/2014/main" id="{4115BFAD-9DFB-0A42-9AD5-343BA554AAB3}"/>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5" name="Shape 1907">
              <a:extLst>
                <a:ext uri="{FF2B5EF4-FFF2-40B4-BE49-F238E27FC236}">
                  <a16:creationId xmlns:a16="http://schemas.microsoft.com/office/drawing/2014/main" id="{ACB5D07B-BC20-9846-B511-117A2B1B8788}"/>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6" name="Shape 1908">
              <a:extLst>
                <a:ext uri="{FF2B5EF4-FFF2-40B4-BE49-F238E27FC236}">
                  <a16:creationId xmlns:a16="http://schemas.microsoft.com/office/drawing/2014/main" id="{54EE5F3A-749C-6942-A7C9-BF8D4F63C6F0}"/>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7" name="Shape 1909">
              <a:extLst>
                <a:ext uri="{FF2B5EF4-FFF2-40B4-BE49-F238E27FC236}">
                  <a16:creationId xmlns:a16="http://schemas.microsoft.com/office/drawing/2014/main" id="{359396C0-5453-D142-B299-975127A5F1A5}"/>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8" name="Shape 1910">
              <a:extLst>
                <a:ext uri="{FF2B5EF4-FFF2-40B4-BE49-F238E27FC236}">
                  <a16:creationId xmlns:a16="http://schemas.microsoft.com/office/drawing/2014/main" id="{C0F5D5CF-2759-044A-8778-D6D7EE90D335}"/>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9" name="Shape 1911">
              <a:extLst>
                <a:ext uri="{FF2B5EF4-FFF2-40B4-BE49-F238E27FC236}">
                  <a16:creationId xmlns:a16="http://schemas.microsoft.com/office/drawing/2014/main" id="{711A0F4C-4BF0-6148-BB2D-C3241D933AFC}"/>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0" name="Shape 1912">
              <a:extLst>
                <a:ext uri="{FF2B5EF4-FFF2-40B4-BE49-F238E27FC236}">
                  <a16:creationId xmlns:a16="http://schemas.microsoft.com/office/drawing/2014/main" id="{1DCFA063-3CA3-3349-B77E-3EF3FEE6E171}"/>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1" name="Shape 1913">
              <a:extLst>
                <a:ext uri="{FF2B5EF4-FFF2-40B4-BE49-F238E27FC236}">
                  <a16:creationId xmlns:a16="http://schemas.microsoft.com/office/drawing/2014/main" id="{D12F3F3B-59D6-E544-996B-DF5037B95D3E}"/>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2" name="Shape 1914">
              <a:extLst>
                <a:ext uri="{FF2B5EF4-FFF2-40B4-BE49-F238E27FC236}">
                  <a16:creationId xmlns:a16="http://schemas.microsoft.com/office/drawing/2014/main" id="{9A9B8E27-2314-7541-B06A-AA4A117FFF45}"/>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3" name="Shape 1915">
              <a:extLst>
                <a:ext uri="{FF2B5EF4-FFF2-40B4-BE49-F238E27FC236}">
                  <a16:creationId xmlns:a16="http://schemas.microsoft.com/office/drawing/2014/main" id="{A7BC9941-5C71-A645-BF1C-35AB803B4BF7}"/>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4" name="Shape 1916">
              <a:extLst>
                <a:ext uri="{FF2B5EF4-FFF2-40B4-BE49-F238E27FC236}">
                  <a16:creationId xmlns:a16="http://schemas.microsoft.com/office/drawing/2014/main" id="{8F6E788A-25F6-3647-8B9A-D31C617EE9FD}"/>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5" name="Shape 1917">
              <a:extLst>
                <a:ext uri="{FF2B5EF4-FFF2-40B4-BE49-F238E27FC236}">
                  <a16:creationId xmlns:a16="http://schemas.microsoft.com/office/drawing/2014/main" id="{C01E40E5-3DA1-4D42-8823-5F3E98ED3CEE}"/>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6" name="Shape 1918">
              <a:extLst>
                <a:ext uri="{FF2B5EF4-FFF2-40B4-BE49-F238E27FC236}">
                  <a16:creationId xmlns:a16="http://schemas.microsoft.com/office/drawing/2014/main" id="{EB781C08-7A6B-E844-A0DA-12D6FB1D01B9}"/>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7" name="Shape 1919">
              <a:extLst>
                <a:ext uri="{FF2B5EF4-FFF2-40B4-BE49-F238E27FC236}">
                  <a16:creationId xmlns:a16="http://schemas.microsoft.com/office/drawing/2014/main" id="{DB648B73-AE8B-9D4C-AFEC-C46B4A701295}"/>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8" name="Shape 1921">
              <a:extLst>
                <a:ext uri="{FF2B5EF4-FFF2-40B4-BE49-F238E27FC236}">
                  <a16:creationId xmlns:a16="http://schemas.microsoft.com/office/drawing/2014/main" id="{6009744B-3730-6845-89DD-CBD6417F2418}"/>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9" name="Shape 1922">
              <a:extLst>
                <a:ext uri="{FF2B5EF4-FFF2-40B4-BE49-F238E27FC236}">
                  <a16:creationId xmlns:a16="http://schemas.microsoft.com/office/drawing/2014/main" id="{16B20491-B5E8-8E49-87C4-650166ECA150}"/>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0" name="Shape 1923">
              <a:extLst>
                <a:ext uri="{FF2B5EF4-FFF2-40B4-BE49-F238E27FC236}">
                  <a16:creationId xmlns:a16="http://schemas.microsoft.com/office/drawing/2014/main" id="{8DEE3A41-FEB9-BF41-8849-E378C083B291}"/>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1" name="Shape 1924">
              <a:extLst>
                <a:ext uri="{FF2B5EF4-FFF2-40B4-BE49-F238E27FC236}">
                  <a16:creationId xmlns:a16="http://schemas.microsoft.com/office/drawing/2014/main" id="{6A06A6FC-9E9E-F74D-B5D6-5C5E46A557E3}"/>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2" name="Shape 1925">
              <a:extLst>
                <a:ext uri="{FF2B5EF4-FFF2-40B4-BE49-F238E27FC236}">
                  <a16:creationId xmlns:a16="http://schemas.microsoft.com/office/drawing/2014/main" id="{A312F451-B0AF-9041-AE57-13D25E46C531}"/>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3" name="Shape 1926">
              <a:extLst>
                <a:ext uri="{FF2B5EF4-FFF2-40B4-BE49-F238E27FC236}">
                  <a16:creationId xmlns:a16="http://schemas.microsoft.com/office/drawing/2014/main" id="{3C142A5F-4E3B-204F-9497-670A180D6415}"/>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4" name="Shape 1927">
              <a:extLst>
                <a:ext uri="{FF2B5EF4-FFF2-40B4-BE49-F238E27FC236}">
                  <a16:creationId xmlns:a16="http://schemas.microsoft.com/office/drawing/2014/main" id="{F7F57008-0375-3B4E-927C-33C51061A151}"/>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5" name="Shape 1928">
              <a:extLst>
                <a:ext uri="{FF2B5EF4-FFF2-40B4-BE49-F238E27FC236}">
                  <a16:creationId xmlns:a16="http://schemas.microsoft.com/office/drawing/2014/main" id="{5EA106DE-424B-2A4B-B7E1-129D36EBA027}"/>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6" name="Shape 1929">
              <a:extLst>
                <a:ext uri="{FF2B5EF4-FFF2-40B4-BE49-F238E27FC236}">
                  <a16:creationId xmlns:a16="http://schemas.microsoft.com/office/drawing/2014/main" id="{EE356537-7808-5C43-9ABA-A2A6F90F6D2D}"/>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7" name="Shape 1930">
              <a:extLst>
                <a:ext uri="{FF2B5EF4-FFF2-40B4-BE49-F238E27FC236}">
                  <a16:creationId xmlns:a16="http://schemas.microsoft.com/office/drawing/2014/main" id="{06C0DFBF-0844-3E4E-B530-FCA1D34A2A67}"/>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8" name="Shape 1931">
              <a:extLst>
                <a:ext uri="{FF2B5EF4-FFF2-40B4-BE49-F238E27FC236}">
                  <a16:creationId xmlns:a16="http://schemas.microsoft.com/office/drawing/2014/main" id="{7898F97B-0D67-1C47-9AAE-67DC083D9EC6}"/>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9" name="Shape 1932">
              <a:extLst>
                <a:ext uri="{FF2B5EF4-FFF2-40B4-BE49-F238E27FC236}">
                  <a16:creationId xmlns:a16="http://schemas.microsoft.com/office/drawing/2014/main" id="{F3720062-CDF3-C141-8448-B6935054BE69}"/>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0" name="Shape 1933">
              <a:extLst>
                <a:ext uri="{FF2B5EF4-FFF2-40B4-BE49-F238E27FC236}">
                  <a16:creationId xmlns:a16="http://schemas.microsoft.com/office/drawing/2014/main" id="{3FADFF35-9C77-B64D-9B04-42C819B54632}"/>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1" name="Shape 1934">
              <a:extLst>
                <a:ext uri="{FF2B5EF4-FFF2-40B4-BE49-F238E27FC236}">
                  <a16:creationId xmlns:a16="http://schemas.microsoft.com/office/drawing/2014/main" id="{24A8CF28-286C-9840-A963-08C5A1ACC98D}"/>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2" name="Shape 1935">
              <a:extLst>
                <a:ext uri="{FF2B5EF4-FFF2-40B4-BE49-F238E27FC236}">
                  <a16:creationId xmlns:a16="http://schemas.microsoft.com/office/drawing/2014/main" id="{30E1F420-492B-9249-BAD4-FCF79C594CFD}"/>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3" name="Shape 1936">
              <a:extLst>
                <a:ext uri="{FF2B5EF4-FFF2-40B4-BE49-F238E27FC236}">
                  <a16:creationId xmlns:a16="http://schemas.microsoft.com/office/drawing/2014/main" id="{41E431E8-EE90-0749-8C7A-F737D739BC38}"/>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114" name="Shape 2843">
            <a:extLst>
              <a:ext uri="{FF2B5EF4-FFF2-40B4-BE49-F238E27FC236}">
                <a16:creationId xmlns:a16="http://schemas.microsoft.com/office/drawing/2014/main" id="{0965C96C-B797-9047-8786-AAD8731F161B}"/>
              </a:ext>
            </a:extLst>
          </p:cNvPr>
          <p:cNvSpPr>
            <a:spLocks noChangeAspect="1"/>
          </p:cNvSpPr>
          <p:nvPr/>
        </p:nvSpPr>
        <p:spPr>
          <a:xfrm>
            <a:off x="5660034" y="2630651"/>
            <a:ext cx="748798" cy="1143000"/>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15" name="Shape 2871">
            <a:extLst>
              <a:ext uri="{FF2B5EF4-FFF2-40B4-BE49-F238E27FC236}">
                <a16:creationId xmlns:a16="http://schemas.microsoft.com/office/drawing/2014/main" id="{EA9420F3-4C2D-AD45-9770-92ABC11392B6}"/>
              </a:ext>
            </a:extLst>
          </p:cNvPr>
          <p:cNvSpPr>
            <a:spLocks noChangeAspect="1"/>
          </p:cNvSpPr>
          <p:nvPr/>
        </p:nvSpPr>
        <p:spPr>
          <a:xfrm>
            <a:off x="9102432" y="2630651"/>
            <a:ext cx="964790" cy="1143000"/>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graphicFrame>
        <p:nvGraphicFramePr>
          <p:cNvPr id="3" name="Table 5">
            <a:extLst>
              <a:ext uri="{FF2B5EF4-FFF2-40B4-BE49-F238E27FC236}">
                <a16:creationId xmlns:a16="http://schemas.microsoft.com/office/drawing/2014/main" id="{5B33E198-236B-4047-ABF8-1F7E10F6D56B}"/>
              </a:ext>
            </a:extLst>
          </p:cNvPr>
          <p:cNvGraphicFramePr>
            <a:graphicFrameLocks noGrp="1"/>
          </p:cNvGraphicFramePr>
          <p:nvPr>
            <p:extLst>
              <p:ext uri="{D42A27DB-BD31-4B8C-83A1-F6EECF244321}">
                <p14:modId xmlns:p14="http://schemas.microsoft.com/office/powerpoint/2010/main" val="2432041010"/>
              </p:ext>
            </p:extLst>
          </p:nvPr>
        </p:nvGraphicFramePr>
        <p:xfrm>
          <a:off x="1282012" y="4093570"/>
          <a:ext cx="2411498" cy="1737360"/>
        </p:xfrm>
        <a:graphic>
          <a:graphicData uri="http://schemas.openxmlformats.org/drawingml/2006/table">
            <a:tbl>
              <a:tblPr firstRow="1" bandRow="1">
                <a:tableStyleId>{5C22544A-7EE6-4342-B048-85BDC9FD1C3A}</a:tableStyleId>
              </a:tblPr>
              <a:tblGrid>
                <a:gridCol w="2411498">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800" b="1" i="0" dirty="0">
                          <a:latin typeface="Arial" panose="020B0604020202020204" pitchFamily="34" charset="0"/>
                          <a:cs typeface="Arial" panose="020B0604020202020204" pitchFamily="34" charset="0"/>
                        </a:rPr>
                        <a:t>US Top 3 Health Concerns</a:t>
                      </a:r>
                    </a:p>
                  </a:txBody>
                  <a:tcPr anchor="ctr">
                    <a:solidFill>
                      <a:schemeClr val="accent3">
                        <a:lumMod val="25000"/>
                      </a:schemeClr>
                    </a:solidFill>
                  </a:tcPr>
                </a:tc>
                <a:extLst>
                  <a:ext uri="{0D108BD9-81ED-4DB2-BD59-A6C34878D82A}">
                    <a16:rowId xmlns:a16="http://schemas.microsoft.com/office/drawing/2014/main" val="3644197670"/>
                  </a:ext>
                </a:extLst>
              </a:tr>
              <a:tr h="259041">
                <a:tc>
                  <a:txBody>
                    <a:bodyPr/>
                    <a:lstStyle/>
                    <a:p>
                      <a:pPr marL="171450" indent="-171450" algn="l" fontAlgn="b">
                        <a:buFont typeface="Arial" panose="020B0604020202020204" pitchFamily="34" charset="0"/>
                        <a:buChar char="•"/>
                      </a:pPr>
                      <a:r>
                        <a:rPr lang="en-US" sz="1800" b="0" i="0" u="none" strike="noStrike" dirty="0">
                          <a:solidFill>
                            <a:schemeClr val="tx1"/>
                          </a:solidFill>
                          <a:effectLst/>
                          <a:latin typeface="Arial" panose="020B0604020202020204" pitchFamily="34" charset="0"/>
                          <a:cs typeface="Arial" panose="020B0604020202020204" pitchFamily="34" charset="0"/>
                        </a:rPr>
                        <a:t>High Blood Pressure</a:t>
                      </a:r>
                    </a:p>
                    <a:p>
                      <a:pPr marL="171450" indent="-171450" algn="l" fontAlgn="b">
                        <a:buFont typeface="Arial" panose="020B0604020202020204" pitchFamily="34" charset="0"/>
                        <a:buChar char="•"/>
                      </a:pPr>
                      <a:r>
                        <a:rPr lang="en-US" sz="1800" b="0" i="0" u="none" strike="noStrike" dirty="0">
                          <a:solidFill>
                            <a:schemeClr val="tx1"/>
                          </a:solidFill>
                          <a:effectLst/>
                          <a:latin typeface="Arial" panose="020B0604020202020204" pitchFamily="34" charset="0"/>
                          <a:cs typeface="Arial" panose="020B0604020202020204" pitchFamily="34" charset="0"/>
                        </a:rPr>
                        <a:t>High Cholesterol</a:t>
                      </a:r>
                    </a:p>
                    <a:p>
                      <a:pPr marL="171450" indent="-171450" algn="l" fontAlgn="b">
                        <a:buFont typeface="Arial" panose="020B0604020202020204" pitchFamily="34" charset="0"/>
                        <a:buChar char="•"/>
                      </a:pPr>
                      <a:r>
                        <a:rPr lang="en-US" sz="1800" b="0" i="0" u="none" strike="noStrike" dirty="0">
                          <a:solidFill>
                            <a:schemeClr val="tx1"/>
                          </a:solidFill>
                          <a:effectLst/>
                          <a:latin typeface="Arial" panose="020B0604020202020204" pitchFamily="34" charset="0"/>
                          <a:cs typeface="Arial" panose="020B0604020202020204" pitchFamily="34" charset="0"/>
                        </a:rPr>
                        <a:t>Anxiety or Stress &amp; Joint or Other Pain</a:t>
                      </a:r>
                      <a:endParaRPr lang="en-US" sz="1800" b="0" i="0" u="none" strike="noStrike" dirty="0">
                        <a:solidFill>
                          <a:srgbClr val="002060"/>
                        </a:solidFill>
                        <a:effectLst/>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122" name="Table 5">
            <a:extLst>
              <a:ext uri="{FF2B5EF4-FFF2-40B4-BE49-F238E27FC236}">
                <a16:creationId xmlns:a16="http://schemas.microsoft.com/office/drawing/2014/main" id="{3593E46C-D4FC-4CEE-8B89-6ED1EEBF2604}"/>
              </a:ext>
            </a:extLst>
          </p:cNvPr>
          <p:cNvGraphicFramePr>
            <a:graphicFrameLocks noGrp="1"/>
          </p:cNvGraphicFramePr>
          <p:nvPr>
            <p:extLst>
              <p:ext uri="{D42A27DB-BD31-4B8C-83A1-F6EECF244321}">
                <p14:modId xmlns:p14="http://schemas.microsoft.com/office/powerpoint/2010/main" val="3448464887"/>
              </p:ext>
            </p:extLst>
          </p:nvPr>
        </p:nvGraphicFramePr>
        <p:xfrm>
          <a:off x="4828685" y="4093570"/>
          <a:ext cx="2411497" cy="1463040"/>
        </p:xfrm>
        <a:graphic>
          <a:graphicData uri="http://schemas.openxmlformats.org/drawingml/2006/table">
            <a:tbl>
              <a:tblPr firstRow="1" bandRow="1">
                <a:tableStyleId>{7DF18680-E054-41AD-8BC1-D1AEF772440D}</a:tableStyleId>
              </a:tblPr>
              <a:tblGrid>
                <a:gridCol w="2411497">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800" b="1" i="0" dirty="0">
                          <a:latin typeface="Arial" panose="020B0604020202020204" pitchFamily="34" charset="0"/>
                          <a:cs typeface="Arial" panose="020B0604020202020204" pitchFamily="34" charset="0"/>
                        </a:rPr>
                        <a:t>UK Top 3 Health Concerns</a:t>
                      </a:r>
                    </a:p>
                  </a:txBody>
                  <a:tcPr anchor="ctr">
                    <a:solidFill>
                      <a:srgbClr val="96B1AD"/>
                    </a:solidFill>
                  </a:tcPr>
                </a:tc>
                <a:extLst>
                  <a:ext uri="{0D108BD9-81ED-4DB2-BD59-A6C34878D82A}">
                    <a16:rowId xmlns:a16="http://schemas.microsoft.com/office/drawing/2014/main" val="3644197670"/>
                  </a:ext>
                </a:extLst>
              </a:tr>
              <a:tr h="293709">
                <a:tc>
                  <a:txBody>
                    <a:bodyPr/>
                    <a:lstStyle/>
                    <a:p>
                      <a:pPr marL="171450" indent="-171450" algn="l" fontAlgn="b">
                        <a:buFont typeface="Arial" panose="020B0604020202020204" pitchFamily="34" charset="0"/>
                        <a:buChar char="•"/>
                      </a:pPr>
                      <a:r>
                        <a:rPr lang="en-US" sz="1800" b="0" i="0" u="none" strike="noStrike" dirty="0">
                          <a:solidFill>
                            <a:schemeClr val="tx1"/>
                          </a:solidFill>
                          <a:effectLst/>
                          <a:latin typeface="Arial" panose="020B0604020202020204" pitchFamily="34" charset="0"/>
                          <a:cs typeface="Arial" panose="020B0604020202020204" pitchFamily="34" charset="0"/>
                        </a:rPr>
                        <a:t>Joint or Other Pain</a:t>
                      </a:r>
                    </a:p>
                    <a:p>
                      <a:pPr marL="171450" indent="-171450" algn="l" fontAlgn="b">
                        <a:buFont typeface="Arial" panose="020B0604020202020204" pitchFamily="34" charset="0"/>
                        <a:buChar char="•"/>
                      </a:pPr>
                      <a:r>
                        <a:rPr lang="en-US" sz="1800" b="0" i="0" u="none" strike="noStrike" dirty="0">
                          <a:solidFill>
                            <a:schemeClr val="tx1"/>
                          </a:solidFill>
                          <a:effectLst/>
                          <a:latin typeface="Arial" panose="020B0604020202020204" pitchFamily="34" charset="0"/>
                          <a:cs typeface="Arial" panose="020B0604020202020204" pitchFamily="34" charset="0"/>
                        </a:rPr>
                        <a:t>Anxiety or Stress</a:t>
                      </a:r>
                    </a:p>
                    <a:p>
                      <a:pPr marL="171450" indent="-171450" algn="l" fontAlgn="b">
                        <a:buFont typeface="Arial" panose="020B0604020202020204" pitchFamily="34" charset="0"/>
                        <a:buChar char="•"/>
                      </a:pPr>
                      <a:r>
                        <a:rPr lang="en-US" sz="1800" b="0" i="0" u="none" strike="noStrike" dirty="0">
                          <a:solidFill>
                            <a:schemeClr val="tx1"/>
                          </a:solidFill>
                          <a:effectLst/>
                          <a:latin typeface="Arial" panose="020B0604020202020204" pitchFamily="34" charset="0"/>
                          <a:cs typeface="Arial" panose="020B0604020202020204" pitchFamily="34" charset="0"/>
                        </a:rPr>
                        <a:t>Lack of Energy</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124" name="Table 5">
            <a:extLst>
              <a:ext uri="{FF2B5EF4-FFF2-40B4-BE49-F238E27FC236}">
                <a16:creationId xmlns:a16="http://schemas.microsoft.com/office/drawing/2014/main" id="{7EAFE807-7751-410A-ACFE-5EBCA47CBC27}"/>
              </a:ext>
            </a:extLst>
          </p:cNvPr>
          <p:cNvGraphicFramePr>
            <a:graphicFrameLocks noGrp="1"/>
          </p:cNvGraphicFramePr>
          <p:nvPr>
            <p:extLst>
              <p:ext uri="{D42A27DB-BD31-4B8C-83A1-F6EECF244321}">
                <p14:modId xmlns:p14="http://schemas.microsoft.com/office/powerpoint/2010/main" val="2389494960"/>
              </p:ext>
            </p:extLst>
          </p:nvPr>
        </p:nvGraphicFramePr>
        <p:xfrm>
          <a:off x="8379079" y="4093570"/>
          <a:ext cx="2411497" cy="2011680"/>
        </p:xfrm>
        <a:graphic>
          <a:graphicData uri="http://schemas.openxmlformats.org/drawingml/2006/table">
            <a:tbl>
              <a:tblPr firstRow="1" bandRow="1">
                <a:tableStyleId>{5C22544A-7EE6-4342-B048-85BDC9FD1C3A}</a:tableStyleId>
              </a:tblPr>
              <a:tblGrid>
                <a:gridCol w="2411497">
                  <a:extLst>
                    <a:ext uri="{9D8B030D-6E8A-4147-A177-3AD203B41FA5}">
                      <a16:colId xmlns:a16="http://schemas.microsoft.com/office/drawing/2014/main" val="204549843"/>
                    </a:ext>
                  </a:extLst>
                </a:gridCol>
              </a:tblGrid>
              <a:tr h="259041">
                <a:tc>
                  <a:txBody>
                    <a:bodyPr/>
                    <a:lstStyle/>
                    <a:p>
                      <a:pPr algn="ctr"/>
                      <a:r>
                        <a:rPr lang="en-US" sz="1800" b="1" i="0" dirty="0">
                          <a:solidFill>
                            <a:schemeClr val="bg1"/>
                          </a:solidFill>
                          <a:latin typeface="Arial" panose="020B0604020202020204" pitchFamily="34" charset="0"/>
                          <a:cs typeface="Arial" panose="020B0604020202020204" pitchFamily="34" charset="0"/>
                        </a:rPr>
                        <a:t>Germany Top 3 Health Concerns</a:t>
                      </a:r>
                    </a:p>
                  </a:txBody>
                  <a:tcPr anchor="ctr">
                    <a:solidFill>
                      <a:schemeClr val="bg1">
                        <a:lumMod val="50000"/>
                      </a:schemeClr>
                    </a:solidFill>
                  </a:tcPr>
                </a:tc>
                <a:extLst>
                  <a:ext uri="{0D108BD9-81ED-4DB2-BD59-A6C34878D82A}">
                    <a16:rowId xmlns:a16="http://schemas.microsoft.com/office/drawing/2014/main" val="3644197670"/>
                  </a:ext>
                </a:extLst>
              </a:tr>
              <a:tr h="259041">
                <a:tc>
                  <a:txBody>
                    <a:bodyPr/>
                    <a:lstStyle/>
                    <a:p>
                      <a:pPr marL="171450" indent="-171450" algn="l" fontAlgn="b">
                        <a:buFont typeface="Arial" panose="020B0604020202020204" pitchFamily="34" charset="0"/>
                        <a:buChar char="•"/>
                      </a:pPr>
                      <a:r>
                        <a:rPr lang="en-US" sz="1800" b="0" i="0" u="none" strike="noStrike" dirty="0">
                          <a:solidFill>
                            <a:schemeClr val="tx1"/>
                          </a:solidFill>
                          <a:effectLst/>
                          <a:latin typeface="Arial" panose="020B0604020202020204" pitchFamily="34" charset="0"/>
                          <a:cs typeface="Arial" panose="020B0604020202020204" pitchFamily="34" charset="0"/>
                        </a:rPr>
                        <a:t>Joint or Other Pain</a:t>
                      </a:r>
                    </a:p>
                    <a:p>
                      <a:pPr marL="171450" indent="-171450" algn="l" fontAlgn="b">
                        <a:buFont typeface="Arial" panose="020B0604020202020204" pitchFamily="34" charset="0"/>
                        <a:buChar char="•"/>
                      </a:pPr>
                      <a:r>
                        <a:rPr lang="en-US" sz="1800" b="0" i="0" u="none" strike="noStrike" dirty="0">
                          <a:solidFill>
                            <a:schemeClr val="tx1"/>
                          </a:solidFill>
                          <a:effectLst/>
                          <a:latin typeface="Arial" panose="020B0604020202020204" pitchFamily="34" charset="0"/>
                          <a:cs typeface="Arial" panose="020B0604020202020204" pitchFamily="34" charset="0"/>
                        </a:rPr>
                        <a:t>Insomnia/ Sleep Problems</a:t>
                      </a:r>
                    </a:p>
                    <a:p>
                      <a:pPr marL="171450" indent="-171450" algn="l" fontAlgn="b">
                        <a:buFont typeface="Arial" panose="020B0604020202020204" pitchFamily="34" charset="0"/>
                        <a:buChar char="•"/>
                      </a:pPr>
                      <a:r>
                        <a:rPr lang="en-US" sz="1800" b="0" i="0" u="none" strike="noStrike" dirty="0">
                          <a:solidFill>
                            <a:schemeClr val="tx1"/>
                          </a:solidFill>
                          <a:effectLst/>
                          <a:latin typeface="Arial" panose="020B0604020202020204" pitchFamily="34" charset="0"/>
                          <a:cs typeface="Arial" panose="020B0604020202020204" pitchFamily="34" charset="0"/>
                        </a:rPr>
                        <a:t>High Blood Pressure</a:t>
                      </a:r>
                    </a:p>
                    <a:p>
                      <a:pPr algn="ctr" fontAlgn="b"/>
                      <a:endParaRPr lang="en-US" sz="1800" b="0" i="0" u="none" strike="noStrike" dirty="0">
                        <a:solidFill>
                          <a:srgbClr val="68A1B4"/>
                        </a:solidFill>
                        <a:effectLst/>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sp>
        <p:nvSpPr>
          <p:cNvPr id="129" name="TextBox 128">
            <a:extLst>
              <a:ext uri="{FF2B5EF4-FFF2-40B4-BE49-F238E27FC236}">
                <a16:creationId xmlns:a16="http://schemas.microsoft.com/office/drawing/2014/main" id="{BDDA9284-CFCF-4C0E-9488-036EAE98C428}"/>
              </a:ext>
            </a:extLst>
          </p:cNvPr>
          <p:cNvSpPr txBox="1"/>
          <p:nvPr/>
        </p:nvSpPr>
        <p:spPr>
          <a:xfrm>
            <a:off x="838200" y="6475069"/>
            <a:ext cx="11014885"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“Which of the following health conditions impact you currently or have impacted you within the past year?” All Respondents</a:t>
            </a:r>
          </a:p>
        </p:txBody>
      </p:sp>
      <p:sp>
        <p:nvSpPr>
          <p:cNvPr id="5" name="TextBox 4">
            <a:extLst>
              <a:ext uri="{FF2B5EF4-FFF2-40B4-BE49-F238E27FC236}">
                <a16:creationId xmlns:a16="http://schemas.microsoft.com/office/drawing/2014/main" id="{B718EAAD-233B-7143-9808-A602F71725AD}"/>
              </a:ext>
            </a:extLst>
          </p:cNvPr>
          <p:cNvSpPr txBox="1"/>
          <p:nvPr/>
        </p:nvSpPr>
        <p:spPr>
          <a:xfrm>
            <a:off x="1294619" y="1088193"/>
            <a:ext cx="9602762" cy="369332"/>
          </a:xfrm>
          <a:prstGeom prst="rect">
            <a:avLst/>
          </a:prstGeom>
          <a:noFill/>
        </p:spPr>
        <p:txBody>
          <a:bodyPr wrap="square" rtlCol="0">
            <a:spAutoFit/>
          </a:bodyPr>
          <a:lstStyle/>
          <a:p>
            <a:r>
              <a:rPr lang="en-US" b="1">
                <a:solidFill>
                  <a:srgbClr val="035153"/>
                </a:solidFill>
                <a:latin typeface="Arial" panose="020B0604020202020204" pitchFamily="34" charset="0"/>
                <a:cs typeface="Arial" panose="020B0604020202020204" pitchFamily="34" charset="0"/>
              </a:rPr>
              <a:t>KEY ITC INSIGHTS</a:t>
            </a:r>
            <a:endParaRPr lang="en-US" b="1" dirty="0">
              <a:solidFill>
                <a:srgbClr val="035153"/>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863555B-C4F6-E347-9499-7C0A98D3C6A8}"/>
              </a:ext>
            </a:extLst>
          </p:cNvPr>
          <p:cNvSpPr txBox="1"/>
          <p:nvPr/>
        </p:nvSpPr>
        <p:spPr>
          <a:xfrm>
            <a:off x="1266352" y="1490100"/>
            <a:ext cx="10692619"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35153"/>
                </a:solidFill>
                <a:latin typeface="Arial" panose="020B0604020202020204" pitchFamily="34" charset="0"/>
                <a:cs typeface="Arial" panose="020B0604020202020204" pitchFamily="34" charset="0"/>
              </a:rPr>
              <a:t>Medicalized issues relating to blood pressure and cholesterol dominate US consumer concerns</a:t>
            </a:r>
          </a:p>
          <a:p>
            <a:pPr marL="285750" indent="-285750">
              <a:buFont typeface="Arial" panose="020B0604020202020204" pitchFamily="34" charset="0"/>
              <a:buChar char="•"/>
            </a:pPr>
            <a:r>
              <a:rPr lang="en-US" dirty="0">
                <a:solidFill>
                  <a:srgbClr val="035153"/>
                </a:solidFill>
                <a:latin typeface="Arial" panose="020B0604020202020204" pitchFamily="34" charset="0"/>
                <a:cs typeface="Arial" panose="020B0604020202020204" pitchFamily="34" charset="0"/>
              </a:rPr>
              <a:t>Concerns about lack of energy and mental well-being are high in the UK</a:t>
            </a:r>
          </a:p>
          <a:p>
            <a:pPr marL="285750" indent="-285750">
              <a:buFont typeface="Arial" panose="020B0604020202020204" pitchFamily="34" charset="0"/>
              <a:buChar char="•"/>
            </a:pPr>
            <a:r>
              <a:rPr lang="en-US" dirty="0">
                <a:solidFill>
                  <a:srgbClr val="035153"/>
                </a:solidFill>
                <a:latin typeface="Arial" panose="020B0604020202020204" pitchFamily="34" charset="0"/>
                <a:cs typeface="Arial" panose="020B0604020202020204" pitchFamily="34" charset="0"/>
              </a:rPr>
              <a:t>Concerns for joint pain remain high in all three countries, but are top priority in Europe</a:t>
            </a:r>
          </a:p>
        </p:txBody>
      </p:sp>
      <p:sp>
        <p:nvSpPr>
          <p:cNvPr id="119" name="Freeform 260">
            <a:extLst>
              <a:ext uri="{FF2B5EF4-FFF2-40B4-BE49-F238E27FC236}">
                <a16:creationId xmlns:a16="http://schemas.microsoft.com/office/drawing/2014/main" id="{059FD8A5-965E-2743-BA2C-FA53CAC92BDF}"/>
              </a:ext>
            </a:extLst>
          </p:cNvPr>
          <p:cNvSpPr>
            <a:spLocks noChangeAspect="1" noEditPoints="1"/>
          </p:cNvSpPr>
          <p:nvPr/>
        </p:nvSpPr>
        <p:spPr bwMode="auto">
          <a:xfrm>
            <a:off x="838200" y="919018"/>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1659603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48DCACD-8C6E-409D-AAF9-EC1DE5EB3446}"/>
              </a:ext>
            </a:extLst>
          </p:cNvPr>
          <p:cNvSpPr>
            <a:spLocks noGrp="1"/>
          </p:cNvSpPr>
          <p:nvPr>
            <p:ph type="title"/>
          </p:nvPr>
        </p:nvSpPr>
        <p:spPr>
          <a:xfrm>
            <a:off x="838200" y="430683"/>
            <a:ext cx="10515600" cy="566426"/>
          </a:xfrm>
        </p:spPr>
        <p:txBody>
          <a:bodyPr/>
          <a:lstStyle/>
          <a:p>
            <a:r>
              <a:rPr lang="en-US" sz="2800" dirty="0">
                <a:solidFill>
                  <a:srgbClr val="035153"/>
                </a:solidFill>
              </a:rPr>
              <a:t>Health concerns: 2018-2020 (US Data)</a:t>
            </a:r>
          </a:p>
        </p:txBody>
      </p:sp>
      <p:graphicFrame>
        <p:nvGraphicFramePr>
          <p:cNvPr id="10" name="Content Placeholder 9">
            <a:extLst>
              <a:ext uri="{FF2B5EF4-FFF2-40B4-BE49-F238E27FC236}">
                <a16:creationId xmlns:a16="http://schemas.microsoft.com/office/drawing/2014/main" id="{6A568ADB-4B52-4A71-8237-327DB2273FEE}"/>
              </a:ext>
            </a:extLst>
          </p:cNvPr>
          <p:cNvGraphicFramePr>
            <a:graphicFrameLocks noGrp="1"/>
          </p:cNvGraphicFramePr>
          <p:nvPr>
            <p:ph idx="4294967295"/>
            <p:extLst>
              <p:ext uri="{D42A27DB-BD31-4B8C-83A1-F6EECF244321}">
                <p14:modId xmlns:p14="http://schemas.microsoft.com/office/powerpoint/2010/main" val="2711845515"/>
              </p:ext>
            </p:extLst>
          </p:nvPr>
        </p:nvGraphicFramePr>
        <p:xfrm>
          <a:off x="179883" y="1199213"/>
          <a:ext cx="11922177" cy="501743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5A4FAA5-6038-4C1D-BA75-070E25B72AF3}"/>
              </a:ext>
            </a:extLst>
          </p:cNvPr>
          <p:cNvSpPr txBox="1"/>
          <p:nvPr/>
        </p:nvSpPr>
        <p:spPr>
          <a:xfrm>
            <a:off x="134911" y="6488668"/>
            <a:ext cx="11014885"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“Which of the following health conditions impact you currently or have impacted you within the past year?”</a:t>
            </a:r>
          </a:p>
        </p:txBody>
      </p:sp>
    </p:spTree>
    <p:extLst>
      <p:ext uri="{BB962C8B-B14F-4D97-AF65-F5344CB8AC3E}">
        <p14:creationId xmlns:p14="http://schemas.microsoft.com/office/powerpoint/2010/main" val="397282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3ABC-F15E-4AEC-8C7D-B6B9E02C9BFB}"/>
              </a:ext>
            </a:extLst>
          </p:cNvPr>
          <p:cNvSpPr>
            <a:spLocks noGrp="1"/>
          </p:cNvSpPr>
          <p:nvPr>
            <p:ph type="title"/>
          </p:nvPr>
        </p:nvSpPr>
        <p:spPr>
          <a:xfrm>
            <a:off x="838200" y="457725"/>
            <a:ext cx="10515600" cy="523220"/>
          </a:xfrm>
        </p:spPr>
        <p:txBody>
          <a:bodyPr>
            <a:normAutofit/>
          </a:bodyPr>
          <a:lstStyle/>
          <a:p>
            <a:r>
              <a:rPr lang="en-US" sz="2800" dirty="0">
                <a:solidFill>
                  <a:srgbClr val="035153"/>
                </a:solidFill>
              </a:rPr>
              <a:t>Health attitudes</a:t>
            </a:r>
          </a:p>
        </p:txBody>
      </p:sp>
      <p:graphicFrame>
        <p:nvGraphicFramePr>
          <p:cNvPr id="32" name="Content Placeholder 9">
            <a:extLst>
              <a:ext uri="{FF2B5EF4-FFF2-40B4-BE49-F238E27FC236}">
                <a16:creationId xmlns:a16="http://schemas.microsoft.com/office/drawing/2014/main" id="{4D5D338E-86DE-41A0-B3D7-F47BB843DC4B}"/>
              </a:ext>
            </a:extLst>
          </p:cNvPr>
          <p:cNvGraphicFramePr>
            <a:graphicFrameLocks noGrp="1"/>
          </p:cNvGraphicFramePr>
          <p:nvPr>
            <p:ph idx="4294967295"/>
            <p:extLst>
              <p:ext uri="{D42A27DB-BD31-4B8C-83A1-F6EECF244321}">
                <p14:modId xmlns:p14="http://schemas.microsoft.com/office/powerpoint/2010/main" val="3100824291"/>
              </p:ext>
            </p:extLst>
          </p:nvPr>
        </p:nvGraphicFramePr>
        <p:xfrm>
          <a:off x="6376479" y="1404938"/>
          <a:ext cx="5540701" cy="5092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06BA4DD7-9F91-4456-8B63-EC5118E66377}"/>
              </a:ext>
            </a:extLst>
          </p:cNvPr>
          <p:cNvSpPr txBox="1"/>
          <p:nvPr/>
        </p:nvSpPr>
        <p:spPr>
          <a:xfrm>
            <a:off x="5423987" y="1593745"/>
            <a:ext cx="933656" cy="523220"/>
          </a:xfrm>
          <a:prstGeom prst="rect">
            <a:avLst/>
          </a:prstGeom>
          <a:noFill/>
        </p:spPr>
        <p:txBody>
          <a:bodyPr wrap="square" rtlCol="0">
            <a:spAutoFit/>
          </a:bodyPr>
          <a:lstStyle/>
          <a:p>
            <a:r>
              <a:rPr lang="en-US" sz="2800" b="1" dirty="0">
                <a:solidFill>
                  <a:schemeClr val="accent1">
                    <a:lumMod val="50000"/>
                  </a:schemeClr>
                </a:solidFill>
                <a:latin typeface="Arial" panose="020B0604020202020204" pitchFamily="34" charset="0"/>
                <a:cs typeface="Arial" panose="020B0604020202020204" pitchFamily="34" charset="0"/>
              </a:rPr>
              <a:t>20%</a:t>
            </a:r>
          </a:p>
        </p:txBody>
      </p:sp>
      <p:sp>
        <p:nvSpPr>
          <p:cNvPr id="19" name="TextBox 18">
            <a:extLst>
              <a:ext uri="{FF2B5EF4-FFF2-40B4-BE49-F238E27FC236}">
                <a16:creationId xmlns:a16="http://schemas.microsoft.com/office/drawing/2014/main" id="{4535A719-48B5-4337-ABF7-F163E12959CE}"/>
              </a:ext>
            </a:extLst>
          </p:cNvPr>
          <p:cNvSpPr txBox="1"/>
          <p:nvPr/>
        </p:nvSpPr>
        <p:spPr>
          <a:xfrm>
            <a:off x="5442823" y="2668848"/>
            <a:ext cx="933656" cy="523220"/>
          </a:xfrm>
          <a:prstGeom prst="rect">
            <a:avLst/>
          </a:prstGeom>
          <a:noFill/>
        </p:spPr>
        <p:txBody>
          <a:bodyPr wrap="square" rtlCol="0">
            <a:spAutoFit/>
          </a:bodyPr>
          <a:lstStyle/>
          <a:p>
            <a:r>
              <a:rPr lang="en-US" sz="2800" b="1" dirty="0">
                <a:solidFill>
                  <a:schemeClr val="accent1">
                    <a:lumMod val="50000"/>
                  </a:schemeClr>
                </a:solidFill>
                <a:latin typeface="Arial" panose="020B0604020202020204" pitchFamily="34" charset="0"/>
                <a:cs typeface="Arial" panose="020B0604020202020204" pitchFamily="34" charset="0"/>
              </a:rPr>
              <a:t>19%</a:t>
            </a:r>
          </a:p>
        </p:txBody>
      </p:sp>
      <p:sp>
        <p:nvSpPr>
          <p:cNvPr id="21" name="TextBox 20">
            <a:extLst>
              <a:ext uri="{FF2B5EF4-FFF2-40B4-BE49-F238E27FC236}">
                <a16:creationId xmlns:a16="http://schemas.microsoft.com/office/drawing/2014/main" id="{A56359A8-C3B5-4B94-BC2D-726E979CF370}"/>
              </a:ext>
            </a:extLst>
          </p:cNvPr>
          <p:cNvSpPr txBox="1"/>
          <p:nvPr/>
        </p:nvSpPr>
        <p:spPr>
          <a:xfrm>
            <a:off x="5442822" y="3734821"/>
            <a:ext cx="933656" cy="523220"/>
          </a:xfrm>
          <a:prstGeom prst="rect">
            <a:avLst/>
          </a:prstGeom>
          <a:noFill/>
        </p:spPr>
        <p:txBody>
          <a:bodyPr wrap="square" rtlCol="0">
            <a:spAutoFit/>
          </a:bodyPr>
          <a:lstStyle/>
          <a:p>
            <a:r>
              <a:rPr lang="en-US" sz="2800" b="1" dirty="0">
                <a:solidFill>
                  <a:schemeClr val="accent1">
                    <a:lumMod val="50000"/>
                  </a:schemeClr>
                </a:solidFill>
                <a:latin typeface="Arial" panose="020B0604020202020204" pitchFamily="34" charset="0"/>
                <a:cs typeface="Arial" panose="020B0604020202020204" pitchFamily="34" charset="0"/>
              </a:rPr>
              <a:t>16%</a:t>
            </a:r>
          </a:p>
        </p:txBody>
      </p:sp>
      <p:sp>
        <p:nvSpPr>
          <p:cNvPr id="23" name="TextBox 22">
            <a:extLst>
              <a:ext uri="{FF2B5EF4-FFF2-40B4-BE49-F238E27FC236}">
                <a16:creationId xmlns:a16="http://schemas.microsoft.com/office/drawing/2014/main" id="{CC508502-2B47-46B9-A515-ED1F9D64FE1E}"/>
              </a:ext>
            </a:extLst>
          </p:cNvPr>
          <p:cNvSpPr txBox="1"/>
          <p:nvPr/>
        </p:nvSpPr>
        <p:spPr>
          <a:xfrm>
            <a:off x="5442824" y="4713684"/>
            <a:ext cx="933656" cy="523220"/>
          </a:xfrm>
          <a:prstGeom prst="rect">
            <a:avLst/>
          </a:prstGeom>
          <a:noFill/>
        </p:spPr>
        <p:txBody>
          <a:bodyPr wrap="square" rtlCol="0">
            <a:spAutoFit/>
          </a:bodyPr>
          <a:lstStyle/>
          <a:p>
            <a:r>
              <a:rPr lang="en-US" sz="2800" b="1" dirty="0">
                <a:solidFill>
                  <a:schemeClr val="accent1">
                    <a:lumMod val="50000"/>
                  </a:schemeClr>
                </a:solidFill>
                <a:latin typeface="Arial" panose="020B0604020202020204" pitchFamily="34" charset="0"/>
                <a:cs typeface="Arial" panose="020B0604020202020204" pitchFamily="34" charset="0"/>
              </a:rPr>
              <a:t>15%</a:t>
            </a:r>
          </a:p>
        </p:txBody>
      </p:sp>
      <p:sp>
        <p:nvSpPr>
          <p:cNvPr id="25" name="TextBox 24">
            <a:extLst>
              <a:ext uri="{FF2B5EF4-FFF2-40B4-BE49-F238E27FC236}">
                <a16:creationId xmlns:a16="http://schemas.microsoft.com/office/drawing/2014/main" id="{A6F236E8-6043-4A6E-BE52-BA560CD4A69F}"/>
              </a:ext>
            </a:extLst>
          </p:cNvPr>
          <p:cNvSpPr txBox="1"/>
          <p:nvPr/>
        </p:nvSpPr>
        <p:spPr>
          <a:xfrm>
            <a:off x="5423987" y="5682064"/>
            <a:ext cx="933656" cy="523220"/>
          </a:xfrm>
          <a:prstGeom prst="rect">
            <a:avLst/>
          </a:prstGeom>
          <a:noFill/>
        </p:spPr>
        <p:txBody>
          <a:bodyPr wrap="square" rtlCol="0">
            <a:spAutoFit/>
          </a:bodyPr>
          <a:lstStyle/>
          <a:p>
            <a:r>
              <a:rPr lang="en-US" sz="2800" b="1" dirty="0">
                <a:solidFill>
                  <a:schemeClr val="accent1">
                    <a:lumMod val="50000"/>
                  </a:schemeClr>
                </a:solidFill>
                <a:latin typeface="Arial" panose="020B0604020202020204" pitchFamily="34" charset="0"/>
                <a:cs typeface="Arial" panose="020B0604020202020204" pitchFamily="34" charset="0"/>
              </a:rPr>
              <a:t>12%</a:t>
            </a:r>
          </a:p>
        </p:txBody>
      </p:sp>
      <p:sp>
        <p:nvSpPr>
          <p:cNvPr id="69" name="Content Placeholder 4">
            <a:extLst>
              <a:ext uri="{FF2B5EF4-FFF2-40B4-BE49-F238E27FC236}">
                <a16:creationId xmlns:a16="http://schemas.microsoft.com/office/drawing/2014/main" id="{669C8C80-79D8-4828-B012-A0741D6D2C49}"/>
              </a:ext>
            </a:extLst>
          </p:cNvPr>
          <p:cNvSpPr txBox="1">
            <a:spLocks/>
          </p:cNvSpPr>
          <p:nvPr/>
        </p:nvSpPr>
        <p:spPr>
          <a:xfrm>
            <a:off x="890468" y="1799914"/>
            <a:ext cx="3726501" cy="37743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1800" b="0" i="0" kern="1200">
                <a:solidFill>
                  <a:srgbClr val="002060"/>
                </a:solidFill>
                <a:latin typeface="Montserrat Light" pitchFamily="2" charset="77"/>
                <a:ea typeface="Montserrat Light" pitchFamily="2" charset="77"/>
                <a:cs typeface="Montserrat Light" pitchFamily="2" charset="77"/>
              </a:defRPr>
            </a:lvl1pPr>
            <a:lvl2pPr marL="685800" indent="-228600" algn="l" defTabSz="914400" rtl="0" eaLnBrk="1" latinLnBrk="0" hangingPunct="1">
              <a:lnSpc>
                <a:spcPct val="90000"/>
              </a:lnSpc>
              <a:spcBef>
                <a:spcPts val="500"/>
              </a:spcBef>
              <a:buFont typeface="Arial"/>
              <a:buChar char="•"/>
              <a:defRPr sz="1600" b="0" i="0" kern="1200">
                <a:solidFill>
                  <a:srgbClr val="002060"/>
                </a:solidFill>
                <a:latin typeface="Montserrat Light" pitchFamily="2" charset="77"/>
                <a:ea typeface="Montserrat Light" pitchFamily="2" charset="77"/>
                <a:cs typeface="Montserrat Light" pitchFamily="2" charset="77"/>
              </a:defRPr>
            </a:lvl2pPr>
            <a:lvl3pPr marL="1143000" indent="-228600" algn="l" defTabSz="914400" rtl="0" eaLnBrk="1" latinLnBrk="0" hangingPunct="1">
              <a:lnSpc>
                <a:spcPct val="90000"/>
              </a:lnSpc>
              <a:spcBef>
                <a:spcPts val="500"/>
              </a:spcBef>
              <a:buFont typeface="Arial"/>
              <a:buChar char="•"/>
              <a:defRPr sz="1400" b="0" i="0" kern="1200">
                <a:solidFill>
                  <a:srgbClr val="002060"/>
                </a:solidFill>
                <a:latin typeface="Montserrat Light" pitchFamily="2" charset="77"/>
                <a:ea typeface="Montserrat Light" pitchFamily="2" charset="77"/>
                <a:cs typeface="Montserrat Light" pitchFamily="2" charset="77"/>
              </a:defRPr>
            </a:lvl3pPr>
            <a:lvl4pPr marL="1600200" indent="-228600" algn="l" defTabSz="914400" rtl="0" eaLnBrk="1" latinLnBrk="0" hangingPunct="1">
              <a:lnSpc>
                <a:spcPct val="90000"/>
              </a:lnSpc>
              <a:spcBef>
                <a:spcPts val="500"/>
              </a:spcBef>
              <a:buFont typeface="Arial"/>
              <a:buChar char="•"/>
              <a:defRPr sz="1200" b="0" i="0" kern="1200">
                <a:solidFill>
                  <a:srgbClr val="002060"/>
                </a:solidFill>
                <a:latin typeface="Montserrat Light" pitchFamily="2" charset="77"/>
                <a:ea typeface="Montserrat Light" pitchFamily="2" charset="77"/>
                <a:cs typeface="Montserrat Light" pitchFamily="2" charset="77"/>
              </a:defRPr>
            </a:lvl4pPr>
            <a:lvl5pPr marL="2057400" indent="-228600" algn="l" defTabSz="914400" rtl="0" eaLnBrk="1" latinLnBrk="0" hangingPunct="1">
              <a:lnSpc>
                <a:spcPct val="90000"/>
              </a:lnSpc>
              <a:spcBef>
                <a:spcPts val="500"/>
              </a:spcBef>
              <a:buFont typeface="Arial"/>
              <a:buChar char="•"/>
              <a:defRPr sz="1800" b="0" i="0" kern="1200">
                <a:solidFill>
                  <a:srgbClr val="002060"/>
                </a:solidFill>
                <a:latin typeface="Montserrat Light" pitchFamily="2" charset="77"/>
                <a:ea typeface="Montserrat Light" pitchFamily="2" charset="77"/>
                <a:cs typeface="Montserrat Ligh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035153"/>
                </a:solidFill>
                <a:latin typeface="Arial" panose="020B0604020202020204" pitchFamily="34" charset="0"/>
                <a:cs typeface="Arial" panose="020B0604020202020204" pitchFamily="34" charset="0"/>
              </a:rPr>
              <a:t>They are using supplements &amp; other means to better manage their health</a:t>
            </a:r>
          </a:p>
          <a:p>
            <a:r>
              <a:rPr lang="en-US" dirty="0">
                <a:solidFill>
                  <a:srgbClr val="035153"/>
                </a:solidFill>
                <a:latin typeface="Arial" panose="020B0604020202020204" pitchFamily="34" charset="0"/>
                <a:cs typeface="Arial" panose="020B0604020202020204" pitchFamily="34" charset="0"/>
              </a:rPr>
              <a:t>German and UK consumers are much more proactive about managing their health, purchasing natural &amp; organic food, and reading health articles than are USA consumers. The UK consumers are also exercising more</a:t>
            </a:r>
          </a:p>
          <a:p>
            <a:r>
              <a:rPr lang="en-US" dirty="0">
                <a:solidFill>
                  <a:srgbClr val="035153"/>
                </a:solidFill>
                <a:latin typeface="Arial" panose="020B0604020202020204" pitchFamily="34" charset="0"/>
                <a:cs typeface="Arial" panose="020B0604020202020204" pitchFamily="34" charset="0"/>
              </a:rPr>
              <a:t>Taking supplements, eating good food, exercising, and being proactive about health are all important to Regular Supplement Users</a:t>
            </a:r>
          </a:p>
        </p:txBody>
      </p:sp>
      <p:sp>
        <p:nvSpPr>
          <p:cNvPr id="3" name="TextBox 2">
            <a:extLst>
              <a:ext uri="{FF2B5EF4-FFF2-40B4-BE49-F238E27FC236}">
                <a16:creationId xmlns:a16="http://schemas.microsoft.com/office/drawing/2014/main" id="{1A609882-9F25-4E7A-84A0-E1EB9738B27B}"/>
              </a:ext>
            </a:extLst>
          </p:cNvPr>
          <p:cNvSpPr txBox="1"/>
          <p:nvPr/>
        </p:nvSpPr>
        <p:spPr>
          <a:xfrm>
            <a:off x="0" y="6596390"/>
            <a:ext cx="2460694" cy="261610"/>
          </a:xfrm>
          <a:prstGeom prst="rect">
            <a:avLst/>
          </a:prstGeom>
          <a:noFill/>
        </p:spPr>
        <p:txBody>
          <a:bodyPr wrap="square" rtlCol="0">
            <a:spAutoFit/>
          </a:bodyPr>
          <a:lstStyle/>
          <a:p>
            <a:r>
              <a:rPr lang="en-US" sz="1100" dirty="0">
                <a:solidFill>
                  <a:schemeClr val="bg1">
                    <a:lumMod val="65000"/>
                  </a:schemeClr>
                </a:solidFill>
                <a:latin typeface="Arial" panose="020B0604020202020204" pitchFamily="34" charset="0"/>
                <a:cs typeface="Arial" panose="020B0604020202020204" pitchFamily="34" charset="0"/>
              </a:rPr>
              <a:t>*Info based on All Respondents</a:t>
            </a:r>
          </a:p>
        </p:txBody>
      </p:sp>
      <p:sp>
        <p:nvSpPr>
          <p:cNvPr id="11" name="TextBox 10">
            <a:extLst>
              <a:ext uri="{FF2B5EF4-FFF2-40B4-BE49-F238E27FC236}">
                <a16:creationId xmlns:a16="http://schemas.microsoft.com/office/drawing/2014/main" id="{6E6CE982-E579-8444-9EFA-72B62FFC0F31}"/>
              </a:ext>
            </a:extLst>
          </p:cNvPr>
          <p:cNvSpPr txBox="1"/>
          <p:nvPr/>
        </p:nvSpPr>
        <p:spPr>
          <a:xfrm>
            <a:off x="1346888" y="1211037"/>
            <a:ext cx="9602762" cy="369332"/>
          </a:xfrm>
          <a:prstGeom prst="rect">
            <a:avLst/>
          </a:prstGeom>
          <a:noFill/>
        </p:spPr>
        <p:txBody>
          <a:bodyPr wrap="square" rtlCol="0">
            <a:spAutoFit/>
          </a:bodyPr>
          <a:lstStyle/>
          <a:p>
            <a:r>
              <a:rPr lang="en-US" b="1">
                <a:solidFill>
                  <a:srgbClr val="035153"/>
                </a:solidFill>
                <a:latin typeface="Arial" panose="020B0604020202020204" pitchFamily="34" charset="0"/>
                <a:cs typeface="Arial" panose="020B0604020202020204" pitchFamily="34" charset="0"/>
              </a:rPr>
              <a:t>KEY ITC INSIGHTS</a:t>
            </a:r>
            <a:endParaRPr lang="en-US" b="1" dirty="0">
              <a:solidFill>
                <a:srgbClr val="035153"/>
              </a:solidFill>
              <a:latin typeface="Arial" panose="020B0604020202020204" pitchFamily="34" charset="0"/>
              <a:cs typeface="Arial" panose="020B0604020202020204" pitchFamily="34" charset="0"/>
            </a:endParaRPr>
          </a:p>
        </p:txBody>
      </p:sp>
      <p:sp>
        <p:nvSpPr>
          <p:cNvPr id="13" name="Freeform 260">
            <a:extLst>
              <a:ext uri="{FF2B5EF4-FFF2-40B4-BE49-F238E27FC236}">
                <a16:creationId xmlns:a16="http://schemas.microsoft.com/office/drawing/2014/main" id="{03876483-C90E-D042-8DC3-4A13A85D5C4F}"/>
              </a:ext>
            </a:extLst>
          </p:cNvPr>
          <p:cNvSpPr>
            <a:spLocks noChangeAspect="1" noEditPoints="1"/>
          </p:cNvSpPr>
          <p:nvPr/>
        </p:nvSpPr>
        <p:spPr bwMode="auto">
          <a:xfrm>
            <a:off x="890469" y="1041862"/>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499464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1A3B9D6-AA65-E54A-9358-7C384C024E6B}"/>
              </a:ext>
            </a:extLst>
          </p:cNvPr>
          <p:cNvPicPr>
            <a:picLocks noGrp="1" noChangeAspect="1"/>
          </p:cNvPicPr>
          <p:nvPr>
            <p:ph type="pic" sz="quarter" idx="14"/>
          </p:nvPr>
        </p:nvPicPr>
        <p:blipFill>
          <a:blip r:embed="rId2"/>
          <a:srcRect l="27885" r="27885"/>
          <a:stretch>
            <a:fillRect/>
          </a:stretch>
        </p:blipFill>
        <p:spPr>
          <a:xfrm>
            <a:off x="8513424" y="1110343"/>
            <a:ext cx="3200400" cy="4823791"/>
          </a:xfrm>
        </p:spPr>
      </p:pic>
      <p:sp>
        <p:nvSpPr>
          <p:cNvPr id="38" name="TextBox 37"/>
          <p:cNvSpPr txBox="1"/>
          <p:nvPr/>
        </p:nvSpPr>
        <p:spPr>
          <a:xfrm>
            <a:off x="8747947" y="2797111"/>
            <a:ext cx="2965877" cy="1077218"/>
          </a:xfrm>
          <a:prstGeom prst="rect">
            <a:avLst/>
          </a:prstGeom>
          <a:noFill/>
        </p:spPr>
        <p:txBody>
          <a:bodyPr wrap="none" rtlCol="0" anchor="ctr">
            <a:spAutoFit/>
          </a:bodyPr>
          <a:lstStyle/>
          <a:p>
            <a:pPr algn="ctr"/>
            <a:r>
              <a:rPr lang="en-US" sz="3200" b="1" dirty="0">
                <a:solidFill>
                  <a:srgbClr val="FFFFFF"/>
                </a:solidFill>
                <a:latin typeface="Arial Black" panose="020B0604020202020204" pitchFamily="34" charset="0"/>
                <a:cs typeface="Arial Black" panose="020B0604020202020204" pitchFamily="34" charset="0"/>
              </a:rPr>
              <a:t>EXECUTIVE </a:t>
            </a:r>
          </a:p>
          <a:p>
            <a:pPr algn="ctr"/>
            <a:r>
              <a:rPr lang="en-US" sz="3200" b="1" dirty="0">
                <a:solidFill>
                  <a:srgbClr val="FFFFFF"/>
                </a:solidFill>
                <a:latin typeface="Arial Black" panose="020B0604020202020204" pitchFamily="34" charset="0"/>
                <a:cs typeface="Arial Black" panose="020B0604020202020204" pitchFamily="34" charset="0"/>
              </a:rPr>
              <a:t>SUMMARY</a:t>
            </a:r>
            <a:endParaRPr lang="id-ID" sz="3200" b="1" dirty="0">
              <a:solidFill>
                <a:srgbClr val="FFFFFF"/>
              </a:solidFill>
              <a:latin typeface="Arial Black" panose="020B0604020202020204" pitchFamily="34" charset="0"/>
              <a:cs typeface="Arial Black" panose="020B0604020202020204" pitchFamily="34" charset="0"/>
            </a:endParaRPr>
          </a:p>
        </p:txBody>
      </p:sp>
      <p:sp>
        <p:nvSpPr>
          <p:cNvPr id="39" name="Rectangle: Rounded Corners 5">
            <a:extLst>
              <a:ext uri="{FF2B5EF4-FFF2-40B4-BE49-F238E27FC236}">
                <a16:creationId xmlns:a16="http://schemas.microsoft.com/office/drawing/2014/main" id="{073E5A42-C049-4D8D-9FF6-91BFA9B61278}"/>
              </a:ext>
            </a:extLst>
          </p:cNvPr>
          <p:cNvSpPr/>
          <p:nvPr/>
        </p:nvSpPr>
        <p:spPr>
          <a:xfrm>
            <a:off x="9812491" y="3875493"/>
            <a:ext cx="602266" cy="1534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0767984" y="970671"/>
            <a:ext cx="843861" cy="84385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 name="Freeform 9">
            <a:extLst>
              <a:ext uri="{FF2B5EF4-FFF2-40B4-BE49-F238E27FC236}">
                <a16:creationId xmlns:a16="http://schemas.microsoft.com/office/drawing/2014/main" id="{073E5A42-C049-4D8D-9FF6-91BFA9B61278}"/>
              </a:ext>
            </a:extLst>
          </p:cNvPr>
          <p:cNvSpPr/>
          <p:nvPr/>
        </p:nvSpPr>
        <p:spPr>
          <a:xfrm>
            <a:off x="0" y="0"/>
            <a:ext cx="2053884" cy="970671"/>
          </a:xfrm>
          <a:custGeom>
            <a:avLst/>
            <a:gdLst>
              <a:gd name="connsiteX0" fmla="*/ 0 w 2053884"/>
              <a:gd name="connsiteY0" fmla="*/ 0 h 970671"/>
              <a:gd name="connsiteX1" fmla="*/ 1568548 w 2053884"/>
              <a:gd name="connsiteY1" fmla="*/ 0 h 970671"/>
              <a:gd name="connsiteX2" fmla="*/ 2053884 w 2053884"/>
              <a:gd name="connsiteY2" fmla="*/ 485336 h 970671"/>
              <a:gd name="connsiteX3" fmla="*/ 2053883 w 2053884"/>
              <a:gd name="connsiteY3" fmla="*/ 485336 h 970671"/>
              <a:gd name="connsiteX4" fmla="*/ 1666359 w 2053884"/>
              <a:gd name="connsiteY4" fmla="*/ 960812 h 970671"/>
              <a:gd name="connsiteX5" fmla="*/ 1568557 w 2053884"/>
              <a:gd name="connsiteY5" fmla="*/ 970671 h 970671"/>
              <a:gd name="connsiteX6" fmla="*/ 0 w 2053884"/>
              <a:gd name="connsiteY6" fmla="*/ 970671 h 97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3884" h="970671">
                <a:moveTo>
                  <a:pt x="0" y="0"/>
                </a:moveTo>
                <a:lnTo>
                  <a:pt x="1568548" y="0"/>
                </a:lnTo>
                <a:cubicBezTo>
                  <a:pt x="1836592" y="0"/>
                  <a:pt x="2053884" y="217292"/>
                  <a:pt x="2053884" y="485336"/>
                </a:cubicBezTo>
                <a:lnTo>
                  <a:pt x="2053883" y="485336"/>
                </a:lnTo>
                <a:cubicBezTo>
                  <a:pt x="2053883" y="719875"/>
                  <a:pt x="1887519" y="915556"/>
                  <a:pt x="1666359" y="960812"/>
                </a:cubicBezTo>
                <a:lnTo>
                  <a:pt x="1568557" y="970671"/>
                </a:lnTo>
                <a:lnTo>
                  <a:pt x="0" y="9706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Box 39">
            <a:extLst>
              <a:ext uri="{FF2B5EF4-FFF2-40B4-BE49-F238E27FC236}">
                <a16:creationId xmlns:a16="http://schemas.microsoft.com/office/drawing/2014/main" id="{BDDE4471-DAF8-482B-BFB3-8602E7E30BD1}"/>
              </a:ext>
            </a:extLst>
          </p:cNvPr>
          <p:cNvSpPr txBox="1"/>
          <p:nvPr/>
        </p:nvSpPr>
        <p:spPr>
          <a:xfrm flipH="1">
            <a:off x="478176" y="2183410"/>
            <a:ext cx="7305109" cy="2677656"/>
          </a:xfrm>
          <a:prstGeom prst="rect">
            <a:avLst/>
          </a:prstGeom>
          <a:noFill/>
        </p:spPr>
        <p:txBody>
          <a:bodyPr wrap="square" rtlCol="0" anchor="ctr">
            <a:spAutoFit/>
          </a:bodyPr>
          <a:lstStyle/>
          <a:p>
            <a:r>
              <a:rPr lang="en-US" sz="1200" b="1" u="sng" dirty="0">
                <a:solidFill>
                  <a:srgbClr val="035153"/>
                </a:solidFill>
                <a:latin typeface="Arial Black" panose="020B0604020202020204" pitchFamily="34" charset="0"/>
                <a:cs typeface="Arial Black" panose="020B0604020202020204" pitchFamily="34" charset="0"/>
              </a:rPr>
              <a:t>What is the ITC 2020 Survey?</a:t>
            </a:r>
            <a:br>
              <a:rPr lang="en-US" sz="1200" b="1" u="sng" dirty="0"/>
            </a:br>
            <a:endParaRPr lang="en-US" sz="1200" dirty="0"/>
          </a:p>
          <a:p>
            <a:r>
              <a:rPr lang="en-US" sz="1200" dirty="0">
                <a:latin typeface="Arial" panose="020B0604020202020204" pitchFamily="34" charset="0"/>
                <a:cs typeface="Arial" panose="020B0604020202020204" pitchFamily="34" charset="0"/>
              </a:rPr>
              <a:t>Ingredient Transparency Center recently concluded its third annual consumer survey, involving 2000 consumers from the US, UK and Germany. Our multi-category insights drive understanding of supplement purchasing behaviors and decisions with an intense focus on emerging and important categories, placed into context by comparing these against more established and broader categories like probiotics, omega-3s, vitamin D and protein. </a:t>
            </a:r>
          </a:p>
          <a:p>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The emerging categories explored include astaxanthin, coenzyme Q10, collagen, curcumin/turmeric, glucosamine, prebiotics and vitamin K.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This is the first year that multiple countries have been included in our survey, allowing ITC to present comparisons across the US, UK and Germany in all these categories. We’ve also looked at year over year data in the US though some findings have been impacted by COVID which are noted.</a:t>
            </a:r>
          </a:p>
        </p:txBody>
      </p:sp>
    </p:spTree>
    <p:extLst>
      <p:ext uri="{BB962C8B-B14F-4D97-AF65-F5344CB8AC3E}">
        <p14:creationId xmlns:p14="http://schemas.microsoft.com/office/powerpoint/2010/main" val="4033621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DF15-D2EA-D745-8D6D-3E2EFFA4C210}"/>
              </a:ext>
            </a:extLst>
          </p:cNvPr>
          <p:cNvSpPr>
            <a:spLocks noGrp="1"/>
          </p:cNvSpPr>
          <p:nvPr>
            <p:ph type="title"/>
          </p:nvPr>
        </p:nvSpPr>
        <p:spPr>
          <a:xfrm>
            <a:off x="140677" y="127630"/>
            <a:ext cx="8173329" cy="1104779"/>
          </a:xfrm>
        </p:spPr>
        <p:txBody>
          <a:bodyPr/>
          <a:lstStyle/>
          <a:p>
            <a:r>
              <a:rPr lang="en-US" sz="2800" dirty="0">
                <a:solidFill>
                  <a:schemeClr val="accent2">
                    <a:lumMod val="75000"/>
                  </a:schemeClr>
                </a:solidFill>
                <a:latin typeface="Arial Black" panose="020B0A04020102020204" pitchFamily="34" charset="0"/>
              </a:rPr>
              <a:t>what supplements they take </a:t>
            </a:r>
            <a:br>
              <a:rPr lang="en-US" sz="2800" dirty="0">
                <a:solidFill>
                  <a:schemeClr val="accent2">
                    <a:lumMod val="75000"/>
                  </a:schemeClr>
                </a:solidFill>
                <a:latin typeface="Arial Black" panose="020B0A04020102020204" pitchFamily="34" charset="0"/>
              </a:rPr>
            </a:br>
            <a:r>
              <a:rPr lang="en-US" sz="2800" dirty="0">
                <a:solidFill>
                  <a:schemeClr val="accent2">
                    <a:lumMod val="75000"/>
                  </a:schemeClr>
                </a:solidFill>
                <a:latin typeface="Arial Black" panose="020B0A04020102020204" pitchFamily="34" charset="0"/>
              </a:rPr>
              <a:t>(Unaided Responses)</a:t>
            </a:r>
          </a:p>
        </p:txBody>
      </p:sp>
      <p:grpSp>
        <p:nvGrpSpPr>
          <p:cNvPr id="8" name="Group 7">
            <a:extLst>
              <a:ext uri="{FF2B5EF4-FFF2-40B4-BE49-F238E27FC236}">
                <a16:creationId xmlns:a16="http://schemas.microsoft.com/office/drawing/2014/main" id="{818E8432-FFCC-6747-BB28-83360296CC64}"/>
              </a:ext>
            </a:extLst>
          </p:cNvPr>
          <p:cNvGrpSpPr>
            <a:grpSpLocks noChangeAspect="1"/>
          </p:cNvGrpSpPr>
          <p:nvPr/>
        </p:nvGrpSpPr>
        <p:grpSpPr>
          <a:xfrm>
            <a:off x="1662996" y="2651973"/>
            <a:ext cx="1478759" cy="914400"/>
            <a:chOff x="387485" y="1503654"/>
            <a:chExt cx="5915037" cy="3657600"/>
          </a:xfrm>
          <a:solidFill>
            <a:schemeClr val="accent2"/>
          </a:solidFill>
        </p:grpSpPr>
        <p:sp>
          <p:nvSpPr>
            <p:cNvPr id="9" name="Shape 1833">
              <a:extLst>
                <a:ext uri="{FF2B5EF4-FFF2-40B4-BE49-F238E27FC236}">
                  <a16:creationId xmlns:a16="http://schemas.microsoft.com/office/drawing/2014/main" id="{C46AA005-BBA6-A949-99DE-529FDC54A3A6}"/>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 name="Shape 1834">
              <a:extLst>
                <a:ext uri="{FF2B5EF4-FFF2-40B4-BE49-F238E27FC236}">
                  <a16:creationId xmlns:a16="http://schemas.microsoft.com/office/drawing/2014/main" id="{394A88BE-DD6A-8C41-BBA3-DBB6B8F50069}"/>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a:highlight>
                  <a:srgbClr val="2B5F56"/>
                </a:highlight>
              </a:endParaRPr>
            </a:p>
          </p:txBody>
        </p:sp>
        <p:sp>
          <p:nvSpPr>
            <p:cNvPr id="11" name="Shape 1835">
              <a:extLst>
                <a:ext uri="{FF2B5EF4-FFF2-40B4-BE49-F238E27FC236}">
                  <a16:creationId xmlns:a16="http://schemas.microsoft.com/office/drawing/2014/main" id="{F313C94F-6F3E-2448-A0B5-E06F497ADD8D}"/>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2" name="Shape 1836">
              <a:extLst>
                <a:ext uri="{FF2B5EF4-FFF2-40B4-BE49-F238E27FC236}">
                  <a16:creationId xmlns:a16="http://schemas.microsoft.com/office/drawing/2014/main" id="{63A03FE1-9CBC-B543-905F-F084EAA0B89D}"/>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3" name="Shape 1837">
              <a:extLst>
                <a:ext uri="{FF2B5EF4-FFF2-40B4-BE49-F238E27FC236}">
                  <a16:creationId xmlns:a16="http://schemas.microsoft.com/office/drawing/2014/main" id="{AB354EB4-4C7E-3D4C-869F-6FD9316361FC}"/>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4" name="Shape 1838">
              <a:extLst>
                <a:ext uri="{FF2B5EF4-FFF2-40B4-BE49-F238E27FC236}">
                  <a16:creationId xmlns:a16="http://schemas.microsoft.com/office/drawing/2014/main" id="{FA11DE62-FC93-4F4B-A256-F8C4578D7FF6}"/>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5" name="Shape 1839">
              <a:extLst>
                <a:ext uri="{FF2B5EF4-FFF2-40B4-BE49-F238E27FC236}">
                  <a16:creationId xmlns:a16="http://schemas.microsoft.com/office/drawing/2014/main" id="{6F545265-5ADA-4242-A918-06959E02E0D8}"/>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6" name="Shape 1840">
              <a:extLst>
                <a:ext uri="{FF2B5EF4-FFF2-40B4-BE49-F238E27FC236}">
                  <a16:creationId xmlns:a16="http://schemas.microsoft.com/office/drawing/2014/main" id="{4845C44B-BE8B-3045-8661-052DD2BA199B}"/>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7" name="Shape 1841">
              <a:extLst>
                <a:ext uri="{FF2B5EF4-FFF2-40B4-BE49-F238E27FC236}">
                  <a16:creationId xmlns:a16="http://schemas.microsoft.com/office/drawing/2014/main" id="{AC68EADF-01BD-3446-8621-117CDA671E73}"/>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8" name="Shape 1842">
              <a:extLst>
                <a:ext uri="{FF2B5EF4-FFF2-40B4-BE49-F238E27FC236}">
                  <a16:creationId xmlns:a16="http://schemas.microsoft.com/office/drawing/2014/main" id="{C61250F6-F31C-D143-98AF-EAD9BE5E9C09}"/>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9" name="Shape 1843">
              <a:extLst>
                <a:ext uri="{FF2B5EF4-FFF2-40B4-BE49-F238E27FC236}">
                  <a16:creationId xmlns:a16="http://schemas.microsoft.com/office/drawing/2014/main" id="{8943CFFF-01D3-D542-AF89-6A44D4E9F81F}"/>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20" name="Shape 1844">
              <a:extLst>
                <a:ext uri="{FF2B5EF4-FFF2-40B4-BE49-F238E27FC236}">
                  <a16:creationId xmlns:a16="http://schemas.microsoft.com/office/drawing/2014/main" id="{270FFBA3-804B-4B41-916B-7933A9066F83}"/>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a:highlight>
                  <a:srgbClr val="2B5F56"/>
                </a:highlight>
              </a:endParaRPr>
            </a:p>
          </p:txBody>
        </p:sp>
        <p:sp>
          <p:nvSpPr>
            <p:cNvPr id="21" name="Shape 1845">
              <a:extLst>
                <a:ext uri="{FF2B5EF4-FFF2-40B4-BE49-F238E27FC236}">
                  <a16:creationId xmlns:a16="http://schemas.microsoft.com/office/drawing/2014/main" id="{1C84BB6C-6189-5341-8B2A-D61E89D4253C}"/>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22" name="Shape 1846">
              <a:extLst>
                <a:ext uri="{FF2B5EF4-FFF2-40B4-BE49-F238E27FC236}">
                  <a16:creationId xmlns:a16="http://schemas.microsoft.com/office/drawing/2014/main" id="{F794E63F-27CD-184C-90D1-E2BACAFCA58E}"/>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23" name="Shape 1847">
              <a:extLst>
                <a:ext uri="{FF2B5EF4-FFF2-40B4-BE49-F238E27FC236}">
                  <a16:creationId xmlns:a16="http://schemas.microsoft.com/office/drawing/2014/main" id="{B91EB40F-4EAA-0C47-BD23-58744BDCE314}"/>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24" name="Shape 1848">
              <a:extLst>
                <a:ext uri="{FF2B5EF4-FFF2-40B4-BE49-F238E27FC236}">
                  <a16:creationId xmlns:a16="http://schemas.microsoft.com/office/drawing/2014/main" id="{5BB390B0-FF41-7540-AFA7-9D790A2205C0}"/>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25" name="Shape 1849">
              <a:extLst>
                <a:ext uri="{FF2B5EF4-FFF2-40B4-BE49-F238E27FC236}">
                  <a16:creationId xmlns:a16="http://schemas.microsoft.com/office/drawing/2014/main" id="{33B1E200-5815-CC4C-9D6C-CC29EC91BDFA}"/>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26" name="Shape 1850">
              <a:extLst>
                <a:ext uri="{FF2B5EF4-FFF2-40B4-BE49-F238E27FC236}">
                  <a16:creationId xmlns:a16="http://schemas.microsoft.com/office/drawing/2014/main" id="{AD551141-C84B-4649-95CD-218ED4C870A9}"/>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a:highlight>
                  <a:srgbClr val="2B5F56"/>
                </a:highlight>
              </a:endParaRPr>
            </a:p>
          </p:txBody>
        </p:sp>
        <p:sp>
          <p:nvSpPr>
            <p:cNvPr id="27" name="Shape 1851">
              <a:extLst>
                <a:ext uri="{FF2B5EF4-FFF2-40B4-BE49-F238E27FC236}">
                  <a16:creationId xmlns:a16="http://schemas.microsoft.com/office/drawing/2014/main" id="{35236BA8-421C-8445-B13C-D1571D3A25DD}"/>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28" name="Shape 1852">
              <a:extLst>
                <a:ext uri="{FF2B5EF4-FFF2-40B4-BE49-F238E27FC236}">
                  <a16:creationId xmlns:a16="http://schemas.microsoft.com/office/drawing/2014/main" id="{88D068C5-B1BC-5843-A740-19DDBD02A8DD}"/>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29" name="Shape 1853">
              <a:extLst>
                <a:ext uri="{FF2B5EF4-FFF2-40B4-BE49-F238E27FC236}">
                  <a16:creationId xmlns:a16="http://schemas.microsoft.com/office/drawing/2014/main" id="{C022AC30-8E86-1A48-970F-361AE0CE35F0}"/>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30" name="Shape 1854">
              <a:extLst>
                <a:ext uri="{FF2B5EF4-FFF2-40B4-BE49-F238E27FC236}">
                  <a16:creationId xmlns:a16="http://schemas.microsoft.com/office/drawing/2014/main" id="{44CC1499-BECA-4347-8766-7FA0D55D27D0}"/>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a:highlight>
                  <a:srgbClr val="2B5F56"/>
                </a:highlight>
              </a:endParaRPr>
            </a:p>
          </p:txBody>
        </p:sp>
        <p:sp>
          <p:nvSpPr>
            <p:cNvPr id="31" name="Shape 1855">
              <a:extLst>
                <a:ext uri="{FF2B5EF4-FFF2-40B4-BE49-F238E27FC236}">
                  <a16:creationId xmlns:a16="http://schemas.microsoft.com/office/drawing/2014/main" id="{A359FE11-A81B-254C-9DA0-4BF5C0D39661}"/>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32" name="Shape 1856">
              <a:extLst>
                <a:ext uri="{FF2B5EF4-FFF2-40B4-BE49-F238E27FC236}">
                  <a16:creationId xmlns:a16="http://schemas.microsoft.com/office/drawing/2014/main" id="{D1993430-050E-8F48-A6C9-5E6C52382AFA}"/>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33" name="Shape 1857">
              <a:extLst>
                <a:ext uri="{FF2B5EF4-FFF2-40B4-BE49-F238E27FC236}">
                  <a16:creationId xmlns:a16="http://schemas.microsoft.com/office/drawing/2014/main" id="{6D11E938-5643-2045-8451-C076E20F51FE}"/>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34" name="Shape 1858">
              <a:extLst>
                <a:ext uri="{FF2B5EF4-FFF2-40B4-BE49-F238E27FC236}">
                  <a16:creationId xmlns:a16="http://schemas.microsoft.com/office/drawing/2014/main" id="{06891228-133E-FC4D-9E38-A4A3D472CDF6}"/>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a:highlight>
                  <a:srgbClr val="2B5F56"/>
                </a:highlight>
              </a:endParaRPr>
            </a:p>
          </p:txBody>
        </p:sp>
        <p:sp>
          <p:nvSpPr>
            <p:cNvPr id="35" name="Shape 1859">
              <a:extLst>
                <a:ext uri="{FF2B5EF4-FFF2-40B4-BE49-F238E27FC236}">
                  <a16:creationId xmlns:a16="http://schemas.microsoft.com/office/drawing/2014/main" id="{8866111C-E16E-A847-83BE-A3BD3BE342D4}"/>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36" name="Shape 1860">
              <a:extLst>
                <a:ext uri="{FF2B5EF4-FFF2-40B4-BE49-F238E27FC236}">
                  <a16:creationId xmlns:a16="http://schemas.microsoft.com/office/drawing/2014/main" id="{E36200F2-60FB-F847-9297-E6088D58BAC5}"/>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37" name="Shape 1861">
              <a:extLst>
                <a:ext uri="{FF2B5EF4-FFF2-40B4-BE49-F238E27FC236}">
                  <a16:creationId xmlns:a16="http://schemas.microsoft.com/office/drawing/2014/main" id="{BAA520DC-2B90-DF44-A659-E0AAC99BE7C4}"/>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38" name="Shape 1862">
              <a:extLst>
                <a:ext uri="{FF2B5EF4-FFF2-40B4-BE49-F238E27FC236}">
                  <a16:creationId xmlns:a16="http://schemas.microsoft.com/office/drawing/2014/main" id="{1C0D5A8A-E4BF-A54A-B1AD-F140E0911829}"/>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a:highlight>
                  <a:srgbClr val="2B5F56"/>
                </a:highlight>
              </a:endParaRPr>
            </a:p>
          </p:txBody>
        </p:sp>
        <p:sp>
          <p:nvSpPr>
            <p:cNvPr id="39" name="Shape 1863">
              <a:extLst>
                <a:ext uri="{FF2B5EF4-FFF2-40B4-BE49-F238E27FC236}">
                  <a16:creationId xmlns:a16="http://schemas.microsoft.com/office/drawing/2014/main" id="{0B90C561-CCE9-EE44-A00F-AB3ACF025ADB}"/>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0" name="Shape 1864">
              <a:extLst>
                <a:ext uri="{FF2B5EF4-FFF2-40B4-BE49-F238E27FC236}">
                  <a16:creationId xmlns:a16="http://schemas.microsoft.com/office/drawing/2014/main" id="{0D337860-8426-D146-BE47-93C63A58E048}"/>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1" name="Shape 1865">
              <a:extLst>
                <a:ext uri="{FF2B5EF4-FFF2-40B4-BE49-F238E27FC236}">
                  <a16:creationId xmlns:a16="http://schemas.microsoft.com/office/drawing/2014/main" id="{A8BFD269-C693-E548-BA8C-17CC04132521}"/>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2" name="Shape 1866">
              <a:extLst>
                <a:ext uri="{FF2B5EF4-FFF2-40B4-BE49-F238E27FC236}">
                  <a16:creationId xmlns:a16="http://schemas.microsoft.com/office/drawing/2014/main" id="{00B4A272-B4D0-1D4E-B10A-2AA054FF4B41}"/>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3" name="Shape 1867">
              <a:extLst>
                <a:ext uri="{FF2B5EF4-FFF2-40B4-BE49-F238E27FC236}">
                  <a16:creationId xmlns:a16="http://schemas.microsoft.com/office/drawing/2014/main" id="{214B5ACE-D461-9348-8523-00E9201B5F3E}"/>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4" name="Shape 1868">
              <a:extLst>
                <a:ext uri="{FF2B5EF4-FFF2-40B4-BE49-F238E27FC236}">
                  <a16:creationId xmlns:a16="http://schemas.microsoft.com/office/drawing/2014/main" id="{C294A127-B38D-8049-A8FE-874FA9D8B7B5}"/>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5" name="Shape 1869">
              <a:extLst>
                <a:ext uri="{FF2B5EF4-FFF2-40B4-BE49-F238E27FC236}">
                  <a16:creationId xmlns:a16="http://schemas.microsoft.com/office/drawing/2014/main" id="{615F38DA-317B-354B-A1DF-DDBD50E871C5}"/>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6" name="Shape 1870">
              <a:extLst>
                <a:ext uri="{FF2B5EF4-FFF2-40B4-BE49-F238E27FC236}">
                  <a16:creationId xmlns:a16="http://schemas.microsoft.com/office/drawing/2014/main" id="{599D9DEC-E0C9-364C-95A8-FA59236C4495}"/>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7" name="Shape 1871">
              <a:extLst>
                <a:ext uri="{FF2B5EF4-FFF2-40B4-BE49-F238E27FC236}">
                  <a16:creationId xmlns:a16="http://schemas.microsoft.com/office/drawing/2014/main" id="{94F4CF1A-3CB4-2540-91DC-AAF35F9FE7FE}"/>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8" name="Shape 1872">
              <a:extLst>
                <a:ext uri="{FF2B5EF4-FFF2-40B4-BE49-F238E27FC236}">
                  <a16:creationId xmlns:a16="http://schemas.microsoft.com/office/drawing/2014/main" id="{0C4C8D42-97A2-8741-AB87-89A52D74CB7B}"/>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49" name="Shape 1873">
              <a:extLst>
                <a:ext uri="{FF2B5EF4-FFF2-40B4-BE49-F238E27FC236}">
                  <a16:creationId xmlns:a16="http://schemas.microsoft.com/office/drawing/2014/main" id="{5D8C3FD2-1F12-4043-9726-A1AA6793E1E2}"/>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0" name="Shape 1874">
              <a:extLst>
                <a:ext uri="{FF2B5EF4-FFF2-40B4-BE49-F238E27FC236}">
                  <a16:creationId xmlns:a16="http://schemas.microsoft.com/office/drawing/2014/main" id="{4FD4AC0C-0047-3049-AF1C-88B23427BE72}"/>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1" name="Shape 1875">
              <a:extLst>
                <a:ext uri="{FF2B5EF4-FFF2-40B4-BE49-F238E27FC236}">
                  <a16:creationId xmlns:a16="http://schemas.microsoft.com/office/drawing/2014/main" id="{9CC6A92E-2F24-064D-98E9-89B3AEC6C507}"/>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2" name="Shape 1876">
              <a:extLst>
                <a:ext uri="{FF2B5EF4-FFF2-40B4-BE49-F238E27FC236}">
                  <a16:creationId xmlns:a16="http://schemas.microsoft.com/office/drawing/2014/main" id="{27DD29F4-D576-5245-AE95-E7C252FA7E6C}"/>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3" name="Shape 1877">
              <a:extLst>
                <a:ext uri="{FF2B5EF4-FFF2-40B4-BE49-F238E27FC236}">
                  <a16:creationId xmlns:a16="http://schemas.microsoft.com/office/drawing/2014/main" id="{3D3D9DDB-616C-764D-A65F-F971C4990BAE}"/>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4" name="Shape 1878">
              <a:extLst>
                <a:ext uri="{FF2B5EF4-FFF2-40B4-BE49-F238E27FC236}">
                  <a16:creationId xmlns:a16="http://schemas.microsoft.com/office/drawing/2014/main" id="{009808B6-A2E5-E145-8A32-263B59FB8A2D}"/>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5" name="Shape 1879">
              <a:extLst>
                <a:ext uri="{FF2B5EF4-FFF2-40B4-BE49-F238E27FC236}">
                  <a16:creationId xmlns:a16="http://schemas.microsoft.com/office/drawing/2014/main" id="{F67187A4-8009-4A43-87B9-C60A880B444F}"/>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6" name="Shape 1880">
              <a:extLst>
                <a:ext uri="{FF2B5EF4-FFF2-40B4-BE49-F238E27FC236}">
                  <a16:creationId xmlns:a16="http://schemas.microsoft.com/office/drawing/2014/main" id="{1C6CEB12-250E-A943-AD2A-60C76E683C81}"/>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7" name="Shape 1881">
              <a:extLst>
                <a:ext uri="{FF2B5EF4-FFF2-40B4-BE49-F238E27FC236}">
                  <a16:creationId xmlns:a16="http://schemas.microsoft.com/office/drawing/2014/main" id="{9FF5C2C6-F130-9D4C-B276-C648CD013A33}"/>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8" name="Shape 1882">
              <a:extLst>
                <a:ext uri="{FF2B5EF4-FFF2-40B4-BE49-F238E27FC236}">
                  <a16:creationId xmlns:a16="http://schemas.microsoft.com/office/drawing/2014/main" id="{B1D693A8-05F8-B648-91CA-46786B318A74}"/>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59" name="Shape 1883">
              <a:extLst>
                <a:ext uri="{FF2B5EF4-FFF2-40B4-BE49-F238E27FC236}">
                  <a16:creationId xmlns:a16="http://schemas.microsoft.com/office/drawing/2014/main" id="{AE4D29F2-6137-7D4D-B391-5DADEFC13462}"/>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0" name="Shape 1884">
              <a:extLst>
                <a:ext uri="{FF2B5EF4-FFF2-40B4-BE49-F238E27FC236}">
                  <a16:creationId xmlns:a16="http://schemas.microsoft.com/office/drawing/2014/main" id="{FC375731-67FE-AE47-934C-9007573E9ADF}"/>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1" name="Shape 1885">
              <a:extLst>
                <a:ext uri="{FF2B5EF4-FFF2-40B4-BE49-F238E27FC236}">
                  <a16:creationId xmlns:a16="http://schemas.microsoft.com/office/drawing/2014/main" id="{F770C039-7D81-F74B-A495-402A4A12ACAD}"/>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2" name="Shape 1886">
              <a:extLst>
                <a:ext uri="{FF2B5EF4-FFF2-40B4-BE49-F238E27FC236}">
                  <a16:creationId xmlns:a16="http://schemas.microsoft.com/office/drawing/2014/main" id="{97968171-C8DF-8A45-BF71-85D8EC69B272}"/>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3" name="Shape 1887">
              <a:extLst>
                <a:ext uri="{FF2B5EF4-FFF2-40B4-BE49-F238E27FC236}">
                  <a16:creationId xmlns:a16="http://schemas.microsoft.com/office/drawing/2014/main" id="{E2D7106F-3EA8-6242-B49D-1AA34B09CA41}"/>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4" name="Shape 1888">
              <a:extLst>
                <a:ext uri="{FF2B5EF4-FFF2-40B4-BE49-F238E27FC236}">
                  <a16:creationId xmlns:a16="http://schemas.microsoft.com/office/drawing/2014/main" id="{3CC25864-22A4-BD40-B9F0-BF75ED12A06D}"/>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5" name="Shape 1889">
              <a:extLst>
                <a:ext uri="{FF2B5EF4-FFF2-40B4-BE49-F238E27FC236}">
                  <a16:creationId xmlns:a16="http://schemas.microsoft.com/office/drawing/2014/main" id="{19F02474-C827-4746-AECC-F2AF6DD62AB3}"/>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6" name="Shape 1890">
              <a:extLst>
                <a:ext uri="{FF2B5EF4-FFF2-40B4-BE49-F238E27FC236}">
                  <a16:creationId xmlns:a16="http://schemas.microsoft.com/office/drawing/2014/main" id="{3911341D-F2BB-3346-AA46-8A64E98802DA}"/>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7" name="Shape 1891">
              <a:extLst>
                <a:ext uri="{FF2B5EF4-FFF2-40B4-BE49-F238E27FC236}">
                  <a16:creationId xmlns:a16="http://schemas.microsoft.com/office/drawing/2014/main" id="{1607E05F-F3B7-3242-BD20-B3ABAB2ED79E}"/>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8" name="Shape 1892">
              <a:extLst>
                <a:ext uri="{FF2B5EF4-FFF2-40B4-BE49-F238E27FC236}">
                  <a16:creationId xmlns:a16="http://schemas.microsoft.com/office/drawing/2014/main" id="{A7963311-8AC8-274C-961F-07D3E06DDE0E}"/>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69" name="Shape 1893">
              <a:extLst>
                <a:ext uri="{FF2B5EF4-FFF2-40B4-BE49-F238E27FC236}">
                  <a16:creationId xmlns:a16="http://schemas.microsoft.com/office/drawing/2014/main" id="{E3CB4FDF-0FF2-344F-8807-851857E20FAF}"/>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0" name="Shape 1894">
              <a:extLst>
                <a:ext uri="{FF2B5EF4-FFF2-40B4-BE49-F238E27FC236}">
                  <a16:creationId xmlns:a16="http://schemas.microsoft.com/office/drawing/2014/main" id="{3DDA1424-2E4E-B141-B7D1-C88A7EEE9DD2}"/>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1" name="Shape 1895">
              <a:extLst>
                <a:ext uri="{FF2B5EF4-FFF2-40B4-BE49-F238E27FC236}">
                  <a16:creationId xmlns:a16="http://schemas.microsoft.com/office/drawing/2014/main" id="{61B0CDDA-162B-8F4F-BF8A-68C5E9FFB4B7}"/>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2" name="Shape 1896">
              <a:extLst>
                <a:ext uri="{FF2B5EF4-FFF2-40B4-BE49-F238E27FC236}">
                  <a16:creationId xmlns:a16="http://schemas.microsoft.com/office/drawing/2014/main" id="{D4A44111-BFFE-9942-9861-B247A3E5A8CD}"/>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3" name="Shape 1897">
              <a:extLst>
                <a:ext uri="{FF2B5EF4-FFF2-40B4-BE49-F238E27FC236}">
                  <a16:creationId xmlns:a16="http://schemas.microsoft.com/office/drawing/2014/main" id="{7DD388F1-7170-424F-A390-1607CCFBFF28}"/>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4" name="Shape 1898">
              <a:extLst>
                <a:ext uri="{FF2B5EF4-FFF2-40B4-BE49-F238E27FC236}">
                  <a16:creationId xmlns:a16="http://schemas.microsoft.com/office/drawing/2014/main" id="{7901A204-572E-7F46-BAA8-15B9F874FB96}"/>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5" name="Shape 1899">
              <a:extLst>
                <a:ext uri="{FF2B5EF4-FFF2-40B4-BE49-F238E27FC236}">
                  <a16:creationId xmlns:a16="http://schemas.microsoft.com/office/drawing/2014/main" id="{182A7011-429A-E241-913D-360FC86959EF}"/>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6" name="Shape 1900">
              <a:extLst>
                <a:ext uri="{FF2B5EF4-FFF2-40B4-BE49-F238E27FC236}">
                  <a16:creationId xmlns:a16="http://schemas.microsoft.com/office/drawing/2014/main" id="{CC2B86E0-4E4C-A142-A854-B1D557287A7D}"/>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7" name="Shape 1901">
              <a:extLst>
                <a:ext uri="{FF2B5EF4-FFF2-40B4-BE49-F238E27FC236}">
                  <a16:creationId xmlns:a16="http://schemas.microsoft.com/office/drawing/2014/main" id="{17AA950F-E1A2-0D44-B806-AC771762B742}"/>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8" name="Shape 1902">
              <a:extLst>
                <a:ext uri="{FF2B5EF4-FFF2-40B4-BE49-F238E27FC236}">
                  <a16:creationId xmlns:a16="http://schemas.microsoft.com/office/drawing/2014/main" id="{CB21E175-594D-C040-81A6-6846D162D740}"/>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79" name="Shape 1903">
              <a:extLst>
                <a:ext uri="{FF2B5EF4-FFF2-40B4-BE49-F238E27FC236}">
                  <a16:creationId xmlns:a16="http://schemas.microsoft.com/office/drawing/2014/main" id="{1E968FD6-F2CA-514B-8AEA-5A569F5819F0}"/>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0" name="Shape 1904">
              <a:extLst>
                <a:ext uri="{FF2B5EF4-FFF2-40B4-BE49-F238E27FC236}">
                  <a16:creationId xmlns:a16="http://schemas.microsoft.com/office/drawing/2014/main" id="{E1A7C917-A15E-704A-BF92-656B2E8B8DCD}"/>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1" name="Shape 1905">
              <a:extLst>
                <a:ext uri="{FF2B5EF4-FFF2-40B4-BE49-F238E27FC236}">
                  <a16:creationId xmlns:a16="http://schemas.microsoft.com/office/drawing/2014/main" id="{133615E5-0708-0A42-B637-218784FBC530}"/>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2" name="Shape 1906">
              <a:extLst>
                <a:ext uri="{FF2B5EF4-FFF2-40B4-BE49-F238E27FC236}">
                  <a16:creationId xmlns:a16="http://schemas.microsoft.com/office/drawing/2014/main" id="{A552D5EF-5F38-0541-AA36-9D69EAF83E75}"/>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3" name="Shape 1907">
              <a:extLst>
                <a:ext uri="{FF2B5EF4-FFF2-40B4-BE49-F238E27FC236}">
                  <a16:creationId xmlns:a16="http://schemas.microsoft.com/office/drawing/2014/main" id="{CEFBD358-3978-0B4F-85A7-2D1407FEB3BE}"/>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4" name="Shape 1908">
              <a:extLst>
                <a:ext uri="{FF2B5EF4-FFF2-40B4-BE49-F238E27FC236}">
                  <a16:creationId xmlns:a16="http://schemas.microsoft.com/office/drawing/2014/main" id="{2CBDAA36-9D15-1E4E-8940-AD12E29E7A62}"/>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5" name="Shape 1909">
              <a:extLst>
                <a:ext uri="{FF2B5EF4-FFF2-40B4-BE49-F238E27FC236}">
                  <a16:creationId xmlns:a16="http://schemas.microsoft.com/office/drawing/2014/main" id="{F7AB1971-5D0D-B046-9FBA-19502D052679}"/>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6" name="Shape 1910">
              <a:extLst>
                <a:ext uri="{FF2B5EF4-FFF2-40B4-BE49-F238E27FC236}">
                  <a16:creationId xmlns:a16="http://schemas.microsoft.com/office/drawing/2014/main" id="{03887758-EA66-8C4A-B1B7-C015B7173673}"/>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7" name="Shape 1911">
              <a:extLst>
                <a:ext uri="{FF2B5EF4-FFF2-40B4-BE49-F238E27FC236}">
                  <a16:creationId xmlns:a16="http://schemas.microsoft.com/office/drawing/2014/main" id="{1F3245FA-2DDA-7C43-9323-8785563ADC64}"/>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8" name="Shape 1912">
              <a:extLst>
                <a:ext uri="{FF2B5EF4-FFF2-40B4-BE49-F238E27FC236}">
                  <a16:creationId xmlns:a16="http://schemas.microsoft.com/office/drawing/2014/main" id="{260A20F0-EBB4-CA4D-8F9D-A4A23494AC82}"/>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89" name="Shape 1913">
              <a:extLst>
                <a:ext uri="{FF2B5EF4-FFF2-40B4-BE49-F238E27FC236}">
                  <a16:creationId xmlns:a16="http://schemas.microsoft.com/office/drawing/2014/main" id="{15A635F2-0A2A-D845-B333-2199054A19F9}"/>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0" name="Shape 1914">
              <a:extLst>
                <a:ext uri="{FF2B5EF4-FFF2-40B4-BE49-F238E27FC236}">
                  <a16:creationId xmlns:a16="http://schemas.microsoft.com/office/drawing/2014/main" id="{E4048B1B-E973-8040-83C9-6090EAE1D349}"/>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1" name="Shape 1915">
              <a:extLst>
                <a:ext uri="{FF2B5EF4-FFF2-40B4-BE49-F238E27FC236}">
                  <a16:creationId xmlns:a16="http://schemas.microsoft.com/office/drawing/2014/main" id="{08AF2615-2352-2F44-A089-6B55D08B3F38}"/>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2" name="Shape 1916">
              <a:extLst>
                <a:ext uri="{FF2B5EF4-FFF2-40B4-BE49-F238E27FC236}">
                  <a16:creationId xmlns:a16="http://schemas.microsoft.com/office/drawing/2014/main" id="{6DCD07FF-688B-794C-B845-66D7A72343FF}"/>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3" name="Shape 1917">
              <a:extLst>
                <a:ext uri="{FF2B5EF4-FFF2-40B4-BE49-F238E27FC236}">
                  <a16:creationId xmlns:a16="http://schemas.microsoft.com/office/drawing/2014/main" id="{D285D364-83A9-9F49-A747-AD3349596111}"/>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4" name="Shape 1918">
              <a:extLst>
                <a:ext uri="{FF2B5EF4-FFF2-40B4-BE49-F238E27FC236}">
                  <a16:creationId xmlns:a16="http://schemas.microsoft.com/office/drawing/2014/main" id="{0E0CCF3B-C265-B946-820F-7E454B43D597}"/>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5" name="Shape 1919">
              <a:extLst>
                <a:ext uri="{FF2B5EF4-FFF2-40B4-BE49-F238E27FC236}">
                  <a16:creationId xmlns:a16="http://schemas.microsoft.com/office/drawing/2014/main" id="{0DC03E93-CAB2-294F-B08C-B1776C3B7D8D}"/>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6" name="Shape 1921">
              <a:extLst>
                <a:ext uri="{FF2B5EF4-FFF2-40B4-BE49-F238E27FC236}">
                  <a16:creationId xmlns:a16="http://schemas.microsoft.com/office/drawing/2014/main" id="{ECCD1ABB-7E80-AD44-B8AF-4657B7209C82}"/>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7" name="Shape 1922">
              <a:extLst>
                <a:ext uri="{FF2B5EF4-FFF2-40B4-BE49-F238E27FC236}">
                  <a16:creationId xmlns:a16="http://schemas.microsoft.com/office/drawing/2014/main" id="{3A219646-2600-E846-A9B1-5ED5BF1F39C1}"/>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8" name="Shape 1923">
              <a:extLst>
                <a:ext uri="{FF2B5EF4-FFF2-40B4-BE49-F238E27FC236}">
                  <a16:creationId xmlns:a16="http://schemas.microsoft.com/office/drawing/2014/main" id="{7D16C6E6-3C3C-AE46-AAAB-27EE3427D8D4}"/>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99" name="Shape 1924">
              <a:extLst>
                <a:ext uri="{FF2B5EF4-FFF2-40B4-BE49-F238E27FC236}">
                  <a16:creationId xmlns:a16="http://schemas.microsoft.com/office/drawing/2014/main" id="{267FBFEC-D619-1C4E-B905-428C518F2185}"/>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0" name="Shape 1925">
              <a:extLst>
                <a:ext uri="{FF2B5EF4-FFF2-40B4-BE49-F238E27FC236}">
                  <a16:creationId xmlns:a16="http://schemas.microsoft.com/office/drawing/2014/main" id="{C03DC666-A010-4E41-A215-D55D96118572}"/>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1" name="Shape 1926">
              <a:extLst>
                <a:ext uri="{FF2B5EF4-FFF2-40B4-BE49-F238E27FC236}">
                  <a16:creationId xmlns:a16="http://schemas.microsoft.com/office/drawing/2014/main" id="{AF279FE6-E396-0E41-8B55-EBE96CF788D9}"/>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2" name="Shape 1927">
              <a:extLst>
                <a:ext uri="{FF2B5EF4-FFF2-40B4-BE49-F238E27FC236}">
                  <a16:creationId xmlns:a16="http://schemas.microsoft.com/office/drawing/2014/main" id="{A721C62E-2D1C-8F41-9D51-F5A9B9359B90}"/>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3" name="Shape 1928">
              <a:extLst>
                <a:ext uri="{FF2B5EF4-FFF2-40B4-BE49-F238E27FC236}">
                  <a16:creationId xmlns:a16="http://schemas.microsoft.com/office/drawing/2014/main" id="{66FA52A0-2F50-D240-BD74-E0E5D7EDAA87}"/>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4" name="Shape 1929">
              <a:extLst>
                <a:ext uri="{FF2B5EF4-FFF2-40B4-BE49-F238E27FC236}">
                  <a16:creationId xmlns:a16="http://schemas.microsoft.com/office/drawing/2014/main" id="{00A45351-6291-E34B-92DF-3A8373C8B813}"/>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5" name="Shape 1930">
              <a:extLst>
                <a:ext uri="{FF2B5EF4-FFF2-40B4-BE49-F238E27FC236}">
                  <a16:creationId xmlns:a16="http://schemas.microsoft.com/office/drawing/2014/main" id="{F42357C7-383C-7F43-A104-0079E86EFAFB}"/>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6" name="Shape 1931">
              <a:extLst>
                <a:ext uri="{FF2B5EF4-FFF2-40B4-BE49-F238E27FC236}">
                  <a16:creationId xmlns:a16="http://schemas.microsoft.com/office/drawing/2014/main" id="{4DBBA1F1-DD13-DD48-8190-812CCEC0461C}"/>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7" name="Shape 1932">
              <a:extLst>
                <a:ext uri="{FF2B5EF4-FFF2-40B4-BE49-F238E27FC236}">
                  <a16:creationId xmlns:a16="http://schemas.microsoft.com/office/drawing/2014/main" id="{CDFEAA49-CFCE-F448-A595-CD13F672128A}"/>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8" name="Shape 1933">
              <a:extLst>
                <a:ext uri="{FF2B5EF4-FFF2-40B4-BE49-F238E27FC236}">
                  <a16:creationId xmlns:a16="http://schemas.microsoft.com/office/drawing/2014/main" id="{A295F636-07BE-1F45-AC6F-209F5B17E33C}"/>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09" name="Shape 1934">
              <a:extLst>
                <a:ext uri="{FF2B5EF4-FFF2-40B4-BE49-F238E27FC236}">
                  <a16:creationId xmlns:a16="http://schemas.microsoft.com/office/drawing/2014/main" id="{DFC9FEBE-0EDE-EA40-9118-6B01B08158FF}"/>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10" name="Shape 1935">
              <a:extLst>
                <a:ext uri="{FF2B5EF4-FFF2-40B4-BE49-F238E27FC236}">
                  <a16:creationId xmlns:a16="http://schemas.microsoft.com/office/drawing/2014/main" id="{7151D049-6207-0747-BDD2-E57EAEE07FDF}"/>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sp>
          <p:nvSpPr>
            <p:cNvPr id="111" name="Shape 1936">
              <a:extLst>
                <a:ext uri="{FF2B5EF4-FFF2-40B4-BE49-F238E27FC236}">
                  <a16:creationId xmlns:a16="http://schemas.microsoft.com/office/drawing/2014/main" id="{87063067-D855-6447-A39A-365BCBAAA0ED}"/>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a:highlight>
                  <a:srgbClr val="2B5F56"/>
                </a:highlight>
              </a:endParaRPr>
            </a:p>
          </p:txBody>
        </p:sp>
      </p:grpSp>
      <p:sp>
        <p:nvSpPr>
          <p:cNvPr id="112" name="Shape 2843">
            <a:extLst>
              <a:ext uri="{FF2B5EF4-FFF2-40B4-BE49-F238E27FC236}">
                <a16:creationId xmlns:a16="http://schemas.microsoft.com/office/drawing/2014/main" id="{B16CCCBC-1CE2-5149-92B4-A80D52BB9550}"/>
              </a:ext>
            </a:extLst>
          </p:cNvPr>
          <p:cNvSpPr>
            <a:spLocks noChangeAspect="1"/>
          </p:cNvSpPr>
          <p:nvPr/>
        </p:nvSpPr>
        <p:spPr>
          <a:xfrm>
            <a:off x="5934611" y="2548281"/>
            <a:ext cx="748798" cy="1143000"/>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a:p>
        </p:txBody>
      </p:sp>
      <p:sp>
        <p:nvSpPr>
          <p:cNvPr id="113" name="Shape 2871">
            <a:extLst>
              <a:ext uri="{FF2B5EF4-FFF2-40B4-BE49-F238E27FC236}">
                <a16:creationId xmlns:a16="http://schemas.microsoft.com/office/drawing/2014/main" id="{2C63318A-F24B-824B-BA23-168A1B64A902}"/>
              </a:ext>
            </a:extLst>
          </p:cNvPr>
          <p:cNvSpPr>
            <a:spLocks noChangeAspect="1"/>
          </p:cNvSpPr>
          <p:nvPr/>
        </p:nvSpPr>
        <p:spPr>
          <a:xfrm>
            <a:off x="9566935" y="2600296"/>
            <a:ext cx="768096" cy="909974"/>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a:p>
        </p:txBody>
      </p:sp>
      <p:graphicFrame>
        <p:nvGraphicFramePr>
          <p:cNvPr id="114" name="Table 113">
            <a:extLst>
              <a:ext uri="{FF2B5EF4-FFF2-40B4-BE49-F238E27FC236}">
                <a16:creationId xmlns:a16="http://schemas.microsoft.com/office/drawing/2014/main" id="{929E44CE-508D-E34F-8CB3-0F154D6CE1DF}"/>
              </a:ext>
            </a:extLst>
          </p:cNvPr>
          <p:cNvGraphicFramePr>
            <a:graphicFrameLocks noGrp="1"/>
          </p:cNvGraphicFramePr>
          <p:nvPr/>
        </p:nvGraphicFramePr>
        <p:xfrm>
          <a:off x="941163" y="3842141"/>
          <a:ext cx="2922425" cy="2560320"/>
        </p:xfrm>
        <a:graphic>
          <a:graphicData uri="http://schemas.openxmlformats.org/drawingml/2006/table">
            <a:tbl>
              <a:tblPr firstRow="1" bandRow="1">
                <a:tableStyleId>{5C22544A-7EE6-4342-B048-85BDC9FD1C3A}</a:tableStyleId>
              </a:tblPr>
              <a:tblGrid>
                <a:gridCol w="1661739">
                  <a:extLst>
                    <a:ext uri="{9D8B030D-6E8A-4147-A177-3AD203B41FA5}">
                      <a16:colId xmlns:a16="http://schemas.microsoft.com/office/drawing/2014/main" val="204549843"/>
                    </a:ext>
                  </a:extLst>
                </a:gridCol>
                <a:gridCol w="1260686">
                  <a:extLst>
                    <a:ext uri="{9D8B030D-6E8A-4147-A177-3AD203B41FA5}">
                      <a16:colId xmlns:a16="http://schemas.microsoft.com/office/drawing/2014/main" val="3360205319"/>
                    </a:ext>
                  </a:extLst>
                </a:gridCol>
              </a:tblGrid>
              <a:tr h="259041">
                <a:tc gridSpan="2">
                  <a:txBody>
                    <a:bodyPr/>
                    <a:lstStyle/>
                    <a:p>
                      <a:pPr marL="0" indent="0" algn="ctr">
                        <a:buFont typeface="Arial" panose="020B0604020202020204" pitchFamily="34" charset="0"/>
                        <a:buNone/>
                      </a:pPr>
                      <a:r>
                        <a:rPr lang="en-US" sz="1800" b="0" i="0" dirty="0">
                          <a:latin typeface="Arial" panose="020B0604020202020204" pitchFamily="34" charset="0"/>
                          <a:cs typeface="Arial" panose="020B0604020202020204" pitchFamily="34" charset="0"/>
                        </a:rPr>
                        <a:t>US Top 7</a:t>
                      </a:r>
                    </a:p>
                    <a:p>
                      <a:pPr marL="0" indent="0" algn="ctr">
                        <a:buFont typeface="Arial" panose="020B0604020202020204" pitchFamily="34" charset="0"/>
                        <a:buNone/>
                      </a:pPr>
                      <a:r>
                        <a:rPr lang="en-US" sz="1800" b="0" i="0" dirty="0">
                          <a:latin typeface="Arial" panose="020B0604020202020204" pitchFamily="34" charset="0"/>
                          <a:cs typeface="Arial" panose="020B0604020202020204" pitchFamily="34" charset="0"/>
                        </a:rPr>
                        <a:t>Supplements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marL="0" indent="0" algn="ctr">
                        <a:buFont typeface="Arial" panose="020B0604020202020204" pitchFamily="34" charset="0"/>
                        <a:buNone/>
                      </a:pPr>
                      <a:endParaRPr lang="en-US" sz="2000" b="0" i="0">
                        <a:latin typeface="Arial" panose="020B0604020202020204" pitchFamily="34" charset="0"/>
                        <a:cs typeface="Arial" panose="020B0604020202020204" pitchFamily="34" charset="0"/>
                      </a:endParaRPr>
                    </a:p>
                  </a:txBody>
                  <a:tcPr anchor="ctr">
                    <a:solidFill>
                      <a:schemeClr val="accent3">
                        <a:lumMod val="25000"/>
                      </a:schemeClr>
                    </a:solidFill>
                  </a:tcPr>
                </a:tc>
                <a:extLst>
                  <a:ext uri="{0D108BD9-81ED-4DB2-BD59-A6C34878D82A}">
                    <a16:rowId xmlns:a16="http://schemas.microsoft.com/office/drawing/2014/main" val="3644197670"/>
                  </a:ext>
                </a:extLst>
              </a:tr>
              <a:tr h="259041">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Multivitamins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52.4%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8269589"/>
                  </a:ext>
                </a:extLst>
              </a:tr>
              <a:tr h="259041">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Vitamin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28.1%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2907031"/>
                  </a:ext>
                </a:extLst>
              </a:tr>
              <a:tr h="259041">
                <a:tc>
                  <a:txBody>
                    <a:bodyPr/>
                    <a:lstStyle/>
                    <a:p>
                      <a:pPr algn="ctr"/>
                      <a:r>
                        <a:rPr lang="en-US" dirty="0">
                          <a:latin typeface="Arial" panose="020B0604020202020204" pitchFamily="34" charset="0"/>
                          <a:cs typeface="Arial" panose="020B0604020202020204" pitchFamily="34" charset="0"/>
                        </a:rPr>
                        <a:t>Vitamin 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Arial" panose="020B0604020202020204" pitchFamily="34" charset="0"/>
                          <a:cs typeface="Arial" panose="020B0604020202020204" pitchFamily="34" charset="0"/>
                        </a:rPr>
                        <a:t>22.5%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016713"/>
                  </a:ext>
                </a:extLst>
              </a:tr>
              <a:tr h="259041">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B Vitamins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15.2%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8598493"/>
                  </a:ext>
                </a:extLst>
              </a:tr>
              <a:tr h="259041">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Omegas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17.6%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8213492"/>
                  </a:ext>
                </a:extLst>
              </a:tr>
              <a:tr h="259041">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Calcium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10.8%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1936928"/>
                  </a:ext>
                </a:extLst>
              </a:tr>
              <a:tr h="259041">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Probiotics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7526787"/>
                  </a:ext>
                </a:extLst>
              </a:tr>
            </a:tbl>
          </a:graphicData>
        </a:graphic>
      </p:graphicFrame>
      <p:graphicFrame>
        <p:nvGraphicFramePr>
          <p:cNvPr id="116" name="Table 5">
            <a:extLst>
              <a:ext uri="{FF2B5EF4-FFF2-40B4-BE49-F238E27FC236}">
                <a16:creationId xmlns:a16="http://schemas.microsoft.com/office/drawing/2014/main" id="{7691C65F-F14E-B64C-91A6-B9A9911F4E79}"/>
              </a:ext>
            </a:extLst>
          </p:cNvPr>
          <p:cNvGraphicFramePr>
            <a:graphicFrameLocks noGrp="1"/>
          </p:cNvGraphicFramePr>
          <p:nvPr>
            <p:extLst>
              <p:ext uri="{D42A27DB-BD31-4B8C-83A1-F6EECF244321}">
                <p14:modId xmlns:p14="http://schemas.microsoft.com/office/powerpoint/2010/main" val="3357499945"/>
              </p:ext>
            </p:extLst>
          </p:nvPr>
        </p:nvGraphicFramePr>
        <p:xfrm>
          <a:off x="8502807" y="3842141"/>
          <a:ext cx="2896353" cy="2560320"/>
        </p:xfrm>
        <a:graphic>
          <a:graphicData uri="http://schemas.openxmlformats.org/drawingml/2006/table">
            <a:tbl>
              <a:tblPr firstRow="1" bandRow="1">
                <a:tableStyleId>{5C22544A-7EE6-4342-B048-85BDC9FD1C3A}</a:tableStyleId>
              </a:tblPr>
              <a:tblGrid>
                <a:gridCol w="1623641">
                  <a:extLst>
                    <a:ext uri="{9D8B030D-6E8A-4147-A177-3AD203B41FA5}">
                      <a16:colId xmlns:a16="http://schemas.microsoft.com/office/drawing/2014/main" val="204549843"/>
                    </a:ext>
                  </a:extLst>
                </a:gridCol>
                <a:gridCol w="1272712">
                  <a:extLst>
                    <a:ext uri="{9D8B030D-6E8A-4147-A177-3AD203B41FA5}">
                      <a16:colId xmlns:a16="http://schemas.microsoft.com/office/drawing/2014/main" val="1920266992"/>
                    </a:ext>
                  </a:extLst>
                </a:gridCol>
              </a:tblGrid>
              <a:tr h="259041">
                <a:tc gridSpan="2">
                  <a:txBody>
                    <a:bodyPr/>
                    <a:lstStyle/>
                    <a:p>
                      <a:pPr algn="ctr"/>
                      <a:r>
                        <a:rPr lang="en-US" sz="1800" b="0" i="0" dirty="0">
                          <a:solidFill>
                            <a:schemeClr val="bg1">
                              <a:lumMod val="95000"/>
                            </a:schemeClr>
                          </a:solidFill>
                          <a:latin typeface="Arial" panose="020B0604020202020204" pitchFamily="34" charset="0"/>
                          <a:cs typeface="Arial" panose="020B0604020202020204" pitchFamily="34" charset="0"/>
                        </a:rPr>
                        <a:t>Germany Top 7 Supplements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hMerge="1">
                  <a:txBody>
                    <a:bodyPr/>
                    <a:lstStyle/>
                    <a:p>
                      <a:pPr algn="ctr"/>
                      <a:endParaRPr lang="en-US" sz="2000" b="0" i="0">
                        <a:solidFill>
                          <a:schemeClr val="bg1">
                            <a:lumMod val="95000"/>
                          </a:schemeClr>
                        </a:solidFill>
                        <a:latin typeface="Arial" panose="020B0604020202020204" pitchFamily="34" charset="0"/>
                        <a:cs typeface="Arial" panose="020B0604020202020204" pitchFamily="34" charset="0"/>
                      </a:endParaRPr>
                    </a:p>
                  </a:txBody>
                  <a:tcPr anchor="ctr">
                    <a:solidFill>
                      <a:schemeClr val="bg1">
                        <a:lumMod val="50000"/>
                      </a:schemeClr>
                    </a:solidFill>
                  </a:tcPr>
                </a:tc>
                <a:extLst>
                  <a:ext uri="{0D108BD9-81ED-4DB2-BD59-A6C34878D82A}">
                    <a16:rowId xmlns:a16="http://schemas.microsoft.com/office/drawing/2014/main" val="3644197670"/>
                  </a:ext>
                </a:extLst>
              </a:tr>
              <a:tr h="25904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Arial" panose="020B0604020202020204" pitchFamily="34" charset="0"/>
                          <a:cs typeface="Arial" panose="020B0604020202020204" pitchFamily="34" charset="0"/>
                        </a:rPr>
                        <a:t>Magnesium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Arial" panose="020B0604020202020204" pitchFamily="34" charset="0"/>
                          <a:cs typeface="Arial" panose="020B0604020202020204" pitchFamily="34" charset="0"/>
                        </a:rPr>
                        <a:t>31.3%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016713"/>
                  </a:ext>
                </a:extLst>
              </a:tr>
              <a:tr h="25904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Arial" panose="020B0604020202020204" pitchFamily="34" charset="0"/>
                          <a:cs typeface="Arial" panose="020B0604020202020204" pitchFamily="34" charset="0"/>
                        </a:rPr>
                        <a:t>B Vitamins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Arial" panose="020B0604020202020204" pitchFamily="34" charset="0"/>
                          <a:cs typeface="Arial" panose="020B0604020202020204" pitchFamily="34" charset="0"/>
                        </a:rPr>
                        <a:t>26.2%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018931"/>
                  </a:ext>
                </a:extLst>
              </a:tr>
              <a:tr h="259041">
                <a:tc>
                  <a:txBody>
                    <a:bodyPr/>
                    <a:lstStyle/>
                    <a:p>
                      <a:pPr algn="ctr" fontAlgn="b"/>
                      <a:r>
                        <a:rPr lang="en-US" sz="1800" b="0" i="0" u="none" strike="noStrike">
                          <a:solidFill>
                            <a:schemeClr val="tx1"/>
                          </a:solidFill>
                          <a:effectLst/>
                          <a:latin typeface="Arial" panose="020B0604020202020204" pitchFamily="34" charset="0"/>
                          <a:cs typeface="Arial" panose="020B0604020202020204" pitchFamily="34" charset="0"/>
                        </a:rPr>
                        <a:t>Vitamin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Arial" panose="020B0604020202020204" pitchFamily="34" charset="0"/>
                          <a:cs typeface="Arial" panose="020B0604020202020204" pitchFamily="34" charset="0"/>
                        </a:rPr>
                        <a:t>22.3%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6939229"/>
                  </a:ext>
                </a:extLst>
              </a:tr>
              <a:tr h="259041">
                <a:tc>
                  <a:txBody>
                    <a:bodyPr/>
                    <a:lstStyle/>
                    <a:p>
                      <a:pPr algn="ctr" fontAlgn="b"/>
                      <a:r>
                        <a:rPr lang="en-US" sz="1800" b="0" i="0" u="none" strike="noStrike" dirty="0">
                          <a:solidFill>
                            <a:schemeClr val="tx1"/>
                          </a:solidFill>
                          <a:effectLst/>
                          <a:latin typeface="Arial" panose="020B0604020202020204" pitchFamily="34" charset="0"/>
                          <a:cs typeface="Arial" panose="020B0604020202020204" pitchFamily="34" charset="0"/>
                        </a:rPr>
                        <a:t>Vitamin 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Arial" panose="020B0604020202020204" pitchFamily="34" charset="0"/>
                          <a:cs typeface="Arial" panose="020B0604020202020204" pitchFamily="34" charset="0"/>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2238670"/>
                  </a:ext>
                </a:extLst>
              </a:tr>
              <a:tr h="259041">
                <a:tc>
                  <a:txBody>
                    <a:bodyPr/>
                    <a:lstStyle/>
                    <a:p>
                      <a:pPr algn="ctr" fontAlgn="b"/>
                      <a:r>
                        <a:rPr lang="en-US" sz="1800" b="0" i="0" u="none" strike="noStrike">
                          <a:solidFill>
                            <a:schemeClr val="tx1"/>
                          </a:solidFill>
                          <a:effectLst/>
                          <a:latin typeface="Arial" panose="020B0604020202020204" pitchFamily="34" charset="0"/>
                          <a:cs typeface="Arial" panose="020B0604020202020204" pitchFamily="34" charset="0"/>
                        </a:rPr>
                        <a:t>Multivitamin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Arial" panose="020B0604020202020204" pitchFamily="34" charset="0"/>
                          <a:cs typeface="Arial" panose="020B0604020202020204" pitchFamily="34" charset="0"/>
                        </a:rPr>
                        <a:t>17.7%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1494266"/>
                  </a:ext>
                </a:extLst>
              </a:tr>
              <a:tr h="259041">
                <a:tc>
                  <a:txBody>
                    <a:bodyPr/>
                    <a:lstStyle/>
                    <a:p>
                      <a:pPr algn="ctr" fontAlgn="b"/>
                      <a:r>
                        <a:rPr lang="en-US" sz="1800" b="0" i="0" u="none" strike="noStrike" dirty="0">
                          <a:solidFill>
                            <a:schemeClr val="tx1"/>
                          </a:solidFill>
                          <a:effectLst/>
                          <a:latin typeface="Arial" panose="020B0604020202020204" pitchFamily="34" charset="0"/>
                          <a:cs typeface="Arial" panose="020B0604020202020204" pitchFamily="34" charset="0"/>
                        </a:rPr>
                        <a:t>Omegas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Arial" panose="020B0604020202020204" pitchFamily="34" charset="0"/>
                          <a:cs typeface="Arial" panose="020B0604020202020204" pitchFamily="34" charset="0"/>
                        </a:rPr>
                        <a:t>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1116890"/>
                  </a:ext>
                </a:extLst>
              </a:tr>
              <a:tr h="259041">
                <a:tc>
                  <a:txBody>
                    <a:bodyPr/>
                    <a:lstStyle/>
                    <a:p>
                      <a:pPr algn="ctr" fontAlgn="b"/>
                      <a:r>
                        <a:rPr lang="en-US" sz="1800" b="0" i="0" u="none" strike="noStrike" dirty="0">
                          <a:solidFill>
                            <a:schemeClr val="tx1"/>
                          </a:solidFill>
                          <a:effectLst/>
                          <a:latin typeface="Arial" panose="020B0604020202020204" pitchFamily="34" charset="0"/>
                          <a:cs typeface="Arial" panose="020B0604020202020204" pitchFamily="34" charset="0"/>
                        </a:rPr>
                        <a:t>Calcium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Arial" panose="020B0604020202020204" pitchFamily="34" charset="0"/>
                          <a:cs typeface="Arial" panose="020B0604020202020204" pitchFamily="34" charset="0"/>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3246698"/>
                  </a:ext>
                </a:extLst>
              </a:tr>
            </a:tbl>
          </a:graphicData>
        </a:graphic>
      </p:graphicFrame>
      <p:sp>
        <p:nvSpPr>
          <p:cNvPr id="117" name="Rectangle 116">
            <a:extLst>
              <a:ext uri="{FF2B5EF4-FFF2-40B4-BE49-F238E27FC236}">
                <a16:creationId xmlns:a16="http://schemas.microsoft.com/office/drawing/2014/main" id="{C42D9275-5B9B-BF4F-B0FD-5C7EAE3A4E74}"/>
              </a:ext>
            </a:extLst>
          </p:cNvPr>
          <p:cNvSpPr/>
          <p:nvPr/>
        </p:nvSpPr>
        <p:spPr>
          <a:xfrm>
            <a:off x="955231" y="1092593"/>
            <a:ext cx="10515600" cy="1354217"/>
          </a:xfrm>
          <a:prstGeom prst="rect">
            <a:avLst/>
          </a:prstGeom>
        </p:spPr>
        <p:txBody>
          <a:bodyPr wrap="square">
            <a:spAutoFit/>
          </a:bodyPr>
          <a:lstStyle/>
          <a:p>
            <a:r>
              <a:rPr lang="en-US" sz="1600" b="1" dirty="0">
                <a:solidFill>
                  <a:schemeClr val="accent2">
                    <a:lumMod val="75000"/>
                  </a:schemeClr>
                </a:solidFill>
                <a:latin typeface="Arial" panose="020B0604020202020204" pitchFamily="34" charset="0"/>
                <a:cs typeface="Arial" panose="020B0604020202020204" pitchFamily="34" charset="0"/>
              </a:rPr>
              <a:t>KEY ITC INSIGHTS:</a:t>
            </a:r>
          </a:p>
          <a:p>
            <a:pPr marL="285750" indent="-285750">
              <a:spcBef>
                <a:spcPts val="0"/>
              </a:spcBef>
              <a:buFont typeface="Arial" panose="020B0604020202020204" pitchFamily="34" charset="0"/>
              <a:buChar char="•"/>
            </a:pPr>
            <a:r>
              <a:rPr lang="en-US" sz="1600" dirty="0">
                <a:solidFill>
                  <a:schemeClr val="accent2">
                    <a:lumMod val="75000"/>
                  </a:schemeClr>
                </a:solidFill>
                <a:latin typeface="Arial" panose="020B0604020202020204" pitchFamily="34" charset="0"/>
                <a:cs typeface="Arial" panose="020B0604020202020204" pitchFamily="34" charset="0"/>
              </a:rPr>
              <a:t>While multivitamins are at the top of the UK and US lists as expected, they are under indexed in</a:t>
            </a:r>
          </a:p>
          <a:p>
            <a:pPr marL="285750" indent="-285750">
              <a:spcBef>
                <a:spcPts val="0"/>
              </a:spcBef>
              <a:buFont typeface="Arial" panose="020B0604020202020204" pitchFamily="34" charset="0"/>
              <a:buChar char="•"/>
            </a:pPr>
            <a:r>
              <a:rPr lang="en-US" sz="1600" dirty="0">
                <a:solidFill>
                  <a:schemeClr val="accent2">
                    <a:lumMod val="75000"/>
                  </a:schemeClr>
                </a:solidFill>
                <a:latin typeface="Arial" panose="020B0604020202020204" pitchFamily="34" charset="0"/>
                <a:cs typeface="Arial" panose="020B0604020202020204" pitchFamily="34" charset="0"/>
              </a:rPr>
              <a:t>B Vitamins top the list in Germany and are high in all three countries</a:t>
            </a:r>
          </a:p>
          <a:p>
            <a:pPr marL="285750" indent="-285750">
              <a:spcBef>
                <a:spcPts val="0"/>
              </a:spcBef>
              <a:buFont typeface="Arial" panose="020B0604020202020204" pitchFamily="34" charset="0"/>
              <a:buChar char="•"/>
            </a:pPr>
            <a:r>
              <a:rPr lang="en-US" sz="1600" dirty="0">
                <a:solidFill>
                  <a:schemeClr val="accent2">
                    <a:lumMod val="75000"/>
                  </a:schemeClr>
                </a:solidFill>
                <a:latin typeface="Arial" panose="020B0604020202020204" pitchFamily="34" charset="0"/>
                <a:cs typeface="Arial" panose="020B0604020202020204" pitchFamily="34" charset="0"/>
              </a:rPr>
              <a:t>UK consumers are above average users of fish oil and glucosamine</a:t>
            </a:r>
          </a:p>
          <a:p>
            <a:pPr marL="285750" indent="-285750">
              <a:spcBef>
                <a:spcPts val="0"/>
              </a:spcBef>
              <a:buFont typeface="Arial" panose="020B0604020202020204" pitchFamily="34" charset="0"/>
              <a:buChar char="•"/>
            </a:pPr>
            <a:r>
              <a:rPr lang="en-US" sz="1600" dirty="0">
                <a:solidFill>
                  <a:schemeClr val="accent2">
                    <a:lumMod val="75000"/>
                  </a:schemeClr>
                </a:solidFill>
                <a:latin typeface="Arial" panose="020B0604020202020204" pitchFamily="34" charset="0"/>
                <a:cs typeface="Arial" panose="020B0604020202020204" pitchFamily="34" charset="0"/>
              </a:rPr>
              <a:t>German consumers are above average users of Magnesium </a:t>
            </a:r>
          </a:p>
        </p:txBody>
      </p:sp>
      <p:graphicFrame>
        <p:nvGraphicFramePr>
          <p:cNvPr id="119" name="Table 118">
            <a:extLst>
              <a:ext uri="{FF2B5EF4-FFF2-40B4-BE49-F238E27FC236}">
                <a16:creationId xmlns:a16="http://schemas.microsoft.com/office/drawing/2014/main" id="{93EF2316-E196-1B4F-972D-C95EBA662FC3}"/>
              </a:ext>
            </a:extLst>
          </p:cNvPr>
          <p:cNvGraphicFramePr>
            <a:graphicFrameLocks noGrp="1"/>
          </p:cNvGraphicFramePr>
          <p:nvPr>
            <p:extLst>
              <p:ext uri="{D42A27DB-BD31-4B8C-83A1-F6EECF244321}">
                <p14:modId xmlns:p14="http://schemas.microsoft.com/office/powerpoint/2010/main" val="3422832745"/>
              </p:ext>
            </p:extLst>
          </p:nvPr>
        </p:nvGraphicFramePr>
        <p:xfrm>
          <a:off x="4847798" y="3842141"/>
          <a:ext cx="2922425" cy="2560320"/>
        </p:xfrm>
        <a:graphic>
          <a:graphicData uri="http://schemas.openxmlformats.org/drawingml/2006/table">
            <a:tbl>
              <a:tblPr firstRow="1" bandRow="1">
                <a:tableStyleId>{5C22544A-7EE6-4342-B048-85BDC9FD1C3A}</a:tableStyleId>
              </a:tblPr>
              <a:tblGrid>
                <a:gridCol w="1661739">
                  <a:extLst>
                    <a:ext uri="{9D8B030D-6E8A-4147-A177-3AD203B41FA5}">
                      <a16:colId xmlns:a16="http://schemas.microsoft.com/office/drawing/2014/main" val="204549843"/>
                    </a:ext>
                  </a:extLst>
                </a:gridCol>
                <a:gridCol w="1260686">
                  <a:extLst>
                    <a:ext uri="{9D8B030D-6E8A-4147-A177-3AD203B41FA5}">
                      <a16:colId xmlns:a16="http://schemas.microsoft.com/office/drawing/2014/main" val="3360205319"/>
                    </a:ext>
                  </a:extLst>
                </a:gridCol>
              </a:tblGrid>
              <a:tr h="493190">
                <a:tc gridSpan="2">
                  <a:txBody>
                    <a:bodyPr/>
                    <a:lstStyle/>
                    <a:p>
                      <a:pPr marL="0" indent="0" algn="ctr">
                        <a:buFont typeface="Arial" panose="020B0604020202020204" pitchFamily="34" charset="0"/>
                        <a:buNone/>
                      </a:pPr>
                      <a:r>
                        <a:rPr lang="en-US" sz="1800" b="0" i="0" dirty="0">
                          <a:latin typeface="Arial" panose="020B0604020202020204" pitchFamily="34" charset="0"/>
                          <a:cs typeface="Arial" panose="020B0604020202020204" pitchFamily="34" charset="0"/>
                        </a:rPr>
                        <a:t>UK Top 7</a:t>
                      </a:r>
                    </a:p>
                    <a:p>
                      <a:pPr marL="0" indent="0" algn="ctr">
                        <a:buFont typeface="Arial" panose="020B0604020202020204" pitchFamily="34" charset="0"/>
                        <a:buNone/>
                      </a:pPr>
                      <a:r>
                        <a:rPr lang="en-US" sz="1800" b="0" i="0" dirty="0">
                          <a:latin typeface="Arial" panose="020B0604020202020204" pitchFamily="34" charset="0"/>
                          <a:cs typeface="Arial" panose="020B0604020202020204" pitchFamily="34" charset="0"/>
                        </a:rPr>
                        <a:t>Supplements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B1AD"/>
                    </a:solidFill>
                  </a:tcPr>
                </a:tc>
                <a:tc hMerge="1">
                  <a:txBody>
                    <a:bodyPr/>
                    <a:lstStyle/>
                    <a:p>
                      <a:pPr marL="0" indent="0" algn="ctr">
                        <a:buFont typeface="Arial" panose="020B0604020202020204" pitchFamily="34" charset="0"/>
                        <a:buNone/>
                      </a:pPr>
                      <a:endParaRPr lang="en-US" sz="2000" b="0" i="0">
                        <a:latin typeface="Arial" panose="020B0604020202020204" pitchFamily="34" charset="0"/>
                        <a:cs typeface="Arial" panose="020B0604020202020204" pitchFamily="34" charset="0"/>
                      </a:endParaRPr>
                    </a:p>
                  </a:txBody>
                  <a:tcPr anchor="ctr">
                    <a:solidFill>
                      <a:schemeClr val="accent3">
                        <a:lumMod val="25000"/>
                      </a:schemeClr>
                    </a:solidFill>
                  </a:tcPr>
                </a:tc>
                <a:extLst>
                  <a:ext uri="{0D108BD9-81ED-4DB2-BD59-A6C34878D82A}">
                    <a16:rowId xmlns:a16="http://schemas.microsoft.com/office/drawing/2014/main" val="3644197670"/>
                  </a:ext>
                </a:extLst>
              </a:tr>
              <a:tr h="259041">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chemeClr val="tx1"/>
                          </a:solidFill>
                          <a:effectLst/>
                          <a:latin typeface="Arial" panose="020B0604020202020204" pitchFamily="34" charset="0"/>
                          <a:cs typeface="Arial" panose="020B0604020202020204" pitchFamily="34" charset="0"/>
                        </a:rPr>
                        <a:t>Multivitamin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32.7%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8269589"/>
                  </a:ext>
                </a:extLst>
              </a:tr>
              <a:tr h="259041">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chemeClr val="tx1"/>
                          </a:solidFill>
                          <a:effectLst/>
                          <a:latin typeface="Arial" panose="020B0604020202020204" pitchFamily="34" charset="0"/>
                          <a:cs typeface="Arial" panose="020B0604020202020204" pitchFamily="34" charset="0"/>
                        </a:rPr>
                        <a:t>Vitamin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31.9%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2907031"/>
                  </a:ext>
                </a:extLst>
              </a:tr>
              <a:tr h="259041">
                <a:tc>
                  <a:txBody>
                    <a:bodyPr/>
                    <a:lstStyle/>
                    <a:p>
                      <a:pPr marL="0" indent="0" algn="ctr" fontAlgn="b">
                        <a:buFont typeface="Arial" panose="020B0604020202020204" pitchFamily="34" charset="0"/>
                        <a:buNone/>
                      </a:pPr>
                      <a:r>
                        <a:rPr lang="en-US" sz="1800" b="0" i="0" u="none" strike="noStrike">
                          <a:solidFill>
                            <a:schemeClr val="tx1"/>
                          </a:solidFill>
                          <a:effectLst/>
                          <a:latin typeface="Arial" panose="020B0604020202020204" pitchFamily="34" charset="0"/>
                          <a:cs typeface="Arial" panose="020B0604020202020204" pitchFamily="34" charset="0"/>
                        </a:rPr>
                        <a:t>Omegas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25.9%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016713"/>
                  </a:ext>
                </a:extLst>
              </a:tr>
              <a:tr h="259041">
                <a:tc>
                  <a:txBody>
                    <a:bodyPr/>
                    <a:lstStyle/>
                    <a:p>
                      <a:pPr marL="0" indent="0" algn="ctr" fontAlgn="b">
                        <a:buFont typeface="Arial" panose="020B0604020202020204" pitchFamily="34" charset="0"/>
                        <a:buNone/>
                      </a:pPr>
                      <a:r>
                        <a:rPr lang="en-US" sz="1800" b="0" i="0" u="none" strike="noStrike">
                          <a:solidFill>
                            <a:schemeClr val="tx1"/>
                          </a:solidFill>
                          <a:effectLst/>
                          <a:latin typeface="Arial" panose="020B0604020202020204" pitchFamily="34" charset="0"/>
                          <a:cs typeface="Arial" panose="020B0604020202020204" pitchFamily="34" charset="0"/>
                        </a:rPr>
                        <a:t>B Vitamins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8598493"/>
                  </a:ext>
                </a:extLst>
              </a:tr>
              <a:tr h="259041">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chemeClr val="tx1"/>
                          </a:solidFill>
                          <a:effectLst/>
                          <a:latin typeface="Arial" panose="020B0604020202020204" pitchFamily="34" charset="0"/>
                          <a:cs typeface="Arial" panose="020B0604020202020204" pitchFamily="34" charset="0"/>
                        </a:rPr>
                        <a:t>Calcium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8213492"/>
                  </a:ext>
                </a:extLst>
              </a:tr>
              <a:tr h="259041">
                <a:tc>
                  <a:txBody>
                    <a:bodyPr/>
                    <a:lstStyle/>
                    <a:p>
                      <a:pPr marL="0" marR="0" lvl="0" indent="0" algn="ctr"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chemeClr val="tx1"/>
                          </a:solidFill>
                          <a:effectLst/>
                          <a:latin typeface="Arial" panose="020B0604020202020204" pitchFamily="34" charset="0"/>
                          <a:cs typeface="Arial" panose="020B0604020202020204" pitchFamily="34" charset="0"/>
                        </a:rPr>
                        <a:t>Glucosamine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1936928"/>
                  </a:ext>
                </a:extLst>
              </a:tr>
              <a:tr h="259041">
                <a:tc>
                  <a:txBody>
                    <a:bodyPr/>
                    <a:lstStyle/>
                    <a:p>
                      <a:pPr marL="0" indent="0" algn="ctr" fontAlgn="b">
                        <a:buFont typeface="Arial" panose="020B0604020202020204" pitchFamily="34" charset="0"/>
                        <a:buNone/>
                      </a:pPr>
                      <a:r>
                        <a:rPr lang="en-US" sz="1800" b="0" i="0" u="none" strike="noStrike">
                          <a:solidFill>
                            <a:schemeClr val="tx1"/>
                          </a:solidFill>
                          <a:effectLst/>
                          <a:latin typeface="Arial" panose="020B0604020202020204" pitchFamily="34" charset="0"/>
                          <a:cs typeface="Arial" panose="020B0604020202020204" pitchFamily="34" charset="0"/>
                        </a:rPr>
                        <a:t>Magnesium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fontAlgn="b">
                        <a:buFont typeface="Arial" panose="020B0604020202020204" pitchFamily="34" charset="0"/>
                        <a:buNone/>
                      </a:pPr>
                      <a:r>
                        <a:rPr lang="en-US" sz="1800" b="0" i="0" u="none" strike="noStrike" dirty="0">
                          <a:solidFill>
                            <a:schemeClr val="tx1"/>
                          </a:solidFill>
                          <a:effectLst/>
                          <a:latin typeface="Arial" panose="020B0604020202020204" pitchFamily="34" charset="0"/>
                          <a:cs typeface="Arial" panose="020B0604020202020204" pitchFamily="34" charset="0"/>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7526787"/>
                  </a:ext>
                </a:extLst>
              </a:tr>
            </a:tbl>
          </a:graphicData>
        </a:graphic>
      </p:graphicFrame>
      <p:sp>
        <p:nvSpPr>
          <p:cNvPr id="4" name="Freeform 260">
            <a:extLst>
              <a:ext uri="{FF2B5EF4-FFF2-40B4-BE49-F238E27FC236}">
                <a16:creationId xmlns:a16="http://schemas.microsoft.com/office/drawing/2014/main" id="{42A2BDBC-03A0-4B22-82BA-694F6F6C74E3}"/>
              </a:ext>
            </a:extLst>
          </p:cNvPr>
          <p:cNvSpPr>
            <a:spLocks noChangeAspect="1" noEditPoints="1"/>
          </p:cNvSpPr>
          <p:nvPr/>
        </p:nvSpPr>
        <p:spPr bwMode="auto">
          <a:xfrm>
            <a:off x="505639" y="1134797"/>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96B1AD"/>
              </a:solidFill>
            </a:endParaRPr>
          </a:p>
        </p:txBody>
      </p:sp>
    </p:spTree>
    <p:extLst>
      <p:ext uri="{BB962C8B-B14F-4D97-AF65-F5344CB8AC3E}">
        <p14:creationId xmlns:p14="http://schemas.microsoft.com/office/powerpoint/2010/main" val="179786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E5589F8B-E21C-4355-BC24-41E8CB32728C}"/>
              </a:ext>
            </a:extLst>
          </p:cNvPr>
          <p:cNvSpPr/>
          <p:nvPr/>
        </p:nvSpPr>
        <p:spPr>
          <a:xfrm>
            <a:off x="3755267" y="2880657"/>
            <a:ext cx="1114825" cy="1078258"/>
          </a:xfrm>
          <a:prstGeom prst="ellipse">
            <a:avLst/>
          </a:prstGeom>
          <a:solidFill>
            <a:schemeClr val="accent3">
              <a:lumMod val="2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18%</a:t>
            </a:r>
          </a:p>
        </p:txBody>
      </p:sp>
      <p:sp>
        <p:nvSpPr>
          <p:cNvPr id="48" name="Oval 47">
            <a:extLst>
              <a:ext uri="{FF2B5EF4-FFF2-40B4-BE49-F238E27FC236}">
                <a16:creationId xmlns:a16="http://schemas.microsoft.com/office/drawing/2014/main" id="{EA530978-8A97-489F-A760-7C71BCB7B34C}"/>
              </a:ext>
            </a:extLst>
          </p:cNvPr>
          <p:cNvSpPr/>
          <p:nvPr/>
        </p:nvSpPr>
        <p:spPr>
          <a:xfrm>
            <a:off x="5623723" y="2706616"/>
            <a:ext cx="1115568" cy="1088136"/>
          </a:xfrm>
          <a:prstGeom prst="ellipse">
            <a:avLst/>
          </a:prstGeom>
          <a:solidFill>
            <a:schemeClr val="accent3">
              <a:lumMod val="25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13%</a:t>
            </a:r>
          </a:p>
        </p:txBody>
      </p:sp>
      <p:sp>
        <p:nvSpPr>
          <p:cNvPr id="50" name="Oval 49">
            <a:extLst>
              <a:ext uri="{FF2B5EF4-FFF2-40B4-BE49-F238E27FC236}">
                <a16:creationId xmlns:a16="http://schemas.microsoft.com/office/drawing/2014/main" id="{F8D89696-56E7-4820-95B6-79FA41DDF692}"/>
              </a:ext>
            </a:extLst>
          </p:cNvPr>
          <p:cNvSpPr/>
          <p:nvPr/>
        </p:nvSpPr>
        <p:spPr>
          <a:xfrm>
            <a:off x="7648176" y="2503398"/>
            <a:ext cx="1115568" cy="1078992"/>
          </a:xfrm>
          <a:prstGeom prst="ellipse">
            <a:avLst/>
          </a:prstGeom>
          <a:solidFill>
            <a:schemeClr val="accent3">
              <a:lumMod val="25000"/>
            </a:schemeClr>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9%</a:t>
            </a:r>
            <a:endParaRPr lang="en-GB" sz="1600" b="1" dirty="0">
              <a:solidFill>
                <a:schemeClr val="bg1">
                  <a:lumMod val="95000"/>
                </a:schemeClr>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1B5C3E43-4FF7-4623-810B-6680C6DE8E11}"/>
              </a:ext>
            </a:extLst>
          </p:cNvPr>
          <p:cNvSpPr/>
          <p:nvPr/>
        </p:nvSpPr>
        <p:spPr>
          <a:xfrm>
            <a:off x="10043158" y="2311364"/>
            <a:ext cx="1115568" cy="1069848"/>
          </a:xfrm>
          <a:prstGeom prst="ellipse">
            <a:avLst/>
          </a:prstGeom>
          <a:solidFill>
            <a:schemeClr val="accent3">
              <a:lumMod val="25000"/>
            </a:schemeClr>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9%</a:t>
            </a:r>
            <a:endParaRPr lang="en-GB" sz="1600" b="1" dirty="0">
              <a:solidFill>
                <a:schemeClr val="bg1">
                  <a:lumMod val="95000"/>
                </a:schemeClr>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76CBC41-CA15-4A8A-B1EE-EDDA62FE36F3}"/>
              </a:ext>
            </a:extLst>
          </p:cNvPr>
          <p:cNvSpPr/>
          <p:nvPr/>
        </p:nvSpPr>
        <p:spPr>
          <a:xfrm>
            <a:off x="541128" y="3131324"/>
            <a:ext cx="1115568" cy="1078992"/>
          </a:xfrm>
          <a:prstGeom prst="ellipse">
            <a:avLst/>
          </a:prstGeom>
          <a:solidFill>
            <a:schemeClr val="accent3">
              <a:lumMod val="2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22%</a:t>
            </a:r>
          </a:p>
        </p:txBody>
      </p:sp>
      <p:sp>
        <p:nvSpPr>
          <p:cNvPr id="44" name="Oval 43">
            <a:extLst>
              <a:ext uri="{FF2B5EF4-FFF2-40B4-BE49-F238E27FC236}">
                <a16:creationId xmlns:a16="http://schemas.microsoft.com/office/drawing/2014/main" id="{CA9FABE4-8BDF-4C30-9F62-0C2ADE9E1E62}"/>
              </a:ext>
            </a:extLst>
          </p:cNvPr>
          <p:cNvSpPr/>
          <p:nvPr/>
        </p:nvSpPr>
        <p:spPr>
          <a:xfrm>
            <a:off x="2122429" y="3017928"/>
            <a:ext cx="1115568" cy="1078992"/>
          </a:xfrm>
          <a:prstGeom prst="ellipse">
            <a:avLst/>
          </a:prstGeom>
          <a:solidFill>
            <a:schemeClr val="accent3">
              <a:lumMod val="2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29%</a:t>
            </a:r>
          </a:p>
        </p:txBody>
      </p:sp>
      <p:pic>
        <p:nvPicPr>
          <p:cNvPr id="11" name="Graphic 10" descr="Shopping cart">
            <a:extLst>
              <a:ext uri="{FF2B5EF4-FFF2-40B4-BE49-F238E27FC236}">
                <a16:creationId xmlns:a16="http://schemas.microsoft.com/office/drawing/2014/main" id="{18CC1939-F6E4-4AA3-8E13-9416522D61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73817" y="3681571"/>
            <a:ext cx="1612792" cy="1612792"/>
          </a:xfrm>
          <a:prstGeom prst="rect">
            <a:avLst/>
          </a:prstGeom>
        </p:spPr>
      </p:pic>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1058834" y="296773"/>
            <a:ext cx="10515600" cy="550113"/>
          </a:xfrm>
        </p:spPr>
        <p:txBody>
          <a:bodyPr>
            <a:normAutofit/>
          </a:bodyPr>
          <a:lstStyle/>
          <a:p>
            <a:r>
              <a:rPr lang="en-US" sz="2800" dirty="0">
                <a:solidFill>
                  <a:srgbClr val="035153"/>
                </a:solidFill>
              </a:rPr>
              <a:t>Supplement spend</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573314" y="1371610"/>
            <a:ext cx="11512550" cy="690562"/>
          </a:xfrm>
        </p:spPr>
        <p:txBody>
          <a:bodyPr vert="horz" lIns="91440" tIns="45720" rIns="91440" bIns="45720" rtlCol="0" anchor="t">
            <a:noAutofit/>
          </a:bodyPr>
          <a:lstStyle/>
          <a:p>
            <a:pPr>
              <a:spcBef>
                <a:spcPts val="600"/>
              </a:spcBef>
            </a:pPr>
            <a:r>
              <a:rPr lang="en-US" sz="1800" dirty="0">
                <a:solidFill>
                  <a:srgbClr val="035153"/>
                </a:solidFill>
                <a:latin typeface="Arial" panose="020B0604020202020204" pitchFamily="34" charset="0"/>
                <a:cs typeface="Arial" panose="020B0604020202020204" pitchFamily="34" charset="0"/>
              </a:rPr>
              <a:t>More than half of users (51%) spend less than $19.99 per month on supplements</a:t>
            </a:r>
          </a:p>
          <a:p>
            <a:pPr>
              <a:spcBef>
                <a:spcPts val="600"/>
              </a:spcBef>
            </a:pPr>
            <a:r>
              <a:rPr lang="en-US" sz="1800" dirty="0">
                <a:solidFill>
                  <a:srgbClr val="035153"/>
                </a:solidFill>
                <a:latin typeface="Arial" panose="020B0604020202020204" pitchFamily="34" charset="0"/>
                <a:cs typeface="Arial" panose="020B0604020202020204" pitchFamily="34" charset="0"/>
              </a:rPr>
              <a:t>The average spend in the US remains similar year-on-year</a:t>
            </a:r>
          </a:p>
          <a:p>
            <a:pPr>
              <a:spcBef>
                <a:spcPts val="600"/>
              </a:spcBef>
            </a:pPr>
            <a:r>
              <a:rPr lang="en-US" sz="1800" dirty="0">
                <a:solidFill>
                  <a:srgbClr val="035153"/>
                </a:solidFill>
                <a:latin typeface="Arial" panose="020B0604020202020204" pitchFamily="34" charset="0"/>
                <a:cs typeface="Arial" panose="020B0604020202020204" pitchFamily="34" charset="0"/>
              </a:rPr>
              <a:t>A small but significant part is willing to spend $40 or more on supplements</a:t>
            </a:r>
          </a:p>
        </p:txBody>
      </p:sp>
      <p:sp>
        <p:nvSpPr>
          <p:cNvPr id="10" name="TextBox 9">
            <a:extLst>
              <a:ext uri="{FF2B5EF4-FFF2-40B4-BE49-F238E27FC236}">
                <a16:creationId xmlns:a16="http://schemas.microsoft.com/office/drawing/2014/main" id="{8C8489E4-A7C6-4DE5-B71F-3DD67BC08183}"/>
              </a:ext>
            </a:extLst>
          </p:cNvPr>
          <p:cNvSpPr txBox="1"/>
          <p:nvPr/>
        </p:nvSpPr>
        <p:spPr>
          <a:xfrm>
            <a:off x="-20521" y="6617571"/>
            <a:ext cx="8221699" cy="246221"/>
          </a:xfrm>
          <a:prstGeom prst="rect">
            <a:avLst/>
          </a:prstGeom>
          <a:noFill/>
        </p:spPr>
        <p:txBody>
          <a:bodyPr wrap="square" rtlCol="0">
            <a:spAutoFit/>
          </a:bodyPr>
          <a:lstStyle/>
          <a:p>
            <a:r>
              <a:rPr lang="en-US" sz="1000" dirty="0">
                <a:solidFill>
                  <a:schemeClr val="bg1">
                    <a:lumMod val="65000"/>
                  </a:schemeClr>
                </a:solidFill>
                <a:latin typeface="Arial" panose="020B0604020202020204" pitchFamily="34" charset="0"/>
                <a:cs typeface="Arial" panose="020B0604020202020204" pitchFamily="34" charset="0"/>
              </a:rPr>
              <a:t>Question: “On average, how much do you spend monthly on vitamins, minerals, herbals, or other dietary supplements for just yourself?”</a:t>
            </a:r>
          </a:p>
        </p:txBody>
      </p:sp>
      <p:sp>
        <p:nvSpPr>
          <p:cNvPr id="38" name="TextBox 37">
            <a:extLst>
              <a:ext uri="{FF2B5EF4-FFF2-40B4-BE49-F238E27FC236}">
                <a16:creationId xmlns:a16="http://schemas.microsoft.com/office/drawing/2014/main" id="{29A967A2-F4C7-4FEF-84F7-F688906EA1AE}"/>
              </a:ext>
            </a:extLst>
          </p:cNvPr>
          <p:cNvSpPr txBox="1"/>
          <p:nvPr/>
        </p:nvSpPr>
        <p:spPr>
          <a:xfrm>
            <a:off x="2820649" y="5926961"/>
            <a:ext cx="6550702" cy="338554"/>
          </a:xfrm>
          <a:prstGeom prst="rect">
            <a:avLst/>
          </a:prstGeom>
          <a:solidFill>
            <a:schemeClr val="bg1">
              <a:lumMod val="75000"/>
              <a:alpha val="34000"/>
            </a:schemeClr>
          </a:solidFill>
          <a:ln w="19050" cmpd="dbl">
            <a:solidFill>
              <a:schemeClr val="accent4"/>
            </a:solidFill>
          </a:ln>
        </p:spPr>
        <p:txBody>
          <a:bodyPr wrap="square" rtlCol="0">
            <a:spAutoFit/>
          </a:bodyPr>
          <a:lstStyle/>
          <a:p>
            <a:pPr algn="ctr" rtl="0">
              <a:defRPr sz="1600" b="0" i="0" u="none" strike="noStrike" kern="1200" baseline="0">
                <a:solidFill>
                  <a:prstClr val="black"/>
                </a:solidFill>
                <a:latin typeface="Helvetica Light" panose="020B0403020202020204" pitchFamily="34" charset="0"/>
                <a:ea typeface="+mn-ea"/>
                <a:cs typeface="+mn-cs"/>
              </a:defRPr>
            </a:pPr>
            <a:r>
              <a:rPr lang="en-US" sz="1600" i="0" dirty="0">
                <a:solidFill>
                  <a:schemeClr val="bg2">
                    <a:lumMod val="25000"/>
                  </a:schemeClr>
                </a:solidFill>
                <a:latin typeface="Helvetica Light" panose="020B0403020202020204"/>
              </a:rPr>
              <a:t>Individual Monthly Supplement Spend: All Respondents</a:t>
            </a:r>
            <a:endParaRPr lang="en-US" sz="1400" b="1" dirty="0">
              <a:solidFill>
                <a:schemeClr val="bg2">
                  <a:lumMod val="25000"/>
                </a:schemeClr>
              </a:solidFill>
              <a:latin typeface="Grotesque" panose="020B0604020202020204" pitchFamily="34" charset="0"/>
            </a:endParaRPr>
          </a:p>
        </p:txBody>
      </p:sp>
      <p:pic>
        <p:nvPicPr>
          <p:cNvPr id="7" name="Graphic 6" descr="Shopping cart">
            <a:extLst>
              <a:ext uri="{FF2B5EF4-FFF2-40B4-BE49-F238E27FC236}">
                <a16:creationId xmlns:a16="http://schemas.microsoft.com/office/drawing/2014/main" id="{0EAC20AB-2244-42F7-AB44-70F3C052EF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870" y="3841736"/>
            <a:ext cx="1330085" cy="1371600"/>
          </a:xfrm>
          <a:prstGeom prst="rect">
            <a:avLst/>
          </a:prstGeom>
        </p:spPr>
      </p:pic>
      <p:pic>
        <p:nvPicPr>
          <p:cNvPr id="9" name="Graphic 8" descr="Shopping cart">
            <a:extLst>
              <a:ext uri="{FF2B5EF4-FFF2-40B4-BE49-F238E27FC236}">
                <a16:creationId xmlns:a16="http://schemas.microsoft.com/office/drawing/2014/main" id="{54A707D2-54A3-4BA2-AE94-0F55540D60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01578" y="3540509"/>
            <a:ext cx="1822203" cy="1822203"/>
          </a:xfrm>
          <a:prstGeom prst="rect">
            <a:avLst/>
          </a:prstGeom>
        </p:spPr>
      </p:pic>
      <p:pic>
        <p:nvPicPr>
          <p:cNvPr id="12" name="Graphic 11" descr="Shopping cart">
            <a:extLst>
              <a:ext uri="{FF2B5EF4-FFF2-40B4-BE49-F238E27FC236}">
                <a16:creationId xmlns:a16="http://schemas.microsoft.com/office/drawing/2014/main" id="{DED70786-BCBA-4850-9734-65EC4B3B2E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76774" y="3229504"/>
            <a:ext cx="2209466" cy="2209466"/>
          </a:xfrm>
          <a:prstGeom prst="rect">
            <a:avLst/>
          </a:prstGeom>
        </p:spPr>
      </p:pic>
      <p:pic>
        <p:nvPicPr>
          <p:cNvPr id="13" name="Graphic 12" descr="Shopping cart">
            <a:extLst>
              <a:ext uri="{FF2B5EF4-FFF2-40B4-BE49-F238E27FC236}">
                <a16:creationId xmlns:a16="http://schemas.microsoft.com/office/drawing/2014/main" id="{FEAE307C-1273-478C-901A-C15823B72F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05717" y="2972863"/>
            <a:ext cx="2600487" cy="2600487"/>
          </a:xfrm>
          <a:prstGeom prst="rect">
            <a:avLst/>
          </a:prstGeom>
        </p:spPr>
      </p:pic>
      <p:pic>
        <p:nvPicPr>
          <p:cNvPr id="16" name="Graphic 15" descr="Shopping cart">
            <a:extLst>
              <a:ext uri="{FF2B5EF4-FFF2-40B4-BE49-F238E27FC236}">
                <a16:creationId xmlns:a16="http://schemas.microsoft.com/office/drawing/2014/main" id="{3006BC37-FEBB-4535-BB2A-25A5E74580B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52630" y="2697520"/>
            <a:ext cx="3096625" cy="2978639"/>
          </a:xfrm>
          <a:prstGeom prst="rect">
            <a:avLst/>
          </a:prstGeom>
        </p:spPr>
      </p:pic>
      <p:sp>
        <p:nvSpPr>
          <p:cNvPr id="23" name="TextBox 22">
            <a:extLst>
              <a:ext uri="{FF2B5EF4-FFF2-40B4-BE49-F238E27FC236}">
                <a16:creationId xmlns:a16="http://schemas.microsoft.com/office/drawing/2014/main" id="{C5AAC2E7-3433-4255-8A10-5AAE5592307F}"/>
              </a:ext>
            </a:extLst>
          </p:cNvPr>
          <p:cNvSpPr txBox="1"/>
          <p:nvPr/>
        </p:nvSpPr>
        <p:spPr>
          <a:xfrm>
            <a:off x="23705" y="5492707"/>
            <a:ext cx="2150414" cy="338554"/>
          </a:xfrm>
          <a:prstGeom prst="rect">
            <a:avLst/>
          </a:prstGeom>
          <a:noFill/>
        </p:spPr>
        <p:txBody>
          <a:bodyPr wrap="square">
            <a:spAutoFit/>
          </a:bodyPr>
          <a:lstStyle/>
          <a:p>
            <a:pPr algn="ctr"/>
            <a:r>
              <a:rPr lang="en-US" sz="1600" dirty="0">
                <a:latin typeface="Grotesque Light"/>
              </a:rPr>
              <a:t>Less than $10</a:t>
            </a:r>
          </a:p>
        </p:txBody>
      </p:sp>
      <p:sp>
        <p:nvSpPr>
          <p:cNvPr id="17" name="TextBox 16">
            <a:extLst>
              <a:ext uri="{FF2B5EF4-FFF2-40B4-BE49-F238E27FC236}">
                <a16:creationId xmlns:a16="http://schemas.microsoft.com/office/drawing/2014/main" id="{E5369A38-AAD1-4273-BA6A-4556CC53649E}"/>
              </a:ext>
            </a:extLst>
          </p:cNvPr>
          <p:cNvSpPr txBox="1"/>
          <p:nvPr/>
        </p:nvSpPr>
        <p:spPr>
          <a:xfrm>
            <a:off x="3609171" y="5492707"/>
            <a:ext cx="1407017" cy="338554"/>
          </a:xfrm>
          <a:prstGeom prst="rect">
            <a:avLst/>
          </a:prstGeom>
          <a:noFill/>
        </p:spPr>
        <p:txBody>
          <a:bodyPr wrap="square" rtlCol="0">
            <a:spAutoFit/>
          </a:bodyPr>
          <a:lstStyle/>
          <a:p>
            <a:pPr algn="ctr"/>
            <a:r>
              <a:rPr lang="en-US" sz="1600" dirty="0">
                <a:latin typeface="Grotesque Light"/>
              </a:rPr>
              <a:t>$20-$29.99</a:t>
            </a:r>
          </a:p>
        </p:txBody>
      </p:sp>
      <p:sp>
        <p:nvSpPr>
          <p:cNvPr id="32" name="TextBox 31">
            <a:extLst>
              <a:ext uri="{FF2B5EF4-FFF2-40B4-BE49-F238E27FC236}">
                <a16:creationId xmlns:a16="http://schemas.microsoft.com/office/drawing/2014/main" id="{A508D929-F9F5-4FDD-9F75-60AE576E7CB3}"/>
              </a:ext>
            </a:extLst>
          </p:cNvPr>
          <p:cNvSpPr txBox="1"/>
          <p:nvPr/>
        </p:nvSpPr>
        <p:spPr>
          <a:xfrm>
            <a:off x="1605006" y="5492707"/>
            <a:ext cx="2150414" cy="338554"/>
          </a:xfrm>
          <a:prstGeom prst="rect">
            <a:avLst/>
          </a:prstGeom>
          <a:noFill/>
        </p:spPr>
        <p:txBody>
          <a:bodyPr wrap="square">
            <a:spAutoFit/>
          </a:bodyPr>
          <a:lstStyle/>
          <a:p>
            <a:pPr algn="ctr"/>
            <a:r>
              <a:rPr lang="en-US" sz="1600" dirty="0">
                <a:latin typeface="Grotesque Light"/>
              </a:rPr>
              <a:t>$10-$19.99</a:t>
            </a:r>
          </a:p>
        </p:txBody>
      </p:sp>
      <p:sp>
        <p:nvSpPr>
          <p:cNvPr id="34" name="TextBox 33">
            <a:extLst>
              <a:ext uri="{FF2B5EF4-FFF2-40B4-BE49-F238E27FC236}">
                <a16:creationId xmlns:a16="http://schemas.microsoft.com/office/drawing/2014/main" id="{94394C6B-616E-4F66-B917-FF492384D4A8}"/>
              </a:ext>
            </a:extLst>
          </p:cNvPr>
          <p:cNvSpPr txBox="1"/>
          <p:nvPr/>
        </p:nvSpPr>
        <p:spPr>
          <a:xfrm>
            <a:off x="5106300" y="5492707"/>
            <a:ext cx="2150414" cy="338554"/>
          </a:xfrm>
          <a:prstGeom prst="rect">
            <a:avLst/>
          </a:prstGeom>
          <a:noFill/>
        </p:spPr>
        <p:txBody>
          <a:bodyPr wrap="square">
            <a:spAutoFit/>
          </a:bodyPr>
          <a:lstStyle/>
          <a:p>
            <a:pPr algn="ctr"/>
            <a:r>
              <a:rPr lang="en-US" sz="1600" dirty="0">
                <a:latin typeface="Grotesque Light"/>
              </a:rPr>
              <a:t>$30-$39.99</a:t>
            </a:r>
          </a:p>
        </p:txBody>
      </p:sp>
      <p:sp>
        <p:nvSpPr>
          <p:cNvPr id="40" name="TextBox 39">
            <a:extLst>
              <a:ext uri="{FF2B5EF4-FFF2-40B4-BE49-F238E27FC236}">
                <a16:creationId xmlns:a16="http://schemas.microsoft.com/office/drawing/2014/main" id="{52CDF8DF-32F6-4DDD-825A-944820877333}"/>
              </a:ext>
            </a:extLst>
          </p:cNvPr>
          <p:cNvSpPr txBox="1"/>
          <p:nvPr/>
        </p:nvSpPr>
        <p:spPr>
          <a:xfrm>
            <a:off x="7130753" y="5492707"/>
            <a:ext cx="2150414" cy="338554"/>
          </a:xfrm>
          <a:prstGeom prst="rect">
            <a:avLst/>
          </a:prstGeom>
          <a:noFill/>
        </p:spPr>
        <p:txBody>
          <a:bodyPr wrap="square">
            <a:spAutoFit/>
          </a:bodyPr>
          <a:lstStyle/>
          <a:p>
            <a:pPr algn="ctr"/>
            <a:r>
              <a:rPr lang="en-US" sz="1600" dirty="0">
                <a:latin typeface="Grotesque Light"/>
              </a:rPr>
              <a:t>$40-$59.99</a:t>
            </a:r>
          </a:p>
        </p:txBody>
      </p:sp>
      <p:sp>
        <p:nvSpPr>
          <p:cNvPr id="42" name="TextBox 41">
            <a:extLst>
              <a:ext uri="{FF2B5EF4-FFF2-40B4-BE49-F238E27FC236}">
                <a16:creationId xmlns:a16="http://schemas.microsoft.com/office/drawing/2014/main" id="{20C072D3-8197-41E2-8902-00DB9CA4DAB8}"/>
              </a:ext>
            </a:extLst>
          </p:cNvPr>
          <p:cNvSpPr txBox="1"/>
          <p:nvPr/>
        </p:nvSpPr>
        <p:spPr>
          <a:xfrm>
            <a:off x="9525735" y="5492707"/>
            <a:ext cx="2150414" cy="338554"/>
          </a:xfrm>
          <a:prstGeom prst="rect">
            <a:avLst/>
          </a:prstGeom>
          <a:noFill/>
        </p:spPr>
        <p:txBody>
          <a:bodyPr wrap="square">
            <a:spAutoFit/>
          </a:bodyPr>
          <a:lstStyle/>
          <a:p>
            <a:pPr algn="ctr"/>
            <a:r>
              <a:rPr lang="en-US" sz="1600" dirty="0">
                <a:latin typeface="Grotesque Light"/>
              </a:rPr>
              <a:t>$60 or more</a:t>
            </a:r>
          </a:p>
        </p:txBody>
      </p:sp>
      <p:sp>
        <p:nvSpPr>
          <p:cNvPr id="24" name="TextBox 23">
            <a:extLst>
              <a:ext uri="{FF2B5EF4-FFF2-40B4-BE49-F238E27FC236}">
                <a16:creationId xmlns:a16="http://schemas.microsoft.com/office/drawing/2014/main" id="{F6C94469-EA06-934C-87D3-0F4D6A390834}"/>
              </a:ext>
            </a:extLst>
          </p:cNvPr>
          <p:cNvSpPr txBox="1"/>
          <p:nvPr/>
        </p:nvSpPr>
        <p:spPr>
          <a:xfrm>
            <a:off x="1555964" y="997213"/>
            <a:ext cx="9602762" cy="369332"/>
          </a:xfrm>
          <a:prstGeom prst="rect">
            <a:avLst/>
          </a:prstGeom>
          <a:noFill/>
        </p:spPr>
        <p:txBody>
          <a:bodyPr wrap="square" rtlCol="0">
            <a:spAutoFit/>
          </a:bodyPr>
          <a:lstStyle/>
          <a:p>
            <a:r>
              <a:rPr lang="en-US" b="1">
                <a:solidFill>
                  <a:srgbClr val="035153"/>
                </a:solidFill>
                <a:latin typeface="Arial" panose="020B0604020202020204" pitchFamily="34" charset="0"/>
                <a:cs typeface="Arial" panose="020B0604020202020204" pitchFamily="34" charset="0"/>
              </a:rPr>
              <a:t>KEY ITC INSIGHTS</a:t>
            </a:r>
            <a:endParaRPr lang="en-US" b="1" dirty="0">
              <a:solidFill>
                <a:srgbClr val="035153"/>
              </a:solidFill>
              <a:latin typeface="Arial" panose="020B0604020202020204" pitchFamily="34" charset="0"/>
              <a:cs typeface="Arial" panose="020B0604020202020204" pitchFamily="34" charset="0"/>
            </a:endParaRPr>
          </a:p>
        </p:txBody>
      </p:sp>
      <p:sp>
        <p:nvSpPr>
          <p:cNvPr id="25" name="Freeform 260">
            <a:extLst>
              <a:ext uri="{FF2B5EF4-FFF2-40B4-BE49-F238E27FC236}">
                <a16:creationId xmlns:a16="http://schemas.microsoft.com/office/drawing/2014/main" id="{1808F214-64D6-F443-98C6-AB98BEF0B40F}"/>
              </a:ext>
            </a:extLst>
          </p:cNvPr>
          <p:cNvSpPr>
            <a:spLocks noChangeAspect="1" noEditPoints="1"/>
          </p:cNvSpPr>
          <p:nvPr/>
        </p:nvSpPr>
        <p:spPr bwMode="auto">
          <a:xfrm>
            <a:off x="1099545" y="828038"/>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26" name="TextBox 25">
            <a:extLst>
              <a:ext uri="{FF2B5EF4-FFF2-40B4-BE49-F238E27FC236}">
                <a16:creationId xmlns:a16="http://schemas.microsoft.com/office/drawing/2014/main" id="{E4460CEF-1DCD-8C46-9BCE-B1B227F1BD1D}"/>
              </a:ext>
            </a:extLst>
          </p:cNvPr>
          <p:cNvSpPr txBox="1"/>
          <p:nvPr/>
        </p:nvSpPr>
        <p:spPr>
          <a:xfrm>
            <a:off x="4250111" y="6284296"/>
            <a:ext cx="3691778" cy="276999"/>
          </a:xfrm>
          <a:prstGeom prst="rect">
            <a:avLst/>
          </a:prstGeom>
          <a:noFill/>
        </p:spPr>
        <p:txBody>
          <a:bodyPr wrap="square" rtlCol="0">
            <a:spAutoFit/>
          </a:bodyPr>
          <a:lstStyle/>
          <a:p>
            <a:r>
              <a:rPr lang="en-US" sz="1200" i="1" dirty="0">
                <a:solidFill>
                  <a:schemeClr val="accent2"/>
                </a:solidFill>
                <a:latin typeface="Arial" panose="020B0604020202020204" pitchFamily="34" charset="0"/>
                <a:cs typeface="Arial" panose="020B0604020202020204" pitchFamily="34" charset="0"/>
              </a:rPr>
              <a:t>*Converted to USD from original national currency</a:t>
            </a:r>
          </a:p>
        </p:txBody>
      </p:sp>
    </p:spTree>
    <p:extLst>
      <p:ext uri="{BB962C8B-B14F-4D97-AF65-F5344CB8AC3E}">
        <p14:creationId xmlns:p14="http://schemas.microsoft.com/office/powerpoint/2010/main" val="2041604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973112" y="115062"/>
            <a:ext cx="10515600" cy="555547"/>
          </a:xfrm>
        </p:spPr>
        <p:txBody>
          <a:bodyPr>
            <a:normAutofit/>
          </a:bodyPr>
          <a:lstStyle/>
          <a:p>
            <a:r>
              <a:rPr lang="en-US" sz="2800" dirty="0">
                <a:solidFill>
                  <a:srgbClr val="035153"/>
                </a:solidFill>
              </a:rPr>
              <a:t>PURCHASE LOCATION</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973113" y="601292"/>
            <a:ext cx="8941510" cy="800100"/>
          </a:xfrm>
        </p:spPr>
        <p:txBody>
          <a:bodyPr>
            <a:noAutofit/>
          </a:bodyPr>
          <a:lstStyle/>
          <a:p>
            <a:pPr marL="0" indent="0">
              <a:lnSpc>
                <a:spcPct val="100000"/>
              </a:lnSpc>
              <a:spcBef>
                <a:spcPts val="0"/>
              </a:spcBef>
              <a:buNone/>
            </a:pPr>
            <a:r>
              <a:rPr lang="en-US" sz="1600" b="1" dirty="0">
                <a:solidFill>
                  <a:srgbClr val="035153"/>
                </a:solidFill>
                <a:latin typeface="Arial" panose="020B0604020202020204" pitchFamily="34" charset="0"/>
                <a:cs typeface="Arial" panose="020B0604020202020204" pitchFamily="34" charset="0"/>
              </a:rPr>
              <a:t>KEY ITC INSIGHTS</a:t>
            </a:r>
          </a:p>
          <a:p>
            <a:pPr>
              <a:lnSpc>
                <a:spcPct val="100000"/>
              </a:lnSpc>
              <a:spcBef>
                <a:spcPts val="0"/>
              </a:spcBef>
            </a:pPr>
            <a:r>
              <a:rPr lang="en-US" sz="1600" dirty="0">
                <a:solidFill>
                  <a:srgbClr val="035153"/>
                </a:solidFill>
                <a:latin typeface="Arial" panose="020B0604020202020204" pitchFamily="34" charset="0"/>
                <a:cs typeface="Arial" panose="020B0604020202020204" pitchFamily="34" charset="0"/>
              </a:rPr>
              <a:t>Supplement users purchase at a diverse set of retail and online locations, with great variations by country</a:t>
            </a:r>
          </a:p>
          <a:p>
            <a:pPr>
              <a:lnSpc>
                <a:spcPct val="100000"/>
              </a:lnSpc>
              <a:spcBef>
                <a:spcPts val="0"/>
              </a:spcBef>
            </a:pPr>
            <a:r>
              <a:rPr lang="en-US" sz="1600" dirty="0">
                <a:solidFill>
                  <a:srgbClr val="035153"/>
                </a:solidFill>
                <a:latin typeface="Arial" panose="020B0604020202020204" pitchFamily="34" charset="0"/>
                <a:cs typeface="Arial" panose="020B0604020202020204" pitchFamily="34" charset="0"/>
              </a:rPr>
              <a:t>The German market differs significantly from the US and UK markets, with greater online purchases and a focus on pharmacy channels</a:t>
            </a:r>
          </a:p>
        </p:txBody>
      </p:sp>
      <p:sp>
        <p:nvSpPr>
          <p:cNvPr id="8" name="TextBox 7">
            <a:extLst>
              <a:ext uri="{FF2B5EF4-FFF2-40B4-BE49-F238E27FC236}">
                <a16:creationId xmlns:a16="http://schemas.microsoft.com/office/drawing/2014/main" id="{B2532C02-2EF9-484C-BD73-99AD65221246}"/>
              </a:ext>
            </a:extLst>
          </p:cNvPr>
          <p:cNvSpPr txBox="1"/>
          <p:nvPr/>
        </p:nvSpPr>
        <p:spPr>
          <a:xfrm>
            <a:off x="-20209" y="6584151"/>
            <a:ext cx="12212209"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Purchase locations and examples varied by country. “Independent Pharmacy” &amp; “Other Retail” option not available to US respondents, “Mass Market Retailer” &amp; “Supplement Retailer” not shown for UK.</a:t>
            </a:r>
          </a:p>
        </p:txBody>
      </p:sp>
      <p:grpSp>
        <p:nvGrpSpPr>
          <p:cNvPr id="115" name="Group 114">
            <a:extLst>
              <a:ext uri="{FF2B5EF4-FFF2-40B4-BE49-F238E27FC236}">
                <a16:creationId xmlns:a16="http://schemas.microsoft.com/office/drawing/2014/main" id="{22F0E932-4C2A-44C9-A673-4F87C1E22298}"/>
              </a:ext>
            </a:extLst>
          </p:cNvPr>
          <p:cNvGrpSpPr>
            <a:grpSpLocks noChangeAspect="1"/>
          </p:cNvGrpSpPr>
          <p:nvPr/>
        </p:nvGrpSpPr>
        <p:grpSpPr>
          <a:xfrm>
            <a:off x="8321720" y="2218350"/>
            <a:ext cx="1109069" cy="685800"/>
            <a:chOff x="387485" y="1503654"/>
            <a:chExt cx="5915037" cy="3657600"/>
          </a:xfrm>
          <a:solidFill>
            <a:schemeClr val="accent2"/>
          </a:solidFill>
        </p:grpSpPr>
        <p:sp>
          <p:nvSpPr>
            <p:cNvPr id="116" name="Shape 1833">
              <a:extLst>
                <a:ext uri="{FF2B5EF4-FFF2-40B4-BE49-F238E27FC236}">
                  <a16:creationId xmlns:a16="http://schemas.microsoft.com/office/drawing/2014/main" id="{1C71153C-A213-45C0-9AFF-6C0731BC2F6F}"/>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7" name="Shape 1834">
              <a:extLst>
                <a:ext uri="{FF2B5EF4-FFF2-40B4-BE49-F238E27FC236}">
                  <a16:creationId xmlns:a16="http://schemas.microsoft.com/office/drawing/2014/main" id="{23BF77CD-49CF-4136-A355-42CBDAD34108}"/>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18" name="Shape 1835">
              <a:extLst>
                <a:ext uri="{FF2B5EF4-FFF2-40B4-BE49-F238E27FC236}">
                  <a16:creationId xmlns:a16="http://schemas.microsoft.com/office/drawing/2014/main" id="{AD63CE48-2F59-4D46-B93E-0CBA009DBC7A}"/>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9" name="Shape 1836">
              <a:extLst>
                <a:ext uri="{FF2B5EF4-FFF2-40B4-BE49-F238E27FC236}">
                  <a16:creationId xmlns:a16="http://schemas.microsoft.com/office/drawing/2014/main" id="{1A9400D7-7B85-465B-95AC-7CEE0AAC39C1}"/>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9" name="Shape 1837">
              <a:extLst>
                <a:ext uri="{FF2B5EF4-FFF2-40B4-BE49-F238E27FC236}">
                  <a16:creationId xmlns:a16="http://schemas.microsoft.com/office/drawing/2014/main" id="{6C80AAB2-C627-44FF-8EED-65C1DF749533}"/>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0" name="Shape 1838">
              <a:extLst>
                <a:ext uri="{FF2B5EF4-FFF2-40B4-BE49-F238E27FC236}">
                  <a16:creationId xmlns:a16="http://schemas.microsoft.com/office/drawing/2014/main" id="{74040DC0-01EC-43B6-B2D1-950721FE15C5}"/>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1" name="Shape 1839">
              <a:extLst>
                <a:ext uri="{FF2B5EF4-FFF2-40B4-BE49-F238E27FC236}">
                  <a16:creationId xmlns:a16="http://schemas.microsoft.com/office/drawing/2014/main" id="{16145C8E-5029-4FBA-96DE-30E2260973DB}"/>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2" name="Shape 1840">
              <a:extLst>
                <a:ext uri="{FF2B5EF4-FFF2-40B4-BE49-F238E27FC236}">
                  <a16:creationId xmlns:a16="http://schemas.microsoft.com/office/drawing/2014/main" id="{CA461D06-57E8-4F71-859B-D81B663CFCBF}"/>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3" name="Shape 1841">
              <a:extLst>
                <a:ext uri="{FF2B5EF4-FFF2-40B4-BE49-F238E27FC236}">
                  <a16:creationId xmlns:a16="http://schemas.microsoft.com/office/drawing/2014/main" id="{97DB3676-545E-4238-A373-51514F1EE65B}"/>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4" name="Shape 1842">
              <a:extLst>
                <a:ext uri="{FF2B5EF4-FFF2-40B4-BE49-F238E27FC236}">
                  <a16:creationId xmlns:a16="http://schemas.microsoft.com/office/drawing/2014/main" id="{FE664B97-4682-49AB-ABBD-C6D70F9E115A}"/>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5" name="Shape 1843">
              <a:extLst>
                <a:ext uri="{FF2B5EF4-FFF2-40B4-BE49-F238E27FC236}">
                  <a16:creationId xmlns:a16="http://schemas.microsoft.com/office/drawing/2014/main" id="{CD9C1EA3-B9AC-4983-AA0C-77479C72298A}"/>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6" name="Shape 1844">
              <a:extLst>
                <a:ext uri="{FF2B5EF4-FFF2-40B4-BE49-F238E27FC236}">
                  <a16:creationId xmlns:a16="http://schemas.microsoft.com/office/drawing/2014/main" id="{C180B40C-261C-4C4D-8164-6BD36309BCF6}"/>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237" name="Shape 1845">
              <a:extLst>
                <a:ext uri="{FF2B5EF4-FFF2-40B4-BE49-F238E27FC236}">
                  <a16:creationId xmlns:a16="http://schemas.microsoft.com/office/drawing/2014/main" id="{340DB044-1F4D-4CCE-93F8-0EA31C401C2A}"/>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8" name="Shape 1846">
              <a:extLst>
                <a:ext uri="{FF2B5EF4-FFF2-40B4-BE49-F238E27FC236}">
                  <a16:creationId xmlns:a16="http://schemas.microsoft.com/office/drawing/2014/main" id="{404EFF43-9568-41E4-9B16-CBFA1EAA0FB8}"/>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9" name="Shape 1847">
              <a:extLst>
                <a:ext uri="{FF2B5EF4-FFF2-40B4-BE49-F238E27FC236}">
                  <a16:creationId xmlns:a16="http://schemas.microsoft.com/office/drawing/2014/main" id="{403D4FB6-C505-42EC-A1A8-58AE26C12FA8}"/>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0" name="Shape 1848">
              <a:extLst>
                <a:ext uri="{FF2B5EF4-FFF2-40B4-BE49-F238E27FC236}">
                  <a16:creationId xmlns:a16="http://schemas.microsoft.com/office/drawing/2014/main" id="{96E6A02F-5987-4298-93CA-931F42377316}"/>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1" name="Shape 1849">
              <a:extLst>
                <a:ext uri="{FF2B5EF4-FFF2-40B4-BE49-F238E27FC236}">
                  <a16:creationId xmlns:a16="http://schemas.microsoft.com/office/drawing/2014/main" id="{16A44FB4-60B1-4873-9F3D-AF385763CCDC}"/>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2" name="Shape 1850">
              <a:extLst>
                <a:ext uri="{FF2B5EF4-FFF2-40B4-BE49-F238E27FC236}">
                  <a16:creationId xmlns:a16="http://schemas.microsoft.com/office/drawing/2014/main" id="{F0110A9C-1180-402E-BA34-5F696816CC29}"/>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243" name="Shape 1851">
              <a:extLst>
                <a:ext uri="{FF2B5EF4-FFF2-40B4-BE49-F238E27FC236}">
                  <a16:creationId xmlns:a16="http://schemas.microsoft.com/office/drawing/2014/main" id="{11BA02D6-303B-43B5-9D70-BD5E7AC7617D}"/>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4" name="Shape 1852">
              <a:extLst>
                <a:ext uri="{FF2B5EF4-FFF2-40B4-BE49-F238E27FC236}">
                  <a16:creationId xmlns:a16="http://schemas.microsoft.com/office/drawing/2014/main" id="{D608356E-0C2C-4F37-92ED-914146C2F0DB}"/>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5" name="Shape 1853">
              <a:extLst>
                <a:ext uri="{FF2B5EF4-FFF2-40B4-BE49-F238E27FC236}">
                  <a16:creationId xmlns:a16="http://schemas.microsoft.com/office/drawing/2014/main" id="{E96BE529-C5AB-4150-8F2C-8022D010DE36}"/>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6" name="Shape 1854">
              <a:extLst>
                <a:ext uri="{FF2B5EF4-FFF2-40B4-BE49-F238E27FC236}">
                  <a16:creationId xmlns:a16="http://schemas.microsoft.com/office/drawing/2014/main" id="{4790ED31-189C-4029-8E5D-A78414676D4E}"/>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247" name="Shape 1855">
              <a:extLst>
                <a:ext uri="{FF2B5EF4-FFF2-40B4-BE49-F238E27FC236}">
                  <a16:creationId xmlns:a16="http://schemas.microsoft.com/office/drawing/2014/main" id="{F9222B37-3A44-4BD4-ABF2-4AF49A918051}"/>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8" name="Shape 1856">
              <a:extLst>
                <a:ext uri="{FF2B5EF4-FFF2-40B4-BE49-F238E27FC236}">
                  <a16:creationId xmlns:a16="http://schemas.microsoft.com/office/drawing/2014/main" id="{B1396881-C8E2-4220-96D8-B4A8ED56A515}"/>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9" name="Shape 1857">
              <a:extLst>
                <a:ext uri="{FF2B5EF4-FFF2-40B4-BE49-F238E27FC236}">
                  <a16:creationId xmlns:a16="http://schemas.microsoft.com/office/drawing/2014/main" id="{9CB67132-542A-4EAC-9B2A-0D6BBF3AC7B7}"/>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0" name="Shape 1858">
              <a:extLst>
                <a:ext uri="{FF2B5EF4-FFF2-40B4-BE49-F238E27FC236}">
                  <a16:creationId xmlns:a16="http://schemas.microsoft.com/office/drawing/2014/main" id="{6B0D3777-D487-4A3B-B69A-B6B7141A15B2}"/>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251" name="Shape 1859">
              <a:extLst>
                <a:ext uri="{FF2B5EF4-FFF2-40B4-BE49-F238E27FC236}">
                  <a16:creationId xmlns:a16="http://schemas.microsoft.com/office/drawing/2014/main" id="{24F9C5EB-C5EE-49C0-95B0-1BBAD859465C}"/>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2" name="Shape 1860">
              <a:extLst>
                <a:ext uri="{FF2B5EF4-FFF2-40B4-BE49-F238E27FC236}">
                  <a16:creationId xmlns:a16="http://schemas.microsoft.com/office/drawing/2014/main" id="{ECC39E6B-C8AB-4824-8B94-1A66569704C2}"/>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3" name="Shape 1861">
              <a:extLst>
                <a:ext uri="{FF2B5EF4-FFF2-40B4-BE49-F238E27FC236}">
                  <a16:creationId xmlns:a16="http://schemas.microsoft.com/office/drawing/2014/main" id="{65C701BD-BFEE-4099-8D9B-539FC14FB225}"/>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4" name="Shape 1862">
              <a:extLst>
                <a:ext uri="{FF2B5EF4-FFF2-40B4-BE49-F238E27FC236}">
                  <a16:creationId xmlns:a16="http://schemas.microsoft.com/office/drawing/2014/main" id="{083F9820-AFFB-4B0E-8CF4-50C410611518}"/>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255" name="Shape 1863">
              <a:extLst>
                <a:ext uri="{FF2B5EF4-FFF2-40B4-BE49-F238E27FC236}">
                  <a16:creationId xmlns:a16="http://schemas.microsoft.com/office/drawing/2014/main" id="{C6290CD9-C55B-4A9A-B85E-FBD22E32224A}"/>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6" name="Shape 1864">
              <a:extLst>
                <a:ext uri="{FF2B5EF4-FFF2-40B4-BE49-F238E27FC236}">
                  <a16:creationId xmlns:a16="http://schemas.microsoft.com/office/drawing/2014/main" id="{D8D76122-D47A-4885-97D9-13CBFCC57F95}"/>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7" name="Shape 1865">
              <a:extLst>
                <a:ext uri="{FF2B5EF4-FFF2-40B4-BE49-F238E27FC236}">
                  <a16:creationId xmlns:a16="http://schemas.microsoft.com/office/drawing/2014/main" id="{9036C6AD-E071-46B7-839B-FB1FF55BB611}"/>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8" name="Shape 1866">
              <a:extLst>
                <a:ext uri="{FF2B5EF4-FFF2-40B4-BE49-F238E27FC236}">
                  <a16:creationId xmlns:a16="http://schemas.microsoft.com/office/drawing/2014/main" id="{08EEA8FB-B80F-48FD-ADC0-422837EA9CD5}"/>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9" name="Shape 1867">
              <a:extLst>
                <a:ext uri="{FF2B5EF4-FFF2-40B4-BE49-F238E27FC236}">
                  <a16:creationId xmlns:a16="http://schemas.microsoft.com/office/drawing/2014/main" id="{1A0D7761-415C-4977-B6C1-EDFF2D64359A}"/>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0" name="Shape 1868">
              <a:extLst>
                <a:ext uri="{FF2B5EF4-FFF2-40B4-BE49-F238E27FC236}">
                  <a16:creationId xmlns:a16="http://schemas.microsoft.com/office/drawing/2014/main" id="{356D0083-53A9-4616-B431-D6738158897E}"/>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1" name="Shape 1869">
              <a:extLst>
                <a:ext uri="{FF2B5EF4-FFF2-40B4-BE49-F238E27FC236}">
                  <a16:creationId xmlns:a16="http://schemas.microsoft.com/office/drawing/2014/main" id="{1DB30D17-2F26-4B6E-8D75-B1CA519C704B}"/>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2" name="Shape 1870">
              <a:extLst>
                <a:ext uri="{FF2B5EF4-FFF2-40B4-BE49-F238E27FC236}">
                  <a16:creationId xmlns:a16="http://schemas.microsoft.com/office/drawing/2014/main" id="{E7B2DEFC-27AB-41E1-AFE1-0A42A6067A24}"/>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3" name="Shape 1871">
              <a:extLst>
                <a:ext uri="{FF2B5EF4-FFF2-40B4-BE49-F238E27FC236}">
                  <a16:creationId xmlns:a16="http://schemas.microsoft.com/office/drawing/2014/main" id="{9E5E63A2-9B2C-4F55-95DF-A80461003C36}"/>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4" name="Shape 1872">
              <a:extLst>
                <a:ext uri="{FF2B5EF4-FFF2-40B4-BE49-F238E27FC236}">
                  <a16:creationId xmlns:a16="http://schemas.microsoft.com/office/drawing/2014/main" id="{4FC04A53-0EE5-41C1-86C6-907EC62546A7}"/>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5" name="Shape 1873">
              <a:extLst>
                <a:ext uri="{FF2B5EF4-FFF2-40B4-BE49-F238E27FC236}">
                  <a16:creationId xmlns:a16="http://schemas.microsoft.com/office/drawing/2014/main" id="{E1D78F6A-E74F-4EDB-8410-F141B5121611}"/>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6" name="Shape 1874">
              <a:extLst>
                <a:ext uri="{FF2B5EF4-FFF2-40B4-BE49-F238E27FC236}">
                  <a16:creationId xmlns:a16="http://schemas.microsoft.com/office/drawing/2014/main" id="{0485980E-662F-40EF-A664-727B5EB51335}"/>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7" name="Shape 1875">
              <a:extLst>
                <a:ext uri="{FF2B5EF4-FFF2-40B4-BE49-F238E27FC236}">
                  <a16:creationId xmlns:a16="http://schemas.microsoft.com/office/drawing/2014/main" id="{6323535B-9A46-46D1-890B-64AB0D225E0F}"/>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8" name="Shape 1876">
              <a:extLst>
                <a:ext uri="{FF2B5EF4-FFF2-40B4-BE49-F238E27FC236}">
                  <a16:creationId xmlns:a16="http://schemas.microsoft.com/office/drawing/2014/main" id="{B7A8FA31-0B00-4B8A-80B5-C4F450DA5307}"/>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9" name="Shape 1877">
              <a:extLst>
                <a:ext uri="{FF2B5EF4-FFF2-40B4-BE49-F238E27FC236}">
                  <a16:creationId xmlns:a16="http://schemas.microsoft.com/office/drawing/2014/main" id="{99DDA2E9-3D96-4C70-9135-5B328C0EA728}"/>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0" name="Shape 1878">
              <a:extLst>
                <a:ext uri="{FF2B5EF4-FFF2-40B4-BE49-F238E27FC236}">
                  <a16:creationId xmlns:a16="http://schemas.microsoft.com/office/drawing/2014/main" id="{891DF36B-7206-4905-8812-0CA7251258C2}"/>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1" name="Shape 1879">
              <a:extLst>
                <a:ext uri="{FF2B5EF4-FFF2-40B4-BE49-F238E27FC236}">
                  <a16:creationId xmlns:a16="http://schemas.microsoft.com/office/drawing/2014/main" id="{533545DF-EFFA-4583-AF0B-0648EC56AD7B}"/>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2" name="Shape 1880">
              <a:extLst>
                <a:ext uri="{FF2B5EF4-FFF2-40B4-BE49-F238E27FC236}">
                  <a16:creationId xmlns:a16="http://schemas.microsoft.com/office/drawing/2014/main" id="{C7FAD29C-BA93-423E-9252-5C3B19F6A5C4}"/>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3" name="Shape 1881">
              <a:extLst>
                <a:ext uri="{FF2B5EF4-FFF2-40B4-BE49-F238E27FC236}">
                  <a16:creationId xmlns:a16="http://schemas.microsoft.com/office/drawing/2014/main" id="{89F2E82D-2C56-4D5A-AA4D-84D30B66B319}"/>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4" name="Shape 1882">
              <a:extLst>
                <a:ext uri="{FF2B5EF4-FFF2-40B4-BE49-F238E27FC236}">
                  <a16:creationId xmlns:a16="http://schemas.microsoft.com/office/drawing/2014/main" id="{60920EE9-D1DD-4571-99E8-5918D55A30CA}"/>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5" name="Shape 1883">
              <a:extLst>
                <a:ext uri="{FF2B5EF4-FFF2-40B4-BE49-F238E27FC236}">
                  <a16:creationId xmlns:a16="http://schemas.microsoft.com/office/drawing/2014/main" id="{031AFD5B-09BE-4CD2-9CFE-F31378049C57}"/>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6" name="Shape 1884">
              <a:extLst>
                <a:ext uri="{FF2B5EF4-FFF2-40B4-BE49-F238E27FC236}">
                  <a16:creationId xmlns:a16="http://schemas.microsoft.com/office/drawing/2014/main" id="{B3D70CF8-172B-4012-9859-3234FD9BFAB7}"/>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7" name="Shape 1885">
              <a:extLst>
                <a:ext uri="{FF2B5EF4-FFF2-40B4-BE49-F238E27FC236}">
                  <a16:creationId xmlns:a16="http://schemas.microsoft.com/office/drawing/2014/main" id="{9E7C75EE-BFF6-4D64-93EE-1436B7C19DB1}"/>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8" name="Shape 1886">
              <a:extLst>
                <a:ext uri="{FF2B5EF4-FFF2-40B4-BE49-F238E27FC236}">
                  <a16:creationId xmlns:a16="http://schemas.microsoft.com/office/drawing/2014/main" id="{B5028F7A-D554-46E6-9954-F6D1A993647A}"/>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9" name="Shape 1887">
              <a:extLst>
                <a:ext uri="{FF2B5EF4-FFF2-40B4-BE49-F238E27FC236}">
                  <a16:creationId xmlns:a16="http://schemas.microsoft.com/office/drawing/2014/main" id="{0D7C08EE-15FE-4416-B07B-4DC13310FFEA}"/>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0" name="Shape 1888">
              <a:extLst>
                <a:ext uri="{FF2B5EF4-FFF2-40B4-BE49-F238E27FC236}">
                  <a16:creationId xmlns:a16="http://schemas.microsoft.com/office/drawing/2014/main" id="{990E83A8-BA21-410F-BEA8-BEF6C2B4EC9A}"/>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1" name="Shape 1889">
              <a:extLst>
                <a:ext uri="{FF2B5EF4-FFF2-40B4-BE49-F238E27FC236}">
                  <a16:creationId xmlns:a16="http://schemas.microsoft.com/office/drawing/2014/main" id="{9E5984A3-ACE9-4CF9-908F-53C27FF624C6}"/>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2" name="Shape 1890">
              <a:extLst>
                <a:ext uri="{FF2B5EF4-FFF2-40B4-BE49-F238E27FC236}">
                  <a16:creationId xmlns:a16="http://schemas.microsoft.com/office/drawing/2014/main" id="{A5A7BB9F-2505-4DF1-B056-87A364D259DC}"/>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3" name="Shape 1891">
              <a:extLst>
                <a:ext uri="{FF2B5EF4-FFF2-40B4-BE49-F238E27FC236}">
                  <a16:creationId xmlns:a16="http://schemas.microsoft.com/office/drawing/2014/main" id="{B92FA7F1-AE71-42B5-B6DD-EC1175A34B67}"/>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4" name="Shape 1892">
              <a:extLst>
                <a:ext uri="{FF2B5EF4-FFF2-40B4-BE49-F238E27FC236}">
                  <a16:creationId xmlns:a16="http://schemas.microsoft.com/office/drawing/2014/main" id="{18B4E294-25D9-4D26-A045-88F99F2C016D}"/>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5" name="Shape 1893">
              <a:extLst>
                <a:ext uri="{FF2B5EF4-FFF2-40B4-BE49-F238E27FC236}">
                  <a16:creationId xmlns:a16="http://schemas.microsoft.com/office/drawing/2014/main" id="{60B1A043-79FC-4AB6-826F-22B5F22E20C4}"/>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6" name="Shape 1894">
              <a:extLst>
                <a:ext uri="{FF2B5EF4-FFF2-40B4-BE49-F238E27FC236}">
                  <a16:creationId xmlns:a16="http://schemas.microsoft.com/office/drawing/2014/main" id="{BFFF8344-27AA-447A-849B-CCEBEA761AAA}"/>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7" name="Shape 1895">
              <a:extLst>
                <a:ext uri="{FF2B5EF4-FFF2-40B4-BE49-F238E27FC236}">
                  <a16:creationId xmlns:a16="http://schemas.microsoft.com/office/drawing/2014/main" id="{7332AA64-74B4-4088-9FB2-265C2D4B38CF}"/>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8" name="Shape 1896">
              <a:extLst>
                <a:ext uri="{FF2B5EF4-FFF2-40B4-BE49-F238E27FC236}">
                  <a16:creationId xmlns:a16="http://schemas.microsoft.com/office/drawing/2014/main" id="{37723AF4-7592-4F3F-97AD-F5D5A4F366FD}"/>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9" name="Shape 1897">
              <a:extLst>
                <a:ext uri="{FF2B5EF4-FFF2-40B4-BE49-F238E27FC236}">
                  <a16:creationId xmlns:a16="http://schemas.microsoft.com/office/drawing/2014/main" id="{A587C998-E7F7-428B-9117-43541A9CA404}"/>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0" name="Shape 1898">
              <a:extLst>
                <a:ext uri="{FF2B5EF4-FFF2-40B4-BE49-F238E27FC236}">
                  <a16:creationId xmlns:a16="http://schemas.microsoft.com/office/drawing/2014/main" id="{2E65F64C-0AB6-47DF-8D8C-52D8C49534C5}"/>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1" name="Shape 1899">
              <a:extLst>
                <a:ext uri="{FF2B5EF4-FFF2-40B4-BE49-F238E27FC236}">
                  <a16:creationId xmlns:a16="http://schemas.microsoft.com/office/drawing/2014/main" id="{6F44ED6C-18D5-4890-AA4D-03927B5A1149}"/>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2" name="Shape 1900">
              <a:extLst>
                <a:ext uri="{FF2B5EF4-FFF2-40B4-BE49-F238E27FC236}">
                  <a16:creationId xmlns:a16="http://schemas.microsoft.com/office/drawing/2014/main" id="{2E5E2618-2157-430A-8AE4-D2113D584E68}"/>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3" name="Shape 1901">
              <a:extLst>
                <a:ext uri="{FF2B5EF4-FFF2-40B4-BE49-F238E27FC236}">
                  <a16:creationId xmlns:a16="http://schemas.microsoft.com/office/drawing/2014/main" id="{31D2A3BC-B26A-4EE9-8301-2BE1202AC346}"/>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4" name="Shape 1902">
              <a:extLst>
                <a:ext uri="{FF2B5EF4-FFF2-40B4-BE49-F238E27FC236}">
                  <a16:creationId xmlns:a16="http://schemas.microsoft.com/office/drawing/2014/main" id="{7DDEC796-E1B1-4F12-9FA0-4D46913C6C00}"/>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5" name="Shape 1903">
              <a:extLst>
                <a:ext uri="{FF2B5EF4-FFF2-40B4-BE49-F238E27FC236}">
                  <a16:creationId xmlns:a16="http://schemas.microsoft.com/office/drawing/2014/main" id="{5EBE7CD7-1FA6-4DFC-A883-B0D03FB24323}"/>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6" name="Shape 1904">
              <a:extLst>
                <a:ext uri="{FF2B5EF4-FFF2-40B4-BE49-F238E27FC236}">
                  <a16:creationId xmlns:a16="http://schemas.microsoft.com/office/drawing/2014/main" id="{0E1A53B5-C875-4651-B0A0-C4335C2CDD0E}"/>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7" name="Shape 1905">
              <a:extLst>
                <a:ext uri="{FF2B5EF4-FFF2-40B4-BE49-F238E27FC236}">
                  <a16:creationId xmlns:a16="http://schemas.microsoft.com/office/drawing/2014/main" id="{C600ED32-B5E3-4F96-AC71-03E88DA8C140}"/>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8" name="Shape 1906">
              <a:extLst>
                <a:ext uri="{FF2B5EF4-FFF2-40B4-BE49-F238E27FC236}">
                  <a16:creationId xmlns:a16="http://schemas.microsoft.com/office/drawing/2014/main" id="{E9D93CF3-3027-42A8-BB7F-082DE2ACEACC}"/>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9" name="Shape 1907">
              <a:extLst>
                <a:ext uri="{FF2B5EF4-FFF2-40B4-BE49-F238E27FC236}">
                  <a16:creationId xmlns:a16="http://schemas.microsoft.com/office/drawing/2014/main" id="{FEA74FFB-8400-4CD9-A992-E9C9B56566E7}"/>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0" name="Shape 1908">
              <a:extLst>
                <a:ext uri="{FF2B5EF4-FFF2-40B4-BE49-F238E27FC236}">
                  <a16:creationId xmlns:a16="http://schemas.microsoft.com/office/drawing/2014/main" id="{A191B9C9-0B1B-4F41-A63D-7C26D9C111BC}"/>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1" name="Shape 1909">
              <a:extLst>
                <a:ext uri="{FF2B5EF4-FFF2-40B4-BE49-F238E27FC236}">
                  <a16:creationId xmlns:a16="http://schemas.microsoft.com/office/drawing/2014/main" id="{6C9CDDBE-C695-4CB1-8070-2D59B97EA002}"/>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2" name="Shape 1910">
              <a:extLst>
                <a:ext uri="{FF2B5EF4-FFF2-40B4-BE49-F238E27FC236}">
                  <a16:creationId xmlns:a16="http://schemas.microsoft.com/office/drawing/2014/main" id="{67062CA1-624A-409B-86D2-93C15B48B404}"/>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3" name="Shape 1911">
              <a:extLst>
                <a:ext uri="{FF2B5EF4-FFF2-40B4-BE49-F238E27FC236}">
                  <a16:creationId xmlns:a16="http://schemas.microsoft.com/office/drawing/2014/main" id="{A9627044-FBFF-44F7-BD14-28E5D77D83F3}"/>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4" name="Shape 1912">
              <a:extLst>
                <a:ext uri="{FF2B5EF4-FFF2-40B4-BE49-F238E27FC236}">
                  <a16:creationId xmlns:a16="http://schemas.microsoft.com/office/drawing/2014/main" id="{E012A51A-2EA4-454F-88D6-C73D696C010B}"/>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5" name="Shape 1913">
              <a:extLst>
                <a:ext uri="{FF2B5EF4-FFF2-40B4-BE49-F238E27FC236}">
                  <a16:creationId xmlns:a16="http://schemas.microsoft.com/office/drawing/2014/main" id="{2D103736-DC31-46F3-81D9-C5E9398AFBBC}"/>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6" name="Shape 1914">
              <a:extLst>
                <a:ext uri="{FF2B5EF4-FFF2-40B4-BE49-F238E27FC236}">
                  <a16:creationId xmlns:a16="http://schemas.microsoft.com/office/drawing/2014/main" id="{3E536931-DF37-4B88-A580-62A0FBFBD769}"/>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7" name="Shape 1915">
              <a:extLst>
                <a:ext uri="{FF2B5EF4-FFF2-40B4-BE49-F238E27FC236}">
                  <a16:creationId xmlns:a16="http://schemas.microsoft.com/office/drawing/2014/main" id="{13C83165-60F7-4811-B3A5-D766B1B9C4DF}"/>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8" name="Shape 1916">
              <a:extLst>
                <a:ext uri="{FF2B5EF4-FFF2-40B4-BE49-F238E27FC236}">
                  <a16:creationId xmlns:a16="http://schemas.microsoft.com/office/drawing/2014/main" id="{A39B4644-CC51-484E-8D56-5CEF578C9BD2}"/>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9" name="Shape 1917">
              <a:extLst>
                <a:ext uri="{FF2B5EF4-FFF2-40B4-BE49-F238E27FC236}">
                  <a16:creationId xmlns:a16="http://schemas.microsoft.com/office/drawing/2014/main" id="{E379E67A-6378-435B-A96F-974179E49AC9}"/>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0" name="Shape 1918">
              <a:extLst>
                <a:ext uri="{FF2B5EF4-FFF2-40B4-BE49-F238E27FC236}">
                  <a16:creationId xmlns:a16="http://schemas.microsoft.com/office/drawing/2014/main" id="{4D560D40-8CB5-41C9-80A3-30D9EEC793E5}"/>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1" name="Shape 1919">
              <a:extLst>
                <a:ext uri="{FF2B5EF4-FFF2-40B4-BE49-F238E27FC236}">
                  <a16:creationId xmlns:a16="http://schemas.microsoft.com/office/drawing/2014/main" id="{BED8825D-3EEF-49B8-8903-A7EBBC760FC8}"/>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2" name="Shape 1921">
              <a:extLst>
                <a:ext uri="{FF2B5EF4-FFF2-40B4-BE49-F238E27FC236}">
                  <a16:creationId xmlns:a16="http://schemas.microsoft.com/office/drawing/2014/main" id="{2FBBD449-3F77-4086-8E03-4AB4EDF94654}"/>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3" name="Shape 1922">
              <a:extLst>
                <a:ext uri="{FF2B5EF4-FFF2-40B4-BE49-F238E27FC236}">
                  <a16:creationId xmlns:a16="http://schemas.microsoft.com/office/drawing/2014/main" id="{EC8520B1-386B-494A-98DF-18B88C1257B2}"/>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4" name="Shape 1923">
              <a:extLst>
                <a:ext uri="{FF2B5EF4-FFF2-40B4-BE49-F238E27FC236}">
                  <a16:creationId xmlns:a16="http://schemas.microsoft.com/office/drawing/2014/main" id="{448E1AD9-9CEF-4D68-A764-1E77B6152A0F}"/>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5" name="Shape 1924">
              <a:extLst>
                <a:ext uri="{FF2B5EF4-FFF2-40B4-BE49-F238E27FC236}">
                  <a16:creationId xmlns:a16="http://schemas.microsoft.com/office/drawing/2014/main" id="{16F1C847-95B0-4695-9FF2-4DD58FB37F6B}"/>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6" name="Shape 1925">
              <a:extLst>
                <a:ext uri="{FF2B5EF4-FFF2-40B4-BE49-F238E27FC236}">
                  <a16:creationId xmlns:a16="http://schemas.microsoft.com/office/drawing/2014/main" id="{A4B36227-F3FD-46BB-9540-6E5D161E424D}"/>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7" name="Shape 1926">
              <a:extLst>
                <a:ext uri="{FF2B5EF4-FFF2-40B4-BE49-F238E27FC236}">
                  <a16:creationId xmlns:a16="http://schemas.microsoft.com/office/drawing/2014/main" id="{8F21FCA9-7269-4B70-8A7D-E4557E3CA0B5}"/>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8" name="Shape 1927">
              <a:extLst>
                <a:ext uri="{FF2B5EF4-FFF2-40B4-BE49-F238E27FC236}">
                  <a16:creationId xmlns:a16="http://schemas.microsoft.com/office/drawing/2014/main" id="{0A927023-CA4D-421D-8F5F-B9DC9FB2463B}"/>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9" name="Shape 1928">
              <a:extLst>
                <a:ext uri="{FF2B5EF4-FFF2-40B4-BE49-F238E27FC236}">
                  <a16:creationId xmlns:a16="http://schemas.microsoft.com/office/drawing/2014/main" id="{33FF4B1C-D4C0-45AB-97E1-0484FCA4C124}"/>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0" name="Shape 1929">
              <a:extLst>
                <a:ext uri="{FF2B5EF4-FFF2-40B4-BE49-F238E27FC236}">
                  <a16:creationId xmlns:a16="http://schemas.microsoft.com/office/drawing/2014/main" id="{1889852D-756E-466C-80DB-DE27C9F535CD}"/>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1" name="Shape 1930">
              <a:extLst>
                <a:ext uri="{FF2B5EF4-FFF2-40B4-BE49-F238E27FC236}">
                  <a16:creationId xmlns:a16="http://schemas.microsoft.com/office/drawing/2014/main" id="{189A0C52-78D9-4575-A251-36C737F4F230}"/>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2" name="Shape 1931">
              <a:extLst>
                <a:ext uri="{FF2B5EF4-FFF2-40B4-BE49-F238E27FC236}">
                  <a16:creationId xmlns:a16="http://schemas.microsoft.com/office/drawing/2014/main" id="{FA7401C5-8D9B-4159-85B2-BBC9090DB5B9}"/>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3" name="Shape 1932">
              <a:extLst>
                <a:ext uri="{FF2B5EF4-FFF2-40B4-BE49-F238E27FC236}">
                  <a16:creationId xmlns:a16="http://schemas.microsoft.com/office/drawing/2014/main" id="{8C3D6A0B-0C94-4022-AEAD-35C54F7A3F4F}"/>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4" name="Shape 1933">
              <a:extLst>
                <a:ext uri="{FF2B5EF4-FFF2-40B4-BE49-F238E27FC236}">
                  <a16:creationId xmlns:a16="http://schemas.microsoft.com/office/drawing/2014/main" id="{943743B5-FE12-40E3-B0EC-8F8DFDC7DB67}"/>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5" name="Shape 1934">
              <a:extLst>
                <a:ext uri="{FF2B5EF4-FFF2-40B4-BE49-F238E27FC236}">
                  <a16:creationId xmlns:a16="http://schemas.microsoft.com/office/drawing/2014/main" id="{70F0780D-C5A1-49C8-B644-05FF5178518D}"/>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6" name="Shape 1935">
              <a:extLst>
                <a:ext uri="{FF2B5EF4-FFF2-40B4-BE49-F238E27FC236}">
                  <a16:creationId xmlns:a16="http://schemas.microsoft.com/office/drawing/2014/main" id="{1729D350-4133-4B51-844A-F280CB06C1E6}"/>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7" name="Shape 1936">
              <a:extLst>
                <a:ext uri="{FF2B5EF4-FFF2-40B4-BE49-F238E27FC236}">
                  <a16:creationId xmlns:a16="http://schemas.microsoft.com/office/drawing/2014/main" id="{D8940D2D-1EE7-4D75-85EF-1B5B12257238}"/>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328" name="Shape 2843">
            <a:extLst>
              <a:ext uri="{FF2B5EF4-FFF2-40B4-BE49-F238E27FC236}">
                <a16:creationId xmlns:a16="http://schemas.microsoft.com/office/drawing/2014/main" id="{39342F91-905D-417B-8572-BE7970C8ED4F}"/>
              </a:ext>
            </a:extLst>
          </p:cNvPr>
          <p:cNvSpPr/>
          <p:nvPr/>
        </p:nvSpPr>
        <p:spPr>
          <a:xfrm>
            <a:off x="8591851" y="3451243"/>
            <a:ext cx="568807" cy="868253"/>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329" name="Shape 2871">
            <a:extLst>
              <a:ext uri="{FF2B5EF4-FFF2-40B4-BE49-F238E27FC236}">
                <a16:creationId xmlns:a16="http://schemas.microsoft.com/office/drawing/2014/main" id="{1AA1FBEE-26D4-4BCC-A744-7A460490794D}"/>
              </a:ext>
            </a:extLst>
          </p:cNvPr>
          <p:cNvSpPr/>
          <p:nvPr/>
        </p:nvSpPr>
        <p:spPr>
          <a:xfrm>
            <a:off x="8555980" y="4883919"/>
            <a:ext cx="640549" cy="75886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graphicFrame>
        <p:nvGraphicFramePr>
          <p:cNvPr id="330" name="Table 329">
            <a:extLst>
              <a:ext uri="{FF2B5EF4-FFF2-40B4-BE49-F238E27FC236}">
                <a16:creationId xmlns:a16="http://schemas.microsoft.com/office/drawing/2014/main" id="{461911C5-422A-4E18-93F9-EA3D046E5A0C}"/>
              </a:ext>
            </a:extLst>
          </p:cNvPr>
          <p:cNvGraphicFramePr>
            <a:graphicFrameLocks noGrp="1"/>
          </p:cNvGraphicFramePr>
          <p:nvPr>
            <p:extLst>
              <p:ext uri="{D42A27DB-BD31-4B8C-83A1-F6EECF244321}">
                <p14:modId xmlns:p14="http://schemas.microsoft.com/office/powerpoint/2010/main" val="1724441570"/>
              </p:ext>
            </p:extLst>
          </p:nvPr>
        </p:nvGraphicFramePr>
        <p:xfrm>
          <a:off x="9600708" y="2190191"/>
          <a:ext cx="2466346" cy="944880"/>
        </p:xfrm>
        <a:graphic>
          <a:graphicData uri="http://schemas.openxmlformats.org/drawingml/2006/table">
            <a:tbl>
              <a:tblPr firstRow="1" bandRow="1">
                <a:tableStyleId>{5C22544A-7EE6-4342-B048-85BDC9FD1C3A}</a:tableStyleId>
              </a:tblPr>
              <a:tblGrid>
                <a:gridCol w="2466346">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US Top 3 Channels</a:t>
                      </a:r>
                    </a:p>
                  </a:txBody>
                  <a:tcPr anchor="ctr">
                    <a:solidFill>
                      <a:schemeClr val="accent3">
                        <a:lumMod val="25000"/>
                      </a:schemeClr>
                    </a:solidFill>
                  </a:tcPr>
                </a:tc>
                <a:extLst>
                  <a:ext uri="{0D108BD9-81ED-4DB2-BD59-A6C34878D82A}">
                    <a16:rowId xmlns:a16="http://schemas.microsoft.com/office/drawing/2014/main" val="3644197670"/>
                  </a:ext>
                </a:extLst>
              </a:tr>
              <a:tr h="259041">
                <a:tc>
                  <a:txBody>
                    <a:bodyPr/>
                    <a:lstStyle/>
                    <a:p>
                      <a:pPr marL="285750" indent="-285750" algn="l" fontAlgn="b">
                        <a:buFont typeface="Arial" panose="020B0604020202020204" pitchFamily="34" charset="0"/>
                        <a:buChar char="•"/>
                      </a:pPr>
                      <a:r>
                        <a:rPr lang="en-US" sz="1400" b="0" i="0" u="none" strike="noStrike" dirty="0">
                          <a:solidFill>
                            <a:schemeClr val="tx1"/>
                          </a:solidFill>
                          <a:effectLst/>
                          <a:latin typeface="Arial" panose="020B0604020202020204" pitchFamily="34" charset="0"/>
                          <a:cs typeface="Arial" panose="020B0604020202020204" pitchFamily="34" charset="0"/>
                        </a:rPr>
                        <a:t>Mass Market Retailer</a:t>
                      </a:r>
                    </a:p>
                    <a:p>
                      <a:pPr marL="285750" indent="-285750" algn="l" fontAlgn="b">
                        <a:buFont typeface="Arial" panose="020B0604020202020204" pitchFamily="34" charset="0"/>
                        <a:buChar char="•"/>
                      </a:pPr>
                      <a:r>
                        <a:rPr lang="en-US" sz="1400" b="0" i="0" u="none" strike="noStrike" dirty="0">
                          <a:solidFill>
                            <a:schemeClr val="tx1"/>
                          </a:solidFill>
                          <a:effectLst/>
                          <a:latin typeface="Arial" panose="020B0604020202020204" pitchFamily="34" charset="0"/>
                          <a:cs typeface="Arial" panose="020B0604020202020204" pitchFamily="34" charset="0"/>
                        </a:rPr>
                        <a:t>Club Store</a:t>
                      </a:r>
                    </a:p>
                    <a:p>
                      <a:pPr marL="285750" indent="-285750" algn="l" fontAlgn="b">
                        <a:buFont typeface="Arial" panose="020B0604020202020204" pitchFamily="34" charset="0"/>
                        <a:buChar char="•"/>
                      </a:pPr>
                      <a:r>
                        <a:rPr lang="en-US" sz="1400" b="0" i="0" u="none" strike="noStrike" dirty="0">
                          <a:solidFill>
                            <a:schemeClr val="tx1"/>
                          </a:solidFill>
                          <a:effectLst/>
                          <a:latin typeface="Arial" panose="020B0604020202020204" pitchFamily="34" charset="0"/>
                          <a:cs typeface="Arial" panose="020B0604020202020204" pitchFamily="34" charset="0"/>
                        </a:rPr>
                        <a:t>Drugstore/ Pharmacy</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331" name="Table 5">
            <a:extLst>
              <a:ext uri="{FF2B5EF4-FFF2-40B4-BE49-F238E27FC236}">
                <a16:creationId xmlns:a16="http://schemas.microsoft.com/office/drawing/2014/main" id="{7022D559-6A3A-4535-95DC-7F8A14215FD5}"/>
              </a:ext>
            </a:extLst>
          </p:cNvPr>
          <p:cNvGraphicFramePr>
            <a:graphicFrameLocks noGrp="1"/>
          </p:cNvGraphicFramePr>
          <p:nvPr>
            <p:extLst>
              <p:ext uri="{D42A27DB-BD31-4B8C-83A1-F6EECF244321}">
                <p14:modId xmlns:p14="http://schemas.microsoft.com/office/powerpoint/2010/main" val="3230408072"/>
              </p:ext>
            </p:extLst>
          </p:nvPr>
        </p:nvGraphicFramePr>
        <p:xfrm>
          <a:off x="9600706" y="3512386"/>
          <a:ext cx="2466347" cy="948729"/>
        </p:xfrm>
        <a:graphic>
          <a:graphicData uri="http://schemas.openxmlformats.org/drawingml/2006/table">
            <a:tbl>
              <a:tblPr firstRow="1" bandRow="1">
                <a:tableStyleId>{7DF18680-E054-41AD-8BC1-D1AEF772440D}</a:tableStyleId>
              </a:tblPr>
              <a:tblGrid>
                <a:gridCol w="2466347">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UK Top 3 Channels</a:t>
                      </a:r>
                    </a:p>
                  </a:txBody>
                  <a:tcPr anchor="ctr">
                    <a:solidFill>
                      <a:srgbClr val="96B1AD"/>
                    </a:solidFill>
                  </a:tcPr>
                </a:tc>
                <a:extLst>
                  <a:ext uri="{0D108BD9-81ED-4DB2-BD59-A6C34878D82A}">
                    <a16:rowId xmlns:a16="http://schemas.microsoft.com/office/drawing/2014/main" val="3644197670"/>
                  </a:ext>
                </a:extLst>
              </a:tr>
              <a:tr h="293709">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Grocery Store Chain</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Drugstore/Pharmacy</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Natural/Health Food Store</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332" name="Table 5">
            <a:extLst>
              <a:ext uri="{FF2B5EF4-FFF2-40B4-BE49-F238E27FC236}">
                <a16:creationId xmlns:a16="http://schemas.microsoft.com/office/drawing/2014/main" id="{83C467E6-4DC7-4C84-81C6-74520F88E75B}"/>
              </a:ext>
            </a:extLst>
          </p:cNvPr>
          <p:cNvGraphicFramePr>
            <a:graphicFrameLocks noGrp="1"/>
          </p:cNvGraphicFramePr>
          <p:nvPr>
            <p:extLst>
              <p:ext uri="{D42A27DB-BD31-4B8C-83A1-F6EECF244321}">
                <p14:modId xmlns:p14="http://schemas.microsoft.com/office/powerpoint/2010/main" val="1982734689"/>
              </p:ext>
            </p:extLst>
          </p:nvPr>
        </p:nvGraphicFramePr>
        <p:xfrm>
          <a:off x="9616836" y="4785613"/>
          <a:ext cx="2466347" cy="1158240"/>
        </p:xfrm>
        <a:graphic>
          <a:graphicData uri="http://schemas.openxmlformats.org/drawingml/2006/table">
            <a:tbl>
              <a:tblPr firstRow="1" bandRow="1">
                <a:tableStyleId>{5C22544A-7EE6-4342-B048-85BDC9FD1C3A}</a:tableStyleId>
              </a:tblPr>
              <a:tblGrid>
                <a:gridCol w="2466347">
                  <a:extLst>
                    <a:ext uri="{9D8B030D-6E8A-4147-A177-3AD203B41FA5}">
                      <a16:colId xmlns:a16="http://schemas.microsoft.com/office/drawing/2014/main" val="204549843"/>
                    </a:ext>
                  </a:extLst>
                </a:gridCol>
              </a:tblGrid>
              <a:tr h="259041">
                <a:tc>
                  <a:txBody>
                    <a:bodyPr/>
                    <a:lstStyle/>
                    <a:p>
                      <a:pPr algn="ctr"/>
                      <a:r>
                        <a:rPr lang="en-US" sz="1400" b="0" i="0" dirty="0">
                          <a:solidFill>
                            <a:schemeClr val="bg1">
                              <a:lumMod val="95000"/>
                            </a:schemeClr>
                          </a:solidFill>
                          <a:latin typeface="Arial" panose="020B0604020202020204" pitchFamily="34" charset="0"/>
                          <a:cs typeface="Arial" panose="020B0604020202020204" pitchFamily="34" charset="0"/>
                        </a:rPr>
                        <a:t>Germany Top 3 Channels</a:t>
                      </a:r>
                    </a:p>
                  </a:txBody>
                  <a:tcPr anchor="ctr">
                    <a:solidFill>
                      <a:schemeClr val="bg1">
                        <a:lumMod val="50000"/>
                      </a:schemeClr>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Online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Independent Pharmacy</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Drugstore/Pharmacy</a:t>
                      </a:r>
                    </a:p>
                    <a:p>
                      <a:pPr algn="ctr" fontAlgn="b"/>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sp>
        <p:nvSpPr>
          <p:cNvPr id="120" name="Freeform 260">
            <a:extLst>
              <a:ext uri="{FF2B5EF4-FFF2-40B4-BE49-F238E27FC236}">
                <a16:creationId xmlns:a16="http://schemas.microsoft.com/office/drawing/2014/main" id="{DBB2C914-FF28-C446-BF8C-03BD67051E13}"/>
              </a:ext>
            </a:extLst>
          </p:cNvPr>
          <p:cNvSpPr>
            <a:spLocks noChangeAspect="1" noEditPoints="1"/>
          </p:cNvSpPr>
          <p:nvPr/>
        </p:nvSpPr>
        <p:spPr bwMode="auto">
          <a:xfrm>
            <a:off x="590967" y="654140"/>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graphicFrame>
        <p:nvGraphicFramePr>
          <p:cNvPr id="2" name="Chart 1">
            <a:extLst>
              <a:ext uri="{FF2B5EF4-FFF2-40B4-BE49-F238E27FC236}">
                <a16:creationId xmlns:a16="http://schemas.microsoft.com/office/drawing/2014/main" id="{E74B1533-7371-45B9-8A61-B0DA3A411A77}"/>
              </a:ext>
            </a:extLst>
          </p:cNvPr>
          <p:cNvGraphicFramePr/>
          <p:nvPr>
            <p:extLst>
              <p:ext uri="{D42A27DB-BD31-4B8C-83A1-F6EECF244321}">
                <p14:modId xmlns:p14="http://schemas.microsoft.com/office/powerpoint/2010/main" val="3556014579"/>
              </p:ext>
            </p:extLst>
          </p:nvPr>
        </p:nvGraphicFramePr>
        <p:xfrm>
          <a:off x="323806" y="2246050"/>
          <a:ext cx="8051980" cy="44262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82680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984548" y="253468"/>
            <a:ext cx="10515600" cy="748009"/>
          </a:xfrm>
        </p:spPr>
        <p:txBody>
          <a:bodyPr>
            <a:normAutofit/>
          </a:bodyPr>
          <a:lstStyle/>
          <a:p>
            <a:r>
              <a:rPr lang="en-US" sz="2800" dirty="0">
                <a:solidFill>
                  <a:srgbClr val="035153"/>
                </a:solidFill>
                <a:latin typeface="Arial Black" panose="020B0A04020102020204" pitchFamily="34" charset="0"/>
                <a:cs typeface="Arial Bold" panose="020B0704020202020204" pitchFamily="34" charset="0"/>
              </a:rPr>
              <a:t>What brands do people buy?</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051671" y="1077724"/>
            <a:ext cx="4894248" cy="1563688"/>
          </a:xfrm>
        </p:spPr>
        <p:txBody>
          <a:bodyPr vert="horz" lIns="91440" tIns="45720" rIns="91440" bIns="45720" rtlCol="0" anchor="t">
            <a:noAutofit/>
          </a:bodyPr>
          <a:lstStyle/>
          <a:p>
            <a:pPr marL="0" indent="0">
              <a:lnSpc>
                <a:spcPct val="100000"/>
              </a:lnSpc>
              <a:spcBef>
                <a:spcPts val="0"/>
              </a:spcBef>
              <a:buNone/>
            </a:pPr>
            <a:r>
              <a:rPr lang="en-US" sz="1800" b="1" dirty="0">
                <a:solidFill>
                  <a:srgbClr val="035153"/>
                </a:solidFill>
                <a:latin typeface="Arial" panose="020B0604020202020204" pitchFamily="34" charset="0"/>
                <a:cs typeface="Arial" panose="020B0604020202020204" pitchFamily="34" charset="0"/>
              </a:rPr>
              <a:t>KEY ITC INSIGHTS</a:t>
            </a:r>
          </a:p>
          <a:p>
            <a:pPr fontAlgn="base">
              <a:spcBef>
                <a:spcPts val="600"/>
              </a:spcBef>
            </a:pPr>
            <a:r>
              <a:rPr lang="en-US" sz="1800" dirty="0">
                <a:solidFill>
                  <a:schemeClr val="accent2">
                    <a:lumMod val="75000"/>
                  </a:schemeClr>
                </a:solidFill>
                <a:latin typeface="Arial" panose="020B0604020202020204" pitchFamily="34" charset="0"/>
                <a:cs typeface="Arial" panose="020B0604020202020204" pitchFamily="34" charset="0"/>
              </a:rPr>
              <a:t>In all countries, supplement users purchase a wide range of brands, including private label and supermarket own-brand​</a:t>
            </a:r>
          </a:p>
          <a:p>
            <a:pPr fontAlgn="base">
              <a:spcBef>
                <a:spcPts val="600"/>
              </a:spcBef>
            </a:pPr>
            <a:r>
              <a:rPr lang="en-US" sz="1800" dirty="0">
                <a:solidFill>
                  <a:schemeClr val="accent2">
                    <a:lumMod val="75000"/>
                  </a:schemeClr>
                </a:solidFill>
                <a:latin typeface="Arial" panose="020B0604020202020204" pitchFamily="34" charset="0"/>
                <a:cs typeface="Arial" panose="020B0604020202020204" pitchFamily="34" charset="0"/>
              </a:rPr>
              <a:t>Many users may not be loyal to one specific brand​</a:t>
            </a:r>
          </a:p>
          <a:p>
            <a:pPr fontAlgn="base">
              <a:spcBef>
                <a:spcPts val="600"/>
              </a:spcBef>
            </a:pPr>
            <a:r>
              <a:rPr lang="en-US" sz="1800" dirty="0">
                <a:solidFill>
                  <a:schemeClr val="accent2">
                    <a:lumMod val="75000"/>
                  </a:schemeClr>
                </a:solidFill>
                <a:latin typeface="Arial" panose="020B0604020202020204" pitchFamily="34" charset="0"/>
                <a:cs typeface="Arial" panose="020B0604020202020204" pitchFamily="34" charset="0"/>
              </a:rPr>
              <a:t>UK consumers may be the most brand loyal, with only 7% suggesting they have no brand preference (10% US and 11% Germany)​</a:t>
            </a:r>
          </a:p>
          <a:p>
            <a:pPr fontAlgn="base">
              <a:spcBef>
                <a:spcPts val="600"/>
              </a:spcBef>
            </a:pPr>
            <a:r>
              <a:rPr lang="en-US" sz="1800" dirty="0">
                <a:solidFill>
                  <a:schemeClr val="accent2">
                    <a:lumMod val="75000"/>
                  </a:schemeClr>
                </a:solidFill>
                <a:latin typeface="Arial" panose="020B0604020202020204" pitchFamily="34" charset="0"/>
                <a:cs typeface="Arial" panose="020B0604020202020204" pitchFamily="34" charset="0"/>
              </a:rPr>
              <a:t>In all countries store brands are often purchased, with brands owned by retailers Holland &amp; Barrett and Boots the most popular in the UK, and  CVS store brands ranking in the US consumer top 10</a:t>
            </a:r>
          </a:p>
          <a:p>
            <a:pPr fontAlgn="base">
              <a:spcBef>
                <a:spcPts val="600"/>
              </a:spcBef>
            </a:pPr>
            <a:r>
              <a:rPr lang="en-US" sz="1800" dirty="0">
                <a:solidFill>
                  <a:schemeClr val="accent2">
                    <a:lumMod val="75000"/>
                  </a:schemeClr>
                </a:solidFill>
                <a:latin typeface="Arial" panose="020B0604020202020204" pitchFamily="34" charset="0"/>
                <a:cs typeface="Arial" panose="020B0604020202020204" pitchFamily="34" charset="0"/>
              </a:rPr>
              <a:t>Only Pfizer owned brand Centrum is present in the top 10 for all three countries​</a:t>
            </a:r>
          </a:p>
        </p:txBody>
      </p:sp>
      <p:sp>
        <p:nvSpPr>
          <p:cNvPr id="8" name="TextBox 7">
            <a:extLst>
              <a:ext uri="{FF2B5EF4-FFF2-40B4-BE49-F238E27FC236}">
                <a16:creationId xmlns:a16="http://schemas.microsoft.com/office/drawing/2014/main" id="{40C005AE-62CE-4B8D-B877-C9957F13DA8C}"/>
              </a:ext>
            </a:extLst>
          </p:cNvPr>
          <p:cNvSpPr txBox="1"/>
          <p:nvPr/>
        </p:nvSpPr>
        <p:spPr>
          <a:xfrm>
            <a:off x="175098" y="6483855"/>
            <a:ext cx="12484697" cy="253916"/>
          </a:xfrm>
          <a:prstGeom prst="rect">
            <a:avLst/>
          </a:prstGeom>
          <a:noFill/>
        </p:spPr>
        <p:txBody>
          <a:bodyPr wrap="square" rtlCol="0">
            <a:spAutoFit/>
          </a:bodyPr>
          <a:lstStyle/>
          <a:p>
            <a:r>
              <a:rPr lang="en-US" sz="1000" dirty="0">
                <a:solidFill>
                  <a:schemeClr val="bg1">
                    <a:lumMod val="65000"/>
                  </a:schemeClr>
                </a:solidFill>
                <a:latin typeface="Arial" panose="020B0604020202020204" pitchFamily="34" charset="0"/>
                <a:cs typeface="Arial" panose="020B0604020202020204" pitchFamily="34" charset="0"/>
              </a:rPr>
              <a:t>Note: Unaided list of brands they purchase. Question: “What three (3) brand names are you most likely to look for when purchasing a supplement?”</a:t>
            </a:r>
          </a:p>
        </p:txBody>
      </p:sp>
      <p:pic>
        <p:nvPicPr>
          <p:cNvPr id="1026" name="Picture 2">
            <a:extLst>
              <a:ext uri="{FF2B5EF4-FFF2-40B4-BE49-F238E27FC236}">
                <a16:creationId xmlns:a16="http://schemas.microsoft.com/office/drawing/2014/main" id="{BFF3CC99-C2C1-4E44-B999-C9994FFD5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676" y="1242932"/>
            <a:ext cx="206065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ED67A39-F529-9941-AE0B-E25727D9A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1034" y="1707864"/>
            <a:ext cx="130290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54453A7-EA6E-6D47-A8DA-5D02ED84C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8932" y="1048863"/>
            <a:ext cx="206011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52F85BA2-BB28-134B-9B4C-9ED8D5FBBD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377" r="22944"/>
          <a:stretch/>
        </p:blipFill>
        <p:spPr bwMode="auto">
          <a:xfrm>
            <a:off x="10698991" y="3300332"/>
            <a:ext cx="123348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8F6C07-AAF0-FC44-9A17-5210A8730D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53775" y="-4770438"/>
            <a:ext cx="13068300" cy="57658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1483BE0-3B9C-6745-A6E8-392BCFCDFC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0242" y="4033518"/>
            <a:ext cx="4145568"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260">
            <a:extLst>
              <a:ext uri="{FF2B5EF4-FFF2-40B4-BE49-F238E27FC236}">
                <a16:creationId xmlns:a16="http://schemas.microsoft.com/office/drawing/2014/main" id="{6A64D548-B675-B348-B8A7-BD1C2DE4F4A8}"/>
              </a:ext>
            </a:extLst>
          </p:cNvPr>
          <p:cNvSpPr>
            <a:spLocks noChangeAspect="1" noEditPoints="1"/>
          </p:cNvSpPr>
          <p:nvPr/>
        </p:nvSpPr>
        <p:spPr bwMode="auto">
          <a:xfrm>
            <a:off x="616147" y="1150206"/>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247609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62561-882B-42EC-8D91-6CB07D6E5645}"/>
              </a:ext>
            </a:extLst>
          </p:cNvPr>
          <p:cNvSpPr txBox="1"/>
          <p:nvPr/>
        </p:nvSpPr>
        <p:spPr>
          <a:xfrm>
            <a:off x="903166" y="498819"/>
            <a:ext cx="8948818" cy="523220"/>
          </a:xfrm>
          <a:prstGeom prst="rect">
            <a:avLst/>
          </a:prstGeom>
          <a:noFill/>
        </p:spPr>
        <p:txBody>
          <a:bodyPr wrap="square" rtlCol="0">
            <a:spAutoFit/>
          </a:bodyPr>
          <a:lstStyle/>
          <a:p>
            <a:r>
              <a:rPr kumimoji="0" lang="en-US" sz="2800" b="1" u="none" strike="noStrike" kern="1200" cap="all" spc="0" normalizeH="0" baseline="0" noProof="0" dirty="0">
                <a:ln>
                  <a:noFill/>
                </a:ln>
                <a:solidFill>
                  <a:srgbClr val="035153"/>
                </a:solidFill>
                <a:effectLst/>
                <a:uLnTx/>
                <a:uFillTx/>
                <a:latin typeface="Arial Black" panose="020B0604020202020204" pitchFamily="34" charset="0"/>
                <a:cs typeface="Arial Black" panose="020B0604020202020204" pitchFamily="34" charset="0"/>
              </a:rPr>
              <a:t>What brands DO PEOPLE BUY?</a:t>
            </a:r>
            <a:endParaRPr lang="en-US" b="1" dirty="0">
              <a:solidFill>
                <a:srgbClr val="035153"/>
              </a:solidFill>
              <a:latin typeface="Arial Black" panose="020B0604020202020204" pitchFamily="34" charset="0"/>
              <a:cs typeface="Arial Black" panose="020B0604020202020204" pitchFamily="34" charset="0"/>
            </a:endParaRPr>
          </a:p>
        </p:txBody>
      </p:sp>
      <p:sp>
        <p:nvSpPr>
          <p:cNvPr id="4" name="Rectangle: Rounded Corners 3">
            <a:extLst>
              <a:ext uri="{FF2B5EF4-FFF2-40B4-BE49-F238E27FC236}">
                <a16:creationId xmlns:a16="http://schemas.microsoft.com/office/drawing/2014/main" id="{32306262-F7E5-4276-88D6-D1C4C0E664E0}"/>
              </a:ext>
            </a:extLst>
          </p:cNvPr>
          <p:cNvSpPr/>
          <p:nvPr/>
        </p:nvSpPr>
        <p:spPr>
          <a:xfrm>
            <a:off x="649487" y="1846283"/>
            <a:ext cx="3415004" cy="4268357"/>
          </a:xfrm>
          <a:prstGeom prst="roundRect">
            <a:avLst/>
          </a:prstGeom>
          <a:ln w="88900" cap="flat" cmpd="sng">
            <a:solidFill>
              <a:schemeClr val="tx1"/>
            </a:solidFill>
            <a:miter lim="800000"/>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85AA7857-C18F-4402-94EA-AFFA3BA79C5F}"/>
              </a:ext>
            </a:extLst>
          </p:cNvPr>
          <p:cNvSpPr/>
          <p:nvPr/>
        </p:nvSpPr>
        <p:spPr>
          <a:xfrm>
            <a:off x="4359390" y="1846283"/>
            <a:ext cx="3415004" cy="4268357"/>
          </a:xfrm>
          <a:prstGeom prst="roundRect">
            <a:avLst/>
          </a:prstGeom>
          <a:ln w="88900" cap="flat" cmpd="sng">
            <a:solidFill>
              <a:schemeClr val="tx1"/>
            </a:solidFill>
            <a:miter lim="800000"/>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C5BA73F-249B-4B65-945A-8385287EE2DF}"/>
              </a:ext>
            </a:extLst>
          </p:cNvPr>
          <p:cNvSpPr/>
          <p:nvPr/>
        </p:nvSpPr>
        <p:spPr>
          <a:xfrm>
            <a:off x="8120950" y="1859138"/>
            <a:ext cx="3415004" cy="4268357"/>
          </a:xfrm>
          <a:prstGeom prst="roundRect">
            <a:avLst/>
          </a:prstGeom>
          <a:ln w="88900" cap="flat" cmpd="sng">
            <a:solidFill>
              <a:schemeClr val="tx1"/>
            </a:solidFill>
            <a:miter lim="800000"/>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028" name="Picture 4" descr="Go to homepage Centrum.com">
            <a:extLst>
              <a:ext uri="{FF2B5EF4-FFF2-40B4-BE49-F238E27FC236}">
                <a16:creationId xmlns:a16="http://schemas.microsoft.com/office/drawing/2014/main" id="{ED428A73-F53B-466B-8E63-60A40CB5B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187" y="3012936"/>
            <a:ext cx="1013751" cy="417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BTY Logo">
            <a:extLst>
              <a:ext uri="{FF2B5EF4-FFF2-40B4-BE49-F238E27FC236}">
                <a16:creationId xmlns:a16="http://schemas.microsoft.com/office/drawing/2014/main" id="{88C190E2-E5B3-41B7-B1F2-BC9A1B28E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07" y="3605250"/>
            <a:ext cx="1333192" cy="3787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ue one a day logo">
            <a:extLst>
              <a:ext uri="{FF2B5EF4-FFF2-40B4-BE49-F238E27FC236}">
                <a16:creationId xmlns:a16="http://schemas.microsoft.com/office/drawing/2014/main" id="{74C0EB0E-9215-4F92-B614-7EEFC7ABD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2412" y="3549442"/>
            <a:ext cx="987525" cy="3096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irkland Signature means quality and value">
            <a:extLst>
              <a:ext uri="{FF2B5EF4-FFF2-40B4-BE49-F238E27FC236}">
                <a16:creationId xmlns:a16="http://schemas.microsoft.com/office/drawing/2014/main" id="{4DC2F811-13BB-4DE1-956E-3C391EC7FB3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915" t="10383" r="33841" b="41057"/>
          <a:stretch/>
        </p:blipFill>
        <p:spPr bwMode="auto">
          <a:xfrm>
            <a:off x="921096" y="4132122"/>
            <a:ext cx="1154305" cy="3613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ature's Way Brands - Home | Facebook">
            <a:extLst>
              <a:ext uri="{FF2B5EF4-FFF2-40B4-BE49-F238E27FC236}">
                <a16:creationId xmlns:a16="http://schemas.microsoft.com/office/drawing/2014/main" id="{71109668-E7D1-4EA1-8FDB-0F62A1FD45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358" b="20711"/>
          <a:stretch/>
        </p:blipFill>
        <p:spPr bwMode="auto">
          <a:xfrm>
            <a:off x="2565895" y="3977134"/>
            <a:ext cx="1008101" cy="56383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nc Logos">
            <a:extLst>
              <a:ext uri="{FF2B5EF4-FFF2-40B4-BE49-F238E27FC236}">
                <a16:creationId xmlns:a16="http://schemas.microsoft.com/office/drawing/2014/main" id="{77E506D8-9887-40A6-A2F9-4982FFEC14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099" y="4737606"/>
            <a:ext cx="1469285" cy="4482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UNDOWN NATURALS® 100% GOODNESS TOUR DELIVERS SIMPLE GOODNESS TO ...">
            <a:extLst>
              <a:ext uri="{FF2B5EF4-FFF2-40B4-BE49-F238E27FC236}">
                <a16:creationId xmlns:a16="http://schemas.microsoft.com/office/drawing/2014/main" id="{156E87E0-1A99-44C2-8471-D60215D57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6187" y="4485868"/>
            <a:ext cx="1117235" cy="78842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2 Pack) Spring Valley Vitamin B1 Tablets, 250 mg, 100 Ct - Walmart ...">
            <a:extLst>
              <a:ext uri="{FF2B5EF4-FFF2-40B4-BE49-F238E27FC236}">
                <a16:creationId xmlns:a16="http://schemas.microsoft.com/office/drawing/2014/main" id="{157E62EE-DCCD-41C2-A96C-454646227D6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529" t="21875" r="7336" b="59306"/>
          <a:stretch/>
        </p:blipFill>
        <p:spPr bwMode="auto">
          <a:xfrm>
            <a:off x="871151" y="5372733"/>
            <a:ext cx="1384233" cy="30597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cvs logo">
            <a:extLst>
              <a:ext uri="{FF2B5EF4-FFF2-40B4-BE49-F238E27FC236}">
                <a16:creationId xmlns:a16="http://schemas.microsoft.com/office/drawing/2014/main" id="{65E8759F-CAFA-4AA9-92CD-78EA5E022B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06" t="21686" r="-706" b="27974"/>
          <a:stretch/>
        </p:blipFill>
        <p:spPr bwMode="auto">
          <a:xfrm>
            <a:off x="2351744" y="5216383"/>
            <a:ext cx="1571625" cy="56579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Go to homepage Centrum.com">
            <a:extLst>
              <a:ext uri="{FF2B5EF4-FFF2-40B4-BE49-F238E27FC236}">
                <a16:creationId xmlns:a16="http://schemas.microsoft.com/office/drawing/2014/main" id="{BDE05F69-CAAB-4E1B-A668-D1515F665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048" y="4104092"/>
            <a:ext cx="1013751" cy="41742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descr="Go to homepage Centrum.com">
            <a:extLst>
              <a:ext uri="{FF2B5EF4-FFF2-40B4-BE49-F238E27FC236}">
                <a16:creationId xmlns:a16="http://schemas.microsoft.com/office/drawing/2014/main" id="{1110FB1B-B94E-4138-84BB-C354FFE8C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0983" y="4139743"/>
            <a:ext cx="1013751" cy="38177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olland &amp; Barrett Full Logo transparent PNG - StickPNG">
            <a:extLst>
              <a:ext uri="{FF2B5EF4-FFF2-40B4-BE49-F238E27FC236}">
                <a16:creationId xmlns:a16="http://schemas.microsoft.com/office/drawing/2014/main" id="{140913D0-11EF-42D4-ABF8-FFDC99606BD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747" b="41776"/>
          <a:stretch/>
        </p:blipFill>
        <p:spPr bwMode="auto">
          <a:xfrm>
            <a:off x="4579998" y="3036289"/>
            <a:ext cx="1352159" cy="263367"/>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Boots Logo">
            <a:extLst>
              <a:ext uri="{FF2B5EF4-FFF2-40B4-BE49-F238E27FC236}">
                <a16:creationId xmlns:a16="http://schemas.microsoft.com/office/drawing/2014/main" id="{67F210AD-8A0B-4EE2-9410-A0B0B59FB4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76597" y="2922667"/>
            <a:ext cx="894662" cy="482647"/>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SevenSeas - Home | Facebook">
            <a:extLst>
              <a:ext uri="{FF2B5EF4-FFF2-40B4-BE49-F238E27FC236}">
                <a16:creationId xmlns:a16="http://schemas.microsoft.com/office/drawing/2014/main" id="{E231386A-0014-4981-98C8-D6F4D90AC1F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5001" b="17627"/>
          <a:stretch/>
        </p:blipFill>
        <p:spPr bwMode="auto">
          <a:xfrm>
            <a:off x="4801471" y="3457773"/>
            <a:ext cx="794907" cy="535544"/>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Vitabiotics - Home | Facebook">
            <a:extLst>
              <a:ext uri="{FF2B5EF4-FFF2-40B4-BE49-F238E27FC236}">
                <a16:creationId xmlns:a16="http://schemas.microsoft.com/office/drawing/2014/main" id="{D61629AC-717C-40DC-AC8E-30C39698B7A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6374" b="29929"/>
          <a:stretch/>
        </p:blipFill>
        <p:spPr bwMode="auto">
          <a:xfrm>
            <a:off x="6178146" y="3463806"/>
            <a:ext cx="1225604" cy="53554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tesco-logo@2x – Get More Vitamins">
            <a:extLst>
              <a:ext uri="{FF2B5EF4-FFF2-40B4-BE49-F238E27FC236}">
                <a16:creationId xmlns:a16="http://schemas.microsoft.com/office/drawing/2014/main" id="{596E6555-82E9-43C9-99BA-F49966FDE32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08092" y="4198023"/>
            <a:ext cx="1431671" cy="417427"/>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60% Off Healthspan Coupon + 2 Verified Discount Codes (Aug '20)">
            <a:extLst>
              <a:ext uri="{FF2B5EF4-FFF2-40B4-BE49-F238E27FC236}">
                <a16:creationId xmlns:a16="http://schemas.microsoft.com/office/drawing/2014/main" id="{7A016DF5-76C9-43AA-A014-68CF51ACE0A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6800" t="7666" r="18753" b="5265"/>
          <a:stretch/>
        </p:blipFill>
        <p:spPr bwMode="auto">
          <a:xfrm>
            <a:off x="4801471" y="4674297"/>
            <a:ext cx="844610" cy="599993"/>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sainsbury's logo">
            <a:extLst>
              <a:ext uri="{FF2B5EF4-FFF2-40B4-BE49-F238E27FC236}">
                <a16:creationId xmlns:a16="http://schemas.microsoft.com/office/drawing/2014/main" id="{77BEE974-7F0C-4F93-8D29-287532F9F25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9267" b="23485"/>
          <a:stretch/>
        </p:blipFill>
        <p:spPr bwMode="auto">
          <a:xfrm>
            <a:off x="6070818" y="4814123"/>
            <a:ext cx="1573933" cy="417427"/>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Buy Sanatogen High Protein Powder | Chemist Direct">
            <a:extLst>
              <a:ext uri="{FF2B5EF4-FFF2-40B4-BE49-F238E27FC236}">
                <a16:creationId xmlns:a16="http://schemas.microsoft.com/office/drawing/2014/main" id="{A637F72F-0D3A-4BEF-951D-E270D1DC958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4038" b="24373"/>
          <a:stretch/>
        </p:blipFill>
        <p:spPr bwMode="auto">
          <a:xfrm>
            <a:off x="4634797" y="5372733"/>
            <a:ext cx="1321726" cy="58446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Asda | Logopedia | Fandom">
            <a:extLst>
              <a:ext uri="{FF2B5EF4-FFF2-40B4-BE49-F238E27FC236}">
                <a16:creationId xmlns:a16="http://schemas.microsoft.com/office/drawing/2014/main" id="{9FD91EA5-1DD0-4495-A317-70BCD299047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92152" y="5281021"/>
            <a:ext cx="1211598" cy="523838"/>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Abtei - Deutsche Standards: Marken des Jahrhunderts 2019">
            <a:extLst>
              <a:ext uri="{FF2B5EF4-FFF2-40B4-BE49-F238E27FC236}">
                <a16:creationId xmlns:a16="http://schemas.microsoft.com/office/drawing/2014/main" id="{AC065B19-D6A4-44CB-BF71-D8A1075615F9}"/>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15433" b="16425"/>
          <a:stretch/>
        </p:blipFill>
        <p:spPr bwMode="auto">
          <a:xfrm>
            <a:off x="8387252" y="2914598"/>
            <a:ext cx="901214" cy="61410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Products and knowledge for your health | Doppelherz">
            <a:extLst>
              <a:ext uri="{FF2B5EF4-FFF2-40B4-BE49-F238E27FC236}">
                <a16:creationId xmlns:a16="http://schemas.microsoft.com/office/drawing/2014/main" id="{8A2C692E-D9A9-4AEB-B6DD-07A053DF840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32589" t="20463" r="33078" b="17664"/>
          <a:stretch/>
        </p:blipFill>
        <p:spPr bwMode="auto">
          <a:xfrm>
            <a:off x="10032225" y="2855326"/>
            <a:ext cx="1057884" cy="758867"/>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Logos | tetesept.de">
            <a:extLst>
              <a:ext uri="{FF2B5EF4-FFF2-40B4-BE49-F238E27FC236}">
                <a16:creationId xmlns:a16="http://schemas.microsoft.com/office/drawing/2014/main" id="{29AF4C17-B275-48AA-9C90-5C21BB3215F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79277" y="3715721"/>
            <a:ext cx="1168249" cy="246073"/>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Kneipp Works, Naturally - Plant Based Bath &amp; Body Care">
            <a:extLst>
              <a:ext uri="{FF2B5EF4-FFF2-40B4-BE49-F238E27FC236}">
                <a16:creationId xmlns:a16="http://schemas.microsoft.com/office/drawing/2014/main" id="{04DECBCB-D020-4D34-863D-E044F2BE81E6}"/>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13662" b="17620"/>
          <a:stretch/>
        </p:blipFill>
        <p:spPr bwMode="auto">
          <a:xfrm>
            <a:off x="9887473" y="3614193"/>
            <a:ext cx="1347388" cy="482302"/>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Klosterfrau Melissengeist | Melisana Healthcare">
            <a:extLst>
              <a:ext uri="{FF2B5EF4-FFF2-40B4-BE49-F238E27FC236}">
                <a16:creationId xmlns:a16="http://schemas.microsoft.com/office/drawing/2014/main" id="{85006D02-B5A4-4461-B9D3-018365E011D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758980" y="4213970"/>
            <a:ext cx="1613171" cy="417427"/>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Taxofit - Home | Facebook">
            <a:extLst>
              <a:ext uri="{FF2B5EF4-FFF2-40B4-BE49-F238E27FC236}">
                <a16:creationId xmlns:a16="http://schemas.microsoft.com/office/drawing/2014/main" id="{E16A7E9B-1274-4CE1-8D91-51B31592546D}"/>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31675" b="29930"/>
          <a:stretch/>
        </p:blipFill>
        <p:spPr bwMode="auto">
          <a:xfrm>
            <a:off x="8283122" y="4676108"/>
            <a:ext cx="1164404" cy="447069"/>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Verla - #verla #fashion #women #style | Facebook">
            <a:extLst>
              <a:ext uri="{FF2B5EF4-FFF2-40B4-BE49-F238E27FC236}">
                <a16:creationId xmlns:a16="http://schemas.microsoft.com/office/drawing/2014/main" id="{002BFC42-494F-4223-9C66-6F95FE8EC38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19331" b="13372"/>
          <a:stretch/>
        </p:blipFill>
        <p:spPr bwMode="auto">
          <a:xfrm>
            <a:off x="9922404" y="4631397"/>
            <a:ext cx="1286325" cy="695240"/>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dm-drogerie markt Logo">
            <a:extLst>
              <a:ext uri="{FF2B5EF4-FFF2-40B4-BE49-F238E27FC236}">
                <a16:creationId xmlns:a16="http://schemas.microsoft.com/office/drawing/2014/main" id="{A9B31682-3B8D-48E7-8EE2-783DB60281E6}"/>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8175" t="16801" r="15720" b="18553"/>
          <a:stretch/>
        </p:blipFill>
        <p:spPr bwMode="auto">
          <a:xfrm>
            <a:off x="8303380" y="5141555"/>
            <a:ext cx="1166128" cy="758867"/>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a:extLst>
              <a:ext uri="{FF2B5EF4-FFF2-40B4-BE49-F238E27FC236}">
                <a16:creationId xmlns:a16="http://schemas.microsoft.com/office/drawing/2014/main" id="{69D0BBDC-D101-4A81-B65F-6CD1592A0D1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840256" y="5421116"/>
            <a:ext cx="1451078" cy="3477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harmavite">
            <a:extLst>
              <a:ext uri="{FF2B5EF4-FFF2-40B4-BE49-F238E27FC236}">
                <a16:creationId xmlns:a16="http://schemas.microsoft.com/office/drawing/2014/main" id="{E4E7BEE3-3220-4A9D-9106-C9A4B9B5576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43761" y="3027955"/>
            <a:ext cx="1333193" cy="449076"/>
          </a:xfrm>
          <a:prstGeom prst="rect">
            <a:avLst/>
          </a:prstGeom>
          <a:noFill/>
          <a:extLst>
            <a:ext uri="{909E8E84-426E-40DD-AFC4-6F175D3DCCD1}">
              <a14:hiddenFill xmlns:a14="http://schemas.microsoft.com/office/drawing/2010/main">
                <a:solidFill>
                  <a:srgbClr val="FFFFFF"/>
                </a:solidFill>
              </a14:hiddenFill>
            </a:ext>
          </a:extLst>
        </p:spPr>
      </p:pic>
      <p:grpSp>
        <p:nvGrpSpPr>
          <p:cNvPr id="142" name="Group 141">
            <a:extLst>
              <a:ext uri="{FF2B5EF4-FFF2-40B4-BE49-F238E27FC236}">
                <a16:creationId xmlns:a16="http://schemas.microsoft.com/office/drawing/2014/main" id="{C6A9FCDF-8427-44E1-B9BB-67442B1290F5}"/>
              </a:ext>
            </a:extLst>
          </p:cNvPr>
          <p:cNvGrpSpPr>
            <a:grpSpLocks noChangeAspect="1"/>
          </p:cNvGrpSpPr>
          <p:nvPr/>
        </p:nvGrpSpPr>
        <p:grpSpPr>
          <a:xfrm>
            <a:off x="1802455" y="1990052"/>
            <a:ext cx="1109069" cy="685800"/>
            <a:chOff x="387485" y="1503654"/>
            <a:chExt cx="5915037" cy="3657600"/>
          </a:xfrm>
          <a:solidFill>
            <a:schemeClr val="accent2"/>
          </a:solidFill>
        </p:grpSpPr>
        <p:sp>
          <p:nvSpPr>
            <p:cNvPr id="143" name="Shape 1833">
              <a:extLst>
                <a:ext uri="{FF2B5EF4-FFF2-40B4-BE49-F238E27FC236}">
                  <a16:creationId xmlns:a16="http://schemas.microsoft.com/office/drawing/2014/main" id="{9258185F-DD21-492C-931F-B35DAB3D0E75}"/>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44" name="Shape 1834">
              <a:extLst>
                <a:ext uri="{FF2B5EF4-FFF2-40B4-BE49-F238E27FC236}">
                  <a16:creationId xmlns:a16="http://schemas.microsoft.com/office/drawing/2014/main" id="{E872594A-5AC6-4A30-913F-B76401CC8C69}"/>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145" name="Shape 1835">
              <a:extLst>
                <a:ext uri="{FF2B5EF4-FFF2-40B4-BE49-F238E27FC236}">
                  <a16:creationId xmlns:a16="http://schemas.microsoft.com/office/drawing/2014/main" id="{881D23F1-D667-4D02-B0DF-19CDB0495C99}"/>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46" name="Shape 1836">
              <a:extLst>
                <a:ext uri="{FF2B5EF4-FFF2-40B4-BE49-F238E27FC236}">
                  <a16:creationId xmlns:a16="http://schemas.microsoft.com/office/drawing/2014/main" id="{C8F6BBAB-C7E9-430A-A724-807462882D8D}"/>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47" name="Shape 1837">
              <a:extLst>
                <a:ext uri="{FF2B5EF4-FFF2-40B4-BE49-F238E27FC236}">
                  <a16:creationId xmlns:a16="http://schemas.microsoft.com/office/drawing/2014/main" id="{BFD8590C-7A0D-4085-A2C2-C8A5D6A3687E}"/>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48" name="Shape 1838">
              <a:extLst>
                <a:ext uri="{FF2B5EF4-FFF2-40B4-BE49-F238E27FC236}">
                  <a16:creationId xmlns:a16="http://schemas.microsoft.com/office/drawing/2014/main" id="{C1242975-079B-41FE-9BA9-87BDD5F019FC}"/>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49" name="Shape 1839">
              <a:extLst>
                <a:ext uri="{FF2B5EF4-FFF2-40B4-BE49-F238E27FC236}">
                  <a16:creationId xmlns:a16="http://schemas.microsoft.com/office/drawing/2014/main" id="{7F16C1A0-F21F-4406-A0BC-EA463F729371}"/>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0" name="Shape 1840">
              <a:extLst>
                <a:ext uri="{FF2B5EF4-FFF2-40B4-BE49-F238E27FC236}">
                  <a16:creationId xmlns:a16="http://schemas.microsoft.com/office/drawing/2014/main" id="{CAD90D6D-964E-485C-A874-1537F0AA0BC9}"/>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1" name="Shape 1841">
              <a:extLst>
                <a:ext uri="{FF2B5EF4-FFF2-40B4-BE49-F238E27FC236}">
                  <a16:creationId xmlns:a16="http://schemas.microsoft.com/office/drawing/2014/main" id="{104975F1-ECBB-4D3D-93B6-583223DB4BB8}"/>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2" name="Shape 1842">
              <a:extLst>
                <a:ext uri="{FF2B5EF4-FFF2-40B4-BE49-F238E27FC236}">
                  <a16:creationId xmlns:a16="http://schemas.microsoft.com/office/drawing/2014/main" id="{AC5281A8-33F9-42C2-9A8D-E91CB230EAA1}"/>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3" name="Shape 1843">
              <a:extLst>
                <a:ext uri="{FF2B5EF4-FFF2-40B4-BE49-F238E27FC236}">
                  <a16:creationId xmlns:a16="http://schemas.microsoft.com/office/drawing/2014/main" id="{68D2A601-01DA-46BC-8E8B-764A145D1103}"/>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4" name="Shape 1844">
              <a:extLst>
                <a:ext uri="{FF2B5EF4-FFF2-40B4-BE49-F238E27FC236}">
                  <a16:creationId xmlns:a16="http://schemas.microsoft.com/office/drawing/2014/main" id="{4C5D9916-6C76-4016-8145-95AB99E9DE47}"/>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155" name="Shape 1845">
              <a:extLst>
                <a:ext uri="{FF2B5EF4-FFF2-40B4-BE49-F238E27FC236}">
                  <a16:creationId xmlns:a16="http://schemas.microsoft.com/office/drawing/2014/main" id="{E088D52A-4BAD-4473-B959-3A67AEB2998A}"/>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6" name="Shape 1846">
              <a:extLst>
                <a:ext uri="{FF2B5EF4-FFF2-40B4-BE49-F238E27FC236}">
                  <a16:creationId xmlns:a16="http://schemas.microsoft.com/office/drawing/2014/main" id="{A4AFBF6E-6710-4C6F-81C4-58A37A10D2AB}"/>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7" name="Shape 1847">
              <a:extLst>
                <a:ext uri="{FF2B5EF4-FFF2-40B4-BE49-F238E27FC236}">
                  <a16:creationId xmlns:a16="http://schemas.microsoft.com/office/drawing/2014/main" id="{843AFBD4-233F-474E-8F90-6853352389C2}"/>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8" name="Shape 1848">
              <a:extLst>
                <a:ext uri="{FF2B5EF4-FFF2-40B4-BE49-F238E27FC236}">
                  <a16:creationId xmlns:a16="http://schemas.microsoft.com/office/drawing/2014/main" id="{BF9CE846-E9DA-45A4-AB53-661E56F6BF1E}"/>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9" name="Shape 1849">
              <a:extLst>
                <a:ext uri="{FF2B5EF4-FFF2-40B4-BE49-F238E27FC236}">
                  <a16:creationId xmlns:a16="http://schemas.microsoft.com/office/drawing/2014/main" id="{038C3AFE-EE91-4C67-B779-DBD78AE0458F}"/>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60" name="Shape 1850">
              <a:extLst>
                <a:ext uri="{FF2B5EF4-FFF2-40B4-BE49-F238E27FC236}">
                  <a16:creationId xmlns:a16="http://schemas.microsoft.com/office/drawing/2014/main" id="{7245F356-C06F-4115-B9E3-92F5E1845149}"/>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161" name="Shape 1851">
              <a:extLst>
                <a:ext uri="{FF2B5EF4-FFF2-40B4-BE49-F238E27FC236}">
                  <a16:creationId xmlns:a16="http://schemas.microsoft.com/office/drawing/2014/main" id="{AF87B66E-5419-4BD2-B3A9-DC94C5C6FD53}"/>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62" name="Shape 1852">
              <a:extLst>
                <a:ext uri="{FF2B5EF4-FFF2-40B4-BE49-F238E27FC236}">
                  <a16:creationId xmlns:a16="http://schemas.microsoft.com/office/drawing/2014/main" id="{8A7A174C-1B2D-477F-BEE1-DC154E873EE3}"/>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63" name="Shape 1853">
              <a:extLst>
                <a:ext uri="{FF2B5EF4-FFF2-40B4-BE49-F238E27FC236}">
                  <a16:creationId xmlns:a16="http://schemas.microsoft.com/office/drawing/2014/main" id="{9A5E76F0-6F42-479B-9F57-B95F3F22C89D}"/>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64" name="Shape 1854">
              <a:extLst>
                <a:ext uri="{FF2B5EF4-FFF2-40B4-BE49-F238E27FC236}">
                  <a16:creationId xmlns:a16="http://schemas.microsoft.com/office/drawing/2014/main" id="{8F7F4E78-FD5B-4A42-AA0F-797BBC687F6E}"/>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p>
          </p:txBody>
        </p:sp>
        <p:sp>
          <p:nvSpPr>
            <p:cNvPr id="165" name="Shape 1855">
              <a:extLst>
                <a:ext uri="{FF2B5EF4-FFF2-40B4-BE49-F238E27FC236}">
                  <a16:creationId xmlns:a16="http://schemas.microsoft.com/office/drawing/2014/main" id="{9065E1AA-53D1-4F41-BA51-FC4229CF5634}"/>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66" name="Shape 1856">
              <a:extLst>
                <a:ext uri="{FF2B5EF4-FFF2-40B4-BE49-F238E27FC236}">
                  <a16:creationId xmlns:a16="http://schemas.microsoft.com/office/drawing/2014/main" id="{A1985DB3-C977-4E3C-99DF-68192ED1C14D}"/>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67" name="Shape 1857">
              <a:extLst>
                <a:ext uri="{FF2B5EF4-FFF2-40B4-BE49-F238E27FC236}">
                  <a16:creationId xmlns:a16="http://schemas.microsoft.com/office/drawing/2014/main" id="{FDAF7366-2F16-441D-99B3-8884947452B8}"/>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68" name="Shape 1858">
              <a:extLst>
                <a:ext uri="{FF2B5EF4-FFF2-40B4-BE49-F238E27FC236}">
                  <a16:creationId xmlns:a16="http://schemas.microsoft.com/office/drawing/2014/main" id="{FBCBF046-D518-4C98-96F4-0D974B3A8963}"/>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169" name="Shape 1859">
              <a:extLst>
                <a:ext uri="{FF2B5EF4-FFF2-40B4-BE49-F238E27FC236}">
                  <a16:creationId xmlns:a16="http://schemas.microsoft.com/office/drawing/2014/main" id="{8C5A9856-97FC-42F4-A7A5-08AFF6BCCB1B}"/>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0" name="Shape 1860">
              <a:extLst>
                <a:ext uri="{FF2B5EF4-FFF2-40B4-BE49-F238E27FC236}">
                  <a16:creationId xmlns:a16="http://schemas.microsoft.com/office/drawing/2014/main" id="{9C7C7DA8-3F58-4A36-9A7E-F4E02DAF63B6}"/>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1" name="Shape 1861">
              <a:extLst>
                <a:ext uri="{FF2B5EF4-FFF2-40B4-BE49-F238E27FC236}">
                  <a16:creationId xmlns:a16="http://schemas.microsoft.com/office/drawing/2014/main" id="{FF03F7E7-8FC9-4400-B324-1DA08CE073D5}"/>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2" name="Shape 1862">
              <a:extLst>
                <a:ext uri="{FF2B5EF4-FFF2-40B4-BE49-F238E27FC236}">
                  <a16:creationId xmlns:a16="http://schemas.microsoft.com/office/drawing/2014/main" id="{788156A9-C284-40A2-86BF-2DEAB8326901}"/>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173" name="Shape 1863">
              <a:extLst>
                <a:ext uri="{FF2B5EF4-FFF2-40B4-BE49-F238E27FC236}">
                  <a16:creationId xmlns:a16="http://schemas.microsoft.com/office/drawing/2014/main" id="{5D5DBE59-0E36-4788-9A0D-0E3913FF9D36}"/>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4" name="Shape 1864">
              <a:extLst>
                <a:ext uri="{FF2B5EF4-FFF2-40B4-BE49-F238E27FC236}">
                  <a16:creationId xmlns:a16="http://schemas.microsoft.com/office/drawing/2014/main" id="{CC28B2E6-17DC-4E70-A38B-107F1E063B6A}"/>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5" name="Shape 1865">
              <a:extLst>
                <a:ext uri="{FF2B5EF4-FFF2-40B4-BE49-F238E27FC236}">
                  <a16:creationId xmlns:a16="http://schemas.microsoft.com/office/drawing/2014/main" id="{B2BAC1A3-6391-4969-B193-1F5907F3A895}"/>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6" name="Shape 1866">
              <a:extLst>
                <a:ext uri="{FF2B5EF4-FFF2-40B4-BE49-F238E27FC236}">
                  <a16:creationId xmlns:a16="http://schemas.microsoft.com/office/drawing/2014/main" id="{4042D161-D817-4EC1-8DE6-89AEBB962389}"/>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7" name="Shape 1867">
              <a:extLst>
                <a:ext uri="{FF2B5EF4-FFF2-40B4-BE49-F238E27FC236}">
                  <a16:creationId xmlns:a16="http://schemas.microsoft.com/office/drawing/2014/main" id="{FA30FB8D-2297-4B94-AF03-D2BAAC6A4762}"/>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8" name="Shape 1868">
              <a:extLst>
                <a:ext uri="{FF2B5EF4-FFF2-40B4-BE49-F238E27FC236}">
                  <a16:creationId xmlns:a16="http://schemas.microsoft.com/office/drawing/2014/main" id="{2EAF3389-7671-4705-AFF8-13B3E93D3203}"/>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9" name="Shape 1869">
              <a:extLst>
                <a:ext uri="{FF2B5EF4-FFF2-40B4-BE49-F238E27FC236}">
                  <a16:creationId xmlns:a16="http://schemas.microsoft.com/office/drawing/2014/main" id="{3B8C3FBE-A3F9-4657-A862-0A2CE7607EE0}"/>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0" name="Shape 1870">
              <a:extLst>
                <a:ext uri="{FF2B5EF4-FFF2-40B4-BE49-F238E27FC236}">
                  <a16:creationId xmlns:a16="http://schemas.microsoft.com/office/drawing/2014/main" id="{E8CA9992-B6BE-4DF7-97C0-BC5BDCF85DF3}"/>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1" name="Shape 1871">
              <a:extLst>
                <a:ext uri="{FF2B5EF4-FFF2-40B4-BE49-F238E27FC236}">
                  <a16:creationId xmlns:a16="http://schemas.microsoft.com/office/drawing/2014/main" id="{1B72276E-FFBE-41A4-8FDB-835838D9DF35}"/>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2" name="Shape 1872">
              <a:extLst>
                <a:ext uri="{FF2B5EF4-FFF2-40B4-BE49-F238E27FC236}">
                  <a16:creationId xmlns:a16="http://schemas.microsoft.com/office/drawing/2014/main" id="{6A1F2ADC-5E7D-4E48-84B7-8F4D4B49A8AF}"/>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3" name="Shape 1873">
              <a:extLst>
                <a:ext uri="{FF2B5EF4-FFF2-40B4-BE49-F238E27FC236}">
                  <a16:creationId xmlns:a16="http://schemas.microsoft.com/office/drawing/2014/main" id="{4AC84A4B-4DBF-413E-8E8F-469F41C22050}"/>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4" name="Shape 1874">
              <a:extLst>
                <a:ext uri="{FF2B5EF4-FFF2-40B4-BE49-F238E27FC236}">
                  <a16:creationId xmlns:a16="http://schemas.microsoft.com/office/drawing/2014/main" id="{55910508-43CD-47CD-A1FB-4CC9495588DD}"/>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5" name="Shape 1875">
              <a:extLst>
                <a:ext uri="{FF2B5EF4-FFF2-40B4-BE49-F238E27FC236}">
                  <a16:creationId xmlns:a16="http://schemas.microsoft.com/office/drawing/2014/main" id="{2FFDFC05-9FCF-42A1-8069-FF4B0B11A4D2}"/>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6" name="Shape 1876">
              <a:extLst>
                <a:ext uri="{FF2B5EF4-FFF2-40B4-BE49-F238E27FC236}">
                  <a16:creationId xmlns:a16="http://schemas.microsoft.com/office/drawing/2014/main" id="{680F1A59-A67C-403F-8AC7-5827FA6BBC2E}"/>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7" name="Shape 1877">
              <a:extLst>
                <a:ext uri="{FF2B5EF4-FFF2-40B4-BE49-F238E27FC236}">
                  <a16:creationId xmlns:a16="http://schemas.microsoft.com/office/drawing/2014/main" id="{261DD49B-1C93-42FD-981A-20C5E3E3DA35}"/>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8" name="Shape 1878">
              <a:extLst>
                <a:ext uri="{FF2B5EF4-FFF2-40B4-BE49-F238E27FC236}">
                  <a16:creationId xmlns:a16="http://schemas.microsoft.com/office/drawing/2014/main" id="{CACC86F5-1FB4-4587-8FB6-F8B9061F6DA5}"/>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9" name="Shape 1879">
              <a:extLst>
                <a:ext uri="{FF2B5EF4-FFF2-40B4-BE49-F238E27FC236}">
                  <a16:creationId xmlns:a16="http://schemas.microsoft.com/office/drawing/2014/main" id="{805C0445-61D2-4D73-943E-CEEEBE317C3F}"/>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0" name="Shape 1880">
              <a:extLst>
                <a:ext uri="{FF2B5EF4-FFF2-40B4-BE49-F238E27FC236}">
                  <a16:creationId xmlns:a16="http://schemas.microsoft.com/office/drawing/2014/main" id="{F2AC075F-D70E-4C96-9335-F98921D87E67}"/>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1" name="Shape 1881">
              <a:extLst>
                <a:ext uri="{FF2B5EF4-FFF2-40B4-BE49-F238E27FC236}">
                  <a16:creationId xmlns:a16="http://schemas.microsoft.com/office/drawing/2014/main" id="{3BCA050E-2886-4855-8ED9-3573B5BD476D}"/>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2" name="Shape 1882">
              <a:extLst>
                <a:ext uri="{FF2B5EF4-FFF2-40B4-BE49-F238E27FC236}">
                  <a16:creationId xmlns:a16="http://schemas.microsoft.com/office/drawing/2014/main" id="{86976A69-6677-4158-AE78-39E47E1628A8}"/>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3" name="Shape 1883">
              <a:extLst>
                <a:ext uri="{FF2B5EF4-FFF2-40B4-BE49-F238E27FC236}">
                  <a16:creationId xmlns:a16="http://schemas.microsoft.com/office/drawing/2014/main" id="{D63B7E9F-7006-4324-940E-1E01E2E5BDA4}"/>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4" name="Shape 1884">
              <a:extLst>
                <a:ext uri="{FF2B5EF4-FFF2-40B4-BE49-F238E27FC236}">
                  <a16:creationId xmlns:a16="http://schemas.microsoft.com/office/drawing/2014/main" id="{1AE3DDE9-BA72-4997-BFA7-C282281501A2}"/>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5" name="Shape 1885">
              <a:extLst>
                <a:ext uri="{FF2B5EF4-FFF2-40B4-BE49-F238E27FC236}">
                  <a16:creationId xmlns:a16="http://schemas.microsoft.com/office/drawing/2014/main" id="{D5226D44-F13F-4200-947F-7F6D916E4E2C}"/>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6" name="Shape 1886">
              <a:extLst>
                <a:ext uri="{FF2B5EF4-FFF2-40B4-BE49-F238E27FC236}">
                  <a16:creationId xmlns:a16="http://schemas.microsoft.com/office/drawing/2014/main" id="{5749B8BC-C762-42A7-9F53-F7CE7E03ABDE}"/>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7" name="Shape 1887">
              <a:extLst>
                <a:ext uri="{FF2B5EF4-FFF2-40B4-BE49-F238E27FC236}">
                  <a16:creationId xmlns:a16="http://schemas.microsoft.com/office/drawing/2014/main" id="{D60FC4CB-E53B-4DBA-9DB0-D0BBB6DC9974}"/>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8" name="Shape 1888">
              <a:extLst>
                <a:ext uri="{FF2B5EF4-FFF2-40B4-BE49-F238E27FC236}">
                  <a16:creationId xmlns:a16="http://schemas.microsoft.com/office/drawing/2014/main" id="{B11DCC46-07FE-4C4E-BBF2-43611E217521}"/>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9" name="Shape 1889">
              <a:extLst>
                <a:ext uri="{FF2B5EF4-FFF2-40B4-BE49-F238E27FC236}">
                  <a16:creationId xmlns:a16="http://schemas.microsoft.com/office/drawing/2014/main" id="{318056E8-F71F-45FB-9954-9BC95B1448C8}"/>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0" name="Shape 1890">
              <a:extLst>
                <a:ext uri="{FF2B5EF4-FFF2-40B4-BE49-F238E27FC236}">
                  <a16:creationId xmlns:a16="http://schemas.microsoft.com/office/drawing/2014/main" id="{421ED9F8-B7A9-4D43-A08E-A5885D014E63}"/>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1" name="Shape 1891">
              <a:extLst>
                <a:ext uri="{FF2B5EF4-FFF2-40B4-BE49-F238E27FC236}">
                  <a16:creationId xmlns:a16="http://schemas.microsoft.com/office/drawing/2014/main" id="{894DCAE2-460E-4A96-A2F6-FB0A3F20104C}"/>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2" name="Shape 1892">
              <a:extLst>
                <a:ext uri="{FF2B5EF4-FFF2-40B4-BE49-F238E27FC236}">
                  <a16:creationId xmlns:a16="http://schemas.microsoft.com/office/drawing/2014/main" id="{D598376F-3073-4ACD-B193-68619697E2DC}"/>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3" name="Shape 1893">
              <a:extLst>
                <a:ext uri="{FF2B5EF4-FFF2-40B4-BE49-F238E27FC236}">
                  <a16:creationId xmlns:a16="http://schemas.microsoft.com/office/drawing/2014/main" id="{7AB1FB4F-7A16-483F-933A-620B3D995E5D}"/>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4" name="Shape 1894">
              <a:extLst>
                <a:ext uri="{FF2B5EF4-FFF2-40B4-BE49-F238E27FC236}">
                  <a16:creationId xmlns:a16="http://schemas.microsoft.com/office/drawing/2014/main" id="{6F2EB613-5634-4CA2-BDDC-55D4604B22EA}"/>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5" name="Shape 1895">
              <a:extLst>
                <a:ext uri="{FF2B5EF4-FFF2-40B4-BE49-F238E27FC236}">
                  <a16:creationId xmlns:a16="http://schemas.microsoft.com/office/drawing/2014/main" id="{1E182A4E-588A-4E50-854D-6A971B5DFCBF}"/>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6" name="Shape 1896">
              <a:extLst>
                <a:ext uri="{FF2B5EF4-FFF2-40B4-BE49-F238E27FC236}">
                  <a16:creationId xmlns:a16="http://schemas.microsoft.com/office/drawing/2014/main" id="{25D50781-BDB2-4715-A2CC-ABC840D4D65B}"/>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7" name="Shape 1897">
              <a:extLst>
                <a:ext uri="{FF2B5EF4-FFF2-40B4-BE49-F238E27FC236}">
                  <a16:creationId xmlns:a16="http://schemas.microsoft.com/office/drawing/2014/main" id="{44033422-9240-411B-AD69-C57A408A1378}"/>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8" name="Shape 1898">
              <a:extLst>
                <a:ext uri="{FF2B5EF4-FFF2-40B4-BE49-F238E27FC236}">
                  <a16:creationId xmlns:a16="http://schemas.microsoft.com/office/drawing/2014/main" id="{ADF24061-2D47-44DF-9B84-29BDDD49C9E9}"/>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9" name="Shape 1899">
              <a:extLst>
                <a:ext uri="{FF2B5EF4-FFF2-40B4-BE49-F238E27FC236}">
                  <a16:creationId xmlns:a16="http://schemas.microsoft.com/office/drawing/2014/main" id="{14E431AF-597D-43A2-95D5-A629BA200E7B}"/>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0" name="Shape 1900">
              <a:extLst>
                <a:ext uri="{FF2B5EF4-FFF2-40B4-BE49-F238E27FC236}">
                  <a16:creationId xmlns:a16="http://schemas.microsoft.com/office/drawing/2014/main" id="{576DDA15-CC6F-4856-B1D6-B4DF8BCF89B9}"/>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1" name="Shape 1901">
              <a:extLst>
                <a:ext uri="{FF2B5EF4-FFF2-40B4-BE49-F238E27FC236}">
                  <a16:creationId xmlns:a16="http://schemas.microsoft.com/office/drawing/2014/main" id="{4C08FA64-7BC0-41E6-A03A-CD341DD94FCE}"/>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2" name="Shape 1902">
              <a:extLst>
                <a:ext uri="{FF2B5EF4-FFF2-40B4-BE49-F238E27FC236}">
                  <a16:creationId xmlns:a16="http://schemas.microsoft.com/office/drawing/2014/main" id="{4ED7D473-BC89-4320-BBEF-DCF2A732B0E7}"/>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3" name="Shape 1903">
              <a:extLst>
                <a:ext uri="{FF2B5EF4-FFF2-40B4-BE49-F238E27FC236}">
                  <a16:creationId xmlns:a16="http://schemas.microsoft.com/office/drawing/2014/main" id="{20C81255-C4C1-4681-8550-565E7E6ED2C3}"/>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4" name="Shape 1904">
              <a:extLst>
                <a:ext uri="{FF2B5EF4-FFF2-40B4-BE49-F238E27FC236}">
                  <a16:creationId xmlns:a16="http://schemas.microsoft.com/office/drawing/2014/main" id="{CDD0D1FB-1ACB-4D83-A1AA-8ED445EC8B04}"/>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5" name="Shape 1905">
              <a:extLst>
                <a:ext uri="{FF2B5EF4-FFF2-40B4-BE49-F238E27FC236}">
                  <a16:creationId xmlns:a16="http://schemas.microsoft.com/office/drawing/2014/main" id="{9627BB33-5620-474E-A835-83CBE66F3452}"/>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6" name="Shape 1906">
              <a:extLst>
                <a:ext uri="{FF2B5EF4-FFF2-40B4-BE49-F238E27FC236}">
                  <a16:creationId xmlns:a16="http://schemas.microsoft.com/office/drawing/2014/main" id="{02D2CE83-43DA-4D3C-BDD1-83C7EFC38F52}"/>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7" name="Shape 1907">
              <a:extLst>
                <a:ext uri="{FF2B5EF4-FFF2-40B4-BE49-F238E27FC236}">
                  <a16:creationId xmlns:a16="http://schemas.microsoft.com/office/drawing/2014/main" id="{2295C847-6955-48CC-976C-5629D646BDEC}"/>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8" name="Shape 1908">
              <a:extLst>
                <a:ext uri="{FF2B5EF4-FFF2-40B4-BE49-F238E27FC236}">
                  <a16:creationId xmlns:a16="http://schemas.microsoft.com/office/drawing/2014/main" id="{5D8677D4-59EB-4B1D-AA5B-ED27AD8C9FE2}"/>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9" name="Shape 1909">
              <a:extLst>
                <a:ext uri="{FF2B5EF4-FFF2-40B4-BE49-F238E27FC236}">
                  <a16:creationId xmlns:a16="http://schemas.microsoft.com/office/drawing/2014/main" id="{021060E2-960E-435B-BD82-97D06C83724F}"/>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0" name="Shape 1910">
              <a:extLst>
                <a:ext uri="{FF2B5EF4-FFF2-40B4-BE49-F238E27FC236}">
                  <a16:creationId xmlns:a16="http://schemas.microsoft.com/office/drawing/2014/main" id="{97AF5AFE-0194-420B-80F4-A2CB115D70A5}"/>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1" name="Shape 1911">
              <a:extLst>
                <a:ext uri="{FF2B5EF4-FFF2-40B4-BE49-F238E27FC236}">
                  <a16:creationId xmlns:a16="http://schemas.microsoft.com/office/drawing/2014/main" id="{DBE6E9C5-A2C5-4DF0-8774-1FEAAFEFFDA8}"/>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2" name="Shape 1912">
              <a:extLst>
                <a:ext uri="{FF2B5EF4-FFF2-40B4-BE49-F238E27FC236}">
                  <a16:creationId xmlns:a16="http://schemas.microsoft.com/office/drawing/2014/main" id="{A01172A5-616F-4559-8859-6E12B5AC0026}"/>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3" name="Shape 1913">
              <a:extLst>
                <a:ext uri="{FF2B5EF4-FFF2-40B4-BE49-F238E27FC236}">
                  <a16:creationId xmlns:a16="http://schemas.microsoft.com/office/drawing/2014/main" id="{DC7ED86F-BC9A-494F-8D0D-71ABA7FE856D}"/>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4" name="Shape 1914">
              <a:extLst>
                <a:ext uri="{FF2B5EF4-FFF2-40B4-BE49-F238E27FC236}">
                  <a16:creationId xmlns:a16="http://schemas.microsoft.com/office/drawing/2014/main" id="{14F3326B-0A5C-4A2D-9180-C2B73B34768B}"/>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5" name="Shape 1915">
              <a:extLst>
                <a:ext uri="{FF2B5EF4-FFF2-40B4-BE49-F238E27FC236}">
                  <a16:creationId xmlns:a16="http://schemas.microsoft.com/office/drawing/2014/main" id="{EC72B8BF-E9C2-4D48-956A-0EB0798B31CF}"/>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6" name="Shape 1916">
              <a:extLst>
                <a:ext uri="{FF2B5EF4-FFF2-40B4-BE49-F238E27FC236}">
                  <a16:creationId xmlns:a16="http://schemas.microsoft.com/office/drawing/2014/main" id="{78282913-5C00-4D60-85A3-6AA7BCAF1797}"/>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7" name="Shape 1917">
              <a:extLst>
                <a:ext uri="{FF2B5EF4-FFF2-40B4-BE49-F238E27FC236}">
                  <a16:creationId xmlns:a16="http://schemas.microsoft.com/office/drawing/2014/main" id="{4836CC94-8F46-49AD-A953-CDC507B1FEB6}"/>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8" name="Shape 1918">
              <a:extLst>
                <a:ext uri="{FF2B5EF4-FFF2-40B4-BE49-F238E27FC236}">
                  <a16:creationId xmlns:a16="http://schemas.microsoft.com/office/drawing/2014/main" id="{12F1B5FE-96F3-4C31-B5BF-663E0774DA42}"/>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9" name="Shape 1919">
              <a:extLst>
                <a:ext uri="{FF2B5EF4-FFF2-40B4-BE49-F238E27FC236}">
                  <a16:creationId xmlns:a16="http://schemas.microsoft.com/office/drawing/2014/main" id="{8B7075B0-08B4-43F2-8EA9-40E37B98B84C}"/>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0" name="Shape 1921">
              <a:extLst>
                <a:ext uri="{FF2B5EF4-FFF2-40B4-BE49-F238E27FC236}">
                  <a16:creationId xmlns:a16="http://schemas.microsoft.com/office/drawing/2014/main" id="{0DEC26E8-9C0D-40E5-AC83-CC56D1588C07}"/>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1" name="Shape 1922">
              <a:extLst>
                <a:ext uri="{FF2B5EF4-FFF2-40B4-BE49-F238E27FC236}">
                  <a16:creationId xmlns:a16="http://schemas.microsoft.com/office/drawing/2014/main" id="{1820D5B1-9550-44F4-B79A-9F1D761259FC}"/>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2" name="Shape 1923">
              <a:extLst>
                <a:ext uri="{FF2B5EF4-FFF2-40B4-BE49-F238E27FC236}">
                  <a16:creationId xmlns:a16="http://schemas.microsoft.com/office/drawing/2014/main" id="{1528F5D6-78DC-4E14-B549-65EF897A2446}"/>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3" name="Shape 1924">
              <a:extLst>
                <a:ext uri="{FF2B5EF4-FFF2-40B4-BE49-F238E27FC236}">
                  <a16:creationId xmlns:a16="http://schemas.microsoft.com/office/drawing/2014/main" id="{D330570F-F899-48A9-B1ED-53592F3AA649}"/>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4" name="Shape 1925">
              <a:extLst>
                <a:ext uri="{FF2B5EF4-FFF2-40B4-BE49-F238E27FC236}">
                  <a16:creationId xmlns:a16="http://schemas.microsoft.com/office/drawing/2014/main" id="{353CA079-D0D4-46D7-8D63-762A7A06D31A}"/>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5" name="Shape 1926">
              <a:extLst>
                <a:ext uri="{FF2B5EF4-FFF2-40B4-BE49-F238E27FC236}">
                  <a16:creationId xmlns:a16="http://schemas.microsoft.com/office/drawing/2014/main" id="{E56BECCF-FEDA-42CE-AA70-AA1641A34FA8}"/>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6" name="Shape 1927">
              <a:extLst>
                <a:ext uri="{FF2B5EF4-FFF2-40B4-BE49-F238E27FC236}">
                  <a16:creationId xmlns:a16="http://schemas.microsoft.com/office/drawing/2014/main" id="{2F397C57-6FB8-4122-B141-A58EE9FAE168}"/>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7" name="Shape 1928">
              <a:extLst>
                <a:ext uri="{FF2B5EF4-FFF2-40B4-BE49-F238E27FC236}">
                  <a16:creationId xmlns:a16="http://schemas.microsoft.com/office/drawing/2014/main" id="{11BB2EC6-7444-4DA6-AAD6-30F25A13BE85}"/>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8" name="Shape 1929">
              <a:extLst>
                <a:ext uri="{FF2B5EF4-FFF2-40B4-BE49-F238E27FC236}">
                  <a16:creationId xmlns:a16="http://schemas.microsoft.com/office/drawing/2014/main" id="{906C1BB4-078B-4A8A-963E-4E8F0B1DDA84}"/>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9" name="Shape 1930">
              <a:extLst>
                <a:ext uri="{FF2B5EF4-FFF2-40B4-BE49-F238E27FC236}">
                  <a16:creationId xmlns:a16="http://schemas.microsoft.com/office/drawing/2014/main" id="{A574BB07-FD25-4847-89EB-226B7B87F1F6}"/>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0" name="Shape 1931">
              <a:extLst>
                <a:ext uri="{FF2B5EF4-FFF2-40B4-BE49-F238E27FC236}">
                  <a16:creationId xmlns:a16="http://schemas.microsoft.com/office/drawing/2014/main" id="{21EC0E36-6868-4841-9606-11D980D377C4}"/>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1" name="Shape 1932">
              <a:extLst>
                <a:ext uri="{FF2B5EF4-FFF2-40B4-BE49-F238E27FC236}">
                  <a16:creationId xmlns:a16="http://schemas.microsoft.com/office/drawing/2014/main" id="{1196CB7D-AFF5-4CF2-B452-A35D46D3E5D0}"/>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2" name="Shape 1933">
              <a:extLst>
                <a:ext uri="{FF2B5EF4-FFF2-40B4-BE49-F238E27FC236}">
                  <a16:creationId xmlns:a16="http://schemas.microsoft.com/office/drawing/2014/main" id="{05D6B15F-859C-439D-BE2E-702692579719}"/>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3" name="Shape 1934">
              <a:extLst>
                <a:ext uri="{FF2B5EF4-FFF2-40B4-BE49-F238E27FC236}">
                  <a16:creationId xmlns:a16="http://schemas.microsoft.com/office/drawing/2014/main" id="{03A379D6-B7D1-4805-A4ED-4218751B64CB}"/>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4" name="Shape 1935">
              <a:extLst>
                <a:ext uri="{FF2B5EF4-FFF2-40B4-BE49-F238E27FC236}">
                  <a16:creationId xmlns:a16="http://schemas.microsoft.com/office/drawing/2014/main" id="{B5718849-479E-4AFF-B43E-7BBC8C030DA5}"/>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5" name="Shape 1936">
              <a:extLst>
                <a:ext uri="{FF2B5EF4-FFF2-40B4-BE49-F238E27FC236}">
                  <a16:creationId xmlns:a16="http://schemas.microsoft.com/office/drawing/2014/main" id="{B022F77E-36D7-450F-B69E-0D1E97B3E2FA}"/>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grpSp>
      <p:sp>
        <p:nvSpPr>
          <p:cNvPr id="246" name="Shape 2843">
            <a:extLst>
              <a:ext uri="{FF2B5EF4-FFF2-40B4-BE49-F238E27FC236}">
                <a16:creationId xmlns:a16="http://schemas.microsoft.com/office/drawing/2014/main" id="{35490106-8FC7-4C00-9874-B3A2FF892F8B}"/>
              </a:ext>
            </a:extLst>
          </p:cNvPr>
          <p:cNvSpPr/>
          <p:nvPr/>
        </p:nvSpPr>
        <p:spPr>
          <a:xfrm>
            <a:off x="5782489" y="1990052"/>
            <a:ext cx="568807" cy="868253"/>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47" name="Shape 2871">
            <a:extLst>
              <a:ext uri="{FF2B5EF4-FFF2-40B4-BE49-F238E27FC236}">
                <a16:creationId xmlns:a16="http://schemas.microsoft.com/office/drawing/2014/main" id="{AD1765C4-EB23-48FB-A74B-B0C9CD796BE9}"/>
              </a:ext>
            </a:extLst>
          </p:cNvPr>
          <p:cNvSpPr/>
          <p:nvPr/>
        </p:nvSpPr>
        <p:spPr>
          <a:xfrm>
            <a:off x="9508178" y="1990052"/>
            <a:ext cx="640549" cy="75886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Tree>
    <p:extLst>
      <p:ext uri="{BB962C8B-B14F-4D97-AF65-F5344CB8AC3E}">
        <p14:creationId xmlns:p14="http://schemas.microsoft.com/office/powerpoint/2010/main" val="146884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itting, table, fruit, dog&#10;&#10;Description automatically generated">
            <a:extLst>
              <a:ext uri="{FF2B5EF4-FFF2-40B4-BE49-F238E27FC236}">
                <a16:creationId xmlns:a16="http://schemas.microsoft.com/office/drawing/2014/main" id="{DF0B8B02-B036-E84F-98ED-82F6ECBFCC50}"/>
              </a:ext>
            </a:extLst>
          </p:cNvPr>
          <p:cNvPicPr>
            <a:picLocks noGrp="1" noChangeAspect="1"/>
          </p:cNvPicPr>
          <p:nvPr>
            <p:ph type="pic" sz="quarter" idx="10"/>
          </p:nvPr>
        </p:nvPicPr>
        <p:blipFill>
          <a:blip r:embed="rId2"/>
          <a:srcRect l="20851" r="20851"/>
          <a:stretch>
            <a:fillRect/>
          </a:stretch>
        </p:blipFill>
        <p:spPr/>
      </p:pic>
      <p:sp>
        <p:nvSpPr>
          <p:cNvPr id="6" name="Content Placeholder 7">
            <a:extLst>
              <a:ext uri="{FF2B5EF4-FFF2-40B4-BE49-F238E27FC236}">
                <a16:creationId xmlns:a16="http://schemas.microsoft.com/office/drawing/2014/main" id="{AD9209B6-9CD7-B44C-9CB0-29D2E8E262B6}"/>
              </a:ext>
            </a:extLst>
          </p:cNvPr>
          <p:cNvSpPr txBox="1">
            <a:spLocks/>
          </p:cNvSpPr>
          <p:nvPr/>
        </p:nvSpPr>
        <p:spPr bwMode="auto">
          <a:xfrm>
            <a:off x="6264944" y="2919334"/>
            <a:ext cx="5446899" cy="138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0000"/>
              </a:lnSpc>
              <a:spcBef>
                <a:spcPct val="20000"/>
              </a:spcBef>
            </a:pPr>
            <a:r>
              <a:rPr lang="en-US" sz="3600" b="1" dirty="0">
                <a:solidFill>
                  <a:srgbClr val="035153"/>
                </a:solidFill>
                <a:latin typeface="Arial Black" panose="020B0604020202020204" pitchFamily="34" charset="0"/>
                <a:cs typeface="Arial Black" panose="020B0604020202020204" pitchFamily="34" charset="0"/>
              </a:rPr>
              <a:t>CONSUMER SUPPLEMENT DATA:</a:t>
            </a:r>
            <a:br>
              <a:rPr lang="en-US" sz="3600" b="1" dirty="0">
                <a:solidFill>
                  <a:srgbClr val="035153"/>
                </a:solidFill>
                <a:latin typeface="Arial Black" panose="020B0604020202020204" pitchFamily="34" charset="0"/>
                <a:cs typeface="Arial Black" panose="020B0604020202020204" pitchFamily="34" charset="0"/>
              </a:rPr>
            </a:br>
            <a:r>
              <a:rPr lang="en-US" sz="3200" b="1" dirty="0">
                <a:solidFill>
                  <a:srgbClr val="035153"/>
                </a:solidFill>
                <a:latin typeface="Arial Black" panose="020B0604020202020204" pitchFamily="34" charset="0"/>
                <a:cs typeface="Arial Black" panose="020B0604020202020204" pitchFamily="34" charset="0"/>
              </a:rPr>
              <a:t>FAMILIARITY</a:t>
            </a:r>
            <a:endParaRPr lang="en-US" altLang="id-ID" sz="3200" b="1" dirty="0">
              <a:solidFill>
                <a:srgbClr val="035153"/>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id="{992AF87F-D7FC-0C46-929A-E618D2E1A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66" y="6173472"/>
            <a:ext cx="1316736" cy="684528"/>
          </a:xfrm>
          <a:prstGeom prst="rect">
            <a:avLst/>
          </a:prstGeom>
        </p:spPr>
      </p:pic>
      <p:sp>
        <p:nvSpPr>
          <p:cNvPr id="5" name="Freeform 5">
            <a:extLst>
              <a:ext uri="{FF2B5EF4-FFF2-40B4-BE49-F238E27FC236}">
                <a16:creationId xmlns:a16="http://schemas.microsoft.com/office/drawing/2014/main" id="{14BBA90D-57AC-1545-918C-1F64EFBC893F}"/>
              </a:ext>
            </a:extLst>
          </p:cNvPr>
          <p:cNvSpPr>
            <a:spLocks/>
          </p:cNvSpPr>
          <p:nvPr/>
        </p:nvSpPr>
        <p:spPr bwMode="auto">
          <a:xfrm>
            <a:off x="2329588"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2535801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8C73A-2620-4D85-B023-F8EDBCC0F458}"/>
              </a:ext>
            </a:extLst>
          </p:cNvPr>
          <p:cNvSpPr txBox="1">
            <a:spLocks/>
          </p:cNvSpPr>
          <p:nvPr/>
        </p:nvSpPr>
        <p:spPr>
          <a:xfrm>
            <a:off x="980165" y="135025"/>
            <a:ext cx="10837913" cy="5546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cap="all" baseline="0">
                <a:solidFill>
                  <a:schemeClr val="tx1">
                    <a:lumMod val="85000"/>
                    <a:lumOff val="15000"/>
                  </a:schemeClr>
                </a:solidFill>
                <a:latin typeface="Helvetica" charset="0"/>
                <a:ea typeface="Helvetica" charset="0"/>
                <a:cs typeface="Helvetica" charset="0"/>
              </a:defRPr>
            </a:lvl1pPr>
          </a:lstStyle>
          <a:p>
            <a:r>
              <a:rPr lang="en-US" sz="2800" dirty="0">
                <a:solidFill>
                  <a:srgbClr val="035153"/>
                </a:solidFill>
                <a:latin typeface="Arial Black" panose="020B0604020202020204" pitchFamily="34" charset="0"/>
                <a:cs typeface="Arial Black" panose="020B0604020202020204" pitchFamily="34" charset="0"/>
              </a:rPr>
              <a:t>Familiarity with usage</a:t>
            </a:r>
          </a:p>
        </p:txBody>
      </p:sp>
      <p:sp>
        <p:nvSpPr>
          <p:cNvPr id="5" name="Content Placeholder 2">
            <a:extLst>
              <a:ext uri="{FF2B5EF4-FFF2-40B4-BE49-F238E27FC236}">
                <a16:creationId xmlns:a16="http://schemas.microsoft.com/office/drawing/2014/main" id="{B40A26C6-9698-49DB-B662-2347B085D56E}"/>
              </a:ext>
            </a:extLst>
          </p:cNvPr>
          <p:cNvSpPr txBox="1">
            <a:spLocks/>
          </p:cNvSpPr>
          <p:nvPr/>
        </p:nvSpPr>
        <p:spPr>
          <a:xfrm>
            <a:off x="980165" y="579811"/>
            <a:ext cx="8950780" cy="1674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ts val="0"/>
              </a:spcBef>
              <a:buNone/>
            </a:pPr>
            <a:r>
              <a:rPr lang="en-US" sz="1600" b="1" dirty="0">
                <a:solidFill>
                  <a:srgbClr val="035153"/>
                </a:solidFill>
                <a:latin typeface="Arial" panose="020B0604020202020204" pitchFamily="34" charset="0"/>
                <a:cs typeface="Arial" panose="020B0604020202020204" pitchFamily="34" charset="0"/>
              </a:rPr>
              <a:t>KEY ITC INSIGHTS:</a:t>
            </a:r>
            <a:r>
              <a:rPr lang="en-US" sz="1600" dirty="0">
                <a:solidFill>
                  <a:srgbClr val="035153"/>
                </a:solidFill>
                <a:latin typeface="Arial" panose="020B0604020202020204" pitchFamily="34" charset="0"/>
                <a:cs typeface="Arial" panose="020B0604020202020204" pitchFamily="34" charset="0"/>
              </a:rPr>
              <a:t>​</a:t>
            </a:r>
          </a:p>
          <a:p>
            <a:pPr fontAlgn="base">
              <a:spcBef>
                <a:spcPts val="0"/>
              </a:spcBef>
            </a:pPr>
            <a:r>
              <a:rPr lang="en-US" sz="1600" dirty="0">
                <a:solidFill>
                  <a:srgbClr val="035153"/>
                </a:solidFill>
                <a:latin typeface="Arial" panose="020B0604020202020204" pitchFamily="34" charset="0"/>
                <a:cs typeface="Arial" panose="020B0604020202020204" pitchFamily="34" charset="0"/>
              </a:rPr>
              <a:t>Familiarity of supplement categories across US, UK and Germany is similar for most​</a:t>
            </a:r>
          </a:p>
          <a:p>
            <a:pPr fontAlgn="base">
              <a:spcBef>
                <a:spcPts val="0"/>
              </a:spcBef>
            </a:pPr>
            <a:r>
              <a:rPr lang="en-US" sz="1600" dirty="0">
                <a:solidFill>
                  <a:srgbClr val="035153"/>
                </a:solidFill>
                <a:latin typeface="Arial" panose="020B0604020202020204" pitchFamily="34" charset="0"/>
                <a:cs typeface="Arial" panose="020B0604020202020204" pitchFamily="34" charset="0"/>
              </a:rPr>
              <a:t>Vitamin D, Probiotics and Omegas have reached the high level of penetration that all supplements wish for​</a:t>
            </a:r>
          </a:p>
          <a:p>
            <a:pPr fontAlgn="base">
              <a:spcBef>
                <a:spcPts val="0"/>
              </a:spcBef>
            </a:pPr>
            <a:r>
              <a:rPr lang="en-US" sz="1600" dirty="0">
                <a:solidFill>
                  <a:srgbClr val="035153"/>
                </a:solidFill>
                <a:latin typeface="Arial" panose="020B0604020202020204" pitchFamily="34" charset="0"/>
                <a:cs typeface="Arial" panose="020B0604020202020204" pitchFamily="34" charset="0"/>
              </a:rPr>
              <a:t>There is a notable drop in familiarity with glucosamine in Germany​</a:t>
            </a:r>
          </a:p>
          <a:p>
            <a:pPr fontAlgn="base">
              <a:spcBef>
                <a:spcPts val="0"/>
              </a:spcBef>
            </a:pPr>
            <a:r>
              <a:rPr lang="en-US" sz="1600" dirty="0">
                <a:solidFill>
                  <a:srgbClr val="035153"/>
                </a:solidFill>
                <a:latin typeface="Arial" panose="020B0604020202020204" pitchFamily="34" charset="0"/>
                <a:cs typeface="Arial" panose="020B0604020202020204" pitchFamily="34" charset="0"/>
              </a:rPr>
              <a:t>Familiarity for Astaxanthin and CoQ10 differs between all three countries, with German consumers most familiar for Astaxanthin and US for CoQ10</a:t>
            </a:r>
          </a:p>
          <a:p>
            <a:pPr>
              <a:spcBef>
                <a:spcPts val="0"/>
              </a:spcBef>
            </a:pPr>
            <a:endParaRPr lang="en-US" sz="1400" dirty="0">
              <a:solidFill>
                <a:srgbClr val="035153"/>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3A05956-4D76-41B3-BADE-1DB29F39B308}"/>
              </a:ext>
            </a:extLst>
          </p:cNvPr>
          <p:cNvSpPr txBox="1"/>
          <p:nvPr/>
        </p:nvSpPr>
        <p:spPr>
          <a:xfrm>
            <a:off x="0" y="6653388"/>
            <a:ext cx="9475682" cy="246221"/>
          </a:xfrm>
          <a:prstGeom prst="rect">
            <a:avLst/>
          </a:prstGeom>
          <a:noFill/>
        </p:spPr>
        <p:txBody>
          <a:bodyPr wrap="square" rtlCol="0">
            <a:spAutoFit/>
          </a:bodyPr>
          <a:lstStyle/>
          <a:p>
            <a:pPr>
              <a:spcAft>
                <a:spcPts val="600"/>
              </a:spcAft>
            </a:pPr>
            <a:r>
              <a:rPr lang="en-US" sz="1000" dirty="0">
                <a:solidFill>
                  <a:schemeClr val="bg1">
                    <a:lumMod val="50000"/>
                  </a:schemeClr>
                </a:solidFill>
                <a:latin typeface="Arial" panose="020B0604020202020204" pitchFamily="34" charset="0"/>
                <a:cs typeface="Arial" panose="020B0604020202020204" pitchFamily="34" charset="0"/>
              </a:rPr>
              <a:t>Question: “How familiar would you consider yourself regarding the use of these supplements?”. Respondents who did not answer “Never Heard of It”</a:t>
            </a:r>
          </a:p>
        </p:txBody>
      </p:sp>
      <p:cxnSp>
        <p:nvCxnSpPr>
          <p:cNvPr id="113" name="Straight Connector 112">
            <a:extLst>
              <a:ext uri="{FF2B5EF4-FFF2-40B4-BE49-F238E27FC236}">
                <a16:creationId xmlns:a16="http://schemas.microsoft.com/office/drawing/2014/main" id="{6E3A4F58-8649-4B5D-AAD7-CC619EA2E507}"/>
              </a:ext>
            </a:extLst>
          </p:cNvPr>
          <p:cNvCxnSpPr>
            <a:cxnSpLocks/>
          </p:cNvCxnSpPr>
          <p:nvPr/>
        </p:nvCxnSpPr>
        <p:spPr>
          <a:xfrm>
            <a:off x="1263792" y="3177956"/>
            <a:ext cx="584519" cy="469039"/>
          </a:xfrm>
          <a:prstGeom prst="line">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46ACB90-C2A5-480B-A9E5-E54ED39631E8}"/>
              </a:ext>
            </a:extLst>
          </p:cNvPr>
          <p:cNvCxnSpPr>
            <a:cxnSpLocks/>
          </p:cNvCxnSpPr>
          <p:nvPr/>
        </p:nvCxnSpPr>
        <p:spPr>
          <a:xfrm flipV="1">
            <a:off x="1132847" y="4639805"/>
            <a:ext cx="745680" cy="554686"/>
          </a:xfrm>
          <a:prstGeom prst="line">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329136E4-B9EC-418D-BF37-C616CAF6CEE5}"/>
              </a:ext>
            </a:extLst>
          </p:cNvPr>
          <p:cNvSpPr txBox="1"/>
          <p:nvPr/>
        </p:nvSpPr>
        <p:spPr>
          <a:xfrm>
            <a:off x="1981798" y="3797178"/>
            <a:ext cx="1769124" cy="369332"/>
          </a:xfrm>
          <a:prstGeom prst="rect">
            <a:avLst/>
          </a:prstGeom>
          <a:noFill/>
        </p:spPr>
        <p:txBody>
          <a:bodyPr wrap="square" lIns="91440" tIns="45720" rIns="91440" bIns="45720" rtlCol="0" anchor="t">
            <a:spAutoFit/>
          </a:bodyPr>
          <a:lstStyle/>
          <a:p>
            <a:pPr algn="ctr"/>
            <a:endParaRPr lang="en-US" b="1" dirty="0">
              <a:solidFill>
                <a:srgbClr val="002060"/>
              </a:solidFill>
              <a:latin typeface="Montserrat Light"/>
            </a:endParaRPr>
          </a:p>
        </p:txBody>
      </p:sp>
      <p:cxnSp>
        <p:nvCxnSpPr>
          <p:cNvPr id="116" name="Straight Connector 115">
            <a:extLst>
              <a:ext uri="{FF2B5EF4-FFF2-40B4-BE49-F238E27FC236}">
                <a16:creationId xmlns:a16="http://schemas.microsoft.com/office/drawing/2014/main" id="{CC07A069-B410-45DD-961B-3009A023A860}"/>
              </a:ext>
            </a:extLst>
          </p:cNvPr>
          <p:cNvCxnSpPr>
            <a:cxnSpLocks/>
          </p:cNvCxnSpPr>
          <p:nvPr/>
        </p:nvCxnSpPr>
        <p:spPr>
          <a:xfrm>
            <a:off x="1037764" y="4183569"/>
            <a:ext cx="802224" cy="0"/>
          </a:xfrm>
          <a:prstGeom prst="line">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8D346E11-D0BF-4D66-9218-0EBA56222B8D}"/>
              </a:ext>
            </a:extLst>
          </p:cNvPr>
          <p:cNvSpPr/>
          <p:nvPr/>
        </p:nvSpPr>
        <p:spPr>
          <a:xfrm>
            <a:off x="1961280" y="3173622"/>
            <a:ext cx="2286000" cy="2286000"/>
          </a:xfrm>
          <a:prstGeom prst="ellipse">
            <a:avLst/>
          </a:prstGeom>
          <a:ln w="38100"/>
          <a:effectLst>
            <a:outerShdw blurRad="50800" dist="38100" dir="10800000" algn="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u="sng" dirty="0">
                <a:solidFill>
                  <a:schemeClr val="tx1"/>
                </a:solidFill>
                <a:latin typeface="Arial" panose="020B0604020202020204" pitchFamily="34" charset="0"/>
                <a:ea typeface="HGSSoeiKakugothicUB" panose="020B0400000000000000" pitchFamily="34" charset="-128"/>
                <a:cs typeface="Arial" panose="020B0604020202020204" pitchFamily="34" charset="0"/>
              </a:rPr>
              <a:t>Top 3 </a:t>
            </a:r>
            <a:endParaRPr lang="en-US" sz="2400" u="sng" dirty="0">
              <a:solidFill>
                <a:schemeClr val="tx1"/>
              </a:solidFill>
              <a:latin typeface="Arial" panose="020B0604020202020204" pitchFamily="34" charset="0"/>
              <a:ea typeface="HGSSoeiKakugothicUB" panose="020B0400000000000000" pitchFamily="34" charset="-128"/>
              <a:cs typeface="Arial" panose="020B0604020202020204" pitchFamily="34" charset="0"/>
            </a:endParaRPr>
          </a:p>
          <a:p>
            <a:pPr algn="ctr"/>
            <a:r>
              <a:rPr lang="en-US" sz="2400" dirty="0">
                <a:solidFill>
                  <a:schemeClr val="tx1"/>
                </a:solidFill>
                <a:latin typeface="Arial" panose="020B0604020202020204" pitchFamily="34" charset="0"/>
                <a:ea typeface="HGSSoeiKakugothicUB" panose="020B0400000000000000" pitchFamily="34" charset="-128"/>
                <a:cs typeface="Arial" panose="020B0604020202020204" pitchFamily="34" charset="0"/>
              </a:rPr>
              <a:t>Vitamin D</a:t>
            </a:r>
          </a:p>
          <a:p>
            <a:pPr algn="ctr"/>
            <a:r>
              <a:rPr lang="en-US" sz="2400" dirty="0">
                <a:solidFill>
                  <a:schemeClr val="tx1"/>
                </a:solidFill>
                <a:latin typeface="Arial" panose="020B0604020202020204" pitchFamily="34" charset="0"/>
                <a:ea typeface="HGSSoeiKakugothicUB" panose="020B0400000000000000" pitchFamily="34" charset="-128"/>
                <a:cs typeface="Arial" panose="020B0604020202020204" pitchFamily="34" charset="0"/>
              </a:rPr>
              <a:t>Omegas</a:t>
            </a:r>
          </a:p>
          <a:p>
            <a:pPr algn="ctr"/>
            <a:r>
              <a:rPr lang="en-US" sz="2400" dirty="0">
                <a:solidFill>
                  <a:schemeClr val="tx1"/>
                </a:solidFill>
                <a:latin typeface="Arial" panose="020B0604020202020204" pitchFamily="34" charset="0"/>
                <a:ea typeface="HGSSoeiKakugothicUB" panose="020B0400000000000000" pitchFamily="34" charset="-128"/>
                <a:cs typeface="Arial" panose="020B0604020202020204" pitchFamily="34" charset="0"/>
              </a:rPr>
              <a:t>Probiotics</a:t>
            </a:r>
          </a:p>
        </p:txBody>
      </p:sp>
      <p:grpSp>
        <p:nvGrpSpPr>
          <p:cNvPr id="119" name="Group 118">
            <a:extLst>
              <a:ext uri="{FF2B5EF4-FFF2-40B4-BE49-F238E27FC236}">
                <a16:creationId xmlns:a16="http://schemas.microsoft.com/office/drawing/2014/main" id="{34F426B1-774A-4217-952D-56955B2C443F}"/>
              </a:ext>
            </a:extLst>
          </p:cNvPr>
          <p:cNvGrpSpPr>
            <a:grpSpLocks noChangeAspect="1"/>
          </p:cNvGrpSpPr>
          <p:nvPr/>
        </p:nvGrpSpPr>
        <p:grpSpPr>
          <a:xfrm>
            <a:off x="134172" y="2532069"/>
            <a:ext cx="1109069" cy="685800"/>
            <a:chOff x="387485" y="1503654"/>
            <a:chExt cx="5915037" cy="3657600"/>
          </a:xfrm>
          <a:solidFill>
            <a:schemeClr val="accent2"/>
          </a:solidFill>
        </p:grpSpPr>
        <p:sp>
          <p:nvSpPr>
            <p:cNvPr id="120" name="Shape 1833">
              <a:extLst>
                <a:ext uri="{FF2B5EF4-FFF2-40B4-BE49-F238E27FC236}">
                  <a16:creationId xmlns:a16="http://schemas.microsoft.com/office/drawing/2014/main" id="{CC0BB9C6-968A-4529-B8FC-E774045056B5}"/>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1" name="Shape 1834">
              <a:extLst>
                <a:ext uri="{FF2B5EF4-FFF2-40B4-BE49-F238E27FC236}">
                  <a16:creationId xmlns:a16="http://schemas.microsoft.com/office/drawing/2014/main" id="{3220568A-0AC3-45E5-BEDC-35ABB20B8975}"/>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22" name="Shape 1835">
              <a:extLst>
                <a:ext uri="{FF2B5EF4-FFF2-40B4-BE49-F238E27FC236}">
                  <a16:creationId xmlns:a16="http://schemas.microsoft.com/office/drawing/2014/main" id="{3D6E1D3F-03DA-4243-A87C-43407A8218BC}"/>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3" name="Shape 1836">
              <a:extLst>
                <a:ext uri="{FF2B5EF4-FFF2-40B4-BE49-F238E27FC236}">
                  <a16:creationId xmlns:a16="http://schemas.microsoft.com/office/drawing/2014/main" id="{88994682-2FB1-4D44-89D3-642DCDC7E2F5}"/>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4" name="Shape 1837">
              <a:extLst>
                <a:ext uri="{FF2B5EF4-FFF2-40B4-BE49-F238E27FC236}">
                  <a16:creationId xmlns:a16="http://schemas.microsoft.com/office/drawing/2014/main" id="{D51B1634-C64C-415F-8D30-C3BB94C34B75}"/>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5" name="Shape 1838">
              <a:extLst>
                <a:ext uri="{FF2B5EF4-FFF2-40B4-BE49-F238E27FC236}">
                  <a16:creationId xmlns:a16="http://schemas.microsoft.com/office/drawing/2014/main" id="{BD41F2E0-2E54-4BDC-BEE8-B8372289B3F0}"/>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6" name="Shape 1839">
              <a:extLst>
                <a:ext uri="{FF2B5EF4-FFF2-40B4-BE49-F238E27FC236}">
                  <a16:creationId xmlns:a16="http://schemas.microsoft.com/office/drawing/2014/main" id="{9899F852-6266-4AC9-8350-9CBE6608D76A}"/>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7" name="Shape 1840">
              <a:extLst>
                <a:ext uri="{FF2B5EF4-FFF2-40B4-BE49-F238E27FC236}">
                  <a16:creationId xmlns:a16="http://schemas.microsoft.com/office/drawing/2014/main" id="{38205B14-4B0F-475F-ACEB-86F64F584BFD}"/>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8" name="Shape 1841">
              <a:extLst>
                <a:ext uri="{FF2B5EF4-FFF2-40B4-BE49-F238E27FC236}">
                  <a16:creationId xmlns:a16="http://schemas.microsoft.com/office/drawing/2014/main" id="{8AAE7AC8-67C3-4852-8E0D-5E710B36E26E}"/>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9" name="Shape 1842">
              <a:extLst>
                <a:ext uri="{FF2B5EF4-FFF2-40B4-BE49-F238E27FC236}">
                  <a16:creationId xmlns:a16="http://schemas.microsoft.com/office/drawing/2014/main" id="{F456B7BD-9770-482E-83A2-AE39895BA83C}"/>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0" name="Shape 1843">
              <a:extLst>
                <a:ext uri="{FF2B5EF4-FFF2-40B4-BE49-F238E27FC236}">
                  <a16:creationId xmlns:a16="http://schemas.microsoft.com/office/drawing/2014/main" id="{55926A51-2F6B-48E7-A084-45EEA3F2F03F}"/>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1" name="Shape 1844">
              <a:extLst>
                <a:ext uri="{FF2B5EF4-FFF2-40B4-BE49-F238E27FC236}">
                  <a16:creationId xmlns:a16="http://schemas.microsoft.com/office/drawing/2014/main" id="{0E217C62-7BC1-4568-B44E-BAECC65FC26F}"/>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2" name="Shape 1845">
              <a:extLst>
                <a:ext uri="{FF2B5EF4-FFF2-40B4-BE49-F238E27FC236}">
                  <a16:creationId xmlns:a16="http://schemas.microsoft.com/office/drawing/2014/main" id="{477C0DD2-D59A-4889-AF43-991BEE6302EE}"/>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3" name="Shape 1846">
              <a:extLst>
                <a:ext uri="{FF2B5EF4-FFF2-40B4-BE49-F238E27FC236}">
                  <a16:creationId xmlns:a16="http://schemas.microsoft.com/office/drawing/2014/main" id="{66C31974-FB2A-4A1E-A7EC-EB2DC2446694}"/>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4" name="Shape 1847">
              <a:extLst>
                <a:ext uri="{FF2B5EF4-FFF2-40B4-BE49-F238E27FC236}">
                  <a16:creationId xmlns:a16="http://schemas.microsoft.com/office/drawing/2014/main" id="{117E9194-D6C9-4BAD-9D41-85A425C11DDE}"/>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5" name="Shape 1848">
              <a:extLst>
                <a:ext uri="{FF2B5EF4-FFF2-40B4-BE49-F238E27FC236}">
                  <a16:creationId xmlns:a16="http://schemas.microsoft.com/office/drawing/2014/main" id="{87B4F069-BE97-40B8-BDF2-6EFEB5436B42}"/>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6" name="Shape 1849">
              <a:extLst>
                <a:ext uri="{FF2B5EF4-FFF2-40B4-BE49-F238E27FC236}">
                  <a16:creationId xmlns:a16="http://schemas.microsoft.com/office/drawing/2014/main" id="{38659175-EEBE-4193-A6E2-2BEF6EE3E794}"/>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7" name="Shape 1850">
              <a:extLst>
                <a:ext uri="{FF2B5EF4-FFF2-40B4-BE49-F238E27FC236}">
                  <a16:creationId xmlns:a16="http://schemas.microsoft.com/office/drawing/2014/main" id="{A02A7AC2-BF9E-487C-B8F2-04A174DC3242}"/>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8" name="Shape 1851">
              <a:extLst>
                <a:ext uri="{FF2B5EF4-FFF2-40B4-BE49-F238E27FC236}">
                  <a16:creationId xmlns:a16="http://schemas.microsoft.com/office/drawing/2014/main" id="{64F95BB4-A28A-44BC-8A82-6923B3B4D683}"/>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9" name="Shape 1852">
              <a:extLst>
                <a:ext uri="{FF2B5EF4-FFF2-40B4-BE49-F238E27FC236}">
                  <a16:creationId xmlns:a16="http://schemas.microsoft.com/office/drawing/2014/main" id="{D06FAAD2-D38C-43B7-B845-449DCD1E80AB}"/>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0" name="Shape 1853">
              <a:extLst>
                <a:ext uri="{FF2B5EF4-FFF2-40B4-BE49-F238E27FC236}">
                  <a16:creationId xmlns:a16="http://schemas.microsoft.com/office/drawing/2014/main" id="{DD11DED0-2C92-4F32-AE92-1FFB4CC48B72}"/>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1" name="Shape 1854">
              <a:extLst>
                <a:ext uri="{FF2B5EF4-FFF2-40B4-BE49-F238E27FC236}">
                  <a16:creationId xmlns:a16="http://schemas.microsoft.com/office/drawing/2014/main" id="{2B2A3C0C-1FA1-43C9-AA17-4F5DDDDB96F8}"/>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142" name="Shape 1855">
              <a:extLst>
                <a:ext uri="{FF2B5EF4-FFF2-40B4-BE49-F238E27FC236}">
                  <a16:creationId xmlns:a16="http://schemas.microsoft.com/office/drawing/2014/main" id="{1B7C2E5D-2355-4AB6-AC15-EF782AB663B7}"/>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3" name="Shape 1856">
              <a:extLst>
                <a:ext uri="{FF2B5EF4-FFF2-40B4-BE49-F238E27FC236}">
                  <a16:creationId xmlns:a16="http://schemas.microsoft.com/office/drawing/2014/main" id="{B23081BB-9434-418F-8DB2-F17533B79F13}"/>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4" name="Shape 1857">
              <a:extLst>
                <a:ext uri="{FF2B5EF4-FFF2-40B4-BE49-F238E27FC236}">
                  <a16:creationId xmlns:a16="http://schemas.microsoft.com/office/drawing/2014/main" id="{165FB902-FD41-41ED-A8A8-94438F48AAD6}"/>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5" name="Shape 1858">
              <a:extLst>
                <a:ext uri="{FF2B5EF4-FFF2-40B4-BE49-F238E27FC236}">
                  <a16:creationId xmlns:a16="http://schemas.microsoft.com/office/drawing/2014/main" id="{D785F002-9A59-4962-8FEC-2CDE81EF1DC8}"/>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46" name="Shape 1859">
              <a:extLst>
                <a:ext uri="{FF2B5EF4-FFF2-40B4-BE49-F238E27FC236}">
                  <a16:creationId xmlns:a16="http://schemas.microsoft.com/office/drawing/2014/main" id="{63E6CFBC-4AAF-44CB-BD7C-39869A858467}"/>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7" name="Shape 1860">
              <a:extLst>
                <a:ext uri="{FF2B5EF4-FFF2-40B4-BE49-F238E27FC236}">
                  <a16:creationId xmlns:a16="http://schemas.microsoft.com/office/drawing/2014/main" id="{3A3DFE84-060F-43B0-96DA-D7F2C3F7EC28}"/>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8" name="Shape 1861">
              <a:extLst>
                <a:ext uri="{FF2B5EF4-FFF2-40B4-BE49-F238E27FC236}">
                  <a16:creationId xmlns:a16="http://schemas.microsoft.com/office/drawing/2014/main" id="{49CC5D62-C7A1-4A41-B87A-451C5289AE46}"/>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9" name="Shape 1862">
              <a:extLst>
                <a:ext uri="{FF2B5EF4-FFF2-40B4-BE49-F238E27FC236}">
                  <a16:creationId xmlns:a16="http://schemas.microsoft.com/office/drawing/2014/main" id="{E862D0BB-4601-406B-98ED-7789DF406912}"/>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50" name="Shape 1863">
              <a:extLst>
                <a:ext uri="{FF2B5EF4-FFF2-40B4-BE49-F238E27FC236}">
                  <a16:creationId xmlns:a16="http://schemas.microsoft.com/office/drawing/2014/main" id="{E1824831-D76A-46E9-B042-ADEBAE7F6A68}"/>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1" name="Shape 1864">
              <a:extLst>
                <a:ext uri="{FF2B5EF4-FFF2-40B4-BE49-F238E27FC236}">
                  <a16:creationId xmlns:a16="http://schemas.microsoft.com/office/drawing/2014/main" id="{4CD62A87-6213-4289-A226-2222F823F03E}"/>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2" name="Shape 1865">
              <a:extLst>
                <a:ext uri="{FF2B5EF4-FFF2-40B4-BE49-F238E27FC236}">
                  <a16:creationId xmlns:a16="http://schemas.microsoft.com/office/drawing/2014/main" id="{5A9FF658-3353-4388-9372-526C9B3B6C81}"/>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3" name="Shape 1866">
              <a:extLst>
                <a:ext uri="{FF2B5EF4-FFF2-40B4-BE49-F238E27FC236}">
                  <a16:creationId xmlns:a16="http://schemas.microsoft.com/office/drawing/2014/main" id="{0CB87F0E-9AC9-42AD-A7DA-480CA1818B9E}"/>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4" name="Shape 1867">
              <a:extLst>
                <a:ext uri="{FF2B5EF4-FFF2-40B4-BE49-F238E27FC236}">
                  <a16:creationId xmlns:a16="http://schemas.microsoft.com/office/drawing/2014/main" id="{59C5CAE1-2CE1-47A9-8993-76F66394156B}"/>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5" name="Shape 1868">
              <a:extLst>
                <a:ext uri="{FF2B5EF4-FFF2-40B4-BE49-F238E27FC236}">
                  <a16:creationId xmlns:a16="http://schemas.microsoft.com/office/drawing/2014/main" id="{73CDBA48-029A-4EEB-85C7-E14111D3009A}"/>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6" name="Shape 1869">
              <a:extLst>
                <a:ext uri="{FF2B5EF4-FFF2-40B4-BE49-F238E27FC236}">
                  <a16:creationId xmlns:a16="http://schemas.microsoft.com/office/drawing/2014/main" id="{E0EE591A-5808-47C5-929F-B9E36DC0A5D9}"/>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7" name="Shape 1870">
              <a:extLst>
                <a:ext uri="{FF2B5EF4-FFF2-40B4-BE49-F238E27FC236}">
                  <a16:creationId xmlns:a16="http://schemas.microsoft.com/office/drawing/2014/main" id="{E42EA974-6D11-44C9-BA1C-F3D577362D0B}"/>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8" name="Shape 1871">
              <a:extLst>
                <a:ext uri="{FF2B5EF4-FFF2-40B4-BE49-F238E27FC236}">
                  <a16:creationId xmlns:a16="http://schemas.microsoft.com/office/drawing/2014/main" id="{6B5A7629-2A49-4F15-88B9-FE547A07ABA7}"/>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9" name="Shape 1872">
              <a:extLst>
                <a:ext uri="{FF2B5EF4-FFF2-40B4-BE49-F238E27FC236}">
                  <a16:creationId xmlns:a16="http://schemas.microsoft.com/office/drawing/2014/main" id="{83FD8DDB-1CAD-4055-A2A1-617E930FBF21}"/>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0" name="Shape 1873">
              <a:extLst>
                <a:ext uri="{FF2B5EF4-FFF2-40B4-BE49-F238E27FC236}">
                  <a16:creationId xmlns:a16="http://schemas.microsoft.com/office/drawing/2014/main" id="{A224588A-39F8-4C02-AAFA-B599A93A64D3}"/>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1" name="Shape 1874">
              <a:extLst>
                <a:ext uri="{FF2B5EF4-FFF2-40B4-BE49-F238E27FC236}">
                  <a16:creationId xmlns:a16="http://schemas.microsoft.com/office/drawing/2014/main" id="{32308DEC-FA57-4D33-A688-7118A41BE4B5}"/>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2" name="Shape 1875">
              <a:extLst>
                <a:ext uri="{FF2B5EF4-FFF2-40B4-BE49-F238E27FC236}">
                  <a16:creationId xmlns:a16="http://schemas.microsoft.com/office/drawing/2014/main" id="{EC11E864-07CD-4000-A5CB-D537F4D2BA7A}"/>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3" name="Shape 1876">
              <a:extLst>
                <a:ext uri="{FF2B5EF4-FFF2-40B4-BE49-F238E27FC236}">
                  <a16:creationId xmlns:a16="http://schemas.microsoft.com/office/drawing/2014/main" id="{843E658F-BE3A-4BB0-9A28-49B1B6845D46}"/>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4" name="Shape 1877">
              <a:extLst>
                <a:ext uri="{FF2B5EF4-FFF2-40B4-BE49-F238E27FC236}">
                  <a16:creationId xmlns:a16="http://schemas.microsoft.com/office/drawing/2014/main" id="{7EB01A96-A6A3-4700-8F15-6BF74D314C01}"/>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5" name="Shape 1878">
              <a:extLst>
                <a:ext uri="{FF2B5EF4-FFF2-40B4-BE49-F238E27FC236}">
                  <a16:creationId xmlns:a16="http://schemas.microsoft.com/office/drawing/2014/main" id="{5ADADE59-47E6-43FC-96B0-E7038D37641A}"/>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6" name="Shape 1879">
              <a:extLst>
                <a:ext uri="{FF2B5EF4-FFF2-40B4-BE49-F238E27FC236}">
                  <a16:creationId xmlns:a16="http://schemas.microsoft.com/office/drawing/2014/main" id="{A25CE01B-8B32-4378-80A3-322EA65A6E78}"/>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7" name="Shape 1880">
              <a:extLst>
                <a:ext uri="{FF2B5EF4-FFF2-40B4-BE49-F238E27FC236}">
                  <a16:creationId xmlns:a16="http://schemas.microsoft.com/office/drawing/2014/main" id="{94D23F79-6AC8-4E12-A45A-3699BF4C0DDD}"/>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8" name="Shape 1881">
              <a:extLst>
                <a:ext uri="{FF2B5EF4-FFF2-40B4-BE49-F238E27FC236}">
                  <a16:creationId xmlns:a16="http://schemas.microsoft.com/office/drawing/2014/main" id="{00F25F76-4846-4C0C-9B3E-CF74D60AF233}"/>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9" name="Shape 1882">
              <a:extLst>
                <a:ext uri="{FF2B5EF4-FFF2-40B4-BE49-F238E27FC236}">
                  <a16:creationId xmlns:a16="http://schemas.microsoft.com/office/drawing/2014/main" id="{DEB745C1-005E-4250-ADEA-04EF385C72D2}"/>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0" name="Shape 1883">
              <a:extLst>
                <a:ext uri="{FF2B5EF4-FFF2-40B4-BE49-F238E27FC236}">
                  <a16:creationId xmlns:a16="http://schemas.microsoft.com/office/drawing/2014/main" id="{4A8D7C30-087C-4997-96CA-A7F40DB4F872}"/>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1" name="Shape 1884">
              <a:extLst>
                <a:ext uri="{FF2B5EF4-FFF2-40B4-BE49-F238E27FC236}">
                  <a16:creationId xmlns:a16="http://schemas.microsoft.com/office/drawing/2014/main" id="{A2B01504-2364-4497-8EAB-CE442CB053D5}"/>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2" name="Shape 1885">
              <a:extLst>
                <a:ext uri="{FF2B5EF4-FFF2-40B4-BE49-F238E27FC236}">
                  <a16:creationId xmlns:a16="http://schemas.microsoft.com/office/drawing/2014/main" id="{73D06032-625E-459C-A8F2-7BA99459753C}"/>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3" name="Shape 1886">
              <a:extLst>
                <a:ext uri="{FF2B5EF4-FFF2-40B4-BE49-F238E27FC236}">
                  <a16:creationId xmlns:a16="http://schemas.microsoft.com/office/drawing/2014/main" id="{634C2EEF-59D3-4AFE-A04C-AB1F2C6A731F}"/>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4" name="Shape 1887">
              <a:extLst>
                <a:ext uri="{FF2B5EF4-FFF2-40B4-BE49-F238E27FC236}">
                  <a16:creationId xmlns:a16="http://schemas.microsoft.com/office/drawing/2014/main" id="{10D432EE-6424-40C3-89A2-2CA6CC020629}"/>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5" name="Shape 1888">
              <a:extLst>
                <a:ext uri="{FF2B5EF4-FFF2-40B4-BE49-F238E27FC236}">
                  <a16:creationId xmlns:a16="http://schemas.microsoft.com/office/drawing/2014/main" id="{38972BFB-032D-42B2-8454-8CD0C92DCB76}"/>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6" name="Shape 1889">
              <a:extLst>
                <a:ext uri="{FF2B5EF4-FFF2-40B4-BE49-F238E27FC236}">
                  <a16:creationId xmlns:a16="http://schemas.microsoft.com/office/drawing/2014/main" id="{82AFB590-6029-4DCA-B73D-030D145AD8B4}"/>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7" name="Shape 1890">
              <a:extLst>
                <a:ext uri="{FF2B5EF4-FFF2-40B4-BE49-F238E27FC236}">
                  <a16:creationId xmlns:a16="http://schemas.microsoft.com/office/drawing/2014/main" id="{E955F7AB-BB32-4993-91E8-D11367474401}"/>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8" name="Shape 1891">
              <a:extLst>
                <a:ext uri="{FF2B5EF4-FFF2-40B4-BE49-F238E27FC236}">
                  <a16:creationId xmlns:a16="http://schemas.microsoft.com/office/drawing/2014/main" id="{3B51543B-7EEC-46AA-8995-5D9162D5741C}"/>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9" name="Shape 1892">
              <a:extLst>
                <a:ext uri="{FF2B5EF4-FFF2-40B4-BE49-F238E27FC236}">
                  <a16:creationId xmlns:a16="http://schemas.microsoft.com/office/drawing/2014/main" id="{47F5CC5E-3121-41D4-BFA8-B7237B447534}"/>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0" name="Shape 1893">
              <a:extLst>
                <a:ext uri="{FF2B5EF4-FFF2-40B4-BE49-F238E27FC236}">
                  <a16:creationId xmlns:a16="http://schemas.microsoft.com/office/drawing/2014/main" id="{5D943F6B-4100-417F-895C-2CB668D15F23}"/>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1" name="Shape 1894">
              <a:extLst>
                <a:ext uri="{FF2B5EF4-FFF2-40B4-BE49-F238E27FC236}">
                  <a16:creationId xmlns:a16="http://schemas.microsoft.com/office/drawing/2014/main" id="{EBF7AED7-9E67-4D5B-9B4C-FE112A9524F2}"/>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2" name="Shape 1895">
              <a:extLst>
                <a:ext uri="{FF2B5EF4-FFF2-40B4-BE49-F238E27FC236}">
                  <a16:creationId xmlns:a16="http://schemas.microsoft.com/office/drawing/2014/main" id="{900C0477-17D0-41C7-9E8C-F24E244332C9}"/>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3" name="Shape 1896">
              <a:extLst>
                <a:ext uri="{FF2B5EF4-FFF2-40B4-BE49-F238E27FC236}">
                  <a16:creationId xmlns:a16="http://schemas.microsoft.com/office/drawing/2014/main" id="{5F1DA80D-5743-4ADE-8C5E-65DEC202301B}"/>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4" name="Shape 1897">
              <a:extLst>
                <a:ext uri="{FF2B5EF4-FFF2-40B4-BE49-F238E27FC236}">
                  <a16:creationId xmlns:a16="http://schemas.microsoft.com/office/drawing/2014/main" id="{E132E16C-7AA2-4F26-A090-3660FEC06B65}"/>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5" name="Shape 1898">
              <a:extLst>
                <a:ext uri="{FF2B5EF4-FFF2-40B4-BE49-F238E27FC236}">
                  <a16:creationId xmlns:a16="http://schemas.microsoft.com/office/drawing/2014/main" id="{6B00C7BA-A71C-40BD-8645-29DAF9760D61}"/>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6" name="Shape 1899">
              <a:extLst>
                <a:ext uri="{FF2B5EF4-FFF2-40B4-BE49-F238E27FC236}">
                  <a16:creationId xmlns:a16="http://schemas.microsoft.com/office/drawing/2014/main" id="{B059D775-0FAB-4029-AAC0-FA8BB6A85613}"/>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7" name="Shape 1900">
              <a:extLst>
                <a:ext uri="{FF2B5EF4-FFF2-40B4-BE49-F238E27FC236}">
                  <a16:creationId xmlns:a16="http://schemas.microsoft.com/office/drawing/2014/main" id="{305ACF6A-BC69-41BB-B8B1-7DFA1315F5EE}"/>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8" name="Shape 1901">
              <a:extLst>
                <a:ext uri="{FF2B5EF4-FFF2-40B4-BE49-F238E27FC236}">
                  <a16:creationId xmlns:a16="http://schemas.microsoft.com/office/drawing/2014/main" id="{35DA201A-716D-4C2E-8447-8F19C7E3F3F3}"/>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9" name="Shape 1902">
              <a:extLst>
                <a:ext uri="{FF2B5EF4-FFF2-40B4-BE49-F238E27FC236}">
                  <a16:creationId xmlns:a16="http://schemas.microsoft.com/office/drawing/2014/main" id="{DA085EDC-1EBF-4265-9C9F-D805A9B40D62}"/>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0" name="Shape 1903">
              <a:extLst>
                <a:ext uri="{FF2B5EF4-FFF2-40B4-BE49-F238E27FC236}">
                  <a16:creationId xmlns:a16="http://schemas.microsoft.com/office/drawing/2014/main" id="{0A53CDAB-1CB4-4F39-B996-154DC0E84F92}"/>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1" name="Shape 1904">
              <a:extLst>
                <a:ext uri="{FF2B5EF4-FFF2-40B4-BE49-F238E27FC236}">
                  <a16:creationId xmlns:a16="http://schemas.microsoft.com/office/drawing/2014/main" id="{A26FC434-A1DE-4784-846D-619104FB4A7F}"/>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2" name="Shape 1905">
              <a:extLst>
                <a:ext uri="{FF2B5EF4-FFF2-40B4-BE49-F238E27FC236}">
                  <a16:creationId xmlns:a16="http://schemas.microsoft.com/office/drawing/2014/main" id="{A7D4B03E-BEF7-4D7F-B442-2FD42ED26E9E}"/>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3" name="Shape 1906">
              <a:extLst>
                <a:ext uri="{FF2B5EF4-FFF2-40B4-BE49-F238E27FC236}">
                  <a16:creationId xmlns:a16="http://schemas.microsoft.com/office/drawing/2014/main" id="{FCC175A7-02E3-4075-A9B7-23027055AC85}"/>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4" name="Shape 1907">
              <a:extLst>
                <a:ext uri="{FF2B5EF4-FFF2-40B4-BE49-F238E27FC236}">
                  <a16:creationId xmlns:a16="http://schemas.microsoft.com/office/drawing/2014/main" id="{3E775B3F-1049-4A4E-8888-CB256EA797B0}"/>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5" name="Shape 1908">
              <a:extLst>
                <a:ext uri="{FF2B5EF4-FFF2-40B4-BE49-F238E27FC236}">
                  <a16:creationId xmlns:a16="http://schemas.microsoft.com/office/drawing/2014/main" id="{AFDD8671-0FEB-4660-A8D2-B79C9E9421AA}"/>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6" name="Shape 1909">
              <a:extLst>
                <a:ext uri="{FF2B5EF4-FFF2-40B4-BE49-F238E27FC236}">
                  <a16:creationId xmlns:a16="http://schemas.microsoft.com/office/drawing/2014/main" id="{180BCE1B-92FD-467D-A51B-3D1D5645258F}"/>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7" name="Shape 1910">
              <a:extLst>
                <a:ext uri="{FF2B5EF4-FFF2-40B4-BE49-F238E27FC236}">
                  <a16:creationId xmlns:a16="http://schemas.microsoft.com/office/drawing/2014/main" id="{AEE8AF6C-EB0A-4E63-84FC-BD64904F3E7C}"/>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8" name="Shape 1911">
              <a:extLst>
                <a:ext uri="{FF2B5EF4-FFF2-40B4-BE49-F238E27FC236}">
                  <a16:creationId xmlns:a16="http://schemas.microsoft.com/office/drawing/2014/main" id="{F9F2245D-61D7-447A-B268-B9B7E41CB903}"/>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9" name="Shape 1912">
              <a:extLst>
                <a:ext uri="{FF2B5EF4-FFF2-40B4-BE49-F238E27FC236}">
                  <a16:creationId xmlns:a16="http://schemas.microsoft.com/office/drawing/2014/main" id="{3882C35D-EA97-461B-BC29-724FDB6661FA}"/>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0" name="Shape 1913">
              <a:extLst>
                <a:ext uri="{FF2B5EF4-FFF2-40B4-BE49-F238E27FC236}">
                  <a16:creationId xmlns:a16="http://schemas.microsoft.com/office/drawing/2014/main" id="{23F7E60A-1655-4C67-B6B9-E5BED57CBF06}"/>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1" name="Shape 1914">
              <a:extLst>
                <a:ext uri="{FF2B5EF4-FFF2-40B4-BE49-F238E27FC236}">
                  <a16:creationId xmlns:a16="http://schemas.microsoft.com/office/drawing/2014/main" id="{480E74BE-8DA6-42ED-9C7E-8B9403938505}"/>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2" name="Shape 1915">
              <a:extLst>
                <a:ext uri="{FF2B5EF4-FFF2-40B4-BE49-F238E27FC236}">
                  <a16:creationId xmlns:a16="http://schemas.microsoft.com/office/drawing/2014/main" id="{EFB0CAD1-848D-481F-9B4C-071F998D9A09}"/>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3" name="Shape 1916">
              <a:extLst>
                <a:ext uri="{FF2B5EF4-FFF2-40B4-BE49-F238E27FC236}">
                  <a16:creationId xmlns:a16="http://schemas.microsoft.com/office/drawing/2014/main" id="{47CEAAEA-42F6-4B6C-978A-A376C39857B9}"/>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4" name="Shape 1917">
              <a:extLst>
                <a:ext uri="{FF2B5EF4-FFF2-40B4-BE49-F238E27FC236}">
                  <a16:creationId xmlns:a16="http://schemas.microsoft.com/office/drawing/2014/main" id="{7BA3562F-F33F-465D-9137-8E39F4EF08B1}"/>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5" name="Shape 1918">
              <a:extLst>
                <a:ext uri="{FF2B5EF4-FFF2-40B4-BE49-F238E27FC236}">
                  <a16:creationId xmlns:a16="http://schemas.microsoft.com/office/drawing/2014/main" id="{448F79F8-6C7F-4635-A4E4-A517F7F27ADB}"/>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6" name="Shape 1919">
              <a:extLst>
                <a:ext uri="{FF2B5EF4-FFF2-40B4-BE49-F238E27FC236}">
                  <a16:creationId xmlns:a16="http://schemas.microsoft.com/office/drawing/2014/main" id="{BFD2F5BE-8716-4678-90F9-343F64C040A2}"/>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7" name="Shape 1921">
              <a:extLst>
                <a:ext uri="{FF2B5EF4-FFF2-40B4-BE49-F238E27FC236}">
                  <a16:creationId xmlns:a16="http://schemas.microsoft.com/office/drawing/2014/main" id="{4FC40A39-0E02-4031-9263-7E123D8165E6}"/>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8" name="Shape 1922">
              <a:extLst>
                <a:ext uri="{FF2B5EF4-FFF2-40B4-BE49-F238E27FC236}">
                  <a16:creationId xmlns:a16="http://schemas.microsoft.com/office/drawing/2014/main" id="{A59B3C3C-DEA8-4891-ADE2-53C781F05146}"/>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9" name="Shape 1923">
              <a:extLst>
                <a:ext uri="{FF2B5EF4-FFF2-40B4-BE49-F238E27FC236}">
                  <a16:creationId xmlns:a16="http://schemas.microsoft.com/office/drawing/2014/main" id="{ED955575-05A7-4C74-84C7-C1EA3B2CDB76}"/>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0" name="Shape 1924">
              <a:extLst>
                <a:ext uri="{FF2B5EF4-FFF2-40B4-BE49-F238E27FC236}">
                  <a16:creationId xmlns:a16="http://schemas.microsoft.com/office/drawing/2014/main" id="{1F146F21-C329-4D55-AB23-FD95A6714249}"/>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1" name="Shape 1925">
              <a:extLst>
                <a:ext uri="{FF2B5EF4-FFF2-40B4-BE49-F238E27FC236}">
                  <a16:creationId xmlns:a16="http://schemas.microsoft.com/office/drawing/2014/main" id="{47936686-0349-4CCA-B900-BB1C77482B86}"/>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2" name="Shape 1926">
              <a:extLst>
                <a:ext uri="{FF2B5EF4-FFF2-40B4-BE49-F238E27FC236}">
                  <a16:creationId xmlns:a16="http://schemas.microsoft.com/office/drawing/2014/main" id="{898A48EC-E2C4-4349-A61F-DFAFCAB434B5}"/>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3" name="Shape 1927">
              <a:extLst>
                <a:ext uri="{FF2B5EF4-FFF2-40B4-BE49-F238E27FC236}">
                  <a16:creationId xmlns:a16="http://schemas.microsoft.com/office/drawing/2014/main" id="{91019703-6086-41D4-B7D0-80211F9343D5}"/>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4" name="Shape 1928">
              <a:extLst>
                <a:ext uri="{FF2B5EF4-FFF2-40B4-BE49-F238E27FC236}">
                  <a16:creationId xmlns:a16="http://schemas.microsoft.com/office/drawing/2014/main" id="{CD73C28B-5E5A-4453-B66F-DB52F92D3A21}"/>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5" name="Shape 1929">
              <a:extLst>
                <a:ext uri="{FF2B5EF4-FFF2-40B4-BE49-F238E27FC236}">
                  <a16:creationId xmlns:a16="http://schemas.microsoft.com/office/drawing/2014/main" id="{8EC6A69A-8FC6-4CCA-A862-B172B90EDC74}"/>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6" name="Shape 1930">
              <a:extLst>
                <a:ext uri="{FF2B5EF4-FFF2-40B4-BE49-F238E27FC236}">
                  <a16:creationId xmlns:a16="http://schemas.microsoft.com/office/drawing/2014/main" id="{55AD4E53-ED58-4C21-B88C-E042B2E6D2E5}"/>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7" name="Shape 1931">
              <a:extLst>
                <a:ext uri="{FF2B5EF4-FFF2-40B4-BE49-F238E27FC236}">
                  <a16:creationId xmlns:a16="http://schemas.microsoft.com/office/drawing/2014/main" id="{974D9E79-51C0-475C-A580-167BAD2B57A8}"/>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8" name="Shape 1932">
              <a:extLst>
                <a:ext uri="{FF2B5EF4-FFF2-40B4-BE49-F238E27FC236}">
                  <a16:creationId xmlns:a16="http://schemas.microsoft.com/office/drawing/2014/main" id="{8C98E7B2-6EAA-4FBD-B990-8A439B77704D}"/>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9" name="Shape 1933">
              <a:extLst>
                <a:ext uri="{FF2B5EF4-FFF2-40B4-BE49-F238E27FC236}">
                  <a16:creationId xmlns:a16="http://schemas.microsoft.com/office/drawing/2014/main" id="{6E16D9D6-4077-46D8-BC93-77E082C9D2FF}"/>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0" name="Shape 1934">
              <a:extLst>
                <a:ext uri="{FF2B5EF4-FFF2-40B4-BE49-F238E27FC236}">
                  <a16:creationId xmlns:a16="http://schemas.microsoft.com/office/drawing/2014/main" id="{90E7DA1E-0801-4395-9E0C-68E900D35D30}"/>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1" name="Shape 1935">
              <a:extLst>
                <a:ext uri="{FF2B5EF4-FFF2-40B4-BE49-F238E27FC236}">
                  <a16:creationId xmlns:a16="http://schemas.microsoft.com/office/drawing/2014/main" id="{D9046835-692B-43EB-AA86-B77941C0F20E}"/>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2" name="Shape 1936">
              <a:extLst>
                <a:ext uri="{FF2B5EF4-FFF2-40B4-BE49-F238E27FC236}">
                  <a16:creationId xmlns:a16="http://schemas.microsoft.com/office/drawing/2014/main" id="{6494BA31-EA09-4001-AD3B-39D98D73AFB1}"/>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223" name="Shape 2843">
            <a:extLst>
              <a:ext uri="{FF2B5EF4-FFF2-40B4-BE49-F238E27FC236}">
                <a16:creationId xmlns:a16="http://schemas.microsoft.com/office/drawing/2014/main" id="{91C7A961-8B61-4549-997B-77BAFE046A55}"/>
              </a:ext>
            </a:extLst>
          </p:cNvPr>
          <p:cNvSpPr/>
          <p:nvPr/>
        </p:nvSpPr>
        <p:spPr>
          <a:xfrm>
            <a:off x="404303" y="3650966"/>
            <a:ext cx="568807" cy="868253"/>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4" name="Shape 2871">
            <a:extLst>
              <a:ext uri="{FF2B5EF4-FFF2-40B4-BE49-F238E27FC236}">
                <a16:creationId xmlns:a16="http://schemas.microsoft.com/office/drawing/2014/main" id="{BED8A6F4-E3D0-44A0-BE4B-9BF52E971D03}"/>
              </a:ext>
            </a:extLst>
          </p:cNvPr>
          <p:cNvSpPr/>
          <p:nvPr/>
        </p:nvSpPr>
        <p:spPr>
          <a:xfrm>
            <a:off x="368432" y="4967624"/>
            <a:ext cx="640549" cy="75886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5" name="Freeform 260">
            <a:extLst>
              <a:ext uri="{FF2B5EF4-FFF2-40B4-BE49-F238E27FC236}">
                <a16:creationId xmlns:a16="http://schemas.microsoft.com/office/drawing/2014/main" id="{F0FD6D2E-6EC6-F945-AD3B-84AF80C8084B}"/>
              </a:ext>
            </a:extLst>
          </p:cNvPr>
          <p:cNvSpPr>
            <a:spLocks noChangeAspect="1" noEditPoints="1"/>
          </p:cNvSpPr>
          <p:nvPr/>
        </p:nvSpPr>
        <p:spPr bwMode="auto">
          <a:xfrm>
            <a:off x="551685" y="692648"/>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graphicFrame>
        <p:nvGraphicFramePr>
          <p:cNvPr id="226" name="Chart 225">
            <a:extLst>
              <a:ext uri="{FF2B5EF4-FFF2-40B4-BE49-F238E27FC236}">
                <a16:creationId xmlns:a16="http://schemas.microsoft.com/office/drawing/2014/main" id="{6577DCBC-3CB0-4045-BA64-DF288177BCBD}"/>
              </a:ext>
            </a:extLst>
          </p:cNvPr>
          <p:cNvGraphicFramePr/>
          <p:nvPr>
            <p:extLst>
              <p:ext uri="{D42A27DB-BD31-4B8C-83A1-F6EECF244321}">
                <p14:modId xmlns:p14="http://schemas.microsoft.com/office/powerpoint/2010/main" val="3607923291"/>
              </p:ext>
            </p:extLst>
          </p:nvPr>
        </p:nvGraphicFramePr>
        <p:xfrm>
          <a:off x="4423675" y="2249197"/>
          <a:ext cx="7768325" cy="44230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255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4D034-1E06-4FD0-A6C6-2B526362EFD3}"/>
              </a:ext>
            </a:extLst>
          </p:cNvPr>
          <p:cNvSpPr>
            <a:spLocks noGrp="1"/>
          </p:cNvSpPr>
          <p:nvPr>
            <p:ph type="title"/>
          </p:nvPr>
        </p:nvSpPr>
        <p:spPr>
          <a:xfrm>
            <a:off x="960120" y="222687"/>
            <a:ext cx="9357772" cy="632917"/>
          </a:xfrm>
        </p:spPr>
        <p:txBody>
          <a:bodyPr>
            <a:noAutofit/>
          </a:bodyPr>
          <a:lstStyle/>
          <a:p>
            <a:r>
              <a:rPr lang="en-US" dirty="0">
                <a:solidFill>
                  <a:srgbClr val="035153"/>
                </a:solidFill>
                <a:latin typeface="Arial Black" panose="020B0A04020102020204" pitchFamily="34" charset="0"/>
                <a:cs typeface="Arial Bold" panose="020B0704020202020204" pitchFamily="34" charset="0"/>
              </a:rPr>
              <a:t>Differences emerge when excluding the top 3 supplement types</a:t>
            </a:r>
          </a:p>
        </p:txBody>
      </p:sp>
      <p:sp>
        <p:nvSpPr>
          <p:cNvPr id="5" name="TextBox 4">
            <a:extLst>
              <a:ext uri="{FF2B5EF4-FFF2-40B4-BE49-F238E27FC236}">
                <a16:creationId xmlns:a16="http://schemas.microsoft.com/office/drawing/2014/main" id="{ACEC7618-006E-4734-AB98-4D1CF460C313}"/>
              </a:ext>
            </a:extLst>
          </p:cNvPr>
          <p:cNvSpPr txBox="1"/>
          <p:nvPr/>
        </p:nvSpPr>
        <p:spPr>
          <a:xfrm>
            <a:off x="0" y="6635313"/>
            <a:ext cx="9475682" cy="246221"/>
          </a:xfrm>
          <a:prstGeom prst="rect">
            <a:avLst/>
          </a:prstGeom>
          <a:noFill/>
        </p:spPr>
        <p:txBody>
          <a:bodyPr wrap="square" rtlCol="0">
            <a:spAutoFit/>
          </a:bodyPr>
          <a:lstStyle/>
          <a:p>
            <a:pPr>
              <a:spcAft>
                <a:spcPts val="600"/>
              </a:spcAft>
            </a:pPr>
            <a:r>
              <a:rPr lang="en-US" sz="1000" dirty="0">
                <a:solidFill>
                  <a:schemeClr val="bg1">
                    <a:lumMod val="50000"/>
                  </a:schemeClr>
                </a:solidFill>
                <a:latin typeface="Arial" panose="020B0604020202020204" pitchFamily="34" charset="0"/>
                <a:cs typeface="Arial" panose="020B0604020202020204" pitchFamily="34" charset="0"/>
              </a:rPr>
              <a:t>Question: “How familiar would you consider yourself regarding the use of these supplements?” Respondents who did not answer “Never Heard of It”</a:t>
            </a:r>
          </a:p>
        </p:txBody>
      </p:sp>
      <p:graphicFrame>
        <p:nvGraphicFramePr>
          <p:cNvPr id="120" name="Chart 119">
            <a:extLst>
              <a:ext uri="{FF2B5EF4-FFF2-40B4-BE49-F238E27FC236}">
                <a16:creationId xmlns:a16="http://schemas.microsoft.com/office/drawing/2014/main" id="{1177E9BD-AF34-4985-944F-7109D112D2C0}"/>
              </a:ext>
            </a:extLst>
          </p:cNvPr>
          <p:cNvGraphicFramePr/>
          <p:nvPr>
            <p:extLst>
              <p:ext uri="{D42A27DB-BD31-4B8C-83A1-F6EECF244321}">
                <p14:modId xmlns:p14="http://schemas.microsoft.com/office/powerpoint/2010/main" val="2034956633"/>
              </p:ext>
            </p:extLst>
          </p:nvPr>
        </p:nvGraphicFramePr>
        <p:xfrm>
          <a:off x="129677" y="1457881"/>
          <a:ext cx="6578221" cy="481935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Rounded Corners 3">
            <a:extLst>
              <a:ext uri="{FF2B5EF4-FFF2-40B4-BE49-F238E27FC236}">
                <a16:creationId xmlns:a16="http://schemas.microsoft.com/office/drawing/2014/main" id="{588270AF-442C-40D0-8247-DE6A975BAE85}"/>
              </a:ext>
            </a:extLst>
          </p:cNvPr>
          <p:cNvSpPr/>
          <p:nvPr/>
        </p:nvSpPr>
        <p:spPr>
          <a:xfrm>
            <a:off x="2710575" y="1570711"/>
            <a:ext cx="1416424" cy="79035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US</a:t>
            </a:r>
          </a:p>
        </p:txBody>
      </p:sp>
      <p:graphicFrame>
        <p:nvGraphicFramePr>
          <p:cNvPr id="11" name="Chart 10">
            <a:extLst>
              <a:ext uri="{FF2B5EF4-FFF2-40B4-BE49-F238E27FC236}">
                <a16:creationId xmlns:a16="http://schemas.microsoft.com/office/drawing/2014/main" id="{D338CCAE-BAC9-4C1F-B42E-C243783A1496}"/>
              </a:ext>
            </a:extLst>
          </p:cNvPr>
          <p:cNvGraphicFramePr/>
          <p:nvPr>
            <p:extLst>
              <p:ext uri="{D42A27DB-BD31-4B8C-83A1-F6EECF244321}">
                <p14:modId xmlns:p14="http://schemas.microsoft.com/office/powerpoint/2010/main" val="1444730616"/>
              </p:ext>
            </p:extLst>
          </p:nvPr>
        </p:nvGraphicFramePr>
        <p:xfrm>
          <a:off x="5953760" y="1457880"/>
          <a:ext cx="6205979" cy="48193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2354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1021080" y="0"/>
            <a:ext cx="10515600" cy="715328"/>
          </a:xfrm>
        </p:spPr>
        <p:txBody>
          <a:bodyPr>
            <a:normAutofit/>
          </a:bodyPr>
          <a:lstStyle/>
          <a:p>
            <a:r>
              <a:rPr lang="en-US" dirty="0">
                <a:solidFill>
                  <a:srgbClr val="035153"/>
                </a:solidFill>
              </a:rPr>
              <a:t>Familiarity with usage</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021080" y="755717"/>
            <a:ext cx="9760651" cy="1866900"/>
          </a:xfrm>
          <a:noFill/>
        </p:spPr>
        <p:txBody>
          <a:bodyPr>
            <a:normAutofit/>
          </a:bodyPr>
          <a:lstStyle/>
          <a:p>
            <a:pPr marL="0" indent="0">
              <a:spcBef>
                <a:spcPts val="0"/>
              </a:spcBef>
              <a:buNone/>
            </a:pPr>
            <a:r>
              <a:rPr lang="en-US" sz="1600" b="1" dirty="0">
                <a:solidFill>
                  <a:srgbClr val="035153"/>
                </a:solidFill>
              </a:rPr>
              <a:t>KEY ITC INSIGHTS</a:t>
            </a:r>
          </a:p>
          <a:p>
            <a:pPr>
              <a:spcBef>
                <a:spcPts val="0"/>
              </a:spcBef>
            </a:pPr>
            <a:r>
              <a:rPr lang="en-US" sz="1600" dirty="0">
                <a:solidFill>
                  <a:srgbClr val="035153"/>
                </a:solidFill>
              </a:rPr>
              <a:t>Regular Users of a supplement are generally confident in their knowledge – even if they don’t know everything they should/could</a:t>
            </a:r>
          </a:p>
          <a:p>
            <a:pPr>
              <a:spcBef>
                <a:spcPts val="0"/>
              </a:spcBef>
            </a:pPr>
            <a:r>
              <a:rPr lang="en-US" sz="1600" dirty="0">
                <a:solidFill>
                  <a:srgbClr val="035153"/>
                </a:solidFill>
              </a:rPr>
              <a:t>Consumers feel most confident in their knowledge of the most widely used supplements – Vitamin D, Omegas, and Probiotics</a:t>
            </a:r>
          </a:p>
          <a:p>
            <a:pPr>
              <a:spcBef>
                <a:spcPts val="0"/>
              </a:spcBef>
            </a:pPr>
            <a:r>
              <a:rPr lang="en-US" sz="1600" dirty="0">
                <a:solidFill>
                  <a:srgbClr val="035153"/>
                </a:solidFill>
              </a:rPr>
              <a:t>While many consumers have never heard of supplements like Astaxanthin, those who have generally feel they have good familiarity with it</a:t>
            </a:r>
          </a:p>
        </p:txBody>
      </p:sp>
      <p:graphicFrame>
        <p:nvGraphicFramePr>
          <p:cNvPr id="7" name="Content Placeholder 7">
            <a:extLst>
              <a:ext uri="{FF2B5EF4-FFF2-40B4-BE49-F238E27FC236}">
                <a16:creationId xmlns:a16="http://schemas.microsoft.com/office/drawing/2014/main" id="{874623BF-B6C9-4476-B03D-2D1ECADCB91E}"/>
              </a:ext>
            </a:extLst>
          </p:cNvPr>
          <p:cNvGraphicFramePr>
            <a:graphicFrameLocks/>
          </p:cNvGraphicFramePr>
          <p:nvPr>
            <p:extLst>
              <p:ext uri="{D42A27DB-BD31-4B8C-83A1-F6EECF244321}">
                <p14:modId xmlns:p14="http://schemas.microsoft.com/office/powerpoint/2010/main" val="2786870278"/>
              </p:ext>
            </p:extLst>
          </p:nvPr>
        </p:nvGraphicFramePr>
        <p:xfrm>
          <a:off x="1143105" y="2527213"/>
          <a:ext cx="10906550" cy="400566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236E4FE-B781-4B70-8CE8-CF412A3E03E7}"/>
              </a:ext>
            </a:extLst>
          </p:cNvPr>
          <p:cNvSpPr txBox="1"/>
          <p:nvPr/>
        </p:nvSpPr>
        <p:spPr>
          <a:xfrm>
            <a:off x="0" y="6611779"/>
            <a:ext cx="11442032"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of specific supplement indicated using supplement at least 4 times per week. Question: “How familiar would you consider yourself regarding the use of these supplements?”</a:t>
            </a:r>
          </a:p>
        </p:txBody>
      </p:sp>
      <p:sp>
        <p:nvSpPr>
          <p:cNvPr id="3" name="Rectangle 2">
            <a:extLst>
              <a:ext uri="{FF2B5EF4-FFF2-40B4-BE49-F238E27FC236}">
                <a16:creationId xmlns:a16="http://schemas.microsoft.com/office/drawing/2014/main" id="{28CF97E1-D06F-6A4A-9BB3-196C47F70903}"/>
              </a:ext>
            </a:extLst>
          </p:cNvPr>
          <p:cNvSpPr/>
          <p:nvPr/>
        </p:nvSpPr>
        <p:spPr>
          <a:xfrm>
            <a:off x="9862503" y="2486824"/>
            <a:ext cx="2329497" cy="355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260">
            <a:extLst>
              <a:ext uri="{FF2B5EF4-FFF2-40B4-BE49-F238E27FC236}">
                <a16:creationId xmlns:a16="http://schemas.microsoft.com/office/drawing/2014/main" id="{F2107D69-75F3-AA40-9104-6625780C8A1C}"/>
              </a:ext>
            </a:extLst>
          </p:cNvPr>
          <p:cNvSpPr>
            <a:spLocks noChangeAspect="1" noEditPoints="1"/>
          </p:cNvSpPr>
          <p:nvPr/>
        </p:nvSpPr>
        <p:spPr bwMode="auto">
          <a:xfrm>
            <a:off x="551685" y="692648"/>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48916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1061720" y="223520"/>
            <a:ext cx="10515600" cy="495047"/>
          </a:xfrm>
        </p:spPr>
        <p:txBody>
          <a:bodyPr>
            <a:normAutofit/>
          </a:bodyPr>
          <a:lstStyle/>
          <a:p>
            <a:r>
              <a:rPr lang="en-US" sz="2800" dirty="0">
                <a:solidFill>
                  <a:srgbClr val="035153"/>
                </a:solidFill>
              </a:rPr>
              <a:t>Familiarity: 2018-2020 (US Data)</a:t>
            </a:r>
          </a:p>
        </p:txBody>
      </p:sp>
      <p:sp>
        <p:nvSpPr>
          <p:cNvPr id="6" name="TextBox 5">
            <a:extLst>
              <a:ext uri="{FF2B5EF4-FFF2-40B4-BE49-F238E27FC236}">
                <a16:creationId xmlns:a16="http://schemas.microsoft.com/office/drawing/2014/main" id="{F236E4FE-B781-4B70-8CE8-CF412A3E03E7}"/>
              </a:ext>
            </a:extLst>
          </p:cNvPr>
          <p:cNvSpPr txBox="1"/>
          <p:nvPr/>
        </p:nvSpPr>
        <p:spPr>
          <a:xfrm>
            <a:off x="0" y="6644644"/>
            <a:ext cx="11343861"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US Regular Users of specific supplement indicated using supplement at least 4 times per week. Question: “How familiar would you consider yourself regarding the use of these supplements?”</a:t>
            </a:r>
          </a:p>
        </p:txBody>
      </p:sp>
      <p:graphicFrame>
        <p:nvGraphicFramePr>
          <p:cNvPr id="12" name="Chart 11">
            <a:extLst>
              <a:ext uri="{FF2B5EF4-FFF2-40B4-BE49-F238E27FC236}">
                <a16:creationId xmlns:a16="http://schemas.microsoft.com/office/drawing/2014/main" id="{F9418820-12DA-9646-A8FD-703426433901}"/>
              </a:ext>
            </a:extLst>
          </p:cNvPr>
          <p:cNvGraphicFramePr/>
          <p:nvPr>
            <p:extLst>
              <p:ext uri="{D42A27DB-BD31-4B8C-83A1-F6EECF244321}">
                <p14:modId xmlns:p14="http://schemas.microsoft.com/office/powerpoint/2010/main" val="2094257288"/>
              </p:ext>
            </p:extLst>
          </p:nvPr>
        </p:nvGraphicFramePr>
        <p:xfrm>
          <a:off x="602055" y="1415881"/>
          <a:ext cx="10987890" cy="444789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07A69C03-BCC0-DA43-A0FC-6F5C7E0FAC1E}"/>
              </a:ext>
            </a:extLst>
          </p:cNvPr>
          <p:cNvSpPr txBox="1"/>
          <p:nvPr/>
        </p:nvSpPr>
        <p:spPr>
          <a:xfrm>
            <a:off x="10389761" y="1908729"/>
            <a:ext cx="894736" cy="646331"/>
          </a:xfrm>
          <a:prstGeom prst="rect">
            <a:avLst/>
          </a:prstGeom>
          <a:solidFill>
            <a:schemeClr val="bg1">
              <a:lumMod val="95000"/>
            </a:schemeClr>
          </a:solidFill>
          <a:effectLst>
            <a:softEdge rad="31750"/>
          </a:effectLst>
        </p:spPr>
        <p:txBody>
          <a:bodyPr wrap="square" rtlCol="0">
            <a:spAutoFit/>
          </a:bodyPr>
          <a:lstStyle/>
          <a:p>
            <a:pPr algn="ctr"/>
            <a:r>
              <a:rPr lang="en-US" sz="1200" dirty="0">
                <a:latin typeface="Arial" panose="020B0604020202020204" pitchFamily="34" charset="0"/>
                <a:cs typeface="Arial" panose="020B0604020202020204" pitchFamily="34" charset="0"/>
              </a:rPr>
              <a:t>*2-year data sets available</a:t>
            </a:r>
          </a:p>
        </p:txBody>
      </p:sp>
    </p:spTree>
    <p:extLst>
      <p:ext uri="{BB962C8B-B14F-4D97-AF65-F5344CB8AC3E}">
        <p14:creationId xmlns:p14="http://schemas.microsoft.com/office/powerpoint/2010/main" val="203713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073E5A42-C049-4D8D-9FF6-91BFA9B61278}"/>
              </a:ext>
            </a:extLst>
          </p:cNvPr>
          <p:cNvSpPr/>
          <p:nvPr/>
        </p:nvSpPr>
        <p:spPr>
          <a:xfrm>
            <a:off x="230492" y="194543"/>
            <a:ext cx="602267" cy="1534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D922C2-D8FA-8640-8EB9-D7ED48189097}"/>
              </a:ext>
            </a:extLst>
          </p:cNvPr>
          <p:cNvSpPr txBox="1"/>
          <p:nvPr/>
        </p:nvSpPr>
        <p:spPr>
          <a:xfrm>
            <a:off x="143406" y="623274"/>
            <a:ext cx="5767537" cy="3046988"/>
          </a:xfrm>
          <a:prstGeom prst="rect">
            <a:avLst/>
          </a:prstGeom>
          <a:noFill/>
        </p:spPr>
        <p:txBody>
          <a:bodyPr wrap="square" rtlCol="0" anchor="ctr">
            <a:spAutoFit/>
          </a:bodyPr>
          <a:lstStyle/>
          <a:p>
            <a:r>
              <a:rPr lang="en-US" sz="1200" b="1" u="sng" dirty="0">
                <a:latin typeface="Arial" panose="020B0604020202020204" pitchFamily="34" charset="0"/>
                <a:cs typeface="Arial" panose="020B0604020202020204" pitchFamily="34" charset="0"/>
              </a:rPr>
              <a:t>Digging into prebiotics:</a:t>
            </a:r>
            <a:br>
              <a:rPr lang="en-US" sz="1200" b="1" u="sng"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Global Prebiotics Association (GPA), ), the non-profit trade association representing the worldwide prebiotics category, defines a prebiotic as </a:t>
            </a:r>
            <a:r>
              <a:rPr lang="en-US" sz="1200" b="1" i="1" dirty="0">
                <a:latin typeface="Arial" panose="020B0604020202020204" pitchFamily="34" charset="0"/>
                <a:cs typeface="Arial" panose="020B0604020202020204" pitchFamily="34" charset="0"/>
              </a:rPr>
              <a:t>a nutritional product or ingredient selected to be utilized in the microbiome producing health benefits</a:t>
            </a:r>
            <a:r>
              <a:rPr lang="en-US" sz="1200" dirty="0">
                <a:latin typeface="Arial" panose="020B0604020202020204" pitchFamily="34" charset="0"/>
                <a:cs typeface="Arial" panose="020B0604020202020204" pitchFamily="34" charset="0"/>
              </a:rPr>
              <a:t>.</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There are several known mechanisms by which prebiotics act to confer health benefits, with new science allowing us to track what is happening even at receptor level within the microbiome. In simple terms, prebiotics act either chemically or physically, often but not always by interacting with gut microbes and generally serve to: support and feed, increase and produce and balance and optimize – all within the microbiome.</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p>
        </p:txBody>
      </p:sp>
      <p:pic>
        <p:nvPicPr>
          <p:cNvPr id="6" name="Picture 5" descr="Graphical user interface&#10;&#10;Description automatically generated">
            <a:extLst>
              <a:ext uri="{FF2B5EF4-FFF2-40B4-BE49-F238E27FC236}">
                <a16:creationId xmlns:a16="http://schemas.microsoft.com/office/drawing/2014/main" id="{4B24AE38-974D-A644-87EB-4017397C5DE1}"/>
              </a:ext>
            </a:extLst>
          </p:cNvPr>
          <p:cNvPicPr>
            <a:picLocks noChangeAspect="1"/>
          </p:cNvPicPr>
          <p:nvPr/>
        </p:nvPicPr>
        <p:blipFill>
          <a:blip r:embed="rId2"/>
          <a:stretch>
            <a:fillRect/>
          </a:stretch>
        </p:blipFill>
        <p:spPr>
          <a:xfrm>
            <a:off x="194152" y="3277338"/>
            <a:ext cx="5652422" cy="2941758"/>
          </a:xfrm>
          <a:prstGeom prst="rect">
            <a:avLst/>
          </a:prstGeom>
        </p:spPr>
      </p:pic>
      <p:sp>
        <p:nvSpPr>
          <p:cNvPr id="7" name="TextBox 6">
            <a:extLst>
              <a:ext uri="{FF2B5EF4-FFF2-40B4-BE49-F238E27FC236}">
                <a16:creationId xmlns:a16="http://schemas.microsoft.com/office/drawing/2014/main" id="{E3F022CF-BA87-2642-83A3-11E90B44BD1D}"/>
              </a:ext>
            </a:extLst>
          </p:cNvPr>
          <p:cNvSpPr txBox="1"/>
          <p:nvPr/>
        </p:nvSpPr>
        <p:spPr>
          <a:xfrm>
            <a:off x="6281058" y="335477"/>
            <a:ext cx="5680449" cy="2123658"/>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The prebiotic category has seen rapid growth over multiple years moving out of the shadow of probiotics for multiple health conditions and benefits: gut health and digestion; increasingly into overall immunity; and even more in areas such as mood and mental wellness as scientific research expands the prospects.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acceleration and broadening of perceived and possible health benefits is clearly shown in the insights results as awareness is growing.</a:t>
            </a:r>
          </a:p>
          <a:p>
            <a:r>
              <a:rPr lang="en-US" sz="1200" dirty="0">
                <a:latin typeface="Arial" panose="020B0604020202020204" pitchFamily="34" charset="0"/>
                <a:cs typeface="Arial" panose="020B0604020202020204" pitchFamily="34" charset="0"/>
              </a:rPr>
              <a:t>In the very early days of the prebiotic category, much of the emphasis was on fiber, with fiber frequently used instead of – or interchangeably with – the term ‘prebiotic’. </a:t>
            </a:r>
          </a:p>
        </p:txBody>
      </p:sp>
      <p:graphicFrame>
        <p:nvGraphicFramePr>
          <p:cNvPr id="8" name="Content Placeholder 7">
            <a:extLst>
              <a:ext uri="{FF2B5EF4-FFF2-40B4-BE49-F238E27FC236}">
                <a16:creationId xmlns:a16="http://schemas.microsoft.com/office/drawing/2014/main" id="{9B8295CA-AEAD-0E40-9591-DC862381EFC9}"/>
              </a:ext>
            </a:extLst>
          </p:cNvPr>
          <p:cNvGraphicFramePr>
            <a:graphicFrameLocks/>
          </p:cNvGraphicFramePr>
          <p:nvPr>
            <p:extLst>
              <p:ext uri="{D42A27DB-BD31-4B8C-83A1-F6EECF244321}">
                <p14:modId xmlns:p14="http://schemas.microsoft.com/office/powerpoint/2010/main" val="18303553"/>
              </p:ext>
            </p:extLst>
          </p:nvPr>
        </p:nvGraphicFramePr>
        <p:xfrm>
          <a:off x="6324602" y="2501641"/>
          <a:ext cx="5767536" cy="393077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C0378F58-7118-BE4C-87FA-362165F2385F}"/>
              </a:ext>
            </a:extLst>
          </p:cNvPr>
          <p:cNvSpPr txBox="1"/>
          <p:nvPr/>
        </p:nvSpPr>
        <p:spPr>
          <a:xfrm>
            <a:off x="7259054" y="2501641"/>
            <a:ext cx="3559628" cy="369332"/>
          </a:xfrm>
          <a:prstGeom prst="rect">
            <a:avLst/>
          </a:prstGeom>
          <a:noFill/>
        </p:spPr>
        <p:txBody>
          <a:bodyPr wrap="square" rtlCol="0">
            <a:spAutoFit/>
          </a:bodyPr>
          <a:lstStyle/>
          <a:p>
            <a:pPr algn="ctr"/>
            <a:r>
              <a:rPr lang="en-US" b="1" dirty="0">
                <a:solidFill>
                  <a:srgbClr val="035153"/>
                </a:solidFill>
                <a:latin typeface="Arial Black" panose="020B0604020202020204" pitchFamily="34" charset="0"/>
                <a:cs typeface="Arial Black" panose="020B0604020202020204" pitchFamily="34" charset="0"/>
              </a:rPr>
              <a:t>TOP 5 BENEFITS</a:t>
            </a:r>
          </a:p>
        </p:txBody>
      </p:sp>
    </p:spTree>
    <p:extLst>
      <p:ext uri="{BB962C8B-B14F-4D97-AF65-F5344CB8AC3E}">
        <p14:creationId xmlns:p14="http://schemas.microsoft.com/office/powerpoint/2010/main" val="3420784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960120" y="128448"/>
            <a:ext cx="10515600" cy="337800"/>
          </a:xfrm>
        </p:spPr>
        <p:txBody>
          <a:bodyPr>
            <a:noAutofit/>
          </a:bodyPr>
          <a:lstStyle/>
          <a:p>
            <a:r>
              <a:rPr lang="en-US" dirty="0">
                <a:solidFill>
                  <a:srgbClr val="035153"/>
                </a:solidFill>
                <a:latin typeface="Arial Black" panose="020B0A04020102020204" pitchFamily="34" charset="0"/>
                <a:cs typeface="Arial Bold" panose="020B0704020202020204" pitchFamily="34" charset="0"/>
              </a:rPr>
              <a:t>Perceived Effectiveness</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414462" y="627610"/>
            <a:ext cx="9363075" cy="908050"/>
          </a:xfrm>
          <a:noFill/>
        </p:spPr>
        <p:txBody>
          <a:bodyPr>
            <a:normAutofit/>
          </a:bodyPr>
          <a:lstStyle/>
          <a:p>
            <a:pPr marL="0" indent="0">
              <a:spcBef>
                <a:spcPts val="0"/>
              </a:spcBef>
              <a:buNone/>
            </a:pPr>
            <a:r>
              <a:rPr lang="en-US" sz="1600" b="1" dirty="0">
                <a:solidFill>
                  <a:srgbClr val="035153"/>
                </a:solidFill>
                <a:latin typeface="Arial" panose="020B0604020202020204" pitchFamily="34" charset="0"/>
                <a:cs typeface="Arial" panose="020B0604020202020204" pitchFamily="34" charset="0"/>
              </a:rPr>
              <a:t>KEY ITC INSIGHTS</a:t>
            </a:r>
          </a:p>
          <a:p>
            <a:pPr>
              <a:spcBef>
                <a:spcPts val="0"/>
              </a:spcBef>
            </a:pPr>
            <a:r>
              <a:rPr lang="en-US" sz="1600" dirty="0">
                <a:solidFill>
                  <a:srgbClr val="035153"/>
                </a:solidFill>
                <a:latin typeface="Arial" panose="020B0604020202020204" pitchFamily="34" charset="0"/>
                <a:cs typeface="Arial" panose="020B0604020202020204" pitchFamily="34" charset="0"/>
              </a:rPr>
              <a:t>Many supplement users have concerns over the effectiveness of supplements</a:t>
            </a:r>
          </a:p>
          <a:p>
            <a:pPr>
              <a:spcBef>
                <a:spcPts val="0"/>
              </a:spcBef>
            </a:pPr>
            <a:r>
              <a:rPr lang="en-US" sz="1600" dirty="0">
                <a:solidFill>
                  <a:srgbClr val="035153"/>
                </a:solidFill>
                <a:latin typeface="Arial" panose="020B0604020202020204" pitchFamily="34" charset="0"/>
                <a:cs typeface="Arial" panose="020B0604020202020204" pitchFamily="34" charset="0"/>
              </a:rPr>
              <a:t>Perceived effectiveness is closely tied to familiarity with usage</a:t>
            </a:r>
          </a:p>
        </p:txBody>
      </p:sp>
      <p:graphicFrame>
        <p:nvGraphicFramePr>
          <p:cNvPr id="6" name="Content Placeholder 7">
            <a:extLst>
              <a:ext uri="{FF2B5EF4-FFF2-40B4-BE49-F238E27FC236}">
                <a16:creationId xmlns:a16="http://schemas.microsoft.com/office/drawing/2014/main" id="{A7DDBC3C-CA07-4BBE-9A9E-A9AB6C3B1584}"/>
              </a:ext>
            </a:extLst>
          </p:cNvPr>
          <p:cNvGraphicFramePr>
            <a:graphicFrameLocks/>
          </p:cNvGraphicFramePr>
          <p:nvPr>
            <p:extLst>
              <p:ext uri="{D42A27DB-BD31-4B8C-83A1-F6EECF244321}">
                <p14:modId xmlns:p14="http://schemas.microsoft.com/office/powerpoint/2010/main" val="1912025239"/>
              </p:ext>
            </p:extLst>
          </p:nvPr>
        </p:nvGraphicFramePr>
        <p:xfrm>
          <a:off x="0" y="1426672"/>
          <a:ext cx="12192000" cy="503886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9154ADE-B8CE-450D-A589-1E4E3425456F}"/>
              </a:ext>
            </a:extLst>
          </p:cNvPr>
          <p:cNvSpPr txBox="1"/>
          <p:nvPr/>
        </p:nvSpPr>
        <p:spPr>
          <a:xfrm>
            <a:off x="0" y="6648568"/>
            <a:ext cx="11668836"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Only consumers who had heard of the supplement answered this question for each specific supplement. Question: “What is your opinion of the effectiveness/benefit of each of these supplements?”</a:t>
            </a:r>
          </a:p>
        </p:txBody>
      </p:sp>
      <p:sp>
        <p:nvSpPr>
          <p:cNvPr id="8" name="Freeform 260">
            <a:extLst>
              <a:ext uri="{FF2B5EF4-FFF2-40B4-BE49-F238E27FC236}">
                <a16:creationId xmlns:a16="http://schemas.microsoft.com/office/drawing/2014/main" id="{ED5F453E-0FCD-9C40-878F-38F2B7C07A42}"/>
              </a:ext>
            </a:extLst>
          </p:cNvPr>
          <p:cNvSpPr>
            <a:spLocks noChangeAspect="1" noEditPoints="1"/>
          </p:cNvSpPr>
          <p:nvPr/>
        </p:nvSpPr>
        <p:spPr bwMode="auto">
          <a:xfrm>
            <a:off x="912444" y="649280"/>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2" name="TextBox 1">
            <a:extLst>
              <a:ext uri="{FF2B5EF4-FFF2-40B4-BE49-F238E27FC236}">
                <a16:creationId xmlns:a16="http://schemas.microsoft.com/office/drawing/2014/main" id="{C9BBFFC6-294D-A843-AF9A-EC6AE9A3F038}"/>
              </a:ext>
            </a:extLst>
          </p:cNvPr>
          <p:cNvSpPr txBox="1"/>
          <p:nvPr/>
        </p:nvSpPr>
        <p:spPr>
          <a:xfrm>
            <a:off x="242585" y="2192489"/>
            <a:ext cx="2210765" cy="276999"/>
          </a:xfrm>
          <a:prstGeom prst="rect">
            <a:avLst/>
          </a:prstGeom>
          <a:solidFill>
            <a:schemeClr val="bg1"/>
          </a:solidFill>
        </p:spPr>
        <p:txBody>
          <a:bodyPr wrap="square" rtlCol="0">
            <a:spAutoFit/>
          </a:bodyPr>
          <a:lstStyle/>
          <a:p>
            <a:pPr algn="r"/>
            <a:r>
              <a:rPr lang="en-US" sz="1200" dirty="0">
                <a:latin typeface="Arial" panose="020B0604020202020204" pitchFamily="34" charset="0"/>
                <a:cs typeface="Arial" panose="020B0604020202020204" pitchFamily="34" charset="0"/>
              </a:rPr>
              <a:t>Omegas</a:t>
            </a:r>
          </a:p>
        </p:txBody>
      </p:sp>
    </p:spTree>
    <p:extLst>
      <p:ext uri="{BB962C8B-B14F-4D97-AF65-F5344CB8AC3E}">
        <p14:creationId xmlns:p14="http://schemas.microsoft.com/office/powerpoint/2010/main" val="98533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366C-F90B-4FCE-AC48-4C300B21CA89}"/>
              </a:ext>
            </a:extLst>
          </p:cNvPr>
          <p:cNvSpPr>
            <a:spLocks noGrp="1"/>
          </p:cNvSpPr>
          <p:nvPr>
            <p:ph type="title"/>
          </p:nvPr>
        </p:nvSpPr>
        <p:spPr>
          <a:xfrm>
            <a:off x="986102" y="173598"/>
            <a:ext cx="10515600" cy="896007"/>
          </a:xfrm>
        </p:spPr>
        <p:txBody>
          <a:bodyPr>
            <a:noAutofit/>
          </a:bodyPr>
          <a:lstStyle/>
          <a:p>
            <a:r>
              <a:rPr lang="en-US" sz="2800" dirty="0">
                <a:solidFill>
                  <a:srgbClr val="035153"/>
                </a:solidFill>
                <a:latin typeface="Arial Black" panose="020B0A04020102020204" pitchFamily="34" charset="0"/>
                <a:cs typeface="Arial Bold" panose="020B0704020202020204" pitchFamily="34" charset="0"/>
              </a:rPr>
              <a:t>Perceived Effectiveness</a:t>
            </a:r>
            <a:br>
              <a:rPr lang="en-US" sz="2800" dirty="0">
                <a:solidFill>
                  <a:srgbClr val="035153"/>
                </a:solidFill>
                <a:latin typeface="Arial Black" panose="020B0A04020102020204" pitchFamily="34" charset="0"/>
                <a:cs typeface="Arial Bold" panose="020B0704020202020204" pitchFamily="34" charset="0"/>
              </a:rPr>
            </a:br>
            <a:r>
              <a:rPr lang="en-US" sz="2400" dirty="0">
                <a:solidFill>
                  <a:srgbClr val="035153"/>
                </a:solidFill>
                <a:latin typeface="Arial Black" panose="020B0A04020102020204" pitchFamily="34" charset="0"/>
                <a:cs typeface="Arial Bold" panose="020B0704020202020204" pitchFamily="34" charset="0"/>
              </a:rPr>
              <a:t>Top 3 in each category</a:t>
            </a:r>
            <a:endParaRPr lang="en-US" sz="2800" dirty="0">
              <a:solidFill>
                <a:srgbClr val="035153"/>
              </a:solidFill>
              <a:latin typeface="Arial Black" panose="020B0A04020102020204" pitchFamily="34" charset="0"/>
              <a:cs typeface="Arial Bold" panose="020B0704020202020204" pitchFamily="34" charset="0"/>
            </a:endParaRPr>
          </a:p>
        </p:txBody>
      </p:sp>
      <p:grpSp>
        <p:nvGrpSpPr>
          <p:cNvPr id="5" name="Group 4">
            <a:extLst>
              <a:ext uri="{FF2B5EF4-FFF2-40B4-BE49-F238E27FC236}">
                <a16:creationId xmlns:a16="http://schemas.microsoft.com/office/drawing/2014/main" id="{228CB972-B2E4-CB41-86A1-A0447B3BF906}"/>
              </a:ext>
            </a:extLst>
          </p:cNvPr>
          <p:cNvGrpSpPr/>
          <p:nvPr/>
        </p:nvGrpSpPr>
        <p:grpSpPr>
          <a:xfrm>
            <a:off x="651968" y="2457065"/>
            <a:ext cx="2779776" cy="2742694"/>
            <a:chOff x="680461" y="2688408"/>
            <a:chExt cx="2779776" cy="2742694"/>
          </a:xfrm>
        </p:grpSpPr>
        <p:grpSp>
          <p:nvGrpSpPr>
            <p:cNvPr id="10" name="Group 9">
              <a:extLst>
                <a:ext uri="{FF2B5EF4-FFF2-40B4-BE49-F238E27FC236}">
                  <a16:creationId xmlns:a16="http://schemas.microsoft.com/office/drawing/2014/main" id="{D97F9EE9-3296-410C-8EFA-8729F1B8FABE}"/>
                </a:ext>
              </a:extLst>
            </p:cNvPr>
            <p:cNvGrpSpPr>
              <a:grpSpLocks noChangeAspect="1"/>
            </p:cNvGrpSpPr>
            <p:nvPr/>
          </p:nvGrpSpPr>
          <p:grpSpPr>
            <a:xfrm>
              <a:off x="680461" y="2688408"/>
              <a:ext cx="2779776" cy="2742694"/>
              <a:chOff x="1280961" y="2624133"/>
              <a:chExt cx="3723373" cy="3673703"/>
            </a:xfrm>
          </p:grpSpPr>
          <p:sp>
            <p:nvSpPr>
              <p:cNvPr id="9" name="Oval 8">
                <a:extLst>
                  <a:ext uri="{FF2B5EF4-FFF2-40B4-BE49-F238E27FC236}">
                    <a16:creationId xmlns:a16="http://schemas.microsoft.com/office/drawing/2014/main" id="{DBC33B44-0A6F-4B49-AB3D-7CF02A7A3140}"/>
                  </a:ext>
                </a:extLst>
              </p:cNvPr>
              <p:cNvSpPr/>
              <p:nvPr/>
            </p:nvSpPr>
            <p:spPr>
              <a:xfrm>
                <a:off x="1280961" y="2624133"/>
                <a:ext cx="3723373" cy="3673703"/>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8E0B6091-CD88-4681-B6BD-5BF557332727}"/>
                  </a:ext>
                </a:extLst>
              </p:cNvPr>
              <p:cNvSpPr/>
              <p:nvPr/>
            </p:nvSpPr>
            <p:spPr>
              <a:xfrm>
                <a:off x="1472665" y="2839453"/>
                <a:ext cx="3339967" cy="3251795"/>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Graphic 23" descr="Smiling face outline">
              <a:extLst>
                <a:ext uri="{FF2B5EF4-FFF2-40B4-BE49-F238E27FC236}">
                  <a16:creationId xmlns:a16="http://schemas.microsoft.com/office/drawing/2014/main" id="{E17FD5D2-CE14-488B-AC22-8EF84B5AE4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7349" y="2916755"/>
              <a:ext cx="2286000" cy="2286000"/>
            </a:xfrm>
            <a:prstGeom prst="rect">
              <a:avLst/>
            </a:prstGeom>
          </p:spPr>
        </p:pic>
      </p:grpSp>
      <p:grpSp>
        <p:nvGrpSpPr>
          <p:cNvPr id="18" name="Group 17">
            <a:extLst>
              <a:ext uri="{FF2B5EF4-FFF2-40B4-BE49-F238E27FC236}">
                <a16:creationId xmlns:a16="http://schemas.microsoft.com/office/drawing/2014/main" id="{4734E320-15A7-9240-8589-30FC8CEB8DED}"/>
              </a:ext>
            </a:extLst>
          </p:cNvPr>
          <p:cNvGrpSpPr/>
          <p:nvPr/>
        </p:nvGrpSpPr>
        <p:grpSpPr>
          <a:xfrm>
            <a:off x="8864599" y="2456812"/>
            <a:ext cx="2743200" cy="2743200"/>
            <a:chOff x="8243311" y="2488344"/>
            <a:chExt cx="2743200" cy="2743200"/>
          </a:xfrm>
        </p:grpSpPr>
        <p:grpSp>
          <p:nvGrpSpPr>
            <p:cNvPr id="14" name="Group 13">
              <a:extLst>
                <a:ext uri="{FF2B5EF4-FFF2-40B4-BE49-F238E27FC236}">
                  <a16:creationId xmlns:a16="http://schemas.microsoft.com/office/drawing/2014/main" id="{A29E1BCF-4A38-421B-AA44-86779EC9A8E3}"/>
                </a:ext>
              </a:extLst>
            </p:cNvPr>
            <p:cNvGrpSpPr/>
            <p:nvPr/>
          </p:nvGrpSpPr>
          <p:grpSpPr>
            <a:xfrm>
              <a:off x="8243311" y="2488344"/>
              <a:ext cx="2743200" cy="2743200"/>
              <a:chOff x="1280961" y="2624133"/>
              <a:chExt cx="3723373" cy="3673703"/>
            </a:xfrm>
            <a:noFill/>
          </p:grpSpPr>
          <p:sp>
            <p:nvSpPr>
              <p:cNvPr id="15" name="Oval 14">
                <a:extLst>
                  <a:ext uri="{FF2B5EF4-FFF2-40B4-BE49-F238E27FC236}">
                    <a16:creationId xmlns:a16="http://schemas.microsoft.com/office/drawing/2014/main" id="{856DE107-3357-4ABC-A6C6-4EE6CDF5A896}"/>
                  </a:ext>
                </a:extLst>
              </p:cNvPr>
              <p:cNvSpPr/>
              <p:nvPr/>
            </p:nvSpPr>
            <p:spPr>
              <a:xfrm>
                <a:off x="1280961" y="2624133"/>
                <a:ext cx="3723373" cy="3673703"/>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F7A3B8F-1702-434F-82D2-7170E07BD0F3}"/>
                  </a:ext>
                </a:extLst>
              </p:cNvPr>
              <p:cNvSpPr/>
              <p:nvPr/>
            </p:nvSpPr>
            <p:spPr>
              <a:xfrm>
                <a:off x="1472665" y="2839453"/>
                <a:ext cx="3339967" cy="3251795"/>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9" name="Graphic 28" descr="Sad face outline">
              <a:extLst>
                <a:ext uri="{FF2B5EF4-FFF2-40B4-BE49-F238E27FC236}">
                  <a16:creationId xmlns:a16="http://schemas.microsoft.com/office/drawing/2014/main" id="{4F9B4D91-3386-4AE4-8A65-B44119794A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71911" y="2750930"/>
              <a:ext cx="2286000" cy="2286000"/>
            </a:xfrm>
            <a:prstGeom prst="rect">
              <a:avLst/>
            </a:prstGeom>
          </p:spPr>
        </p:pic>
      </p:grpSp>
      <p:sp>
        <p:nvSpPr>
          <p:cNvPr id="27" name="TextBox 26">
            <a:extLst>
              <a:ext uri="{FF2B5EF4-FFF2-40B4-BE49-F238E27FC236}">
                <a16:creationId xmlns:a16="http://schemas.microsoft.com/office/drawing/2014/main" id="{80CBE606-5849-4112-83D7-35D37071C34E}"/>
              </a:ext>
            </a:extLst>
          </p:cNvPr>
          <p:cNvSpPr txBox="1"/>
          <p:nvPr/>
        </p:nvSpPr>
        <p:spPr>
          <a:xfrm>
            <a:off x="406762" y="1449163"/>
            <a:ext cx="3270188" cy="707886"/>
          </a:xfrm>
          <a:prstGeom prst="rect">
            <a:avLst/>
          </a:prstGeom>
          <a:solidFill>
            <a:schemeClr val="bg1">
              <a:lumMod val="85000"/>
              <a:alpha val="44000"/>
            </a:schemeClr>
          </a:solidFill>
        </p:spPr>
        <p:txBody>
          <a:bodyPr wrap="square" rtlCol="0">
            <a:spAutoFit/>
          </a:bodyPr>
          <a:lstStyle/>
          <a:p>
            <a:pPr algn="ctr"/>
            <a:r>
              <a:rPr lang="en-US" sz="2000" b="1" i="0" u="none" strike="noStrike" dirty="0">
                <a:solidFill>
                  <a:schemeClr val="accent4">
                    <a:lumMod val="50000"/>
                  </a:schemeClr>
                </a:solidFill>
                <a:effectLst/>
                <a:latin typeface="Arial" panose="020B0604020202020204" pitchFamily="34" charset="0"/>
                <a:cs typeface="Arial" panose="020B0604020202020204" pitchFamily="34" charset="0"/>
              </a:rPr>
              <a:t>I've experienced its benefits - I'm a believer</a:t>
            </a:r>
          </a:p>
        </p:txBody>
      </p:sp>
      <p:sp>
        <p:nvSpPr>
          <p:cNvPr id="31" name="TextBox 30">
            <a:extLst>
              <a:ext uri="{FF2B5EF4-FFF2-40B4-BE49-F238E27FC236}">
                <a16:creationId xmlns:a16="http://schemas.microsoft.com/office/drawing/2014/main" id="{BA6DA1CF-6D79-41DE-BA4D-8CC8D6DD30BF}"/>
              </a:ext>
            </a:extLst>
          </p:cNvPr>
          <p:cNvSpPr txBox="1"/>
          <p:nvPr/>
        </p:nvSpPr>
        <p:spPr>
          <a:xfrm>
            <a:off x="4513922" y="1449163"/>
            <a:ext cx="3164159" cy="707886"/>
          </a:xfrm>
          <a:prstGeom prst="rect">
            <a:avLst/>
          </a:prstGeom>
          <a:solidFill>
            <a:schemeClr val="bg1">
              <a:lumMod val="85000"/>
              <a:alpha val="44000"/>
            </a:schemeClr>
          </a:solidFill>
        </p:spPr>
        <p:txBody>
          <a:bodyPr wrap="square" rtlCol="0">
            <a:spAutoFit/>
          </a:bodyPr>
          <a:lstStyle/>
          <a:p>
            <a:pPr marL="0" indent="0" algn="ctr">
              <a:buFont typeface="Arial"/>
              <a:buNone/>
            </a:pPr>
            <a:r>
              <a:rPr lang="en-US" sz="2000" b="1" i="0" u="none" strike="noStrike" dirty="0">
                <a:solidFill>
                  <a:schemeClr val="accent4">
                    <a:lumMod val="50000"/>
                  </a:schemeClr>
                </a:solidFill>
                <a:effectLst/>
                <a:latin typeface="Arial" panose="020B0604020202020204" pitchFamily="34" charset="0"/>
                <a:cs typeface="Arial" panose="020B0604020202020204" pitchFamily="34" charset="0"/>
              </a:rPr>
              <a:t>I've heard good &amp; bad - I'm not sure</a:t>
            </a:r>
            <a:r>
              <a:rPr lang="en-US" sz="2000" b="1" dirty="0">
                <a:solidFill>
                  <a:schemeClr val="accent4">
                    <a:lumMod val="50000"/>
                  </a:schemeClr>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15D13966-BDB0-43DF-A817-59BD7D881F10}"/>
              </a:ext>
            </a:extLst>
          </p:cNvPr>
          <p:cNvSpPr txBox="1"/>
          <p:nvPr/>
        </p:nvSpPr>
        <p:spPr>
          <a:xfrm>
            <a:off x="8515052" y="1449163"/>
            <a:ext cx="3164159" cy="707886"/>
          </a:xfrm>
          <a:prstGeom prst="rect">
            <a:avLst/>
          </a:prstGeom>
          <a:solidFill>
            <a:schemeClr val="bg1">
              <a:lumMod val="85000"/>
              <a:alpha val="44000"/>
            </a:schemeClr>
          </a:solidFill>
        </p:spPr>
        <p:txBody>
          <a:bodyPr wrap="square" rtlCol="0">
            <a:spAutoFit/>
          </a:bodyPr>
          <a:lstStyle/>
          <a:p>
            <a:pPr algn="ctr"/>
            <a:r>
              <a:rPr lang="en-US" sz="2000" b="1" i="0" u="none" strike="noStrike" dirty="0">
                <a:solidFill>
                  <a:schemeClr val="accent4">
                    <a:lumMod val="50000"/>
                  </a:schemeClr>
                </a:solidFill>
                <a:effectLst/>
                <a:latin typeface="Arial" panose="020B0604020202020204" pitchFamily="34" charset="0"/>
                <a:cs typeface="Arial" panose="020B0604020202020204" pitchFamily="34" charset="0"/>
              </a:rPr>
              <a:t>I know it's not effective - I'm a non-believer</a:t>
            </a:r>
            <a:r>
              <a:rPr lang="en-US" sz="2000" b="1" dirty="0">
                <a:solidFill>
                  <a:schemeClr val="accent4">
                    <a:lumMod val="50000"/>
                  </a:schemeClr>
                </a:solidFill>
                <a:latin typeface="Arial" panose="020B0604020202020204" pitchFamily="34" charset="0"/>
                <a:cs typeface="Arial" panose="020B0604020202020204" pitchFamily="34" charset="0"/>
              </a:rPr>
              <a:t> </a:t>
            </a:r>
          </a:p>
        </p:txBody>
      </p:sp>
      <p:sp>
        <p:nvSpPr>
          <p:cNvPr id="6" name="Content Placeholder 2">
            <a:extLst>
              <a:ext uri="{FF2B5EF4-FFF2-40B4-BE49-F238E27FC236}">
                <a16:creationId xmlns:a16="http://schemas.microsoft.com/office/drawing/2014/main" id="{71D4F8FB-78EA-4A97-9FE6-7D46EFD64920}"/>
              </a:ext>
            </a:extLst>
          </p:cNvPr>
          <p:cNvSpPr txBox="1">
            <a:spLocks/>
          </p:cNvSpPr>
          <p:nvPr/>
        </p:nvSpPr>
        <p:spPr>
          <a:xfrm>
            <a:off x="9393114" y="5333401"/>
            <a:ext cx="1686170" cy="1256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rgbClr val="002060"/>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rgbClr val="002060"/>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rgbClr val="002060"/>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rgbClr val="002060"/>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rgbClr val="00206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000" dirty="0">
                <a:solidFill>
                  <a:srgbClr val="035153"/>
                </a:solidFill>
                <a:latin typeface="Arial" panose="020B0604020202020204" pitchFamily="34" charset="0"/>
                <a:cs typeface="Arial" panose="020B0604020202020204" pitchFamily="34" charset="0"/>
              </a:rPr>
              <a:t>Astaxanthin </a:t>
            </a:r>
          </a:p>
          <a:p>
            <a:pPr marL="0" indent="0" algn="ctr">
              <a:buFont typeface="Arial"/>
              <a:buNone/>
            </a:pPr>
            <a:r>
              <a:rPr lang="en-US" sz="2000" dirty="0">
                <a:solidFill>
                  <a:srgbClr val="035153"/>
                </a:solidFill>
                <a:latin typeface="Arial" panose="020B0604020202020204" pitchFamily="34" charset="0"/>
                <a:cs typeface="Arial" panose="020B0604020202020204" pitchFamily="34" charset="0"/>
              </a:rPr>
              <a:t>Collagen</a:t>
            </a:r>
          </a:p>
          <a:p>
            <a:pPr marL="0" indent="0" algn="ctr">
              <a:buFont typeface="Arial"/>
              <a:buNone/>
            </a:pPr>
            <a:r>
              <a:rPr lang="en-US" sz="2000" dirty="0">
                <a:solidFill>
                  <a:srgbClr val="035153"/>
                </a:solidFill>
                <a:latin typeface="Arial" panose="020B0604020202020204" pitchFamily="34" charset="0"/>
                <a:cs typeface="Arial" panose="020B0604020202020204" pitchFamily="34" charset="0"/>
              </a:rPr>
              <a:t>Glucosamine</a:t>
            </a:r>
            <a:br>
              <a:rPr lang="en-US" sz="2000" dirty="0">
                <a:solidFill>
                  <a:srgbClr val="035153"/>
                </a:solidFill>
                <a:latin typeface="Arial" panose="020B0604020202020204" pitchFamily="34" charset="0"/>
                <a:cs typeface="Arial" panose="020B0604020202020204" pitchFamily="34" charset="0"/>
              </a:rPr>
            </a:br>
            <a:endParaRPr lang="en-US" sz="2000" dirty="0">
              <a:solidFill>
                <a:srgbClr val="035153"/>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2930A58-BF8B-2748-AD3D-2CD572CC46A1}"/>
              </a:ext>
            </a:extLst>
          </p:cNvPr>
          <p:cNvGrpSpPr/>
          <p:nvPr/>
        </p:nvGrpSpPr>
        <p:grpSpPr>
          <a:xfrm>
            <a:off x="4710276" y="2536607"/>
            <a:ext cx="2743200" cy="2743200"/>
            <a:chOff x="3100291" y="2682043"/>
            <a:chExt cx="2743200" cy="2743200"/>
          </a:xfrm>
        </p:grpSpPr>
        <p:grpSp>
          <p:nvGrpSpPr>
            <p:cNvPr id="11" name="Group 10">
              <a:extLst>
                <a:ext uri="{FF2B5EF4-FFF2-40B4-BE49-F238E27FC236}">
                  <a16:creationId xmlns:a16="http://schemas.microsoft.com/office/drawing/2014/main" id="{0D1EFCF3-4773-49C2-B290-3318A6FF5177}"/>
                </a:ext>
              </a:extLst>
            </p:cNvPr>
            <p:cNvGrpSpPr/>
            <p:nvPr/>
          </p:nvGrpSpPr>
          <p:grpSpPr>
            <a:xfrm>
              <a:off x="3100291" y="2682043"/>
              <a:ext cx="2743200" cy="2743200"/>
              <a:chOff x="1280961" y="2624133"/>
              <a:chExt cx="3723373" cy="3673703"/>
            </a:xfrm>
          </p:grpSpPr>
          <p:sp>
            <p:nvSpPr>
              <p:cNvPr id="12" name="Oval 11">
                <a:extLst>
                  <a:ext uri="{FF2B5EF4-FFF2-40B4-BE49-F238E27FC236}">
                    <a16:creationId xmlns:a16="http://schemas.microsoft.com/office/drawing/2014/main" id="{1530F70C-DE0E-4DE7-8031-BA20622F23DE}"/>
                  </a:ext>
                </a:extLst>
              </p:cNvPr>
              <p:cNvSpPr/>
              <p:nvPr/>
            </p:nvSpPr>
            <p:spPr>
              <a:xfrm>
                <a:off x="1280961" y="2624133"/>
                <a:ext cx="3723373" cy="3673703"/>
              </a:xfrm>
              <a:prstGeom prst="ellipse">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ADFA3D3-7F66-47B3-A933-9B423BDBFAAC}"/>
                  </a:ext>
                </a:extLst>
              </p:cNvPr>
              <p:cNvSpPr/>
              <p:nvPr/>
            </p:nvSpPr>
            <p:spPr>
              <a:xfrm>
                <a:off x="1472665" y="2839453"/>
                <a:ext cx="3339967" cy="3251795"/>
              </a:xfrm>
              <a:prstGeom prst="ellipse">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Freeform 18">
              <a:extLst>
                <a:ext uri="{FF2B5EF4-FFF2-40B4-BE49-F238E27FC236}">
                  <a16:creationId xmlns:a16="http://schemas.microsoft.com/office/drawing/2014/main" id="{5F200703-C8A6-4304-95B0-0790155AB2BA}"/>
                </a:ext>
              </a:extLst>
            </p:cNvPr>
            <p:cNvSpPr>
              <a:spLocks noChangeAspect="1" noEditPoints="1"/>
            </p:cNvSpPr>
            <p:nvPr/>
          </p:nvSpPr>
          <p:spPr bwMode="auto">
            <a:xfrm>
              <a:off x="3556451" y="3139243"/>
              <a:ext cx="1830881" cy="1828800"/>
            </a:xfrm>
            <a:custGeom>
              <a:avLst/>
              <a:gdLst>
                <a:gd name="T0" fmla="*/ 430 w 430"/>
                <a:gd name="T1" fmla="*/ 216 h 431"/>
                <a:gd name="T2" fmla="*/ 367 w 430"/>
                <a:gd name="T3" fmla="*/ 368 h 431"/>
                <a:gd name="T4" fmla="*/ 214 w 430"/>
                <a:gd name="T5" fmla="*/ 431 h 431"/>
                <a:gd name="T6" fmla="*/ 63 w 430"/>
                <a:gd name="T7" fmla="*/ 368 h 431"/>
                <a:gd name="T8" fmla="*/ 0 w 430"/>
                <a:gd name="T9" fmla="*/ 216 h 431"/>
                <a:gd name="T10" fmla="*/ 63 w 430"/>
                <a:gd name="T11" fmla="*/ 63 h 431"/>
                <a:gd name="T12" fmla="*/ 215 w 430"/>
                <a:gd name="T13" fmla="*/ 0 h 431"/>
                <a:gd name="T14" fmla="*/ 367 w 430"/>
                <a:gd name="T15" fmla="*/ 64 h 431"/>
                <a:gd name="T16" fmla="*/ 430 w 430"/>
                <a:gd name="T17" fmla="*/ 216 h 431"/>
                <a:gd name="T18" fmla="*/ 409 w 430"/>
                <a:gd name="T19" fmla="*/ 216 h 431"/>
                <a:gd name="T20" fmla="*/ 352 w 430"/>
                <a:gd name="T21" fmla="*/ 78 h 431"/>
                <a:gd name="T22" fmla="*/ 214 w 430"/>
                <a:gd name="T23" fmla="*/ 21 h 431"/>
                <a:gd name="T24" fmla="*/ 77 w 430"/>
                <a:gd name="T25" fmla="*/ 78 h 431"/>
                <a:gd name="T26" fmla="*/ 20 w 430"/>
                <a:gd name="T27" fmla="*/ 216 h 431"/>
                <a:gd name="T28" fmla="*/ 77 w 430"/>
                <a:gd name="T29" fmla="*/ 354 h 431"/>
                <a:gd name="T30" fmla="*/ 214 w 430"/>
                <a:gd name="T31" fmla="*/ 411 h 431"/>
                <a:gd name="T32" fmla="*/ 352 w 430"/>
                <a:gd name="T33" fmla="*/ 354 h 431"/>
                <a:gd name="T34" fmla="*/ 409 w 430"/>
                <a:gd name="T35" fmla="*/ 216 h 431"/>
                <a:gd name="T36" fmla="*/ 344 w 430"/>
                <a:gd name="T37" fmla="*/ 291 h 431"/>
                <a:gd name="T38" fmla="*/ 86 w 430"/>
                <a:gd name="T39" fmla="*/ 291 h 431"/>
                <a:gd name="T40" fmla="*/ 75 w 430"/>
                <a:gd name="T41" fmla="*/ 280 h 431"/>
                <a:gd name="T42" fmla="*/ 86 w 430"/>
                <a:gd name="T43" fmla="*/ 270 h 431"/>
                <a:gd name="T44" fmla="*/ 344 w 430"/>
                <a:gd name="T45" fmla="*/ 270 h 431"/>
                <a:gd name="T46" fmla="*/ 354 w 430"/>
                <a:gd name="T47" fmla="*/ 280 h 431"/>
                <a:gd name="T48" fmla="*/ 344 w 430"/>
                <a:gd name="T49" fmla="*/ 291 h 431"/>
                <a:gd name="T50" fmla="*/ 154 w 430"/>
                <a:gd name="T51" fmla="*/ 132 h 431"/>
                <a:gd name="T52" fmla="*/ 148 w 430"/>
                <a:gd name="T53" fmla="*/ 145 h 431"/>
                <a:gd name="T54" fmla="*/ 135 w 430"/>
                <a:gd name="T55" fmla="*/ 151 h 431"/>
                <a:gd name="T56" fmla="*/ 122 w 430"/>
                <a:gd name="T57" fmla="*/ 146 h 431"/>
                <a:gd name="T58" fmla="*/ 116 w 430"/>
                <a:gd name="T59" fmla="*/ 132 h 431"/>
                <a:gd name="T60" fmla="*/ 121 w 430"/>
                <a:gd name="T61" fmla="*/ 119 h 431"/>
                <a:gd name="T62" fmla="*/ 135 w 430"/>
                <a:gd name="T63" fmla="*/ 113 h 431"/>
                <a:gd name="T64" fmla="*/ 148 w 430"/>
                <a:gd name="T65" fmla="*/ 119 h 431"/>
                <a:gd name="T66" fmla="*/ 154 w 430"/>
                <a:gd name="T67" fmla="*/ 132 h 431"/>
                <a:gd name="T68" fmla="*/ 304 w 430"/>
                <a:gd name="T69" fmla="*/ 132 h 431"/>
                <a:gd name="T70" fmla="*/ 299 w 430"/>
                <a:gd name="T71" fmla="*/ 145 h 431"/>
                <a:gd name="T72" fmla="*/ 285 w 430"/>
                <a:gd name="T73" fmla="*/ 151 h 431"/>
                <a:gd name="T74" fmla="*/ 272 w 430"/>
                <a:gd name="T75" fmla="*/ 145 h 431"/>
                <a:gd name="T76" fmla="*/ 266 w 430"/>
                <a:gd name="T77" fmla="*/ 132 h 431"/>
                <a:gd name="T78" fmla="*/ 272 w 430"/>
                <a:gd name="T79" fmla="*/ 119 h 431"/>
                <a:gd name="T80" fmla="*/ 285 w 430"/>
                <a:gd name="T81" fmla="*/ 113 h 431"/>
                <a:gd name="T82" fmla="*/ 299 w 430"/>
                <a:gd name="T83" fmla="*/ 119 h 431"/>
                <a:gd name="T84" fmla="*/ 304 w 430"/>
                <a:gd name="T85" fmla="*/ 132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0" h="431">
                  <a:moveTo>
                    <a:pt x="430" y="216"/>
                  </a:moveTo>
                  <a:cubicBezTo>
                    <a:pt x="430" y="275"/>
                    <a:pt x="409" y="326"/>
                    <a:pt x="367" y="368"/>
                  </a:cubicBezTo>
                  <a:cubicBezTo>
                    <a:pt x="325" y="410"/>
                    <a:pt x="274" y="431"/>
                    <a:pt x="214" y="431"/>
                  </a:cubicBezTo>
                  <a:cubicBezTo>
                    <a:pt x="155" y="431"/>
                    <a:pt x="105" y="410"/>
                    <a:pt x="63" y="368"/>
                  </a:cubicBezTo>
                  <a:cubicBezTo>
                    <a:pt x="21" y="326"/>
                    <a:pt x="0" y="275"/>
                    <a:pt x="0" y="216"/>
                  </a:cubicBezTo>
                  <a:cubicBezTo>
                    <a:pt x="0" y="156"/>
                    <a:pt x="21" y="105"/>
                    <a:pt x="63" y="63"/>
                  </a:cubicBezTo>
                  <a:cubicBezTo>
                    <a:pt x="105" y="21"/>
                    <a:pt x="156" y="0"/>
                    <a:pt x="215" y="0"/>
                  </a:cubicBezTo>
                  <a:cubicBezTo>
                    <a:pt x="275" y="0"/>
                    <a:pt x="325" y="22"/>
                    <a:pt x="367" y="64"/>
                  </a:cubicBezTo>
                  <a:cubicBezTo>
                    <a:pt x="409" y="106"/>
                    <a:pt x="430" y="157"/>
                    <a:pt x="430" y="216"/>
                  </a:cubicBezTo>
                  <a:moveTo>
                    <a:pt x="409" y="216"/>
                  </a:moveTo>
                  <a:cubicBezTo>
                    <a:pt x="409" y="162"/>
                    <a:pt x="390" y="116"/>
                    <a:pt x="352" y="78"/>
                  </a:cubicBezTo>
                  <a:cubicBezTo>
                    <a:pt x="314" y="40"/>
                    <a:pt x="268" y="21"/>
                    <a:pt x="214" y="21"/>
                  </a:cubicBezTo>
                  <a:cubicBezTo>
                    <a:pt x="161" y="21"/>
                    <a:pt x="115" y="40"/>
                    <a:pt x="77" y="78"/>
                  </a:cubicBezTo>
                  <a:cubicBezTo>
                    <a:pt x="39" y="116"/>
                    <a:pt x="20" y="162"/>
                    <a:pt x="20" y="216"/>
                  </a:cubicBezTo>
                  <a:cubicBezTo>
                    <a:pt x="20" y="270"/>
                    <a:pt x="39" y="316"/>
                    <a:pt x="77" y="354"/>
                  </a:cubicBezTo>
                  <a:cubicBezTo>
                    <a:pt x="115" y="392"/>
                    <a:pt x="161" y="411"/>
                    <a:pt x="214" y="411"/>
                  </a:cubicBezTo>
                  <a:cubicBezTo>
                    <a:pt x="268" y="411"/>
                    <a:pt x="314" y="392"/>
                    <a:pt x="352" y="354"/>
                  </a:cubicBezTo>
                  <a:cubicBezTo>
                    <a:pt x="390" y="316"/>
                    <a:pt x="409" y="270"/>
                    <a:pt x="409" y="216"/>
                  </a:cubicBezTo>
                  <a:moveTo>
                    <a:pt x="344" y="291"/>
                  </a:moveTo>
                  <a:cubicBezTo>
                    <a:pt x="86" y="291"/>
                    <a:pt x="86" y="291"/>
                    <a:pt x="86" y="291"/>
                  </a:cubicBezTo>
                  <a:cubicBezTo>
                    <a:pt x="79" y="291"/>
                    <a:pt x="75" y="287"/>
                    <a:pt x="75" y="280"/>
                  </a:cubicBezTo>
                  <a:cubicBezTo>
                    <a:pt x="75" y="274"/>
                    <a:pt x="79" y="270"/>
                    <a:pt x="86" y="270"/>
                  </a:cubicBezTo>
                  <a:cubicBezTo>
                    <a:pt x="344" y="270"/>
                    <a:pt x="344" y="270"/>
                    <a:pt x="344" y="270"/>
                  </a:cubicBezTo>
                  <a:cubicBezTo>
                    <a:pt x="351" y="270"/>
                    <a:pt x="354" y="274"/>
                    <a:pt x="354" y="280"/>
                  </a:cubicBezTo>
                  <a:cubicBezTo>
                    <a:pt x="354" y="287"/>
                    <a:pt x="351" y="291"/>
                    <a:pt x="344" y="291"/>
                  </a:cubicBezTo>
                  <a:moveTo>
                    <a:pt x="154" y="132"/>
                  </a:moveTo>
                  <a:cubicBezTo>
                    <a:pt x="154" y="137"/>
                    <a:pt x="152" y="141"/>
                    <a:pt x="148" y="145"/>
                  </a:cubicBezTo>
                  <a:cubicBezTo>
                    <a:pt x="144" y="149"/>
                    <a:pt x="140" y="151"/>
                    <a:pt x="135" y="151"/>
                  </a:cubicBezTo>
                  <a:cubicBezTo>
                    <a:pt x="130" y="151"/>
                    <a:pt x="126" y="149"/>
                    <a:pt x="122" y="146"/>
                  </a:cubicBezTo>
                  <a:cubicBezTo>
                    <a:pt x="118" y="142"/>
                    <a:pt x="116" y="138"/>
                    <a:pt x="116" y="132"/>
                  </a:cubicBezTo>
                  <a:cubicBezTo>
                    <a:pt x="116" y="127"/>
                    <a:pt x="117" y="123"/>
                    <a:pt x="121" y="119"/>
                  </a:cubicBezTo>
                  <a:cubicBezTo>
                    <a:pt x="125" y="115"/>
                    <a:pt x="130" y="113"/>
                    <a:pt x="135" y="113"/>
                  </a:cubicBezTo>
                  <a:cubicBezTo>
                    <a:pt x="140" y="113"/>
                    <a:pt x="144" y="115"/>
                    <a:pt x="148" y="119"/>
                  </a:cubicBezTo>
                  <a:cubicBezTo>
                    <a:pt x="152" y="123"/>
                    <a:pt x="154" y="127"/>
                    <a:pt x="154" y="132"/>
                  </a:cubicBezTo>
                  <a:moveTo>
                    <a:pt x="304" y="132"/>
                  </a:moveTo>
                  <a:cubicBezTo>
                    <a:pt x="304" y="137"/>
                    <a:pt x="302" y="141"/>
                    <a:pt x="299" y="145"/>
                  </a:cubicBezTo>
                  <a:cubicBezTo>
                    <a:pt x="295" y="149"/>
                    <a:pt x="290" y="151"/>
                    <a:pt x="285" y="151"/>
                  </a:cubicBezTo>
                  <a:cubicBezTo>
                    <a:pt x="280" y="151"/>
                    <a:pt x="276" y="149"/>
                    <a:pt x="272" y="145"/>
                  </a:cubicBezTo>
                  <a:cubicBezTo>
                    <a:pt x="268" y="141"/>
                    <a:pt x="266" y="137"/>
                    <a:pt x="266" y="132"/>
                  </a:cubicBezTo>
                  <a:cubicBezTo>
                    <a:pt x="266" y="127"/>
                    <a:pt x="268" y="123"/>
                    <a:pt x="272" y="119"/>
                  </a:cubicBezTo>
                  <a:cubicBezTo>
                    <a:pt x="276" y="115"/>
                    <a:pt x="280" y="113"/>
                    <a:pt x="285" y="113"/>
                  </a:cubicBezTo>
                  <a:cubicBezTo>
                    <a:pt x="290" y="113"/>
                    <a:pt x="295" y="115"/>
                    <a:pt x="299" y="119"/>
                  </a:cubicBezTo>
                  <a:cubicBezTo>
                    <a:pt x="302" y="123"/>
                    <a:pt x="304" y="127"/>
                    <a:pt x="304" y="132"/>
                  </a:cubicBezTo>
                </a:path>
              </a:pathLst>
            </a:custGeom>
            <a:solidFill>
              <a:schemeClr val="bg1">
                <a:lumMod val="65000"/>
                <a:alpha val="31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AU" dirty="0">
                <a:solidFill>
                  <a:schemeClr val="bg1">
                    <a:lumMod val="50000"/>
                  </a:schemeClr>
                </a:solidFill>
              </a:endParaRPr>
            </a:p>
          </p:txBody>
        </p:sp>
      </p:grpSp>
      <p:sp>
        <p:nvSpPr>
          <p:cNvPr id="34" name="TextBox 33">
            <a:extLst>
              <a:ext uri="{FF2B5EF4-FFF2-40B4-BE49-F238E27FC236}">
                <a16:creationId xmlns:a16="http://schemas.microsoft.com/office/drawing/2014/main" id="{C025BA20-639D-4325-A2C8-119CCC92DC61}"/>
              </a:ext>
            </a:extLst>
          </p:cNvPr>
          <p:cNvSpPr txBox="1"/>
          <p:nvPr/>
        </p:nvSpPr>
        <p:spPr>
          <a:xfrm>
            <a:off x="0" y="6587220"/>
            <a:ext cx="4541728" cy="261610"/>
          </a:xfrm>
          <a:prstGeom prst="rect">
            <a:avLst/>
          </a:prstGeom>
          <a:noFill/>
        </p:spPr>
        <p:txBody>
          <a:bodyPr wrap="square" rtlCol="0">
            <a:spAutoFit/>
          </a:bodyPr>
          <a:lstStyle/>
          <a:p>
            <a:r>
              <a:rPr lang="en-US" sz="1100" dirty="0">
                <a:solidFill>
                  <a:schemeClr val="tx1">
                    <a:lumMod val="65000"/>
                    <a:lumOff val="35000"/>
                  </a:schemeClr>
                </a:solidFill>
                <a:latin typeface="Arial" panose="020B0604020202020204" pitchFamily="34" charset="0"/>
                <a:cs typeface="Arial" panose="020B0604020202020204" pitchFamily="34" charset="0"/>
              </a:rPr>
              <a:t>*Info based on All Respondents</a:t>
            </a:r>
          </a:p>
        </p:txBody>
      </p:sp>
      <p:sp>
        <p:nvSpPr>
          <p:cNvPr id="4" name="Content Placeholder 2">
            <a:extLst>
              <a:ext uri="{FF2B5EF4-FFF2-40B4-BE49-F238E27FC236}">
                <a16:creationId xmlns:a16="http://schemas.microsoft.com/office/drawing/2014/main" id="{D2D503EF-D637-4535-B45B-F69F049E0F02}"/>
              </a:ext>
            </a:extLst>
          </p:cNvPr>
          <p:cNvSpPr txBox="1">
            <a:spLocks/>
          </p:cNvSpPr>
          <p:nvPr/>
        </p:nvSpPr>
        <p:spPr>
          <a:xfrm>
            <a:off x="5129265" y="5333401"/>
            <a:ext cx="1776034" cy="1256161"/>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rgbClr val="002060"/>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rgbClr val="002060"/>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rgbClr val="002060"/>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rgbClr val="002060"/>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rgbClr val="00206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000" dirty="0">
                <a:solidFill>
                  <a:srgbClr val="035153"/>
                </a:solidFill>
                <a:latin typeface="Arial" panose="020B0604020202020204" pitchFamily="34" charset="0"/>
                <a:cs typeface="Arial" panose="020B0604020202020204" pitchFamily="34" charset="0"/>
              </a:rPr>
              <a:t>Astaxanthin</a:t>
            </a:r>
          </a:p>
          <a:p>
            <a:pPr marL="0" indent="0" algn="ctr">
              <a:buFont typeface="Arial"/>
              <a:buNone/>
            </a:pPr>
            <a:r>
              <a:rPr lang="en-US" sz="2000" dirty="0">
                <a:solidFill>
                  <a:srgbClr val="035153"/>
                </a:solidFill>
                <a:latin typeface="Arial" panose="020B0604020202020204" pitchFamily="34" charset="0"/>
                <a:cs typeface="Arial" panose="020B0604020202020204" pitchFamily="34" charset="0"/>
              </a:rPr>
              <a:t>Collagen</a:t>
            </a:r>
          </a:p>
          <a:p>
            <a:pPr marL="0" indent="0" algn="ctr">
              <a:buFont typeface="Arial"/>
              <a:buNone/>
            </a:pPr>
            <a:r>
              <a:rPr lang="en-US" sz="2000" dirty="0">
                <a:solidFill>
                  <a:srgbClr val="035153"/>
                </a:solidFill>
                <a:latin typeface="Arial" panose="020B0604020202020204" pitchFamily="34" charset="0"/>
                <a:cs typeface="Arial" panose="020B0604020202020204" pitchFamily="34" charset="0"/>
              </a:rPr>
              <a:t>Prebiotics</a:t>
            </a:r>
          </a:p>
        </p:txBody>
      </p:sp>
      <p:sp>
        <p:nvSpPr>
          <p:cNvPr id="3" name="Content Placeholder 2">
            <a:extLst>
              <a:ext uri="{FF2B5EF4-FFF2-40B4-BE49-F238E27FC236}">
                <a16:creationId xmlns:a16="http://schemas.microsoft.com/office/drawing/2014/main" id="{DE5AF8B8-B17F-4897-AE19-D4A040ACB919}"/>
              </a:ext>
            </a:extLst>
          </p:cNvPr>
          <p:cNvSpPr>
            <a:spLocks noGrp="1"/>
          </p:cNvSpPr>
          <p:nvPr>
            <p:ph idx="4294967295"/>
          </p:nvPr>
        </p:nvSpPr>
        <p:spPr>
          <a:xfrm>
            <a:off x="1303709" y="5333401"/>
            <a:ext cx="1533280" cy="1273988"/>
          </a:xfrm>
          <a:ln>
            <a:noFill/>
          </a:ln>
        </p:spPr>
        <p:txBody>
          <a:bodyPr>
            <a:normAutofit/>
          </a:bodyPr>
          <a:lstStyle/>
          <a:p>
            <a:pPr marL="0" indent="0" algn="ctr">
              <a:buNone/>
            </a:pPr>
            <a:r>
              <a:rPr lang="en-US" sz="2000" dirty="0">
                <a:solidFill>
                  <a:srgbClr val="035153"/>
                </a:solidFill>
                <a:latin typeface="Arial" panose="020B0604020202020204" pitchFamily="34" charset="0"/>
                <a:cs typeface="Arial" panose="020B0604020202020204" pitchFamily="34" charset="0"/>
              </a:rPr>
              <a:t>Vitamin D</a:t>
            </a:r>
          </a:p>
          <a:p>
            <a:pPr marL="0" indent="0" algn="ctr">
              <a:buNone/>
            </a:pPr>
            <a:r>
              <a:rPr lang="en-US" sz="2000" dirty="0">
                <a:solidFill>
                  <a:srgbClr val="035153"/>
                </a:solidFill>
                <a:latin typeface="Arial" panose="020B0604020202020204" pitchFamily="34" charset="0"/>
                <a:cs typeface="Arial" panose="020B0604020202020204" pitchFamily="34" charset="0"/>
              </a:rPr>
              <a:t>Omegas</a:t>
            </a:r>
          </a:p>
          <a:p>
            <a:pPr marL="0" indent="0" algn="ctr">
              <a:buNone/>
            </a:pPr>
            <a:r>
              <a:rPr lang="en-US" sz="2000" dirty="0">
                <a:solidFill>
                  <a:srgbClr val="035153"/>
                </a:solidFill>
                <a:latin typeface="Arial" panose="020B0604020202020204" pitchFamily="34" charset="0"/>
                <a:cs typeface="Arial" panose="020B0604020202020204" pitchFamily="34" charset="0"/>
              </a:rPr>
              <a:t>Probiotics</a:t>
            </a:r>
          </a:p>
        </p:txBody>
      </p:sp>
    </p:spTree>
    <p:extLst>
      <p:ext uri="{BB962C8B-B14F-4D97-AF65-F5344CB8AC3E}">
        <p14:creationId xmlns:p14="http://schemas.microsoft.com/office/powerpoint/2010/main" val="290115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hart 42">
            <a:extLst>
              <a:ext uri="{FF2B5EF4-FFF2-40B4-BE49-F238E27FC236}">
                <a16:creationId xmlns:a16="http://schemas.microsoft.com/office/drawing/2014/main" id="{BDCB0762-6EF6-6341-BA55-A258362EACA4}"/>
              </a:ext>
            </a:extLst>
          </p:cNvPr>
          <p:cNvGraphicFramePr/>
          <p:nvPr>
            <p:extLst>
              <p:ext uri="{D42A27DB-BD31-4B8C-83A1-F6EECF244321}">
                <p14:modId xmlns:p14="http://schemas.microsoft.com/office/powerpoint/2010/main" val="480800085"/>
              </p:ext>
            </p:extLst>
          </p:nvPr>
        </p:nvGraphicFramePr>
        <p:xfrm>
          <a:off x="599149" y="1932803"/>
          <a:ext cx="10960376" cy="437731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916738" y="144142"/>
            <a:ext cx="10515600" cy="489044"/>
          </a:xfrm>
        </p:spPr>
        <p:txBody>
          <a:bodyPr>
            <a:normAutofit/>
          </a:bodyPr>
          <a:lstStyle/>
          <a:p>
            <a:r>
              <a:rPr lang="en-US" sz="2800" dirty="0">
                <a:solidFill>
                  <a:srgbClr val="035153"/>
                </a:solidFill>
              </a:rPr>
              <a:t>Perceived Effectiveness </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299662" y="578116"/>
            <a:ext cx="9334870" cy="1227137"/>
          </a:xfrm>
          <a:noFill/>
        </p:spPr>
        <p:txBody>
          <a:bodyPr>
            <a:noAutofit/>
          </a:bodyPr>
          <a:lstStyle/>
          <a:p>
            <a:pPr marL="0" indent="0" fontAlgn="base">
              <a:spcBef>
                <a:spcPts val="0"/>
              </a:spcBef>
              <a:buNone/>
            </a:pPr>
            <a:r>
              <a:rPr lang="en-US" sz="1500" b="1" dirty="0">
                <a:solidFill>
                  <a:srgbClr val="035153"/>
                </a:solidFill>
                <a:latin typeface="Arial" panose="020B0604020202020204" pitchFamily="34" charset="0"/>
                <a:cs typeface="Arial" panose="020B0604020202020204" pitchFamily="34" charset="0"/>
              </a:rPr>
              <a:t>KEY ITC INSIGHTS:</a:t>
            </a:r>
            <a:r>
              <a:rPr lang="en-US" sz="1500" dirty="0">
                <a:solidFill>
                  <a:srgbClr val="035153"/>
                </a:solidFill>
                <a:latin typeface="Arial" panose="020B0604020202020204" pitchFamily="34" charset="0"/>
                <a:cs typeface="Arial" panose="020B0604020202020204" pitchFamily="34" charset="0"/>
              </a:rPr>
              <a:t>​</a:t>
            </a:r>
          </a:p>
          <a:p>
            <a:pPr fontAlgn="base">
              <a:spcBef>
                <a:spcPts val="0"/>
              </a:spcBef>
            </a:pPr>
            <a:r>
              <a:rPr lang="en-US" sz="1500" dirty="0">
                <a:solidFill>
                  <a:srgbClr val="035153"/>
                </a:solidFill>
                <a:latin typeface="Arial" panose="020B0604020202020204" pitchFamily="34" charset="0"/>
                <a:cs typeface="Arial" panose="020B0604020202020204" pitchFamily="34" charset="0"/>
              </a:rPr>
              <a:t>Regular Users are far more convinced of all supplements’ effectiveness (or more likely those who are convinced of supplement effectiveness become Regular Users)​</a:t>
            </a:r>
          </a:p>
          <a:p>
            <a:pPr fontAlgn="base">
              <a:spcBef>
                <a:spcPts val="0"/>
              </a:spcBef>
            </a:pPr>
            <a:r>
              <a:rPr lang="en-US" sz="1500" dirty="0">
                <a:solidFill>
                  <a:srgbClr val="035153"/>
                </a:solidFill>
                <a:latin typeface="Arial" panose="020B0604020202020204" pitchFamily="34" charset="0"/>
                <a:cs typeface="Arial" panose="020B0604020202020204" pitchFamily="34" charset="0"/>
              </a:rPr>
              <a:t>Irregular Users are likely to be trusting in effectiveness rather than having experienced benefits​</a:t>
            </a:r>
          </a:p>
          <a:p>
            <a:pPr fontAlgn="base">
              <a:spcBef>
                <a:spcPts val="0"/>
              </a:spcBef>
            </a:pPr>
            <a:r>
              <a:rPr lang="en-US" sz="1500" dirty="0">
                <a:solidFill>
                  <a:srgbClr val="035153"/>
                </a:solidFill>
                <a:latin typeface="Arial" panose="020B0604020202020204" pitchFamily="34" charset="0"/>
                <a:cs typeface="Arial" panose="020B0604020202020204" pitchFamily="34" charset="0"/>
              </a:rPr>
              <a:t>There is a clear need for consumer education on dosages required to experience benefits</a:t>
            </a:r>
          </a:p>
        </p:txBody>
      </p:sp>
      <p:sp>
        <p:nvSpPr>
          <p:cNvPr id="6" name="TextBox 5">
            <a:extLst>
              <a:ext uri="{FF2B5EF4-FFF2-40B4-BE49-F238E27FC236}">
                <a16:creationId xmlns:a16="http://schemas.microsoft.com/office/drawing/2014/main" id="{6C1DFD4B-602A-44FE-A380-0F14554C5374}"/>
              </a:ext>
            </a:extLst>
          </p:cNvPr>
          <p:cNvSpPr txBox="1"/>
          <p:nvPr/>
        </p:nvSpPr>
        <p:spPr>
          <a:xfrm>
            <a:off x="0" y="6640022"/>
            <a:ext cx="10960376"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of each supplement indicated using supplement at least 4 times per week. Question: “What is your opinion of the effectiveness/benefit of each of these supplements?”</a:t>
            </a:r>
          </a:p>
        </p:txBody>
      </p:sp>
      <p:cxnSp>
        <p:nvCxnSpPr>
          <p:cNvPr id="3" name="Straight Arrow Connector 2">
            <a:extLst>
              <a:ext uri="{FF2B5EF4-FFF2-40B4-BE49-F238E27FC236}">
                <a16:creationId xmlns:a16="http://schemas.microsoft.com/office/drawing/2014/main" id="{14CD065A-F611-4B73-BAC0-F232D4D86BD1}"/>
              </a:ext>
            </a:extLst>
          </p:cNvPr>
          <p:cNvCxnSpPr>
            <a:cxnSpLocks/>
          </p:cNvCxnSpPr>
          <p:nvPr/>
        </p:nvCxnSpPr>
        <p:spPr>
          <a:xfrm flipV="1">
            <a:off x="1423050" y="2999487"/>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D12DBD3-5DC3-4DEF-8C52-BA759CED84AC}"/>
              </a:ext>
            </a:extLst>
          </p:cNvPr>
          <p:cNvCxnSpPr>
            <a:cxnSpLocks/>
          </p:cNvCxnSpPr>
          <p:nvPr/>
        </p:nvCxnSpPr>
        <p:spPr>
          <a:xfrm flipV="1">
            <a:off x="2447421" y="3047987"/>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88925B8-0143-4E94-8F29-C898372393BE}"/>
              </a:ext>
            </a:extLst>
          </p:cNvPr>
          <p:cNvCxnSpPr>
            <a:cxnSpLocks/>
          </p:cNvCxnSpPr>
          <p:nvPr/>
        </p:nvCxnSpPr>
        <p:spPr>
          <a:xfrm flipV="1">
            <a:off x="3491333" y="2886712"/>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3404C6F-05A3-4C81-B680-58FACB4FB705}"/>
              </a:ext>
            </a:extLst>
          </p:cNvPr>
          <p:cNvCxnSpPr>
            <a:cxnSpLocks/>
          </p:cNvCxnSpPr>
          <p:nvPr/>
        </p:nvCxnSpPr>
        <p:spPr>
          <a:xfrm flipV="1">
            <a:off x="4539523" y="2850509"/>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81F848F-8AA9-4525-BEAD-4C454B60D171}"/>
              </a:ext>
            </a:extLst>
          </p:cNvPr>
          <p:cNvCxnSpPr>
            <a:cxnSpLocks/>
          </p:cNvCxnSpPr>
          <p:nvPr/>
        </p:nvCxnSpPr>
        <p:spPr>
          <a:xfrm flipV="1">
            <a:off x="5548190" y="2850509"/>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6E1F10B-A15B-4FC6-9A93-3B900804675F}"/>
              </a:ext>
            </a:extLst>
          </p:cNvPr>
          <p:cNvCxnSpPr>
            <a:cxnSpLocks/>
          </p:cNvCxnSpPr>
          <p:nvPr/>
        </p:nvCxnSpPr>
        <p:spPr>
          <a:xfrm flipV="1">
            <a:off x="6570700" y="3047987"/>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1A4458C-AF2F-4781-8786-BB2A53731148}"/>
              </a:ext>
            </a:extLst>
          </p:cNvPr>
          <p:cNvCxnSpPr>
            <a:cxnSpLocks/>
          </p:cNvCxnSpPr>
          <p:nvPr/>
        </p:nvCxnSpPr>
        <p:spPr>
          <a:xfrm flipV="1">
            <a:off x="7595059" y="2966988"/>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D68A44-E30E-44E1-8ED1-4B7A2622DEBB}"/>
              </a:ext>
            </a:extLst>
          </p:cNvPr>
          <p:cNvCxnSpPr>
            <a:cxnSpLocks/>
          </p:cNvCxnSpPr>
          <p:nvPr/>
        </p:nvCxnSpPr>
        <p:spPr>
          <a:xfrm flipV="1">
            <a:off x="8627079" y="2908727"/>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91B15D9-704D-4CB3-9BD6-CE9249696726}"/>
              </a:ext>
            </a:extLst>
          </p:cNvPr>
          <p:cNvCxnSpPr>
            <a:cxnSpLocks/>
          </p:cNvCxnSpPr>
          <p:nvPr/>
        </p:nvCxnSpPr>
        <p:spPr>
          <a:xfrm flipV="1">
            <a:off x="9629621" y="2922703"/>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240FFAA-DF77-4305-A19C-0A25F616601D}"/>
              </a:ext>
            </a:extLst>
          </p:cNvPr>
          <p:cNvCxnSpPr>
            <a:cxnSpLocks/>
          </p:cNvCxnSpPr>
          <p:nvPr/>
        </p:nvCxnSpPr>
        <p:spPr>
          <a:xfrm flipV="1">
            <a:off x="10666945" y="3141018"/>
            <a:ext cx="129276" cy="138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C7BFB85-F013-47C9-99E2-C57DF20CEE05}"/>
              </a:ext>
            </a:extLst>
          </p:cNvPr>
          <p:cNvSpPr txBox="1"/>
          <p:nvPr/>
        </p:nvSpPr>
        <p:spPr>
          <a:xfrm>
            <a:off x="205746" y="2233257"/>
            <a:ext cx="820132" cy="261610"/>
          </a:xfrm>
          <a:prstGeom prst="rect">
            <a:avLst/>
          </a:prstGeom>
          <a:solidFill>
            <a:schemeClr val="bg1"/>
          </a:solidFill>
        </p:spPr>
        <p:txBody>
          <a:bodyPr wrap="square" rtlCol="0">
            <a:spAutoFit/>
          </a:bodyPr>
          <a:lstStyle/>
          <a:p>
            <a:r>
              <a:rPr lang="en-US" sz="1100" dirty="0">
                <a:latin typeface="Helvetica Light" panose="020B0403020202020204"/>
              </a:rPr>
              <a:t>Believer</a:t>
            </a:r>
          </a:p>
        </p:txBody>
      </p:sp>
      <p:sp>
        <p:nvSpPr>
          <p:cNvPr id="35" name="TextBox 34">
            <a:extLst>
              <a:ext uri="{FF2B5EF4-FFF2-40B4-BE49-F238E27FC236}">
                <a16:creationId xmlns:a16="http://schemas.microsoft.com/office/drawing/2014/main" id="{110C491E-BA12-4C88-BC89-077ACDA570AB}"/>
              </a:ext>
            </a:extLst>
          </p:cNvPr>
          <p:cNvSpPr txBox="1"/>
          <p:nvPr/>
        </p:nvSpPr>
        <p:spPr>
          <a:xfrm>
            <a:off x="208925" y="2786377"/>
            <a:ext cx="820132" cy="261610"/>
          </a:xfrm>
          <a:prstGeom prst="rect">
            <a:avLst/>
          </a:prstGeom>
          <a:solidFill>
            <a:schemeClr val="bg1"/>
          </a:solidFill>
        </p:spPr>
        <p:txBody>
          <a:bodyPr wrap="square" rtlCol="0">
            <a:spAutoFit/>
          </a:bodyPr>
          <a:lstStyle/>
          <a:p>
            <a:r>
              <a:rPr lang="en-US" sz="1100" dirty="0">
                <a:latin typeface="Helvetica Light" panose="020B0403020202020204"/>
              </a:rPr>
              <a:t>Effective</a:t>
            </a:r>
          </a:p>
        </p:txBody>
      </p:sp>
      <p:sp>
        <p:nvSpPr>
          <p:cNvPr id="37" name="TextBox 36">
            <a:extLst>
              <a:ext uri="{FF2B5EF4-FFF2-40B4-BE49-F238E27FC236}">
                <a16:creationId xmlns:a16="http://schemas.microsoft.com/office/drawing/2014/main" id="{970C32D3-0C87-4B4B-A262-4128835F321D}"/>
              </a:ext>
            </a:extLst>
          </p:cNvPr>
          <p:cNvSpPr txBox="1"/>
          <p:nvPr/>
        </p:nvSpPr>
        <p:spPr>
          <a:xfrm>
            <a:off x="205746" y="3535502"/>
            <a:ext cx="820132" cy="261610"/>
          </a:xfrm>
          <a:prstGeom prst="rect">
            <a:avLst/>
          </a:prstGeom>
          <a:solidFill>
            <a:schemeClr val="bg1"/>
          </a:solidFill>
        </p:spPr>
        <p:txBody>
          <a:bodyPr wrap="square" rtlCol="0">
            <a:spAutoFit/>
          </a:bodyPr>
          <a:lstStyle/>
          <a:p>
            <a:r>
              <a:rPr lang="en-US" sz="1100" dirty="0">
                <a:latin typeface="Helvetica Light" panose="020B0403020202020204"/>
              </a:rPr>
              <a:t>Not Sure</a:t>
            </a:r>
          </a:p>
        </p:txBody>
      </p:sp>
      <p:sp>
        <p:nvSpPr>
          <p:cNvPr id="41" name="TextBox 40">
            <a:extLst>
              <a:ext uri="{FF2B5EF4-FFF2-40B4-BE49-F238E27FC236}">
                <a16:creationId xmlns:a16="http://schemas.microsoft.com/office/drawing/2014/main" id="{04C0341C-5A9E-4006-B2C4-EE919C4D2628}"/>
              </a:ext>
            </a:extLst>
          </p:cNvPr>
          <p:cNvSpPr txBox="1"/>
          <p:nvPr/>
        </p:nvSpPr>
        <p:spPr>
          <a:xfrm>
            <a:off x="56670" y="4339396"/>
            <a:ext cx="969208" cy="261610"/>
          </a:xfrm>
          <a:prstGeom prst="rect">
            <a:avLst/>
          </a:prstGeom>
          <a:solidFill>
            <a:schemeClr val="bg1"/>
          </a:solidFill>
        </p:spPr>
        <p:txBody>
          <a:bodyPr wrap="square" rtlCol="0">
            <a:spAutoFit/>
          </a:bodyPr>
          <a:lstStyle/>
          <a:p>
            <a:r>
              <a:rPr lang="en-US" sz="1100" dirty="0">
                <a:latin typeface="Helvetica Light" panose="020B0403020202020204"/>
              </a:rPr>
              <a:t>Not Effective</a:t>
            </a:r>
          </a:p>
        </p:txBody>
      </p:sp>
      <p:sp>
        <p:nvSpPr>
          <p:cNvPr id="44" name="Oval 43">
            <a:extLst>
              <a:ext uri="{FF2B5EF4-FFF2-40B4-BE49-F238E27FC236}">
                <a16:creationId xmlns:a16="http://schemas.microsoft.com/office/drawing/2014/main" id="{2AB4685C-70B2-4F92-BD51-753028EEA550}"/>
              </a:ext>
            </a:extLst>
          </p:cNvPr>
          <p:cNvSpPr/>
          <p:nvPr/>
        </p:nvSpPr>
        <p:spPr>
          <a:xfrm>
            <a:off x="1392732" y="2427695"/>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45" name="TextBox 44">
            <a:extLst>
              <a:ext uri="{FF2B5EF4-FFF2-40B4-BE49-F238E27FC236}">
                <a16:creationId xmlns:a16="http://schemas.microsoft.com/office/drawing/2014/main" id="{E0760BDB-CE02-4F41-85CA-396600AA7C95}"/>
              </a:ext>
            </a:extLst>
          </p:cNvPr>
          <p:cNvSpPr txBox="1"/>
          <p:nvPr/>
        </p:nvSpPr>
        <p:spPr>
          <a:xfrm>
            <a:off x="1332263" y="2548380"/>
            <a:ext cx="820132" cy="261610"/>
          </a:xfrm>
          <a:prstGeom prst="rect">
            <a:avLst/>
          </a:prstGeom>
          <a:noFill/>
        </p:spPr>
        <p:txBody>
          <a:bodyPr wrap="square" rtlCol="0">
            <a:spAutoFit/>
          </a:bodyPr>
          <a:lstStyle/>
          <a:p>
            <a:pPr algn="ctr"/>
            <a:r>
              <a:rPr lang="en-US" sz="1100" dirty="0">
                <a:latin typeface="Helvetica Light" panose="020B0403020202020204"/>
              </a:rPr>
              <a:t>13.04%</a:t>
            </a:r>
          </a:p>
        </p:txBody>
      </p:sp>
      <p:sp>
        <p:nvSpPr>
          <p:cNvPr id="47" name="Oval 46">
            <a:extLst>
              <a:ext uri="{FF2B5EF4-FFF2-40B4-BE49-F238E27FC236}">
                <a16:creationId xmlns:a16="http://schemas.microsoft.com/office/drawing/2014/main" id="{EACD39A5-5250-4BD5-9CF8-34A1EE2A1005}"/>
              </a:ext>
            </a:extLst>
          </p:cNvPr>
          <p:cNvSpPr/>
          <p:nvPr/>
        </p:nvSpPr>
        <p:spPr>
          <a:xfrm>
            <a:off x="2414091" y="2493053"/>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49" name="TextBox 48">
            <a:extLst>
              <a:ext uri="{FF2B5EF4-FFF2-40B4-BE49-F238E27FC236}">
                <a16:creationId xmlns:a16="http://schemas.microsoft.com/office/drawing/2014/main" id="{109C01E8-DC72-49FB-8D91-EF6799382D77}"/>
              </a:ext>
            </a:extLst>
          </p:cNvPr>
          <p:cNvSpPr txBox="1"/>
          <p:nvPr/>
        </p:nvSpPr>
        <p:spPr>
          <a:xfrm>
            <a:off x="2353622" y="2613738"/>
            <a:ext cx="820132" cy="261610"/>
          </a:xfrm>
          <a:prstGeom prst="rect">
            <a:avLst/>
          </a:prstGeom>
          <a:noFill/>
        </p:spPr>
        <p:txBody>
          <a:bodyPr wrap="square" rtlCol="0">
            <a:spAutoFit/>
          </a:bodyPr>
          <a:lstStyle/>
          <a:p>
            <a:pPr algn="ctr"/>
            <a:r>
              <a:rPr lang="en-US" sz="1100" dirty="0">
                <a:latin typeface="Helvetica Light" panose="020B0403020202020204"/>
              </a:rPr>
              <a:t>11.87%</a:t>
            </a:r>
          </a:p>
        </p:txBody>
      </p:sp>
      <p:sp>
        <p:nvSpPr>
          <p:cNvPr id="51" name="Oval 50">
            <a:extLst>
              <a:ext uri="{FF2B5EF4-FFF2-40B4-BE49-F238E27FC236}">
                <a16:creationId xmlns:a16="http://schemas.microsoft.com/office/drawing/2014/main" id="{218A0E95-5DA0-4020-8B6D-B9CB4E84C540}"/>
              </a:ext>
            </a:extLst>
          </p:cNvPr>
          <p:cNvSpPr/>
          <p:nvPr/>
        </p:nvSpPr>
        <p:spPr>
          <a:xfrm>
            <a:off x="3434098" y="2300208"/>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53" name="TextBox 52">
            <a:extLst>
              <a:ext uri="{FF2B5EF4-FFF2-40B4-BE49-F238E27FC236}">
                <a16:creationId xmlns:a16="http://schemas.microsoft.com/office/drawing/2014/main" id="{1757AC17-AA42-4CF6-BD7F-B8100A4CEEDD}"/>
              </a:ext>
            </a:extLst>
          </p:cNvPr>
          <p:cNvSpPr txBox="1"/>
          <p:nvPr/>
        </p:nvSpPr>
        <p:spPr>
          <a:xfrm>
            <a:off x="3373629" y="2420893"/>
            <a:ext cx="820132" cy="261610"/>
          </a:xfrm>
          <a:prstGeom prst="rect">
            <a:avLst/>
          </a:prstGeom>
          <a:noFill/>
        </p:spPr>
        <p:txBody>
          <a:bodyPr wrap="square" rtlCol="0">
            <a:spAutoFit/>
          </a:bodyPr>
          <a:lstStyle/>
          <a:p>
            <a:pPr algn="ctr"/>
            <a:r>
              <a:rPr lang="en-US" sz="1100" dirty="0">
                <a:latin typeface="Helvetica Light" panose="020B0403020202020204"/>
              </a:rPr>
              <a:t>11.11%</a:t>
            </a:r>
          </a:p>
        </p:txBody>
      </p:sp>
      <p:sp>
        <p:nvSpPr>
          <p:cNvPr id="55" name="Oval 54">
            <a:extLst>
              <a:ext uri="{FF2B5EF4-FFF2-40B4-BE49-F238E27FC236}">
                <a16:creationId xmlns:a16="http://schemas.microsoft.com/office/drawing/2014/main" id="{D8FDA953-885C-4EC4-9025-E634B7FEC469}"/>
              </a:ext>
            </a:extLst>
          </p:cNvPr>
          <p:cNvSpPr/>
          <p:nvPr/>
        </p:nvSpPr>
        <p:spPr>
          <a:xfrm>
            <a:off x="4485474" y="2289200"/>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57" name="TextBox 56">
            <a:extLst>
              <a:ext uri="{FF2B5EF4-FFF2-40B4-BE49-F238E27FC236}">
                <a16:creationId xmlns:a16="http://schemas.microsoft.com/office/drawing/2014/main" id="{DD32AE21-B40F-4372-BE1E-129AE5FD0E8E}"/>
              </a:ext>
            </a:extLst>
          </p:cNvPr>
          <p:cNvSpPr txBox="1"/>
          <p:nvPr/>
        </p:nvSpPr>
        <p:spPr>
          <a:xfrm>
            <a:off x="4425005" y="2409885"/>
            <a:ext cx="820132" cy="261610"/>
          </a:xfrm>
          <a:prstGeom prst="rect">
            <a:avLst/>
          </a:prstGeom>
          <a:noFill/>
        </p:spPr>
        <p:txBody>
          <a:bodyPr wrap="square" rtlCol="0">
            <a:spAutoFit/>
          </a:bodyPr>
          <a:lstStyle/>
          <a:p>
            <a:pPr algn="ctr"/>
            <a:r>
              <a:rPr lang="en-US" sz="1100" dirty="0">
                <a:latin typeface="Helvetica Light" panose="020B0403020202020204"/>
              </a:rPr>
              <a:t>10.74%</a:t>
            </a:r>
          </a:p>
        </p:txBody>
      </p:sp>
      <p:sp>
        <p:nvSpPr>
          <p:cNvPr id="59" name="Oval 58">
            <a:extLst>
              <a:ext uri="{FF2B5EF4-FFF2-40B4-BE49-F238E27FC236}">
                <a16:creationId xmlns:a16="http://schemas.microsoft.com/office/drawing/2014/main" id="{69E49ED7-C551-4473-BE77-5A481392155E}"/>
              </a:ext>
            </a:extLst>
          </p:cNvPr>
          <p:cNvSpPr/>
          <p:nvPr/>
        </p:nvSpPr>
        <p:spPr>
          <a:xfrm>
            <a:off x="5517622" y="2255864"/>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61" name="TextBox 60">
            <a:extLst>
              <a:ext uri="{FF2B5EF4-FFF2-40B4-BE49-F238E27FC236}">
                <a16:creationId xmlns:a16="http://schemas.microsoft.com/office/drawing/2014/main" id="{82615F23-1819-4C30-89E1-79FF6C76DD38}"/>
              </a:ext>
            </a:extLst>
          </p:cNvPr>
          <p:cNvSpPr txBox="1"/>
          <p:nvPr/>
        </p:nvSpPr>
        <p:spPr>
          <a:xfrm>
            <a:off x="5457153" y="2376549"/>
            <a:ext cx="820132" cy="261610"/>
          </a:xfrm>
          <a:prstGeom prst="rect">
            <a:avLst/>
          </a:prstGeom>
          <a:noFill/>
        </p:spPr>
        <p:txBody>
          <a:bodyPr wrap="square" rtlCol="0">
            <a:spAutoFit/>
          </a:bodyPr>
          <a:lstStyle/>
          <a:p>
            <a:pPr algn="ctr"/>
            <a:r>
              <a:rPr lang="en-US" sz="1100" dirty="0">
                <a:latin typeface="Helvetica Light" panose="020B0403020202020204"/>
              </a:rPr>
              <a:t>9.93%</a:t>
            </a:r>
          </a:p>
        </p:txBody>
      </p:sp>
      <p:sp>
        <p:nvSpPr>
          <p:cNvPr id="63" name="Oval 62">
            <a:extLst>
              <a:ext uri="{FF2B5EF4-FFF2-40B4-BE49-F238E27FC236}">
                <a16:creationId xmlns:a16="http://schemas.microsoft.com/office/drawing/2014/main" id="{1DC585B6-F83E-49AC-97B0-F3B7DE147390}"/>
              </a:ext>
            </a:extLst>
          </p:cNvPr>
          <p:cNvSpPr/>
          <p:nvPr/>
        </p:nvSpPr>
        <p:spPr>
          <a:xfrm>
            <a:off x="6556857" y="2505291"/>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65" name="TextBox 64">
            <a:extLst>
              <a:ext uri="{FF2B5EF4-FFF2-40B4-BE49-F238E27FC236}">
                <a16:creationId xmlns:a16="http://schemas.microsoft.com/office/drawing/2014/main" id="{0BF83AA8-00F7-43E9-A6B3-4F08217DA551}"/>
              </a:ext>
            </a:extLst>
          </p:cNvPr>
          <p:cNvSpPr txBox="1"/>
          <p:nvPr/>
        </p:nvSpPr>
        <p:spPr>
          <a:xfrm>
            <a:off x="6496388" y="2625976"/>
            <a:ext cx="820132" cy="261610"/>
          </a:xfrm>
          <a:prstGeom prst="rect">
            <a:avLst/>
          </a:prstGeom>
          <a:noFill/>
        </p:spPr>
        <p:txBody>
          <a:bodyPr wrap="square" rtlCol="0">
            <a:spAutoFit/>
          </a:bodyPr>
          <a:lstStyle/>
          <a:p>
            <a:pPr algn="ctr"/>
            <a:r>
              <a:rPr lang="en-US" sz="1100" dirty="0">
                <a:latin typeface="Helvetica Light" panose="020B0403020202020204"/>
              </a:rPr>
              <a:t>9.55%</a:t>
            </a:r>
          </a:p>
        </p:txBody>
      </p:sp>
      <p:sp>
        <p:nvSpPr>
          <p:cNvPr id="67" name="Oval 66">
            <a:extLst>
              <a:ext uri="{FF2B5EF4-FFF2-40B4-BE49-F238E27FC236}">
                <a16:creationId xmlns:a16="http://schemas.microsoft.com/office/drawing/2014/main" id="{56F90964-21D1-4EC3-B9A3-5A8E50B35CAC}"/>
              </a:ext>
            </a:extLst>
          </p:cNvPr>
          <p:cNvSpPr/>
          <p:nvPr/>
        </p:nvSpPr>
        <p:spPr>
          <a:xfrm>
            <a:off x="7551269" y="2444054"/>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69" name="TextBox 68">
            <a:extLst>
              <a:ext uri="{FF2B5EF4-FFF2-40B4-BE49-F238E27FC236}">
                <a16:creationId xmlns:a16="http://schemas.microsoft.com/office/drawing/2014/main" id="{B2EF5679-5B69-458D-B75B-187FE0B71AAF}"/>
              </a:ext>
            </a:extLst>
          </p:cNvPr>
          <p:cNvSpPr txBox="1"/>
          <p:nvPr/>
        </p:nvSpPr>
        <p:spPr>
          <a:xfrm>
            <a:off x="7490800" y="2564739"/>
            <a:ext cx="820132" cy="261610"/>
          </a:xfrm>
          <a:prstGeom prst="rect">
            <a:avLst/>
          </a:prstGeom>
          <a:noFill/>
        </p:spPr>
        <p:txBody>
          <a:bodyPr wrap="square" rtlCol="0">
            <a:spAutoFit/>
          </a:bodyPr>
          <a:lstStyle/>
          <a:p>
            <a:pPr algn="ctr"/>
            <a:r>
              <a:rPr lang="en-US" sz="1100" dirty="0">
                <a:latin typeface="Helvetica Light" panose="020B0403020202020204"/>
              </a:rPr>
              <a:t>7.35%</a:t>
            </a:r>
          </a:p>
        </p:txBody>
      </p:sp>
      <p:sp>
        <p:nvSpPr>
          <p:cNvPr id="71" name="Oval 70">
            <a:extLst>
              <a:ext uri="{FF2B5EF4-FFF2-40B4-BE49-F238E27FC236}">
                <a16:creationId xmlns:a16="http://schemas.microsoft.com/office/drawing/2014/main" id="{6307160E-7453-4A0F-9510-0B6394337184}"/>
              </a:ext>
            </a:extLst>
          </p:cNvPr>
          <p:cNvSpPr/>
          <p:nvPr/>
        </p:nvSpPr>
        <p:spPr>
          <a:xfrm>
            <a:off x="8586034" y="2385821"/>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73" name="TextBox 72">
            <a:extLst>
              <a:ext uri="{FF2B5EF4-FFF2-40B4-BE49-F238E27FC236}">
                <a16:creationId xmlns:a16="http://schemas.microsoft.com/office/drawing/2014/main" id="{100C9364-7DFF-4E33-A6C9-5A8040FD8FE5}"/>
              </a:ext>
            </a:extLst>
          </p:cNvPr>
          <p:cNvSpPr txBox="1"/>
          <p:nvPr/>
        </p:nvSpPr>
        <p:spPr>
          <a:xfrm>
            <a:off x="8525565" y="2506506"/>
            <a:ext cx="820132" cy="261610"/>
          </a:xfrm>
          <a:prstGeom prst="rect">
            <a:avLst/>
          </a:prstGeom>
          <a:noFill/>
        </p:spPr>
        <p:txBody>
          <a:bodyPr wrap="square" rtlCol="0">
            <a:spAutoFit/>
          </a:bodyPr>
          <a:lstStyle/>
          <a:p>
            <a:pPr algn="ctr"/>
            <a:r>
              <a:rPr lang="en-US" sz="1100" dirty="0">
                <a:latin typeface="Helvetica Light" panose="020B0403020202020204"/>
              </a:rPr>
              <a:t>7.30%</a:t>
            </a:r>
          </a:p>
        </p:txBody>
      </p:sp>
      <p:sp>
        <p:nvSpPr>
          <p:cNvPr id="75" name="Oval 74">
            <a:extLst>
              <a:ext uri="{FF2B5EF4-FFF2-40B4-BE49-F238E27FC236}">
                <a16:creationId xmlns:a16="http://schemas.microsoft.com/office/drawing/2014/main" id="{ACBE9FE7-73E6-4298-BEDB-ADB450D04263}"/>
              </a:ext>
            </a:extLst>
          </p:cNvPr>
          <p:cNvSpPr/>
          <p:nvPr/>
        </p:nvSpPr>
        <p:spPr>
          <a:xfrm>
            <a:off x="9581364" y="2431473"/>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77" name="TextBox 76">
            <a:extLst>
              <a:ext uri="{FF2B5EF4-FFF2-40B4-BE49-F238E27FC236}">
                <a16:creationId xmlns:a16="http://schemas.microsoft.com/office/drawing/2014/main" id="{BE2145A8-0947-4452-9FF2-C75C0AEEFF38}"/>
              </a:ext>
            </a:extLst>
          </p:cNvPr>
          <p:cNvSpPr txBox="1"/>
          <p:nvPr/>
        </p:nvSpPr>
        <p:spPr>
          <a:xfrm>
            <a:off x="9520895" y="2552158"/>
            <a:ext cx="820132" cy="261610"/>
          </a:xfrm>
          <a:prstGeom prst="rect">
            <a:avLst/>
          </a:prstGeom>
          <a:noFill/>
        </p:spPr>
        <p:txBody>
          <a:bodyPr wrap="square" rtlCol="0">
            <a:spAutoFit/>
          </a:bodyPr>
          <a:lstStyle/>
          <a:p>
            <a:pPr algn="ctr"/>
            <a:r>
              <a:rPr lang="en-US" sz="1100" dirty="0">
                <a:latin typeface="Helvetica Light" panose="020B0403020202020204"/>
              </a:rPr>
              <a:t>5.73%</a:t>
            </a:r>
          </a:p>
        </p:txBody>
      </p:sp>
      <p:sp>
        <p:nvSpPr>
          <p:cNvPr id="79" name="Oval 78">
            <a:extLst>
              <a:ext uri="{FF2B5EF4-FFF2-40B4-BE49-F238E27FC236}">
                <a16:creationId xmlns:a16="http://schemas.microsoft.com/office/drawing/2014/main" id="{1090C5FE-E42E-4560-B9DE-0CEAA5120947}"/>
              </a:ext>
            </a:extLst>
          </p:cNvPr>
          <p:cNvSpPr/>
          <p:nvPr/>
        </p:nvSpPr>
        <p:spPr>
          <a:xfrm>
            <a:off x="10656256" y="2692345"/>
            <a:ext cx="699195" cy="494196"/>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00" dirty="0">
              <a:solidFill>
                <a:schemeClr val="accent4"/>
              </a:solidFill>
              <a:latin typeface="Helvetica Light" panose="020B0403020202020204"/>
            </a:endParaRPr>
          </a:p>
        </p:txBody>
      </p:sp>
      <p:sp>
        <p:nvSpPr>
          <p:cNvPr id="81" name="TextBox 80">
            <a:extLst>
              <a:ext uri="{FF2B5EF4-FFF2-40B4-BE49-F238E27FC236}">
                <a16:creationId xmlns:a16="http://schemas.microsoft.com/office/drawing/2014/main" id="{458F5907-465E-44BA-AA9E-DBA3C757ECE2}"/>
              </a:ext>
            </a:extLst>
          </p:cNvPr>
          <p:cNvSpPr txBox="1"/>
          <p:nvPr/>
        </p:nvSpPr>
        <p:spPr>
          <a:xfrm>
            <a:off x="10595787" y="2813030"/>
            <a:ext cx="820132" cy="261610"/>
          </a:xfrm>
          <a:prstGeom prst="rect">
            <a:avLst/>
          </a:prstGeom>
          <a:noFill/>
        </p:spPr>
        <p:txBody>
          <a:bodyPr wrap="square" rtlCol="0">
            <a:spAutoFit/>
          </a:bodyPr>
          <a:lstStyle/>
          <a:p>
            <a:pPr algn="ctr"/>
            <a:r>
              <a:rPr lang="en-US" sz="1100" dirty="0">
                <a:latin typeface="Helvetica Light" panose="020B0403020202020204"/>
              </a:rPr>
              <a:t>4.18%</a:t>
            </a:r>
          </a:p>
        </p:txBody>
      </p:sp>
      <p:sp>
        <p:nvSpPr>
          <p:cNvPr id="40" name="Freeform 260">
            <a:extLst>
              <a:ext uri="{FF2B5EF4-FFF2-40B4-BE49-F238E27FC236}">
                <a16:creationId xmlns:a16="http://schemas.microsoft.com/office/drawing/2014/main" id="{70ED1F04-61C5-9345-8B96-5BC2AF6F10B6}"/>
              </a:ext>
            </a:extLst>
          </p:cNvPr>
          <p:cNvSpPr>
            <a:spLocks noChangeAspect="1" noEditPoints="1"/>
          </p:cNvSpPr>
          <p:nvPr/>
        </p:nvSpPr>
        <p:spPr bwMode="auto">
          <a:xfrm>
            <a:off x="875928" y="607148"/>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297088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AD9209B6-9CD7-B44C-9CB0-29D2E8E262B6}"/>
              </a:ext>
            </a:extLst>
          </p:cNvPr>
          <p:cNvSpPr txBox="1">
            <a:spLocks/>
          </p:cNvSpPr>
          <p:nvPr/>
        </p:nvSpPr>
        <p:spPr bwMode="auto">
          <a:xfrm>
            <a:off x="6432866" y="2804714"/>
            <a:ext cx="5342821" cy="148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spcBef>
                <a:spcPct val="20000"/>
              </a:spcBef>
              <a:buFont typeface="Arial" panose="020B0604020202020204" pitchFamily="34" charset="0"/>
              <a:buNone/>
            </a:pPr>
            <a:r>
              <a:rPr lang="en-US" altLang="id-ID" sz="3600" b="1" dirty="0">
                <a:solidFill>
                  <a:srgbClr val="035153"/>
                </a:solidFill>
                <a:latin typeface="Arial Black" panose="020B0604020202020204" pitchFamily="34" charset="0"/>
                <a:cs typeface="Arial Black" panose="020B0604020202020204" pitchFamily="34" charset="0"/>
              </a:rPr>
              <a:t>CONSUMER SUPPLEMENT DATA:</a:t>
            </a:r>
          </a:p>
          <a:p>
            <a:pPr eaLnBrk="1" hangingPunct="1">
              <a:lnSpc>
                <a:spcPct val="80000"/>
              </a:lnSpc>
              <a:spcBef>
                <a:spcPct val="20000"/>
              </a:spcBef>
              <a:buFont typeface="Arial" panose="020B0604020202020204" pitchFamily="34" charset="0"/>
              <a:buNone/>
            </a:pPr>
            <a:r>
              <a:rPr lang="en-US" altLang="id-ID" sz="3200" b="1" dirty="0">
                <a:solidFill>
                  <a:srgbClr val="035153"/>
                </a:solidFill>
                <a:latin typeface="Arial Black" panose="020B0604020202020204" pitchFamily="34" charset="0"/>
                <a:cs typeface="Arial Black" panose="020B0604020202020204" pitchFamily="34" charset="0"/>
              </a:rPr>
              <a:t>USAGE &amp; SPEND</a:t>
            </a:r>
          </a:p>
        </p:txBody>
      </p:sp>
      <p:pic>
        <p:nvPicPr>
          <p:cNvPr id="7" name="Picture 6">
            <a:extLst>
              <a:ext uri="{FF2B5EF4-FFF2-40B4-BE49-F238E27FC236}">
                <a16:creationId xmlns:a16="http://schemas.microsoft.com/office/drawing/2014/main" id="{992AF87F-D7FC-0C46-929A-E618D2E1AA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66" y="6173472"/>
            <a:ext cx="1316736" cy="684528"/>
          </a:xfrm>
          <a:prstGeom prst="rect">
            <a:avLst/>
          </a:prstGeom>
        </p:spPr>
      </p:pic>
      <p:pic>
        <p:nvPicPr>
          <p:cNvPr id="8" name="Picture Placeholder 7" descr="A picture containing decorated, table, cake, covered&#10;&#10;Description automatically generated">
            <a:extLst>
              <a:ext uri="{FF2B5EF4-FFF2-40B4-BE49-F238E27FC236}">
                <a16:creationId xmlns:a16="http://schemas.microsoft.com/office/drawing/2014/main" id="{F435A745-6B86-3D4D-A77D-AD0167C42777}"/>
              </a:ext>
            </a:extLst>
          </p:cNvPr>
          <p:cNvPicPr>
            <a:picLocks noGrp="1" noChangeAspect="1"/>
          </p:cNvPicPr>
          <p:nvPr>
            <p:ph type="pic" sz="quarter" idx="10"/>
          </p:nvPr>
        </p:nvPicPr>
        <p:blipFill>
          <a:blip r:embed="rId3"/>
          <a:srcRect t="8585" b="8585"/>
          <a:stretch>
            <a:fillRect/>
          </a:stretch>
        </p:blipFill>
        <p:spPr/>
      </p:pic>
      <p:sp>
        <p:nvSpPr>
          <p:cNvPr id="5" name="Freeform 5">
            <a:extLst>
              <a:ext uri="{FF2B5EF4-FFF2-40B4-BE49-F238E27FC236}">
                <a16:creationId xmlns:a16="http://schemas.microsoft.com/office/drawing/2014/main" id="{14BBA90D-57AC-1545-918C-1F64EFBC893F}"/>
              </a:ext>
            </a:extLst>
          </p:cNvPr>
          <p:cNvSpPr>
            <a:spLocks/>
          </p:cNvSpPr>
          <p:nvPr/>
        </p:nvSpPr>
        <p:spPr bwMode="auto">
          <a:xfrm>
            <a:off x="2329588"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18307780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7F446E4-4103-42CA-8C14-E992993A9AB4}"/>
              </a:ext>
            </a:extLst>
          </p:cNvPr>
          <p:cNvSpPr>
            <a:spLocks noGrp="1"/>
          </p:cNvSpPr>
          <p:nvPr>
            <p:ph type="subTitle" idx="4294967295"/>
          </p:nvPr>
        </p:nvSpPr>
        <p:spPr>
          <a:xfrm>
            <a:off x="626641" y="3769531"/>
            <a:ext cx="3544888" cy="1830388"/>
          </a:xfrm>
          <a:ln w="38100">
            <a:solidFill>
              <a:schemeClr val="accent2"/>
            </a:solidFill>
          </a:ln>
        </p:spPr>
        <p:txBody>
          <a:bodyPr vert="horz" lIns="91440" tIns="45720" rIns="91440" bIns="45720" rtlCol="0" anchor="ctr">
            <a:normAutofit/>
          </a:bodyPr>
          <a:lstStyle/>
          <a:p>
            <a:pPr marL="0" indent="0" algn="ctr">
              <a:buNone/>
            </a:pPr>
            <a:r>
              <a:rPr lang="en-US" sz="2000" dirty="0">
                <a:latin typeface="Arial" panose="020B0604020202020204" pitchFamily="34" charset="0"/>
                <a:cs typeface="Arial" panose="020B0604020202020204" pitchFamily="34" charset="0"/>
              </a:rPr>
              <a:t>Vitamin D has taken the market by storm over the last decade with usage levels now similar to multivitamins</a:t>
            </a:r>
          </a:p>
        </p:txBody>
      </p:sp>
      <p:sp>
        <p:nvSpPr>
          <p:cNvPr id="6" name="TextBox 5">
            <a:extLst>
              <a:ext uri="{FF2B5EF4-FFF2-40B4-BE49-F238E27FC236}">
                <a16:creationId xmlns:a16="http://schemas.microsoft.com/office/drawing/2014/main" id="{238A7BDA-6DB6-4405-8464-34BCAE4051F9}"/>
              </a:ext>
            </a:extLst>
          </p:cNvPr>
          <p:cNvSpPr txBox="1"/>
          <p:nvPr/>
        </p:nvSpPr>
        <p:spPr>
          <a:xfrm>
            <a:off x="12553" y="6589345"/>
            <a:ext cx="11300377" cy="246221"/>
          </a:xfrm>
          <a:prstGeom prst="rect">
            <a:avLst/>
          </a:prstGeom>
          <a:noFill/>
        </p:spPr>
        <p:txBody>
          <a:bodyPr wrap="square" rtlCol="0">
            <a:spAutoFit/>
          </a:bodyPr>
          <a:lstStyle/>
          <a:p>
            <a:pPr>
              <a:spcAft>
                <a:spcPts val="600"/>
              </a:spcAft>
            </a:pPr>
            <a:r>
              <a:rPr lang="en-US" sz="1000" dirty="0">
                <a:solidFill>
                  <a:schemeClr val="bg1">
                    <a:lumMod val="50000"/>
                  </a:schemeClr>
                </a:solidFill>
                <a:latin typeface="Arial" panose="020B0604020202020204" pitchFamily="34" charset="0"/>
                <a:cs typeface="Arial" panose="020B0604020202020204" pitchFamily="34" charset="0"/>
              </a:rPr>
              <a:t>Note: All Users used for this data. Question “Which of the following best describes how frequently you are taking the following supplements?”</a:t>
            </a:r>
          </a:p>
        </p:txBody>
      </p:sp>
      <p:sp>
        <p:nvSpPr>
          <p:cNvPr id="10" name="Rectangle 9">
            <a:extLst>
              <a:ext uri="{FF2B5EF4-FFF2-40B4-BE49-F238E27FC236}">
                <a16:creationId xmlns:a16="http://schemas.microsoft.com/office/drawing/2014/main" id="{02688741-0E34-4C88-B8F5-E6D268F4C884}"/>
              </a:ext>
            </a:extLst>
          </p:cNvPr>
          <p:cNvSpPr/>
          <p:nvPr/>
        </p:nvSpPr>
        <p:spPr>
          <a:xfrm>
            <a:off x="5762985" y="2861235"/>
            <a:ext cx="2753008" cy="684983"/>
          </a:xfrm>
          <a:prstGeom prst="rect">
            <a:avLst/>
          </a:prstGeom>
          <a:solidFill>
            <a:schemeClr val="accent2">
              <a:alpha val="86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Vitamin D</a:t>
            </a:r>
          </a:p>
        </p:txBody>
      </p:sp>
      <p:sp>
        <p:nvSpPr>
          <p:cNvPr id="12" name="Rectangle 11">
            <a:extLst>
              <a:ext uri="{FF2B5EF4-FFF2-40B4-BE49-F238E27FC236}">
                <a16:creationId xmlns:a16="http://schemas.microsoft.com/office/drawing/2014/main" id="{DB1367B3-1BEF-4F47-9D58-662F8EEEA6EC}"/>
              </a:ext>
            </a:extLst>
          </p:cNvPr>
          <p:cNvSpPr/>
          <p:nvPr/>
        </p:nvSpPr>
        <p:spPr>
          <a:xfrm>
            <a:off x="5762985" y="1962544"/>
            <a:ext cx="2753008" cy="684983"/>
          </a:xfrm>
          <a:prstGeom prst="rect">
            <a:avLst/>
          </a:prstGeom>
          <a:solidFill>
            <a:schemeClr val="accent2">
              <a:alpha val="86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Multivitamin</a:t>
            </a:r>
          </a:p>
        </p:txBody>
      </p:sp>
      <p:sp>
        <p:nvSpPr>
          <p:cNvPr id="16" name="Rectangle 15">
            <a:extLst>
              <a:ext uri="{FF2B5EF4-FFF2-40B4-BE49-F238E27FC236}">
                <a16:creationId xmlns:a16="http://schemas.microsoft.com/office/drawing/2014/main" id="{4BF5A012-89CD-4E40-8DB0-4D48630DDA6D}"/>
              </a:ext>
            </a:extLst>
          </p:cNvPr>
          <p:cNvSpPr/>
          <p:nvPr/>
        </p:nvSpPr>
        <p:spPr>
          <a:xfrm>
            <a:off x="5753654" y="3740244"/>
            <a:ext cx="2753008" cy="684983"/>
          </a:xfrm>
          <a:prstGeom prst="rect">
            <a:avLst/>
          </a:prstGeom>
          <a:solidFill>
            <a:schemeClr val="accent2">
              <a:alpha val="86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Calcium</a:t>
            </a:r>
          </a:p>
        </p:txBody>
      </p:sp>
      <p:sp>
        <p:nvSpPr>
          <p:cNvPr id="20" name="Rectangle 19">
            <a:extLst>
              <a:ext uri="{FF2B5EF4-FFF2-40B4-BE49-F238E27FC236}">
                <a16:creationId xmlns:a16="http://schemas.microsoft.com/office/drawing/2014/main" id="{BD656316-996E-42EF-9821-6231550EB148}"/>
              </a:ext>
            </a:extLst>
          </p:cNvPr>
          <p:cNvSpPr/>
          <p:nvPr/>
        </p:nvSpPr>
        <p:spPr>
          <a:xfrm>
            <a:off x="5753654" y="4607993"/>
            <a:ext cx="2753008" cy="684983"/>
          </a:xfrm>
          <a:prstGeom prst="rect">
            <a:avLst/>
          </a:prstGeom>
          <a:solidFill>
            <a:schemeClr val="accent2">
              <a:alpha val="86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Omegas</a:t>
            </a:r>
          </a:p>
        </p:txBody>
      </p:sp>
      <p:sp>
        <p:nvSpPr>
          <p:cNvPr id="30" name="Rectangle 29">
            <a:extLst>
              <a:ext uri="{FF2B5EF4-FFF2-40B4-BE49-F238E27FC236}">
                <a16:creationId xmlns:a16="http://schemas.microsoft.com/office/drawing/2014/main" id="{E018013C-2B57-4A73-9570-4F4B8180F549}"/>
              </a:ext>
            </a:extLst>
          </p:cNvPr>
          <p:cNvSpPr/>
          <p:nvPr/>
        </p:nvSpPr>
        <p:spPr>
          <a:xfrm>
            <a:off x="5753654" y="5494307"/>
            <a:ext cx="2753008" cy="684983"/>
          </a:xfrm>
          <a:prstGeom prst="rect">
            <a:avLst/>
          </a:prstGeom>
          <a:solidFill>
            <a:schemeClr val="accent2">
              <a:alpha val="86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Magnesium</a:t>
            </a:r>
          </a:p>
        </p:txBody>
      </p:sp>
      <p:sp>
        <p:nvSpPr>
          <p:cNvPr id="31" name="Rectangle 30">
            <a:extLst>
              <a:ext uri="{FF2B5EF4-FFF2-40B4-BE49-F238E27FC236}">
                <a16:creationId xmlns:a16="http://schemas.microsoft.com/office/drawing/2014/main" id="{7A619A27-EF19-41DF-BFFA-438BA9079C64}"/>
              </a:ext>
            </a:extLst>
          </p:cNvPr>
          <p:cNvSpPr/>
          <p:nvPr/>
        </p:nvSpPr>
        <p:spPr>
          <a:xfrm>
            <a:off x="4896996" y="1959582"/>
            <a:ext cx="841558" cy="706041"/>
          </a:xfrm>
          <a:prstGeom prst="rect">
            <a:avLst/>
          </a:prstGeom>
          <a:solidFill>
            <a:schemeClr val="accent5">
              <a:lumMod val="60000"/>
              <a:lumOff val="40000"/>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43%</a:t>
            </a:r>
          </a:p>
        </p:txBody>
      </p:sp>
      <p:sp>
        <p:nvSpPr>
          <p:cNvPr id="40" name="Rectangle 39">
            <a:extLst>
              <a:ext uri="{FF2B5EF4-FFF2-40B4-BE49-F238E27FC236}">
                <a16:creationId xmlns:a16="http://schemas.microsoft.com/office/drawing/2014/main" id="{19D3A7A2-AE62-4805-AAC6-BB24B2DA31B0}"/>
              </a:ext>
            </a:extLst>
          </p:cNvPr>
          <p:cNvSpPr/>
          <p:nvPr/>
        </p:nvSpPr>
        <p:spPr>
          <a:xfrm>
            <a:off x="4884838" y="2870400"/>
            <a:ext cx="841558" cy="684983"/>
          </a:xfrm>
          <a:prstGeom prst="rect">
            <a:avLst/>
          </a:prstGeom>
          <a:solidFill>
            <a:schemeClr val="accent5">
              <a:lumMod val="60000"/>
              <a:lumOff val="40000"/>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41%</a:t>
            </a:r>
          </a:p>
        </p:txBody>
      </p:sp>
      <p:sp>
        <p:nvSpPr>
          <p:cNvPr id="44" name="Rectangle 43">
            <a:extLst>
              <a:ext uri="{FF2B5EF4-FFF2-40B4-BE49-F238E27FC236}">
                <a16:creationId xmlns:a16="http://schemas.microsoft.com/office/drawing/2014/main" id="{93163CFF-F186-44EE-8E15-05D081DEC109}"/>
              </a:ext>
            </a:extLst>
          </p:cNvPr>
          <p:cNvSpPr/>
          <p:nvPr/>
        </p:nvSpPr>
        <p:spPr>
          <a:xfrm>
            <a:off x="4860493" y="3740231"/>
            <a:ext cx="841558" cy="698059"/>
          </a:xfrm>
          <a:prstGeom prst="rect">
            <a:avLst/>
          </a:prstGeom>
          <a:solidFill>
            <a:schemeClr val="accent5">
              <a:lumMod val="60000"/>
              <a:lumOff val="40000"/>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EC57E666-DA50-4A7B-8893-256C5FDF1C12}"/>
              </a:ext>
            </a:extLst>
          </p:cNvPr>
          <p:cNvSpPr/>
          <p:nvPr/>
        </p:nvSpPr>
        <p:spPr>
          <a:xfrm>
            <a:off x="4869175" y="4617179"/>
            <a:ext cx="841558" cy="684983"/>
          </a:xfrm>
          <a:prstGeom prst="rect">
            <a:avLst/>
          </a:prstGeom>
          <a:solidFill>
            <a:schemeClr val="accent5">
              <a:lumMod val="60000"/>
              <a:lumOff val="40000"/>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6E5EDAB4-1133-4A62-90F2-FE863E8A1DE4}"/>
              </a:ext>
            </a:extLst>
          </p:cNvPr>
          <p:cNvSpPr/>
          <p:nvPr/>
        </p:nvSpPr>
        <p:spPr>
          <a:xfrm>
            <a:off x="4869175" y="5500166"/>
            <a:ext cx="841558" cy="691628"/>
          </a:xfrm>
          <a:prstGeom prst="rect">
            <a:avLst/>
          </a:prstGeom>
          <a:solidFill>
            <a:schemeClr val="accent5">
              <a:lumMod val="60000"/>
              <a:lumOff val="40000"/>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3B77161-51CA-418E-8E86-F9FD58595F8F}"/>
              </a:ext>
            </a:extLst>
          </p:cNvPr>
          <p:cNvSpPr txBox="1"/>
          <p:nvPr/>
        </p:nvSpPr>
        <p:spPr>
          <a:xfrm>
            <a:off x="5002301" y="3914724"/>
            <a:ext cx="721064"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28%</a:t>
            </a:r>
          </a:p>
        </p:txBody>
      </p:sp>
      <p:sp>
        <p:nvSpPr>
          <p:cNvPr id="55" name="TextBox 54">
            <a:extLst>
              <a:ext uri="{FF2B5EF4-FFF2-40B4-BE49-F238E27FC236}">
                <a16:creationId xmlns:a16="http://schemas.microsoft.com/office/drawing/2014/main" id="{40C6BC6A-41DC-472F-BE77-9DC3416C5327}"/>
              </a:ext>
            </a:extLst>
          </p:cNvPr>
          <p:cNvSpPr txBox="1"/>
          <p:nvPr/>
        </p:nvSpPr>
        <p:spPr>
          <a:xfrm>
            <a:off x="4961994" y="4786990"/>
            <a:ext cx="721064"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26%</a:t>
            </a:r>
          </a:p>
        </p:txBody>
      </p:sp>
      <p:sp>
        <p:nvSpPr>
          <p:cNvPr id="57" name="TextBox 56">
            <a:extLst>
              <a:ext uri="{FF2B5EF4-FFF2-40B4-BE49-F238E27FC236}">
                <a16:creationId xmlns:a16="http://schemas.microsoft.com/office/drawing/2014/main" id="{40C4006B-F36F-408F-B466-20A899B42EFA}"/>
              </a:ext>
            </a:extLst>
          </p:cNvPr>
          <p:cNvSpPr txBox="1"/>
          <p:nvPr/>
        </p:nvSpPr>
        <p:spPr>
          <a:xfrm>
            <a:off x="4961994" y="5630748"/>
            <a:ext cx="721064"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25%</a:t>
            </a:r>
          </a:p>
        </p:txBody>
      </p:sp>
      <p:sp>
        <p:nvSpPr>
          <p:cNvPr id="59" name="TextBox 58">
            <a:extLst>
              <a:ext uri="{FF2B5EF4-FFF2-40B4-BE49-F238E27FC236}">
                <a16:creationId xmlns:a16="http://schemas.microsoft.com/office/drawing/2014/main" id="{D6FF14D9-60AB-4901-9D5C-17FA9FA9DC30}"/>
              </a:ext>
            </a:extLst>
          </p:cNvPr>
          <p:cNvSpPr txBox="1"/>
          <p:nvPr/>
        </p:nvSpPr>
        <p:spPr>
          <a:xfrm>
            <a:off x="4904908" y="1321593"/>
            <a:ext cx="6408022" cy="461665"/>
          </a:xfrm>
          <a:prstGeom prst="rect">
            <a:avLst/>
          </a:prstGeom>
          <a:noFill/>
          <a:ln w="28575">
            <a:solidFill>
              <a:schemeClr val="bg1">
                <a:lumMod val="50000"/>
              </a:schemeClr>
            </a:solidFill>
          </a:ln>
          <a:effectLst>
            <a:outerShdw blurRad="63500" sx="102000" sy="102000" algn="ctr" rotWithShape="0">
              <a:prstClr val="black">
                <a:alpha val="40000"/>
              </a:prstClr>
            </a:outerShdw>
          </a:effectLst>
        </p:spPr>
        <p:txBody>
          <a:bodyPr wrap="square" rtlCol="0">
            <a:spAutoFit/>
          </a:bodyPr>
          <a:lstStyle/>
          <a:p>
            <a:pPr algn="ctr"/>
            <a:r>
              <a:rPr lang="en-US" sz="2400" dirty="0">
                <a:latin typeface="Arial" panose="020B0604020202020204" pitchFamily="34" charset="0"/>
                <a:cs typeface="Arial" panose="020B0604020202020204" pitchFamily="34" charset="0"/>
              </a:rPr>
              <a:t>Top 5 Most Frequently Taken Supplements</a:t>
            </a:r>
          </a:p>
        </p:txBody>
      </p:sp>
      <p:pic>
        <p:nvPicPr>
          <p:cNvPr id="8" name="Graphic 7" descr="Man">
            <a:extLst>
              <a:ext uri="{FF2B5EF4-FFF2-40B4-BE49-F238E27FC236}">
                <a16:creationId xmlns:a16="http://schemas.microsoft.com/office/drawing/2014/main" id="{4F7C353F-A687-4CCB-BDBA-6218BFD0D7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28121" y="1869032"/>
            <a:ext cx="753161" cy="753161"/>
          </a:xfrm>
          <a:prstGeom prst="rect">
            <a:avLst/>
          </a:prstGeom>
        </p:spPr>
      </p:pic>
      <p:pic>
        <p:nvPicPr>
          <p:cNvPr id="9" name="Graphic 8" descr="Man">
            <a:extLst>
              <a:ext uri="{FF2B5EF4-FFF2-40B4-BE49-F238E27FC236}">
                <a16:creationId xmlns:a16="http://schemas.microsoft.com/office/drawing/2014/main" id="{BD698B32-9445-4AD8-99BB-6F97605B07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4229" y="1884715"/>
            <a:ext cx="753161" cy="753161"/>
          </a:xfrm>
          <a:prstGeom prst="rect">
            <a:avLst/>
          </a:prstGeom>
        </p:spPr>
      </p:pic>
      <p:pic>
        <p:nvPicPr>
          <p:cNvPr id="11" name="Graphic 10" descr="Man">
            <a:extLst>
              <a:ext uri="{FF2B5EF4-FFF2-40B4-BE49-F238E27FC236}">
                <a16:creationId xmlns:a16="http://schemas.microsoft.com/office/drawing/2014/main" id="{DA4EA631-7C7B-4838-BB0C-D4511DD86D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5931" y="1869032"/>
            <a:ext cx="753161" cy="753161"/>
          </a:xfrm>
          <a:prstGeom prst="rect">
            <a:avLst/>
          </a:prstGeom>
        </p:spPr>
      </p:pic>
      <p:pic>
        <p:nvPicPr>
          <p:cNvPr id="13" name="Graphic 12" descr="Man">
            <a:extLst>
              <a:ext uri="{FF2B5EF4-FFF2-40B4-BE49-F238E27FC236}">
                <a16:creationId xmlns:a16="http://schemas.microsoft.com/office/drawing/2014/main" id="{E81AFFDA-78C9-452E-88FD-D9D60FA9AC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4250" y="1869032"/>
            <a:ext cx="753161" cy="753161"/>
          </a:xfrm>
          <a:prstGeom prst="rect">
            <a:avLst/>
          </a:prstGeom>
        </p:spPr>
      </p:pic>
      <p:pic>
        <p:nvPicPr>
          <p:cNvPr id="14" name="Graphic 13" descr="Man">
            <a:extLst>
              <a:ext uri="{FF2B5EF4-FFF2-40B4-BE49-F238E27FC236}">
                <a16:creationId xmlns:a16="http://schemas.microsoft.com/office/drawing/2014/main" id="{C902373E-153A-4715-850E-FC75012B28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8412" y="1869824"/>
            <a:ext cx="753161" cy="753161"/>
          </a:xfrm>
          <a:prstGeom prst="rect">
            <a:avLst/>
          </a:prstGeom>
        </p:spPr>
      </p:pic>
      <p:pic>
        <p:nvPicPr>
          <p:cNvPr id="18" name="Graphic 17" descr="Man">
            <a:extLst>
              <a:ext uri="{FF2B5EF4-FFF2-40B4-BE49-F238E27FC236}">
                <a16:creationId xmlns:a16="http://schemas.microsoft.com/office/drawing/2014/main" id="{F77919CE-44A4-4A75-83F0-58FDFCA7C8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3625" y="2757064"/>
            <a:ext cx="753161" cy="753161"/>
          </a:xfrm>
          <a:prstGeom prst="rect">
            <a:avLst/>
          </a:prstGeom>
        </p:spPr>
      </p:pic>
      <p:pic>
        <p:nvPicPr>
          <p:cNvPr id="19" name="Graphic 18" descr="Man">
            <a:extLst>
              <a:ext uri="{FF2B5EF4-FFF2-40B4-BE49-F238E27FC236}">
                <a16:creationId xmlns:a16="http://schemas.microsoft.com/office/drawing/2014/main" id="{6AB8CC3B-40EE-495A-BF1B-0926B408D2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9733" y="2772747"/>
            <a:ext cx="753161" cy="753161"/>
          </a:xfrm>
          <a:prstGeom prst="rect">
            <a:avLst/>
          </a:prstGeom>
        </p:spPr>
      </p:pic>
      <p:pic>
        <p:nvPicPr>
          <p:cNvPr id="21" name="Graphic 20" descr="Man">
            <a:extLst>
              <a:ext uri="{FF2B5EF4-FFF2-40B4-BE49-F238E27FC236}">
                <a16:creationId xmlns:a16="http://schemas.microsoft.com/office/drawing/2014/main" id="{84F540DC-A13C-4640-93DE-DB8B8B7398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1435" y="2757064"/>
            <a:ext cx="753161" cy="753161"/>
          </a:xfrm>
          <a:prstGeom prst="rect">
            <a:avLst/>
          </a:prstGeom>
        </p:spPr>
      </p:pic>
      <p:pic>
        <p:nvPicPr>
          <p:cNvPr id="22" name="Graphic 21" descr="Man">
            <a:extLst>
              <a:ext uri="{FF2B5EF4-FFF2-40B4-BE49-F238E27FC236}">
                <a16:creationId xmlns:a16="http://schemas.microsoft.com/office/drawing/2014/main" id="{FDF8EBDB-FB05-4E37-96E5-008A4E6BA1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9754" y="2757064"/>
            <a:ext cx="753161" cy="753161"/>
          </a:xfrm>
          <a:prstGeom prst="rect">
            <a:avLst/>
          </a:prstGeom>
        </p:spPr>
      </p:pic>
      <p:pic>
        <p:nvPicPr>
          <p:cNvPr id="23" name="Graphic 22" descr="Man">
            <a:extLst>
              <a:ext uri="{FF2B5EF4-FFF2-40B4-BE49-F238E27FC236}">
                <a16:creationId xmlns:a16="http://schemas.microsoft.com/office/drawing/2014/main" id="{87FDCFD3-AFA2-4522-9CA9-99329F9BCD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3916" y="2744793"/>
            <a:ext cx="753161" cy="753161"/>
          </a:xfrm>
          <a:prstGeom prst="rect">
            <a:avLst/>
          </a:prstGeom>
        </p:spPr>
      </p:pic>
      <p:pic>
        <p:nvPicPr>
          <p:cNvPr id="24" name="Graphic 23" descr="Man">
            <a:extLst>
              <a:ext uri="{FF2B5EF4-FFF2-40B4-BE49-F238E27FC236}">
                <a16:creationId xmlns:a16="http://schemas.microsoft.com/office/drawing/2014/main" id="{831AD7D6-993D-454F-8EB8-2AB419AF4E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28121" y="3632877"/>
            <a:ext cx="753161" cy="753161"/>
          </a:xfrm>
          <a:prstGeom prst="rect">
            <a:avLst/>
          </a:prstGeom>
        </p:spPr>
      </p:pic>
      <p:pic>
        <p:nvPicPr>
          <p:cNvPr id="25" name="Graphic 24" descr="Man">
            <a:extLst>
              <a:ext uri="{FF2B5EF4-FFF2-40B4-BE49-F238E27FC236}">
                <a16:creationId xmlns:a16="http://schemas.microsoft.com/office/drawing/2014/main" id="{BF892A17-1185-45BC-827D-FE6B56CF54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4229" y="3648560"/>
            <a:ext cx="753161" cy="753161"/>
          </a:xfrm>
          <a:prstGeom prst="rect">
            <a:avLst/>
          </a:prstGeom>
        </p:spPr>
      </p:pic>
      <p:pic>
        <p:nvPicPr>
          <p:cNvPr id="26" name="Graphic 25" descr="Man">
            <a:extLst>
              <a:ext uri="{FF2B5EF4-FFF2-40B4-BE49-F238E27FC236}">
                <a16:creationId xmlns:a16="http://schemas.microsoft.com/office/drawing/2014/main" id="{0AF0E1CB-072C-4A56-A781-C034124EBB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5931" y="3632877"/>
            <a:ext cx="753161" cy="753161"/>
          </a:xfrm>
          <a:prstGeom prst="rect">
            <a:avLst/>
          </a:prstGeom>
        </p:spPr>
      </p:pic>
      <p:pic>
        <p:nvPicPr>
          <p:cNvPr id="61" name="Graphic 60" descr="Man">
            <a:extLst>
              <a:ext uri="{FF2B5EF4-FFF2-40B4-BE49-F238E27FC236}">
                <a16:creationId xmlns:a16="http://schemas.microsoft.com/office/drawing/2014/main" id="{4E1E98FE-9DF8-4057-A12A-89832E01C8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28121" y="4550011"/>
            <a:ext cx="753161" cy="739088"/>
          </a:xfrm>
          <a:prstGeom prst="rect">
            <a:avLst/>
          </a:prstGeom>
        </p:spPr>
      </p:pic>
      <p:pic>
        <p:nvPicPr>
          <p:cNvPr id="63" name="Graphic 62" descr="Man">
            <a:extLst>
              <a:ext uri="{FF2B5EF4-FFF2-40B4-BE49-F238E27FC236}">
                <a16:creationId xmlns:a16="http://schemas.microsoft.com/office/drawing/2014/main" id="{ADE4FA48-8000-43FD-B427-E443461E7A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4229" y="4565694"/>
            <a:ext cx="753161" cy="739088"/>
          </a:xfrm>
          <a:prstGeom prst="rect">
            <a:avLst/>
          </a:prstGeom>
        </p:spPr>
      </p:pic>
      <p:pic>
        <p:nvPicPr>
          <p:cNvPr id="65" name="Graphic 64" descr="Man">
            <a:extLst>
              <a:ext uri="{FF2B5EF4-FFF2-40B4-BE49-F238E27FC236}">
                <a16:creationId xmlns:a16="http://schemas.microsoft.com/office/drawing/2014/main" id="{E1B5EBA4-B9FB-42E5-9C97-E8D3D12A97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5931" y="4550011"/>
            <a:ext cx="753161" cy="739088"/>
          </a:xfrm>
          <a:prstGeom prst="rect">
            <a:avLst/>
          </a:prstGeom>
        </p:spPr>
      </p:pic>
      <p:pic>
        <p:nvPicPr>
          <p:cNvPr id="71" name="Graphic 70" descr="Man">
            <a:extLst>
              <a:ext uri="{FF2B5EF4-FFF2-40B4-BE49-F238E27FC236}">
                <a16:creationId xmlns:a16="http://schemas.microsoft.com/office/drawing/2014/main" id="{D507BAE1-8566-401A-8DFE-6D373DF177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0452" y="5403568"/>
            <a:ext cx="753161" cy="753161"/>
          </a:xfrm>
          <a:prstGeom prst="rect">
            <a:avLst/>
          </a:prstGeom>
        </p:spPr>
      </p:pic>
      <p:pic>
        <p:nvPicPr>
          <p:cNvPr id="73" name="Graphic 72" descr="Man">
            <a:extLst>
              <a:ext uri="{FF2B5EF4-FFF2-40B4-BE49-F238E27FC236}">
                <a16:creationId xmlns:a16="http://schemas.microsoft.com/office/drawing/2014/main" id="{8535B928-FA26-424F-B96C-5ED419339C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6560" y="5419251"/>
            <a:ext cx="753161" cy="753161"/>
          </a:xfrm>
          <a:prstGeom prst="rect">
            <a:avLst/>
          </a:prstGeom>
        </p:spPr>
      </p:pic>
      <p:pic>
        <p:nvPicPr>
          <p:cNvPr id="75" name="Graphic 74" descr="Man">
            <a:extLst>
              <a:ext uri="{FF2B5EF4-FFF2-40B4-BE49-F238E27FC236}">
                <a16:creationId xmlns:a16="http://schemas.microsoft.com/office/drawing/2014/main" id="{79B90777-3F7D-439A-A0FB-FF85361A7D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8262" y="5403568"/>
            <a:ext cx="753161" cy="753161"/>
          </a:xfrm>
          <a:prstGeom prst="rect">
            <a:avLst/>
          </a:prstGeom>
        </p:spPr>
      </p:pic>
      <p:sp>
        <p:nvSpPr>
          <p:cNvPr id="80" name="Rectangle 79">
            <a:extLst>
              <a:ext uri="{FF2B5EF4-FFF2-40B4-BE49-F238E27FC236}">
                <a16:creationId xmlns:a16="http://schemas.microsoft.com/office/drawing/2014/main" id="{1436AEFC-D2E7-45F6-AFB0-A6FF627243C2}"/>
              </a:ext>
            </a:extLst>
          </p:cNvPr>
          <p:cNvSpPr/>
          <p:nvPr/>
        </p:nvSpPr>
        <p:spPr>
          <a:xfrm>
            <a:off x="11051552" y="1881303"/>
            <a:ext cx="315929" cy="7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DE743F52-4735-417E-8913-6EECED69396E}"/>
              </a:ext>
            </a:extLst>
          </p:cNvPr>
          <p:cNvSpPr/>
          <p:nvPr/>
        </p:nvSpPr>
        <p:spPr>
          <a:xfrm>
            <a:off x="11017137" y="2629065"/>
            <a:ext cx="315929" cy="990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B2A99A56-2E12-4999-B551-4DFB606EE5F8}"/>
              </a:ext>
            </a:extLst>
          </p:cNvPr>
          <p:cNvSpPr/>
          <p:nvPr/>
        </p:nvSpPr>
        <p:spPr>
          <a:xfrm>
            <a:off x="10231703" y="3646637"/>
            <a:ext cx="315929" cy="677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C435C026-A2D3-4743-B47B-6375B61ACD15}"/>
              </a:ext>
            </a:extLst>
          </p:cNvPr>
          <p:cNvSpPr/>
          <p:nvPr/>
        </p:nvSpPr>
        <p:spPr>
          <a:xfrm>
            <a:off x="10169220" y="4522692"/>
            <a:ext cx="315929" cy="7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244B1C48-CDD5-44D4-89E3-B154DED6570F}"/>
              </a:ext>
            </a:extLst>
          </p:cNvPr>
          <p:cNvSpPr/>
          <p:nvPr/>
        </p:nvSpPr>
        <p:spPr>
          <a:xfrm>
            <a:off x="10145133" y="5381134"/>
            <a:ext cx="315929" cy="7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4A510034-C6A4-4884-A301-F5A129F50753}"/>
              </a:ext>
            </a:extLst>
          </p:cNvPr>
          <p:cNvSpPr txBox="1"/>
          <p:nvPr/>
        </p:nvSpPr>
        <p:spPr>
          <a:xfrm>
            <a:off x="2152765" y="1304630"/>
            <a:ext cx="2018764" cy="2246769"/>
          </a:xfrm>
          <a:prstGeom prst="rect">
            <a:avLst/>
          </a:prstGeom>
          <a:noFill/>
          <a:ln w="38100">
            <a:solidFill>
              <a:schemeClr val="accent2"/>
            </a:solidFill>
          </a:ln>
        </p:spPr>
        <p:txBody>
          <a:bodyPr wrap="square" rtlCol="0">
            <a:spAutoFit/>
          </a:bodyPr>
          <a:lstStyle/>
          <a:p>
            <a:pPr algn="ctr"/>
            <a:r>
              <a:rPr lang="en-US" sz="2000" dirty="0">
                <a:latin typeface="Arial" panose="020B0604020202020204" pitchFamily="34" charset="0"/>
                <a:cs typeface="Arial" panose="020B0604020202020204" pitchFamily="34" charset="0"/>
              </a:rPr>
              <a:t>Multivitamins continue to be the top supplement taken overall and most regularly</a:t>
            </a:r>
          </a:p>
        </p:txBody>
      </p:sp>
      <p:sp>
        <p:nvSpPr>
          <p:cNvPr id="92" name="Rectangle 91">
            <a:extLst>
              <a:ext uri="{FF2B5EF4-FFF2-40B4-BE49-F238E27FC236}">
                <a16:creationId xmlns:a16="http://schemas.microsoft.com/office/drawing/2014/main" id="{7D509052-CC1D-4E84-BC98-C0A5DA58999C}"/>
              </a:ext>
            </a:extLst>
          </p:cNvPr>
          <p:cNvSpPr/>
          <p:nvPr/>
        </p:nvSpPr>
        <p:spPr>
          <a:xfrm>
            <a:off x="613841" y="1261176"/>
            <a:ext cx="1364796" cy="231235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 Black" panose="020B0604020202020204" pitchFamily="34" charset="0"/>
                <a:cs typeface="Arial Black" panose="020B0604020202020204" pitchFamily="34" charset="0"/>
              </a:rPr>
              <a:t>#1</a:t>
            </a:r>
          </a:p>
        </p:txBody>
      </p:sp>
    </p:spTree>
    <p:extLst>
      <p:ext uri="{BB962C8B-B14F-4D97-AF65-F5344CB8AC3E}">
        <p14:creationId xmlns:p14="http://schemas.microsoft.com/office/powerpoint/2010/main" val="3360839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A36C-3B5B-4E67-8CFD-07FE2A2DABD9}"/>
              </a:ext>
            </a:extLst>
          </p:cNvPr>
          <p:cNvSpPr>
            <a:spLocks noGrp="1"/>
          </p:cNvSpPr>
          <p:nvPr>
            <p:ph type="title"/>
          </p:nvPr>
        </p:nvSpPr>
        <p:spPr>
          <a:xfrm>
            <a:off x="1123662" y="102890"/>
            <a:ext cx="10515600" cy="611268"/>
          </a:xfrm>
        </p:spPr>
        <p:txBody>
          <a:bodyPr/>
          <a:lstStyle/>
          <a:p>
            <a:r>
              <a:rPr lang="en-US" sz="2800" dirty="0">
                <a:solidFill>
                  <a:srgbClr val="035153"/>
                </a:solidFill>
                <a:latin typeface="Arial Black" panose="020B0A04020102020204" pitchFamily="34" charset="0"/>
                <a:cs typeface="Arial Bold" panose="020B0704020202020204" pitchFamily="34" charset="0"/>
              </a:rPr>
              <a:t>Usage Levels</a:t>
            </a:r>
          </a:p>
        </p:txBody>
      </p:sp>
      <p:sp>
        <p:nvSpPr>
          <p:cNvPr id="12" name="TextBox 11">
            <a:extLst>
              <a:ext uri="{FF2B5EF4-FFF2-40B4-BE49-F238E27FC236}">
                <a16:creationId xmlns:a16="http://schemas.microsoft.com/office/drawing/2014/main" id="{777D5932-52BE-48AB-9660-D6241CC3567F}"/>
              </a:ext>
            </a:extLst>
          </p:cNvPr>
          <p:cNvSpPr txBox="1"/>
          <p:nvPr/>
        </p:nvSpPr>
        <p:spPr>
          <a:xfrm>
            <a:off x="0" y="6457890"/>
            <a:ext cx="9949218"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of each individual supplement indicated using supplement at least 4 times per week. Question “Which of the following best describes how frequently you are taking the following supplements?”</a:t>
            </a:r>
          </a:p>
        </p:txBody>
      </p:sp>
      <p:graphicFrame>
        <p:nvGraphicFramePr>
          <p:cNvPr id="6" name="Chart 5">
            <a:extLst>
              <a:ext uri="{FF2B5EF4-FFF2-40B4-BE49-F238E27FC236}">
                <a16:creationId xmlns:a16="http://schemas.microsoft.com/office/drawing/2014/main" id="{8BD3CEB8-45D5-B447-AD79-618388902BA6}"/>
              </a:ext>
            </a:extLst>
          </p:cNvPr>
          <p:cNvGraphicFramePr/>
          <p:nvPr>
            <p:extLst>
              <p:ext uri="{D42A27DB-BD31-4B8C-83A1-F6EECF244321}">
                <p14:modId xmlns:p14="http://schemas.microsoft.com/office/powerpoint/2010/main" val="4198018589"/>
              </p:ext>
            </p:extLst>
          </p:nvPr>
        </p:nvGraphicFramePr>
        <p:xfrm>
          <a:off x="184806" y="1098175"/>
          <a:ext cx="6058867" cy="4883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CCF068B2-DC5D-0442-A37E-0F9E642470CA}"/>
              </a:ext>
            </a:extLst>
          </p:cNvPr>
          <p:cNvGraphicFramePr/>
          <p:nvPr>
            <p:extLst>
              <p:ext uri="{D42A27DB-BD31-4B8C-83A1-F6EECF244321}">
                <p14:modId xmlns:p14="http://schemas.microsoft.com/office/powerpoint/2010/main" val="1041219877"/>
              </p:ext>
            </p:extLst>
          </p:nvPr>
        </p:nvGraphicFramePr>
        <p:xfrm>
          <a:off x="6047874" y="1098175"/>
          <a:ext cx="5812217" cy="48836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7709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5">
            <a:extLst>
              <a:ext uri="{FF2B5EF4-FFF2-40B4-BE49-F238E27FC236}">
                <a16:creationId xmlns:a16="http://schemas.microsoft.com/office/drawing/2014/main" id="{79763ED6-83D0-754B-836A-09273B2D4D35}"/>
              </a:ext>
            </a:extLst>
          </p:cNvPr>
          <p:cNvGraphicFramePr>
            <a:graphicFrameLocks/>
          </p:cNvGraphicFramePr>
          <p:nvPr>
            <p:extLst>
              <p:ext uri="{D42A27DB-BD31-4B8C-83A1-F6EECF244321}">
                <p14:modId xmlns:p14="http://schemas.microsoft.com/office/powerpoint/2010/main" val="1079081053"/>
              </p:ext>
            </p:extLst>
          </p:nvPr>
        </p:nvGraphicFramePr>
        <p:xfrm>
          <a:off x="154546" y="1844058"/>
          <a:ext cx="11777157" cy="461702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E33DF55-F6B4-4D74-B64D-885B2E08681E}"/>
              </a:ext>
            </a:extLst>
          </p:cNvPr>
          <p:cNvSpPr txBox="1"/>
          <p:nvPr/>
        </p:nvSpPr>
        <p:spPr>
          <a:xfrm>
            <a:off x="0" y="6611779"/>
            <a:ext cx="11931703"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“Which of the following best describes how frequently you are taking the following supplements?” Info based on All US Respondents. </a:t>
            </a:r>
          </a:p>
        </p:txBody>
      </p:sp>
      <p:sp>
        <p:nvSpPr>
          <p:cNvPr id="10" name="TextBox 9">
            <a:extLst>
              <a:ext uri="{FF2B5EF4-FFF2-40B4-BE49-F238E27FC236}">
                <a16:creationId xmlns:a16="http://schemas.microsoft.com/office/drawing/2014/main" id="{743B8FD8-E6DC-4887-BF4B-D8424668E66B}"/>
              </a:ext>
            </a:extLst>
          </p:cNvPr>
          <p:cNvSpPr txBox="1"/>
          <p:nvPr/>
        </p:nvSpPr>
        <p:spPr>
          <a:xfrm>
            <a:off x="10664883" y="3105834"/>
            <a:ext cx="894736" cy="646331"/>
          </a:xfrm>
          <a:prstGeom prst="rect">
            <a:avLst/>
          </a:prstGeom>
          <a:solidFill>
            <a:schemeClr val="bg1">
              <a:lumMod val="95000"/>
            </a:schemeClr>
          </a:solidFill>
          <a:effectLst>
            <a:softEdge rad="31750"/>
          </a:effectLst>
        </p:spPr>
        <p:txBody>
          <a:bodyPr wrap="square" rtlCol="0">
            <a:spAutoFit/>
          </a:bodyPr>
          <a:lstStyle/>
          <a:p>
            <a:pPr algn="ctr"/>
            <a:r>
              <a:rPr lang="en-US" sz="1200" dirty="0">
                <a:latin typeface="Helvetica Light" panose="020B0403020202020204"/>
              </a:rPr>
              <a:t>*2-year data sets available</a:t>
            </a:r>
          </a:p>
        </p:txBody>
      </p:sp>
      <p:sp>
        <p:nvSpPr>
          <p:cNvPr id="3" name="TextBox 2">
            <a:extLst>
              <a:ext uri="{FF2B5EF4-FFF2-40B4-BE49-F238E27FC236}">
                <a16:creationId xmlns:a16="http://schemas.microsoft.com/office/drawing/2014/main" id="{D94E81E4-0F62-654D-B471-F413D7ABF89C}"/>
              </a:ext>
            </a:extLst>
          </p:cNvPr>
          <p:cNvSpPr txBox="1"/>
          <p:nvPr/>
        </p:nvSpPr>
        <p:spPr>
          <a:xfrm>
            <a:off x="1084882" y="267514"/>
            <a:ext cx="8276094" cy="523220"/>
          </a:xfrm>
          <a:prstGeom prst="rect">
            <a:avLst/>
          </a:prstGeom>
          <a:noFill/>
        </p:spPr>
        <p:txBody>
          <a:bodyPr wrap="square" rtlCol="0">
            <a:spAutoFit/>
          </a:bodyPr>
          <a:lstStyle/>
          <a:p>
            <a:r>
              <a:rPr lang="en-US" sz="2800" b="1" dirty="0">
                <a:solidFill>
                  <a:srgbClr val="035153"/>
                </a:solidFill>
                <a:latin typeface="Arial Black" panose="020B0604020202020204" pitchFamily="34" charset="0"/>
                <a:cs typeface="Arial Black" panose="020B0604020202020204" pitchFamily="34" charset="0"/>
              </a:rPr>
              <a:t>USAGE LEVELS: 2018-2020 (US DATA)</a:t>
            </a:r>
          </a:p>
        </p:txBody>
      </p:sp>
      <p:sp>
        <p:nvSpPr>
          <p:cNvPr id="7" name="TextBox 6">
            <a:extLst>
              <a:ext uri="{FF2B5EF4-FFF2-40B4-BE49-F238E27FC236}">
                <a16:creationId xmlns:a16="http://schemas.microsoft.com/office/drawing/2014/main" id="{33DA001B-6640-9948-B996-8EA60EC294A6}"/>
              </a:ext>
            </a:extLst>
          </p:cNvPr>
          <p:cNvSpPr txBox="1"/>
          <p:nvPr/>
        </p:nvSpPr>
        <p:spPr>
          <a:xfrm>
            <a:off x="1103707" y="790734"/>
            <a:ext cx="10489025" cy="1077218"/>
          </a:xfrm>
          <a:prstGeom prst="rect">
            <a:avLst/>
          </a:prstGeom>
          <a:noFill/>
        </p:spPr>
        <p:txBody>
          <a:bodyPr wrap="square" rtlCol="0">
            <a:spAutoFit/>
          </a:bodyPr>
          <a:lstStyle/>
          <a:p>
            <a:r>
              <a:rPr lang="en-US" sz="1600" b="1" dirty="0">
                <a:solidFill>
                  <a:srgbClr val="035153"/>
                </a:solidFill>
                <a:latin typeface="Arial" panose="020B0604020202020204" pitchFamily="34" charset="0"/>
                <a:cs typeface="Arial" panose="020B0604020202020204" pitchFamily="34" charset="0"/>
              </a:rPr>
              <a:t>KEY ITC INSIGHTS:</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Usage of popular supplements including multivitamins and vitamin D continue to fall each year</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Use of certain ‘hot’ supplements including Turmeric, Prebiotics and Collagen continues to grow (albeit from lower bases)</a:t>
            </a:r>
            <a:endParaRPr lang="en-GB" sz="1600" dirty="0">
              <a:solidFill>
                <a:srgbClr val="035153"/>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8A328C8E-A186-9842-9B8D-2404FFE173FF}"/>
              </a:ext>
            </a:extLst>
          </p:cNvPr>
          <p:cNvCxnSpPr>
            <a:cxnSpLocks/>
          </p:cNvCxnSpPr>
          <p:nvPr/>
        </p:nvCxnSpPr>
        <p:spPr>
          <a:xfrm flipH="1">
            <a:off x="10738459" y="3752165"/>
            <a:ext cx="260698" cy="3708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25F2F16-6B70-6944-80C7-38807D8892DD}"/>
              </a:ext>
            </a:extLst>
          </p:cNvPr>
          <p:cNvCxnSpPr/>
          <p:nvPr/>
        </p:nvCxnSpPr>
        <p:spPr>
          <a:xfrm>
            <a:off x="11159653" y="3711143"/>
            <a:ext cx="301161" cy="3834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260">
            <a:extLst>
              <a:ext uri="{FF2B5EF4-FFF2-40B4-BE49-F238E27FC236}">
                <a16:creationId xmlns:a16="http://schemas.microsoft.com/office/drawing/2014/main" id="{4E597B0F-E440-6A44-A4FB-F47A638525A0}"/>
              </a:ext>
            </a:extLst>
          </p:cNvPr>
          <p:cNvSpPr>
            <a:spLocks noChangeAspect="1" noEditPoints="1"/>
          </p:cNvSpPr>
          <p:nvPr/>
        </p:nvSpPr>
        <p:spPr bwMode="auto">
          <a:xfrm>
            <a:off x="649358" y="848280"/>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3581741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4024-E338-2647-8045-44DBDEC36A18}"/>
              </a:ext>
            </a:extLst>
          </p:cNvPr>
          <p:cNvSpPr>
            <a:spLocks noGrp="1"/>
          </p:cNvSpPr>
          <p:nvPr>
            <p:ph type="title"/>
          </p:nvPr>
        </p:nvSpPr>
        <p:spPr>
          <a:xfrm>
            <a:off x="967739" y="68772"/>
            <a:ext cx="10515600" cy="661106"/>
          </a:xfrm>
        </p:spPr>
        <p:txBody>
          <a:bodyPr/>
          <a:lstStyle/>
          <a:p>
            <a:r>
              <a:rPr lang="en-US" dirty="0"/>
              <a:t>USAGE LEVELS BY COUNTRY</a:t>
            </a:r>
          </a:p>
        </p:txBody>
      </p:sp>
      <p:sp>
        <p:nvSpPr>
          <p:cNvPr id="4" name="TextBox 3">
            <a:extLst>
              <a:ext uri="{FF2B5EF4-FFF2-40B4-BE49-F238E27FC236}">
                <a16:creationId xmlns:a16="http://schemas.microsoft.com/office/drawing/2014/main" id="{24DCEEBA-85AE-6542-B2CD-B4FFA73E442C}"/>
              </a:ext>
            </a:extLst>
          </p:cNvPr>
          <p:cNvSpPr txBox="1"/>
          <p:nvPr/>
        </p:nvSpPr>
        <p:spPr>
          <a:xfrm>
            <a:off x="0" y="6480389"/>
            <a:ext cx="11791666"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of each individual supplement indicated using supplement at least 4 times per week. Question “Which of the following best describes how frequently you are taking the following supplements?”</a:t>
            </a:r>
          </a:p>
        </p:txBody>
      </p:sp>
      <p:grpSp>
        <p:nvGrpSpPr>
          <p:cNvPr id="5" name="Group 4">
            <a:extLst>
              <a:ext uri="{FF2B5EF4-FFF2-40B4-BE49-F238E27FC236}">
                <a16:creationId xmlns:a16="http://schemas.microsoft.com/office/drawing/2014/main" id="{8B3CD29A-6853-BA4A-841A-D823AD920AFC}"/>
              </a:ext>
            </a:extLst>
          </p:cNvPr>
          <p:cNvGrpSpPr>
            <a:grpSpLocks noChangeAspect="1"/>
          </p:cNvGrpSpPr>
          <p:nvPr/>
        </p:nvGrpSpPr>
        <p:grpSpPr>
          <a:xfrm>
            <a:off x="177821" y="2275721"/>
            <a:ext cx="1109069" cy="685800"/>
            <a:chOff x="387485" y="1503654"/>
            <a:chExt cx="5915037" cy="3657600"/>
          </a:xfrm>
          <a:solidFill>
            <a:srgbClr val="035153"/>
          </a:solidFill>
        </p:grpSpPr>
        <p:sp>
          <p:nvSpPr>
            <p:cNvPr id="6" name="Shape 1833">
              <a:extLst>
                <a:ext uri="{FF2B5EF4-FFF2-40B4-BE49-F238E27FC236}">
                  <a16:creationId xmlns:a16="http://schemas.microsoft.com/office/drawing/2014/main" id="{306917C9-B438-BF48-9D86-F5C1CBAE42A7}"/>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 name="Shape 1834">
              <a:extLst>
                <a:ext uri="{FF2B5EF4-FFF2-40B4-BE49-F238E27FC236}">
                  <a16:creationId xmlns:a16="http://schemas.microsoft.com/office/drawing/2014/main" id="{5E03A709-9525-CD43-8E53-24DB65BEFB4C}"/>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8" name="Shape 1835">
              <a:extLst>
                <a:ext uri="{FF2B5EF4-FFF2-40B4-BE49-F238E27FC236}">
                  <a16:creationId xmlns:a16="http://schemas.microsoft.com/office/drawing/2014/main" id="{5A09ACD0-33B2-ED49-A531-EBB8E4FE5B8C}"/>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 name="Shape 1836">
              <a:extLst>
                <a:ext uri="{FF2B5EF4-FFF2-40B4-BE49-F238E27FC236}">
                  <a16:creationId xmlns:a16="http://schemas.microsoft.com/office/drawing/2014/main" id="{8A31B8AA-B77D-644D-9665-30C2D4D8EEC8}"/>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 name="Shape 1837">
              <a:extLst>
                <a:ext uri="{FF2B5EF4-FFF2-40B4-BE49-F238E27FC236}">
                  <a16:creationId xmlns:a16="http://schemas.microsoft.com/office/drawing/2014/main" id="{AE2DFEA2-20ED-AD46-81FB-74057D8F1AB7}"/>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1" name="Shape 1838">
              <a:extLst>
                <a:ext uri="{FF2B5EF4-FFF2-40B4-BE49-F238E27FC236}">
                  <a16:creationId xmlns:a16="http://schemas.microsoft.com/office/drawing/2014/main" id="{E100D9DD-678E-3443-98D6-D7B54D70CF07}"/>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2" name="Shape 1839">
              <a:extLst>
                <a:ext uri="{FF2B5EF4-FFF2-40B4-BE49-F238E27FC236}">
                  <a16:creationId xmlns:a16="http://schemas.microsoft.com/office/drawing/2014/main" id="{28D130D3-800B-4941-BC63-31CEFC1C57B9}"/>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3" name="Shape 1840">
              <a:extLst>
                <a:ext uri="{FF2B5EF4-FFF2-40B4-BE49-F238E27FC236}">
                  <a16:creationId xmlns:a16="http://schemas.microsoft.com/office/drawing/2014/main" id="{4C2AE44E-696A-3243-97F8-CF8B511BA1F6}"/>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4" name="Shape 1841">
              <a:extLst>
                <a:ext uri="{FF2B5EF4-FFF2-40B4-BE49-F238E27FC236}">
                  <a16:creationId xmlns:a16="http://schemas.microsoft.com/office/drawing/2014/main" id="{EBF5EE82-0273-CB4E-8FCC-2036613594AA}"/>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5" name="Shape 1842">
              <a:extLst>
                <a:ext uri="{FF2B5EF4-FFF2-40B4-BE49-F238E27FC236}">
                  <a16:creationId xmlns:a16="http://schemas.microsoft.com/office/drawing/2014/main" id="{58EF9DCB-A0D8-0445-BA35-7D1FB9B06EC0}"/>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6" name="Shape 1843">
              <a:extLst>
                <a:ext uri="{FF2B5EF4-FFF2-40B4-BE49-F238E27FC236}">
                  <a16:creationId xmlns:a16="http://schemas.microsoft.com/office/drawing/2014/main" id="{274C693B-7CE4-9345-A780-4D86C5265934}"/>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7" name="Shape 1844">
              <a:extLst>
                <a:ext uri="{FF2B5EF4-FFF2-40B4-BE49-F238E27FC236}">
                  <a16:creationId xmlns:a16="http://schemas.microsoft.com/office/drawing/2014/main" id="{C8F2CA6F-2CEE-8448-AD9A-480AEB07094F}"/>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18" name="Shape 1845">
              <a:extLst>
                <a:ext uri="{FF2B5EF4-FFF2-40B4-BE49-F238E27FC236}">
                  <a16:creationId xmlns:a16="http://schemas.microsoft.com/office/drawing/2014/main" id="{545BB38F-36FC-4E40-A617-24B72BEDF305}"/>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 name="Shape 1846">
              <a:extLst>
                <a:ext uri="{FF2B5EF4-FFF2-40B4-BE49-F238E27FC236}">
                  <a16:creationId xmlns:a16="http://schemas.microsoft.com/office/drawing/2014/main" id="{5338BEBD-87C3-3348-9394-E93DF12B25D3}"/>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 name="Shape 1847">
              <a:extLst>
                <a:ext uri="{FF2B5EF4-FFF2-40B4-BE49-F238E27FC236}">
                  <a16:creationId xmlns:a16="http://schemas.microsoft.com/office/drawing/2014/main" id="{45CD229A-C862-A04C-B1E4-CF1A86C71A21}"/>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 name="Shape 1848">
              <a:extLst>
                <a:ext uri="{FF2B5EF4-FFF2-40B4-BE49-F238E27FC236}">
                  <a16:creationId xmlns:a16="http://schemas.microsoft.com/office/drawing/2014/main" id="{F080E11D-08EB-4240-8226-85096F9A6232}"/>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 name="Shape 1849">
              <a:extLst>
                <a:ext uri="{FF2B5EF4-FFF2-40B4-BE49-F238E27FC236}">
                  <a16:creationId xmlns:a16="http://schemas.microsoft.com/office/drawing/2014/main" id="{8EEBA993-E806-8842-871D-9E805A152558}"/>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 name="Shape 1850">
              <a:extLst>
                <a:ext uri="{FF2B5EF4-FFF2-40B4-BE49-F238E27FC236}">
                  <a16:creationId xmlns:a16="http://schemas.microsoft.com/office/drawing/2014/main" id="{87D6B91D-1F70-E54F-BBC0-51EACF902659}"/>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24" name="Shape 1851">
              <a:extLst>
                <a:ext uri="{FF2B5EF4-FFF2-40B4-BE49-F238E27FC236}">
                  <a16:creationId xmlns:a16="http://schemas.microsoft.com/office/drawing/2014/main" id="{4EA7C556-2F87-5C4E-A3D6-73506147A843}"/>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 name="Shape 1852">
              <a:extLst>
                <a:ext uri="{FF2B5EF4-FFF2-40B4-BE49-F238E27FC236}">
                  <a16:creationId xmlns:a16="http://schemas.microsoft.com/office/drawing/2014/main" id="{B363B88D-4EDA-4245-8ACA-7B0D077C8C79}"/>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 name="Shape 1853">
              <a:extLst>
                <a:ext uri="{FF2B5EF4-FFF2-40B4-BE49-F238E27FC236}">
                  <a16:creationId xmlns:a16="http://schemas.microsoft.com/office/drawing/2014/main" id="{E43C3968-C2BD-E046-99F1-C927E29B5BAB}"/>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 name="Shape 1854">
              <a:extLst>
                <a:ext uri="{FF2B5EF4-FFF2-40B4-BE49-F238E27FC236}">
                  <a16:creationId xmlns:a16="http://schemas.microsoft.com/office/drawing/2014/main" id="{F6D2DA22-F898-AB49-84EC-22A8CB1A264A}"/>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p>
          </p:txBody>
        </p:sp>
        <p:sp>
          <p:nvSpPr>
            <p:cNvPr id="28" name="Shape 1855">
              <a:extLst>
                <a:ext uri="{FF2B5EF4-FFF2-40B4-BE49-F238E27FC236}">
                  <a16:creationId xmlns:a16="http://schemas.microsoft.com/office/drawing/2014/main" id="{652BA3F4-94B8-2C47-944F-CEBC04FD697C}"/>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 name="Shape 1856">
              <a:extLst>
                <a:ext uri="{FF2B5EF4-FFF2-40B4-BE49-F238E27FC236}">
                  <a16:creationId xmlns:a16="http://schemas.microsoft.com/office/drawing/2014/main" id="{5DDE4575-4454-C34C-BBA1-4A9D735007EA}"/>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 name="Shape 1857">
              <a:extLst>
                <a:ext uri="{FF2B5EF4-FFF2-40B4-BE49-F238E27FC236}">
                  <a16:creationId xmlns:a16="http://schemas.microsoft.com/office/drawing/2014/main" id="{845FCDEE-6FA4-814C-BDDC-FB469CBC130B}"/>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 name="Shape 1858">
              <a:extLst>
                <a:ext uri="{FF2B5EF4-FFF2-40B4-BE49-F238E27FC236}">
                  <a16:creationId xmlns:a16="http://schemas.microsoft.com/office/drawing/2014/main" id="{1D350FEE-5FD8-174C-89AD-8D8A9246B279}"/>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32" name="Shape 1859">
              <a:extLst>
                <a:ext uri="{FF2B5EF4-FFF2-40B4-BE49-F238E27FC236}">
                  <a16:creationId xmlns:a16="http://schemas.microsoft.com/office/drawing/2014/main" id="{35B0BFAA-04C2-7440-91AD-5A71DBE56764}"/>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3" name="Shape 1860">
              <a:extLst>
                <a:ext uri="{FF2B5EF4-FFF2-40B4-BE49-F238E27FC236}">
                  <a16:creationId xmlns:a16="http://schemas.microsoft.com/office/drawing/2014/main" id="{D48D9A48-C088-B34D-9C7D-21733217D46A}"/>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4" name="Shape 1861">
              <a:extLst>
                <a:ext uri="{FF2B5EF4-FFF2-40B4-BE49-F238E27FC236}">
                  <a16:creationId xmlns:a16="http://schemas.microsoft.com/office/drawing/2014/main" id="{8B2E73E7-9B66-6F42-B32E-395E9CC1A68D}"/>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5" name="Shape 1862">
              <a:extLst>
                <a:ext uri="{FF2B5EF4-FFF2-40B4-BE49-F238E27FC236}">
                  <a16:creationId xmlns:a16="http://schemas.microsoft.com/office/drawing/2014/main" id="{4A5C5574-8528-A44C-9699-3A5F3A3C4E8E}"/>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36" name="Shape 1863">
              <a:extLst>
                <a:ext uri="{FF2B5EF4-FFF2-40B4-BE49-F238E27FC236}">
                  <a16:creationId xmlns:a16="http://schemas.microsoft.com/office/drawing/2014/main" id="{83C60636-B2C5-FB4E-90B3-7B66FD15E76E}"/>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7" name="Shape 1864">
              <a:extLst>
                <a:ext uri="{FF2B5EF4-FFF2-40B4-BE49-F238E27FC236}">
                  <a16:creationId xmlns:a16="http://schemas.microsoft.com/office/drawing/2014/main" id="{0D29F8AF-54F4-7246-9328-EEFF099F3D72}"/>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8" name="Shape 1865">
              <a:extLst>
                <a:ext uri="{FF2B5EF4-FFF2-40B4-BE49-F238E27FC236}">
                  <a16:creationId xmlns:a16="http://schemas.microsoft.com/office/drawing/2014/main" id="{DA716603-76A3-6544-9292-F8343FCE0357}"/>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9" name="Shape 1866">
              <a:extLst>
                <a:ext uri="{FF2B5EF4-FFF2-40B4-BE49-F238E27FC236}">
                  <a16:creationId xmlns:a16="http://schemas.microsoft.com/office/drawing/2014/main" id="{D22889AE-8A9F-4F4C-AF24-44341B404B50}"/>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0" name="Shape 1867">
              <a:extLst>
                <a:ext uri="{FF2B5EF4-FFF2-40B4-BE49-F238E27FC236}">
                  <a16:creationId xmlns:a16="http://schemas.microsoft.com/office/drawing/2014/main" id="{09146F62-A5CB-C945-AFCD-F2F281B51E60}"/>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1" name="Shape 1868">
              <a:extLst>
                <a:ext uri="{FF2B5EF4-FFF2-40B4-BE49-F238E27FC236}">
                  <a16:creationId xmlns:a16="http://schemas.microsoft.com/office/drawing/2014/main" id="{CF744DF5-662F-A14A-A8F6-41A0C3A63A6A}"/>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2" name="Shape 1869">
              <a:extLst>
                <a:ext uri="{FF2B5EF4-FFF2-40B4-BE49-F238E27FC236}">
                  <a16:creationId xmlns:a16="http://schemas.microsoft.com/office/drawing/2014/main" id="{72124AAE-5928-A44D-9FF3-3FE75470E92B}"/>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3" name="Shape 1870">
              <a:extLst>
                <a:ext uri="{FF2B5EF4-FFF2-40B4-BE49-F238E27FC236}">
                  <a16:creationId xmlns:a16="http://schemas.microsoft.com/office/drawing/2014/main" id="{EE1C431C-0D18-3542-810B-49B9B6155088}"/>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4" name="Shape 1871">
              <a:extLst>
                <a:ext uri="{FF2B5EF4-FFF2-40B4-BE49-F238E27FC236}">
                  <a16:creationId xmlns:a16="http://schemas.microsoft.com/office/drawing/2014/main" id="{C00F3D2A-FA30-5944-B53B-5A79D837F366}"/>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5" name="Shape 1872">
              <a:extLst>
                <a:ext uri="{FF2B5EF4-FFF2-40B4-BE49-F238E27FC236}">
                  <a16:creationId xmlns:a16="http://schemas.microsoft.com/office/drawing/2014/main" id="{5084AF3B-5F56-A947-A834-3FA6E476B84C}"/>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6" name="Shape 1873">
              <a:extLst>
                <a:ext uri="{FF2B5EF4-FFF2-40B4-BE49-F238E27FC236}">
                  <a16:creationId xmlns:a16="http://schemas.microsoft.com/office/drawing/2014/main" id="{5FDEBD0C-6D4B-7040-9C13-487E928BE962}"/>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7" name="Shape 1874">
              <a:extLst>
                <a:ext uri="{FF2B5EF4-FFF2-40B4-BE49-F238E27FC236}">
                  <a16:creationId xmlns:a16="http://schemas.microsoft.com/office/drawing/2014/main" id="{150ED387-AC44-F54E-BAEA-E8808A5E43E1}"/>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8" name="Shape 1875">
              <a:extLst>
                <a:ext uri="{FF2B5EF4-FFF2-40B4-BE49-F238E27FC236}">
                  <a16:creationId xmlns:a16="http://schemas.microsoft.com/office/drawing/2014/main" id="{5D4D7C2F-090A-F340-AAD8-9891A23CF494}"/>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9" name="Shape 1876">
              <a:extLst>
                <a:ext uri="{FF2B5EF4-FFF2-40B4-BE49-F238E27FC236}">
                  <a16:creationId xmlns:a16="http://schemas.microsoft.com/office/drawing/2014/main" id="{7750992F-5912-D949-81E0-35813FFC86FC}"/>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0" name="Shape 1877">
              <a:extLst>
                <a:ext uri="{FF2B5EF4-FFF2-40B4-BE49-F238E27FC236}">
                  <a16:creationId xmlns:a16="http://schemas.microsoft.com/office/drawing/2014/main" id="{DE4C6BAD-EF43-364C-9AE6-BE2E9105A2BA}"/>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1" name="Shape 1878">
              <a:extLst>
                <a:ext uri="{FF2B5EF4-FFF2-40B4-BE49-F238E27FC236}">
                  <a16:creationId xmlns:a16="http://schemas.microsoft.com/office/drawing/2014/main" id="{B07470F8-414F-E14C-92C1-2A08D0B7CFD1}"/>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2" name="Shape 1879">
              <a:extLst>
                <a:ext uri="{FF2B5EF4-FFF2-40B4-BE49-F238E27FC236}">
                  <a16:creationId xmlns:a16="http://schemas.microsoft.com/office/drawing/2014/main" id="{C53DEE88-881F-D449-839D-86C8D210B544}"/>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3" name="Shape 1880">
              <a:extLst>
                <a:ext uri="{FF2B5EF4-FFF2-40B4-BE49-F238E27FC236}">
                  <a16:creationId xmlns:a16="http://schemas.microsoft.com/office/drawing/2014/main" id="{E9499F8D-92E2-224B-8C6A-F651C9669CB8}"/>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4" name="Shape 1881">
              <a:extLst>
                <a:ext uri="{FF2B5EF4-FFF2-40B4-BE49-F238E27FC236}">
                  <a16:creationId xmlns:a16="http://schemas.microsoft.com/office/drawing/2014/main" id="{AE3D5CFD-57D9-2D48-B08E-6B19E85725F2}"/>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5" name="Shape 1882">
              <a:extLst>
                <a:ext uri="{FF2B5EF4-FFF2-40B4-BE49-F238E27FC236}">
                  <a16:creationId xmlns:a16="http://schemas.microsoft.com/office/drawing/2014/main" id="{921F8133-1F09-C443-9C2D-809152D899D2}"/>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6" name="Shape 1883">
              <a:extLst>
                <a:ext uri="{FF2B5EF4-FFF2-40B4-BE49-F238E27FC236}">
                  <a16:creationId xmlns:a16="http://schemas.microsoft.com/office/drawing/2014/main" id="{A2968A42-7B41-6044-9740-7C13034AC566}"/>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7" name="Shape 1884">
              <a:extLst>
                <a:ext uri="{FF2B5EF4-FFF2-40B4-BE49-F238E27FC236}">
                  <a16:creationId xmlns:a16="http://schemas.microsoft.com/office/drawing/2014/main" id="{13D46131-DB89-F04D-830C-BBFC9EB54804}"/>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8" name="Shape 1885">
              <a:extLst>
                <a:ext uri="{FF2B5EF4-FFF2-40B4-BE49-F238E27FC236}">
                  <a16:creationId xmlns:a16="http://schemas.microsoft.com/office/drawing/2014/main" id="{4CFD0293-528B-EF41-956F-FDDB7B223E2C}"/>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9" name="Shape 1886">
              <a:extLst>
                <a:ext uri="{FF2B5EF4-FFF2-40B4-BE49-F238E27FC236}">
                  <a16:creationId xmlns:a16="http://schemas.microsoft.com/office/drawing/2014/main" id="{92902CF0-50AC-D242-B2C0-0DDCFA507E80}"/>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0" name="Shape 1887">
              <a:extLst>
                <a:ext uri="{FF2B5EF4-FFF2-40B4-BE49-F238E27FC236}">
                  <a16:creationId xmlns:a16="http://schemas.microsoft.com/office/drawing/2014/main" id="{E419D3A1-14AA-AB41-A91D-5EA58544FE52}"/>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1" name="Shape 1888">
              <a:extLst>
                <a:ext uri="{FF2B5EF4-FFF2-40B4-BE49-F238E27FC236}">
                  <a16:creationId xmlns:a16="http://schemas.microsoft.com/office/drawing/2014/main" id="{CEAFE914-8BB5-E246-A84D-9A98B932F7E8}"/>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2" name="Shape 1889">
              <a:extLst>
                <a:ext uri="{FF2B5EF4-FFF2-40B4-BE49-F238E27FC236}">
                  <a16:creationId xmlns:a16="http://schemas.microsoft.com/office/drawing/2014/main" id="{4B0E9578-B86D-6E48-8B08-84C8A3CC194B}"/>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3" name="Shape 1890">
              <a:extLst>
                <a:ext uri="{FF2B5EF4-FFF2-40B4-BE49-F238E27FC236}">
                  <a16:creationId xmlns:a16="http://schemas.microsoft.com/office/drawing/2014/main" id="{568C4CDD-49B5-454F-87BE-99E12DB7FA4D}"/>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4" name="Shape 1891">
              <a:extLst>
                <a:ext uri="{FF2B5EF4-FFF2-40B4-BE49-F238E27FC236}">
                  <a16:creationId xmlns:a16="http://schemas.microsoft.com/office/drawing/2014/main" id="{8DBA35A2-DAF5-1B4B-A0EB-4CA01DC49EC1}"/>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5" name="Shape 1892">
              <a:extLst>
                <a:ext uri="{FF2B5EF4-FFF2-40B4-BE49-F238E27FC236}">
                  <a16:creationId xmlns:a16="http://schemas.microsoft.com/office/drawing/2014/main" id="{E46853A1-577D-C146-8FC1-39014D0427FA}"/>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6" name="Shape 1893">
              <a:extLst>
                <a:ext uri="{FF2B5EF4-FFF2-40B4-BE49-F238E27FC236}">
                  <a16:creationId xmlns:a16="http://schemas.microsoft.com/office/drawing/2014/main" id="{4B9C2EFE-CAC4-0A4C-BCC1-3AF2F278196A}"/>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7" name="Shape 1894">
              <a:extLst>
                <a:ext uri="{FF2B5EF4-FFF2-40B4-BE49-F238E27FC236}">
                  <a16:creationId xmlns:a16="http://schemas.microsoft.com/office/drawing/2014/main" id="{D3874670-E8C8-DD44-A724-9E2EBE8405C8}"/>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8" name="Shape 1895">
              <a:extLst>
                <a:ext uri="{FF2B5EF4-FFF2-40B4-BE49-F238E27FC236}">
                  <a16:creationId xmlns:a16="http://schemas.microsoft.com/office/drawing/2014/main" id="{8DF07FAB-16F5-9947-A7BA-04C7426173BA}"/>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9" name="Shape 1896">
              <a:extLst>
                <a:ext uri="{FF2B5EF4-FFF2-40B4-BE49-F238E27FC236}">
                  <a16:creationId xmlns:a16="http://schemas.microsoft.com/office/drawing/2014/main" id="{D39766E0-95D3-3942-B8D5-46D9E93B7698}"/>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0" name="Shape 1897">
              <a:extLst>
                <a:ext uri="{FF2B5EF4-FFF2-40B4-BE49-F238E27FC236}">
                  <a16:creationId xmlns:a16="http://schemas.microsoft.com/office/drawing/2014/main" id="{52734721-5048-6E46-BEA6-E97FB9EF2035}"/>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1" name="Shape 1898">
              <a:extLst>
                <a:ext uri="{FF2B5EF4-FFF2-40B4-BE49-F238E27FC236}">
                  <a16:creationId xmlns:a16="http://schemas.microsoft.com/office/drawing/2014/main" id="{32DADD8D-48F0-7E47-9A22-370458D8C3E2}"/>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2" name="Shape 1899">
              <a:extLst>
                <a:ext uri="{FF2B5EF4-FFF2-40B4-BE49-F238E27FC236}">
                  <a16:creationId xmlns:a16="http://schemas.microsoft.com/office/drawing/2014/main" id="{79E9984D-B40D-D842-8514-C90D11E12AA4}"/>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3" name="Shape 1900">
              <a:extLst>
                <a:ext uri="{FF2B5EF4-FFF2-40B4-BE49-F238E27FC236}">
                  <a16:creationId xmlns:a16="http://schemas.microsoft.com/office/drawing/2014/main" id="{6CE20F05-5833-814B-87A5-072BD9E20028}"/>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4" name="Shape 1901">
              <a:extLst>
                <a:ext uri="{FF2B5EF4-FFF2-40B4-BE49-F238E27FC236}">
                  <a16:creationId xmlns:a16="http://schemas.microsoft.com/office/drawing/2014/main" id="{ED7F3448-2326-C64C-9ACF-9B712370CC99}"/>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5" name="Shape 1902">
              <a:extLst>
                <a:ext uri="{FF2B5EF4-FFF2-40B4-BE49-F238E27FC236}">
                  <a16:creationId xmlns:a16="http://schemas.microsoft.com/office/drawing/2014/main" id="{DCA04B89-DF53-154D-A0C6-7E02E28F4FCF}"/>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6" name="Shape 1903">
              <a:extLst>
                <a:ext uri="{FF2B5EF4-FFF2-40B4-BE49-F238E27FC236}">
                  <a16:creationId xmlns:a16="http://schemas.microsoft.com/office/drawing/2014/main" id="{64A9A54E-F07F-D54A-86B2-60086A4F4BDD}"/>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7" name="Shape 1904">
              <a:extLst>
                <a:ext uri="{FF2B5EF4-FFF2-40B4-BE49-F238E27FC236}">
                  <a16:creationId xmlns:a16="http://schemas.microsoft.com/office/drawing/2014/main" id="{DF164890-D0F8-9047-ACB4-E2469FCE62EC}"/>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8" name="Shape 1905">
              <a:extLst>
                <a:ext uri="{FF2B5EF4-FFF2-40B4-BE49-F238E27FC236}">
                  <a16:creationId xmlns:a16="http://schemas.microsoft.com/office/drawing/2014/main" id="{E16DBE48-D1D7-4147-AC18-0D447F42B07B}"/>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9" name="Shape 1906">
              <a:extLst>
                <a:ext uri="{FF2B5EF4-FFF2-40B4-BE49-F238E27FC236}">
                  <a16:creationId xmlns:a16="http://schemas.microsoft.com/office/drawing/2014/main" id="{4ACB5344-86DB-274E-9838-A1C8A72652AA}"/>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0" name="Shape 1907">
              <a:extLst>
                <a:ext uri="{FF2B5EF4-FFF2-40B4-BE49-F238E27FC236}">
                  <a16:creationId xmlns:a16="http://schemas.microsoft.com/office/drawing/2014/main" id="{04AF0AB4-D089-354E-AD75-F859E5E589A4}"/>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1" name="Shape 1908">
              <a:extLst>
                <a:ext uri="{FF2B5EF4-FFF2-40B4-BE49-F238E27FC236}">
                  <a16:creationId xmlns:a16="http://schemas.microsoft.com/office/drawing/2014/main" id="{B6D87A03-F2EA-3F40-A0EE-4E9B07A0534D}"/>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2" name="Shape 1909">
              <a:extLst>
                <a:ext uri="{FF2B5EF4-FFF2-40B4-BE49-F238E27FC236}">
                  <a16:creationId xmlns:a16="http://schemas.microsoft.com/office/drawing/2014/main" id="{6EDD05BB-E1C8-CF4C-8054-11BAB0C395DD}"/>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3" name="Shape 1910">
              <a:extLst>
                <a:ext uri="{FF2B5EF4-FFF2-40B4-BE49-F238E27FC236}">
                  <a16:creationId xmlns:a16="http://schemas.microsoft.com/office/drawing/2014/main" id="{6206215A-0877-CD47-A548-CD67AFEC923D}"/>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4" name="Shape 1911">
              <a:extLst>
                <a:ext uri="{FF2B5EF4-FFF2-40B4-BE49-F238E27FC236}">
                  <a16:creationId xmlns:a16="http://schemas.microsoft.com/office/drawing/2014/main" id="{747B9E72-3723-C246-8175-75110243F62B}"/>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5" name="Shape 1912">
              <a:extLst>
                <a:ext uri="{FF2B5EF4-FFF2-40B4-BE49-F238E27FC236}">
                  <a16:creationId xmlns:a16="http://schemas.microsoft.com/office/drawing/2014/main" id="{35E432B4-55B0-204E-964F-B102D761A68D}"/>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6" name="Shape 1913">
              <a:extLst>
                <a:ext uri="{FF2B5EF4-FFF2-40B4-BE49-F238E27FC236}">
                  <a16:creationId xmlns:a16="http://schemas.microsoft.com/office/drawing/2014/main" id="{5EAA8B3D-8378-5D4A-9C66-9497C3AF0810}"/>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7" name="Shape 1914">
              <a:extLst>
                <a:ext uri="{FF2B5EF4-FFF2-40B4-BE49-F238E27FC236}">
                  <a16:creationId xmlns:a16="http://schemas.microsoft.com/office/drawing/2014/main" id="{B66FA6AB-02D5-6C4D-A48C-028F8F34E0D2}"/>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8" name="Shape 1915">
              <a:extLst>
                <a:ext uri="{FF2B5EF4-FFF2-40B4-BE49-F238E27FC236}">
                  <a16:creationId xmlns:a16="http://schemas.microsoft.com/office/drawing/2014/main" id="{BC4A2697-DB66-6C4C-BFBB-90332FDB5E44}"/>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9" name="Shape 1916">
              <a:extLst>
                <a:ext uri="{FF2B5EF4-FFF2-40B4-BE49-F238E27FC236}">
                  <a16:creationId xmlns:a16="http://schemas.microsoft.com/office/drawing/2014/main" id="{8F25EACB-00C3-C540-9516-3C82FD1F0118}"/>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0" name="Shape 1917">
              <a:extLst>
                <a:ext uri="{FF2B5EF4-FFF2-40B4-BE49-F238E27FC236}">
                  <a16:creationId xmlns:a16="http://schemas.microsoft.com/office/drawing/2014/main" id="{3389BF76-B303-F34B-A36D-7D52ACAFCE4D}"/>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1" name="Shape 1918">
              <a:extLst>
                <a:ext uri="{FF2B5EF4-FFF2-40B4-BE49-F238E27FC236}">
                  <a16:creationId xmlns:a16="http://schemas.microsoft.com/office/drawing/2014/main" id="{1A43C9DA-BE83-8344-BA4B-19A3A7574353}"/>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2" name="Shape 1919">
              <a:extLst>
                <a:ext uri="{FF2B5EF4-FFF2-40B4-BE49-F238E27FC236}">
                  <a16:creationId xmlns:a16="http://schemas.microsoft.com/office/drawing/2014/main" id="{DD9EC825-DEE7-D447-A0EA-127A243C419A}"/>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3" name="Shape 1921">
              <a:extLst>
                <a:ext uri="{FF2B5EF4-FFF2-40B4-BE49-F238E27FC236}">
                  <a16:creationId xmlns:a16="http://schemas.microsoft.com/office/drawing/2014/main" id="{3DB51C72-0BE6-8746-904D-EEBD5A47FF16}"/>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4" name="Shape 1922">
              <a:extLst>
                <a:ext uri="{FF2B5EF4-FFF2-40B4-BE49-F238E27FC236}">
                  <a16:creationId xmlns:a16="http://schemas.microsoft.com/office/drawing/2014/main" id="{2E558338-9F0B-6447-9EC0-817A7C907E3A}"/>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5" name="Shape 1923">
              <a:extLst>
                <a:ext uri="{FF2B5EF4-FFF2-40B4-BE49-F238E27FC236}">
                  <a16:creationId xmlns:a16="http://schemas.microsoft.com/office/drawing/2014/main" id="{845938A7-2B5B-D944-804E-7E5E5D4A6102}"/>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6" name="Shape 1924">
              <a:extLst>
                <a:ext uri="{FF2B5EF4-FFF2-40B4-BE49-F238E27FC236}">
                  <a16:creationId xmlns:a16="http://schemas.microsoft.com/office/drawing/2014/main" id="{0C40ACA4-1F43-214A-B4A9-E96AD0F60AED}"/>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7" name="Shape 1925">
              <a:extLst>
                <a:ext uri="{FF2B5EF4-FFF2-40B4-BE49-F238E27FC236}">
                  <a16:creationId xmlns:a16="http://schemas.microsoft.com/office/drawing/2014/main" id="{F74CAA36-FA76-2243-995E-72569ACACFAC}"/>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8" name="Shape 1926">
              <a:extLst>
                <a:ext uri="{FF2B5EF4-FFF2-40B4-BE49-F238E27FC236}">
                  <a16:creationId xmlns:a16="http://schemas.microsoft.com/office/drawing/2014/main" id="{B99A9BAA-A5B2-B44D-8955-F9F6C38B569B}"/>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9" name="Shape 1927">
              <a:extLst>
                <a:ext uri="{FF2B5EF4-FFF2-40B4-BE49-F238E27FC236}">
                  <a16:creationId xmlns:a16="http://schemas.microsoft.com/office/drawing/2014/main" id="{72241704-2BC4-F147-A474-C8F72929BA37}"/>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0" name="Shape 1928">
              <a:extLst>
                <a:ext uri="{FF2B5EF4-FFF2-40B4-BE49-F238E27FC236}">
                  <a16:creationId xmlns:a16="http://schemas.microsoft.com/office/drawing/2014/main" id="{704ECF64-BC9A-034F-A017-AA0217890D07}"/>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1" name="Shape 1929">
              <a:extLst>
                <a:ext uri="{FF2B5EF4-FFF2-40B4-BE49-F238E27FC236}">
                  <a16:creationId xmlns:a16="http://schemas.microsoft.com/office/drawing/2014/main" id="{58A2440C-3E30-3F4E-A644-46D4F5AE49FA}"/>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2" name="Shape 1930">
              <a:extLst>
                <a:ext uri="{FF2B5EF4-FFF2-40B4-BE49-F238E27FC236}">
                  <a16:creationId xmlns:a16="http://schemas.microsoft.com/office/drawing/2014/main" id="{A83E25AE-CDA8-6944-82F9-C7164BE9174F}"/>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3" name="Shape 1931">
              <a:extLst>
                <a:ext uri="{FF2B5EF4-FFF2-40B4-BE49-F238E27FC236}">
                  <a16:creationId xmlns:a16="http://schemas.microsoft.com/office/drawing/2014/main" id="{FD31C63C-47C0-1240-998D-35688875A299}"/>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4" name="Shape 1932">
              <a:extLst>
                <a:ext uri="{FF2B5EF4-FFF2-40B4-BE49-F238E27FC236}">
                  <a16:creationId xmlns:a16="http://schemas.microsoft.com/office/drawing/2014/main" id="{2369DB69-A7A1-9E46-8E8D-080FD18AC8F2}"/>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5" name="Shape 1933">
              <a:extLst>
                <a:ext uri="{FF2B5EF4-FFF2-40B4-BE49-F238E27FC236}">
                  <a16:creationId xmlns:a16="http://schemas.microsoft.com/office/drawing/2014/main" id="{190D72ED-0FCF-EC49-8800-72599673DC2C}"/>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6" name="Shape 1934">
              <a:extLst>
                <a:ext uri="{FF2B5EF4-FFF2-40B4-BE49-F238E27FC236}">
                  <a16:creationId xmlns:a16="http://schemas.microsoft.com/office/drawing/2014/main" id="{B3C0F4CA-29CC-DC41-B546-97D4B3E609C3}"/>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7" name="Shape 1935">
              <a:extLst>
                <a:ext uri="{FF2B5EF4-FFF2-40B4-BE49-F238E27FC236}">
                  <a16:creationId xmlns:a16="http://schemas.microsoft.com/office/drawing/2014/main" id="{DF00724B-1EE6-3C45-B102-8508374BC974}"/>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8" name="Shape 1936">
              <a:extLst>
                <a:ext uri="{FF2B5EF4-FFF2-40B4-BE49-F238E27FC236}">
                  <a16:creationId xmlns:a16="http://schemas.microsoft.com/office/drawing/2014/main" id="{3327A3E4-BFDE-4546-9D71-9591FE5FC882}"/>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grpSp>
      <p:sp>
        <p:nvSpPr>
          <p:cNvPr id="109" name="Shape 2843">
            <a:extLst>
              <a:ext uri="{FF2B5EF4-FFF2-40B4-BE49-F238E27FC236}">
                <a16:creationId xmlns:a16="http://schemas.microsoft.com/office/drawing/2014/main" id="{56118F78-0E39-A04B-8204-C0957331D351}"/>
              </a:ext>
            </a:extLst>
          </p:cNvPr>
          <p:cNvSpPr/>
          <p:nvPr/>
        </p:nvSpPr>
        <p:spPr>
          <a:xfrm>
            <a:off x="368445" y="3523726"/>
            <a:ext cx="568807" cy="868253"/>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10" name="Shape 2871">
            <a:extLst>
              <a:ext uri="{FF2B5EF4-FFF2-40B4-BE49-F238E27FC236}">
                <a16:creationId xmlns:a16="http://schemas.microsoft.com/office/drawing/2014/main" id="{45C82679-2B14-674D-8FAD-7BACB6DF5FA9}"/>
              </a:ext>
            </a:extLst>
          </p:cNvPr>
          <p:cNvSpPr/>
          <p:nvPr/>
        </p:nvSpPr>
        <p:spPr>
          <a:xfrm>
            <a:off x="545895" y="5134539"/>
            <a:ext cx="640549" cy="75886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accent4">
              <a:lumMod val="75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graphicFrame>
        <p:nvGraphicFramePr>
          <p:cNvPr id="112" name="Table 5">
            <a:extLst>
              <a:ext uri="{FF2B5EF4-FFF2-40B4-BE49-F238E27FC236}">
                <a16:creationId xmlns:a16="http://schemas.microsoft.com/office/drawing/2014/main" id="{687FEC8D-F154-0B48-978E-262B3200DBD4}"/>
              </a:ext>
            </a:extLst>
          </p:cNvPr>
          <p:cNvGraphicFramePr>
            <a:graphicFrameLocks noGrp="1"/>
          </p:cNvGraphicFramePr>
          <p:nvPr>
            <p:extLst>
              <p:ext uri="{D42A27DB-BD31-4B8C-83A1-F6EECF244321}">
                <p14:modId xmlns:p14="http://schemas.microsoft.com/office/powerpoint/2010/main" val="1182227591"/>
              </p:ext>
            </p:extLst>
          </p:nvPr>
        </p:nvGraphicFramePr>
        <p:xfrm>
          <a:off x="1480778" y="2096556"/>
          <a:ext cx="1818333" cy="1158240"/>
        </p:xfrm>
        <a:graphic>
          <a:graphicData uri="http://schemas.openxmlformats.org/drawingml/2006/table">
            <a:tbl>
              <a:tblPr firstRow="1" bandRow="1">
                <a:tableStyleId>{5C22544A-7EE6-4342-B048-85BDC9FD1C3A}</a:tableStyleId>
              </a:tblPr>
              <a:tblGrid>
                <a:gridCol w="1818333">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US Top 3 Supplements</a:t>
                      </a:r>
                    </a:p>
                  </a:txBody>
                  <a:tcPr anchor="ctr">
                    <a:solidFill>
                      <a:srgbClr val="035153"/>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rgbClr val="035153"/>
                          </a:solidFill>
                          <a:latin typeface="Arial" panose="020B0604020202020204" pitchFamily="34" charset="0"/>
                          <a:cs typeface="Arial" panose="020B0604020202020204" pitchFamily="34" charset="0"/>
                        </a:rPr>
                        <a:t>Multivitamin</a:t>
                      </a:r>
                    </a:p>
                    <a:p>
                      <a:pPr marL="285750" indent="-285750">
                        <a:buFont typeface="Arial" panose="020B0604020202020204" pitchFamily="34" charset="0"/>
                        <a:buChar char="•"/>
                      </a:pPr>
                      <a:r>
                        <a:rPr lang="en-US" sz="1400" dirty="0">
                          <a:solidFill>
                            <a:srgbClr val="035153"/>
                          </a:solidFill>
                          <a:latin typeface="Arial" panose="020B0604020202020204" pitchFamily="34" charset="0"/>
                          <a:cs typeface="Arial" panose="020B0604020202020204" pitchFamily="34" charset="0"/>
                        </a:rPr>
                        <a:t>Vitamin D</a:t>
                      </a:r>
                    </a:p>
                    <a:p>
                      <a:pPr marL="285750" indent="-285750">
                        <a:buFont typeface="Arial" panose="020B0604020202020204" pitchFamily="34" charset="0"/>
                        <a:buChar char="•"/>
                      </a:pPr>
                      <a:r>
                        <a:rPr lang="en-US" sz="1400" dirty="0">
                          <a:solidFill>
                            <a:srgbClr val="035153"/>
                          </a:solidFill>
                          <a:latin typeface="Arial" panose="020B0604020202020204" pitchFamily="34" charset="0"/>
                          <a:cs typeface="Arial" panose="020B0604020202020204" pitchFamily="34" charset="0"/>
                        </a:rPr>
                        <a:t>Calcium</a:t>
                      </a:r>
                      <a:endParaRPr lang="en-US" sz="1400" b="0" i="0" u="none" strike="noStrike" dirty="0">
                        <a:solidFill>
                          <a:srgbClr val="035153"/>
                        </a:solidFill>
                        <a:effectLst/>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113" name="Table 5">
            <a:extLst>
              <a:ext uri="{FF2B5EF4-FFF2-40B4-BE49-F238E27FC236}">
                <a16:creationId xmlns:a16="http://schemas.microsoft.com/office/drawing/2014/main" id="{75FCD029-E5B1-B84B-AB28-13B2ECFECDE3}"/>
              </a:ext>
            </a:extLst>
          </p:cNvPr>
          <p:cNvGraphicFramePr>
            <a:graphicFrameLocks noGrp="1"/>
          </p:cNvGraphicFramePr>
          <p:nvPr>
            <p:extLst>
              <p:ext uri="{D42A27DB-BD31-4B8C-83A1-F6EECF244321}">
                <p14:modId xmlns:p14="http://schemas.microsoft.com/office/powerpoint/2010/main" val="2924653875"/>
              </p:ext>
            </p:extLst>
          </p:nvPr>
        </p:nvGraphicFramePr>
        <p:xfrm>
          <a:off x="1474884" y="3527615"/>
          <a:ext cx="1817666" cy="1158240"/>
        </p:xfrm>
        <a:graphic>
          <a:graphicData uri="http://schemas.openxmlformats.org/drawingml/2006/table">
            <a:tbl>
              <a:tblPr firstRow="1" bandRow="1">
                <a:tableStyleId>{7DF18680-E054-41AD-8BC1-D1AEF772440D}</a:tableStyleId>
              </a:tblPr>
              <a:tblGrid>
                <a:gridCol w="1817666">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UK Top 3 Supplements</a:t>
                      </a:r>
                    </a:p>
                  </a:txBody>
                  <a:tcPr anchor="ctr">
                    <a:solidFill>
                      <a:srgbClr val="96B1AD"/>
                    </a:solidFill>
                  </a:tcPr>
                </a:tc>
                <a:extLst>
                  <a:ext uri="{0D108BD9-81ED-4DB2-BD59-A6C34878D82A}">
                    <a16:rowId xmlns:a16="http://schemas.microsoft.com/office/drawing/2014/main" val="3644197670"/>
                  </a:ext>
                </a:extLst>
              </a:tr>
              <a:tr h="293709">
                <a:tc>
                  <a:txBody>
                    <a:bodyPr/>
                    <a:lstStyle/>
                    <a:p>
                      <a:pPr marL="285750" indent="-285750">
                        <a:buFont typeface="Arial" panose="020B0604020202020204" pitchFamily="34" charset="0"/>
                        <a:buChar char="•"/>
                      </a:pPr>
                      <a:r>
                        <a:rPr lang="en-US" sz="1400" dirty="0">
                          <a:solidFill>
                            <a:srgbClr val="96B1AD"/>
                          </a:solidFill>
                          <a:latin typeface="Arial" panose="020B0604020202020204" pitchFamily="34" charset="0"/>
                          <a:cs typeface="Arial" panose="020B0604020202020204" pitchFamily="34" charset="0"/>
                        </a:rPr>
                        <a:t>Vitamin D</a:t>
                      </a:r>
                    </a:p>
                    <a:p>
                      <a:pPr marL="285750" indent="-285750">
                        <a:buFont typeface="Arial" panose="020B0604020202020204" pitchFamily="34" charset="0"/>
                        <a:buChar char="•"/>
                      </a:pPr>
                      <a:r>
                        <a:rPr lang="en-US" sz="1400" dirty="0">
                          <a:solidFill>
                            <a:srgbClr val="96B1AD"/>
                          </a:solidFill>
                          <a:latin typeface="Arial" panose="020B0604020202020204" pitchFamily="34" charset="0"/>
                          <a:cs typeface="Arial" panose="020B0604020202020204" pitchFamily="34" charset="0"/>
                        </a:rPr>
                        <a:t>Multivitamin</a:t>
                      </a:r>
                    </a:p>
                    <a:p>
                      <a:pPr marL="285750" indent="-285750">
                        <a:buFont typeface="Arial" panose="020B0604020202020204" pitchFamily="34" charset="0"/>
                        <a:buChar char="•"/>
                      </a:pPr>
                      <a:r>
                        <a:rPr lang="en-US" sz="1400" dirty="0">
                          <a:solidFill>
                            <a:srgbClr val="96B1AD"/>
                          </a:solidFill>
                          <a:latin typeface="Arial" panose="020B0604020202020204" pitchFamily="34" charset="0"/>
                          <a:cs typeface="Arial" panose="020B0604020202020204" pitchFamily="34" charset="0"/>
                        </a:rPr>
                        <a:t>Omegas</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114" name="Table 5">
            <a:extLst>
              <a:ext uri="{FF2B5EF4-FFF2-40B4-BE49-F238E27FC236}">
                <a16:creationId xmlns:a16="http://schemas.microsoft.com/office/drawing/2014/main" id="{84965A40-2A99-2242-ACA9-31E52B55C209}"/>
              </a:ext>
            </a:extLst>
          </p:cNvPr>
          <p:cNvGraphicFramePr>
            <a:graphicFrameLocks noGrp="1"/>
          </p:cNvGraphicFramePr>
          <p:nvPr>
            <p:extLst>
              <p:ext uri="{D42A27DB-BD31-4B8C-83A1-F6EECF244321}">
                <p14:modId xmlns:p14="http://schemas.microsoft.com/office/powerpoint/2010/main" val="1164813009"/>
              </p:ext>
            </p:extLst>
          </p:nvPr>
        </p:nvGraphicFramePr>
        <p:xfrm>
          <a:off x="1485193" y="4967378"/>
          <a:ext cx="1807357" cy="1371600"/>
        </p:xfrm>
        <a:graphic>
          <a:graphicData uri="http://schemas.openxmlformats.org/drawingml/2006/table">
            <a:tbl>
              <a:tblPr firstRow="1" bandRow="1">
                <a:tableStyleId>{5C22544A-7EE6-4342-B048-85BDC9FD1C3A}</a:tableStyleId>
              </a:tblPr>
              <a:tblGrid>
                <a:gridCol w="1807357">
                  <a:extLst>
                    <a:ext uri="{9D8B030D-6E8A-4147-A177-3AD203B41FA5}">
                      <a16:colId xmlns:a16="http://schemas.microsoft.com/office/drawing/2014/main" val="204549843"/>
                    </a:ext>
                  </a:extLst>
                </a:gridCol>
              </a:tblGrid>
              <a:tr h="259041">
                <a:tc>
                  <a:txBody>
                    <a:bodyPr/>
                    <a:lstStyle/>
                    <a:p>
                      <a:pPr algn="ctr"/>
                      <a:r>
                        <a:rPr lang="en-US" sz="1400" b="0" i="0" dirty="0">
                          <a:solidFill>
                            <a:schemeClr val="bg1"/>
                          </a:solidFill>
                          <a:latin typeface="Arial" panose="020B0604020202020204" pitchFamily="34" charset="0"/>
                          <a:cs typeface="Arial" panose="020B0604020202020204" pitchFamily="34" charset="0"/>
                        </a:rPr>
                        <a:t>Germany Top 3 Supplements</a:t>
                      </a:r>
                    </a:p>
                  </a:txBody>
                  <a:tcPr anchor="ctr">
                    <a:solidFill>
                      <a:schemeClr val="accent4">
                        <a:lumMod val="75000"/>
                      </a:schemeClr>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chemeClr val="accent4">
                              <a:lumMod val="75000"/>
                            </a:schemeClr>
                          </a:solidFill>
                          <a:latin typeface="Arial" panose="020B0604020202020204" pitchFamily="34" charset="0"/>
                          <a:cs typeface="Arial" panose="020B0604020202020204" pitchFamily="34" charset="0"/>
                        </a:rPr>
                        <a:t>Magnesium</a:t>
                      </a:r>
                    </a:p>
                    <a:p>
                      <a:pPr marL="285750" indent="-285750">
                        <a:buFont typeface="Arial" panose="020B0604020202020204" pitchFamily="34" charset="0"/>
                        <a:buChar char="•"/>
                      </a:pPr>
                      <a:r>
                        <a:rPr lang="en-US" sz="1400" dirty="0">
                          <a:solidFill>
                            <a:schemeClr val="accent4">
                              <a:lumMod val="75000"/>
                            </a:schemeClr>
                          </a:solidFill>
                          <a:latin typeface="Arial" panose="020B0604020202020204" pitchFamily="34" charset="0"/>
                          <a:cs typeface="Arial" panose="020B0604020202020204" pitchFamily="34" charset="0"/>
                        </a:rPr>
                        <a:t>Vitamin D</a:t>
                      </a:r>
                    </a:p>
                    <a:p>
                      <a:pPr marL="285750" indent="-285750">
                        <a:buFont typeface="Arial" panose="020B0604020202020204" pitchFamily="34" charset="0"/>
                        <a:buChar char="•"/>
                      </a:pPr>
                      <a:r>
                        <a:rPr lang="en-US" sz="1400" dirty="0">
                          <a:solidFill>
                            <a:schemeClr val="accent4">
                              <a:lumMod val="75000"/>
                            </a:schemeClr>
                          </a:solidFill>
                          <a:latin typeface="Arial" panose="020B0604020202020204" pitchFamily="34" charset="0"/>
                          <a:cs typeface="Arial" panose="020B0604020202020204" pitchFamily="34" charset="0"/>
                        </a:rPr>
                        <a:t>Multivitamin</a:t>
                      </a:r>
                    </a:p>
                    <a:p>
                      <a:pPr algn="ctr" fontAlgn="b"/>
                      <a:endParaRPr lang="en-US" sz="1400" b="0" i="0" u="none" strike="noStrike" dirty="0">
                        <a:solidFill>
                          <a:srgbClr val="68A1B4"/>
                        </a:solidFill>
                        <a:effectLst/>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sp>
        <p:nvSpPr>
          <p:cNvPr id="115" name="TextBox 114">
            <a:extLst>
              <a:ext uri="{FF2B5EF4-FFF2-40B4-BE49-F238E27FC236}">
                <a16:creationId xmlns:a16="http://schemas.microsoft.com/office/drawing/2014/main" id="{AF7842A5-2CB2-5642-AF18-75026E24C286}"/>
              </a:ext>
            </a:extLst>
          </p:cNvPr>
          <p:cNvSpPr txBox="1"/>
          <p:nvPr/>
        </p:nvSpPr>
        <p:spPr>
          <a:xfrm>
            <a:off x="1290886" y="664110"/>
            <a:ext cx="10643820" cy="1323439"/>
          </a:xfrm>
          <a:prstGeom prst="rect">
            <a:avLst/>
          </a:prstGeom>
          <a:noFill/>
        </p:spPr>
        <p:txBody>
          <a:bodyPr wrap="square">
            <a:spAutoFit/>
          </a:bodyPr>
          <a:lstStyle/>
          <a:p>
            <a:pPr marL="0" indent="0">
              <a:spcBef>
                <a:spcPts val="0"/>
              </a:spcBef>
              <a:buNone/>
            </a:pPr>
            <a:r>
              <a:rPr lang="en-US" sz="1600" b="1" dirty="0">
                <a:solidFill>
                  <a:srgbClr val="035153"/>
                </a:solidFill>
                <a:latin typeface="Arial" panose="020B0604020202020204" pitchFamily="34" charset="0"/>
                <a:cs typeface="Arial" panose="020B0604020202020204" pitchFamily="34" charset="0"/>
              </a:rPr>
              <a:t>KEY ITC INSIGHTS</a:t>
            </a:r>
          </a:p>
          <a:p>
            <a:pPr marL="285750" indent="-285750">
              <a:spcBef>
                <a:spcPts val="0"/>
              </a:spcBef>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UK consumers are above average users of omegas and glucosamine</a:t>
            </a:r>
          </a:p>
          <a:p>
            <a:pPr marL="285750" indent="-285750">
              <a:spcBef>
                <a:spcPts val="0"/>
              </a:spcBef>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German consumers are above average users of multiple supplement types, including Vitamin D, Calcium, Vitamin K, Collagen, Turmeric and Magnesium – with the use of Magnesium especially high compared to other countries</a:t>
            </a:r>
          </a:p>
        </p:txBody>
      </p:sp>
      <p:sp>
        <p:nvSpPr>
          <p:cNvPr id="116" name="Freeform 260">
            <a:extLst>
              <a:ext uri="{FF2B5EF4-FFF2-40B4-BE49-F238E27FC236}">
                <a16:creationId xmlns:a16="http://schemas.microsoft.com/office/drawing/2014/main" id="{3A317F9D-E439-CF49-9270-EAF6F3C57F19}"/>
              </a:ext>
            </a:extLst>
          </p:cNvPr>
          <p:cNvSpPr>
            <a:spLocks noChangeAspect="1" noEditPoints="1"/>
          </p:cNvSpPr>
          <p:nvPr/>
        </p:nvSpPr>
        <p:spPr bwMode="auto">
          <a:xfrm>
            <a:off x="832961" y="727953"/>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graphicFrame>
        <p:nvGraphicFramePr>
          <p:cNvPr id="118" name="Chart 117">
            <a:extLst>
              <a:ext uri="{FF2B5EF4-FFF2-40B4-BE49-F238E27FC236}">
                <a16:creationId xmlns:a16="http://schemas.microsoft.com/office/drawing/2014/main" id="{2549A8AC-52CF-47A9-A799-A4965D89D715}"/>
              </a:ext>
            </a:extLst>
          </p:cNvPr>
          <p:cNvGraphicFramePr/>
          <p:nvPr>
            <p:extLst>
              <p:ext uri="{D42A27DB-BD31-4B8C-83A1-F6EECF244321}">
                <p14:modId xmlns:p14="http://schemas.microsoft.com/office/powerpoint/2010/main" val="935459483"/>
              </p:ext>
            </p:extLst>
          </p:nvPr>
        </p:nvGraphicFramePr>
        <p:xfrm>
          <a:off x="3806706" y="1625098"/>
          <a:ext cx="8128000" cy="48841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0283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D316A7-7F24-1347-90E4-77B2E7AC98A1}"/>
              </a:ext>
            </a:extLst>
          </p:cNvPr>
          <p:cNvSpPr>
            <a:spLocks noGrp="1"/>
          </p:cNvSpPr>
          <p:nvPr>
            <p:ph type="title"/>
          </p:nvPr>
        </p:nvSpPr>
        <p:spPr>
          <a:xfrm>
            <a:off x="963642" y="320231"/>
            <a:ext cx="11329086" cy="801066"/>
          </a:xfrm>
        </p:spPr>
        <p:txBody>
          <a:bodyPr>
            <a:normAutofit/>
          </a:bodyPr>
          <a:lstStyle/>
          <a:p>
            <a:r>
              <a:rPr lang="en-US" dirty="0"/>
              <a:t>Change In Usage Levels</a:t>
            </a:r>
          </a:p>
        </p:txBody>
      </p:sp>
      <p:sp>
        <p:nvSpPr>
          <p:cNvPr id="4" name="TextBox 3">
            <a:extLst>
              <a:ext uri="{FF2B5EF4-FFF2-40B4-BE49-F238E27FC236}">
                <a16:creationId xmlns:a16="http://schemas.microsoft.com/office/drawing/2014/main" id="{06EDD09F-27BD-6145-9FE7-C08ECAF8CFEA}"/>
              </a:ext>
            </a:extLst>
          </p:cNvPr>
          <p:cNvSpPr txBox="1"/>
          <p:nvPr/>
        </p:nvSpPr>
        <p:spPr>
          <a:xfrm>
            <a:off x="0" y="6457890"/>
            <a:ext cx="9418984"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Info based on All Respondents. Question “Which of the following best describes how your use of each of these supplements compares to your usage 1 year ago?”</a:t>
            </a:r>
          </a:p>
          <a:p>
            <a:r>
              <a:rPr lang="en-US" sz="1000" dirty="0">
                <a:solidFill>
                  <a:schemeClr val="bg1">
                    <a:lumMod val="50000"/>
                  </a:schemeClr>
                </a:solidFill>
                <a:latin typeface="Arial" panose="020B0604020202020204" pitchFamily="34" charset="0"/>
                <a:cs typeface="Arial" panose="020B0604020202020204" pitchFamily="34" charset="0"/>
              </a:rPr>
              <a:t>Increased use: sum of “Just Started Taking” and “Significantly More”, Decreased use: sum of “ Significantly Less” and “Stopped Taking.” </a:t>
            </a:r>
          </a:p>
        </p:txBody>
      </p:sp>
      <p:cxnSp>
        <p:nvCxnSpPr>
          <p:cNvPr id="5" name="Straight Connector 4">
            <a:extLst>
              <a:ext uri="{FF2B5EF4-FFF2-40B4-BE49-F238E27FC236}">
                <a16:creationId xmlns:a16="http://schemas.microsoft.com/office/drawing/2014/main" id="{4F800BC2-21C9-4843-A48D-DC52E14F88B5}"/>
              </a:ext>
            </a:extLst>
          </p:cNvPr>
          <p:cNvCxnSpPr>
            <a:cxnSpLocks/>
          </p:cNvCxnSpPr>
          <p:nvPr/>
        </p:nvCxnSpPr>
        <p:spPr>
          <a:xfrm>
            <a:off x="6096000" y="2731044"/>
            <a:ext cx="475742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E02E0F-53BF-F04E-8BC5-48406297F639}"/>
              </a:ext>
            </a:extLst>
          </p:cNvPr>
          <p:cNvSpPr txBox="1"/>
          <p:nvPr/>
        </p:nvSpPr>
        <p:spPr>
          <a:xfrm>
            <a:off x="7748483" y="1321491"/>
            <a:ext cx="3508266" cy="1077218"/>
          </a:xfrm>
          <a:prstGeom prst="rect">
            <a:avLst/>
          </a:prstGeom>
          <a:noFill/>
        </p:spPr>
        <p:txBody>
          <a:bodyPr wrap="square" rtlCol="0">
            <a:spAutoFit/>
          </a:bodyPr>
          <a:lstStyle/>
          <a:p>
            <a:r>
              <a:rPr lang="en-US" sz="1600" b="1" dirty="0">
                <a:solidFill>
                  <a:srgbClr val="035153"/>
                </a:solidFill>
                <a:latin typeface="Arial" panose="020B0604020202020204" pitchFamily="34" charset="0"/>
                <a:cs typeface="Arial" panose="020B0604020202020204" pitchFamily="34" charset="0"/>
              </a:rPr>
              <a:t>Increased Use: Top 3</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Vitamin D 12%</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Multivitamin 8%</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Omegas 7%</a:t>
            </a:r>
          </a:p>
        </p:txBody>
      </p:sp>
      <p:sp>
        <p:nvSpPr>
          <p:cNvPr id="7" name="TextBox 6">
            <a:extLst>
              <a:ext uri="{FF2B5EF4-FFF2-40B4-BE49-F238E27FC236}">
                <a16:creationId xmlns:a16="http://schemas.microsoft.com/office/drawing/2014/main" id="{2F7953A5-DDDA-6246-87C1-3D6C1B1F47E7}"/>
              </a:ext>
            </a:extLst>
          </p:cNvPr>
          <p:cNvSpPr txBox="1"/>
          <p:nvPr/>
        </p:nvSpPr>
        <p:spPr>
          <a:xfrm>
            <a:off x="7849630" y="2864293"/>
            <a:ext cx="3698118" cy="1077218"/>
          </a:xfrm>
          <a:prstGeom prst="rect">
            <a:avLst/>
          </a:prstGeom>
          <a:noFill/>
        </p:spPr>
        <p:txBody>
          <a:bodyPr wrap="square" rtlCol="0">
            <a:spAutoFit/>
          </a:bodyPr>
          <a:lstStyle/>
          <a:p>
            <a:r>
              <a:rPr lang="en-US" sz="1600" b="1" dirty="0">
                <a:solidFill>
                  <a:srgbClr val="035153"/>
                </a:solidFill>
                <a:latin typeface="Arial" panose="020B0604020202020204" pitchFamily="34" charset="0"/>
                <a:cs typeface="Arial" panose="020B0604020202020204" pitchFamily="34" charset="0"/>
              </a:rPr>
              <a:t>Stayed the Same: Top 3</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Multivitamin 52%</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Vitamin D 50%</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Calcium 42%</a:t>
            </a:r>
          </a:p>
        </p:txBody>
      </p:sp>
      <p:sp>
        <p:nvSpPr>
          <p:cNvPr id="8" name="TextBox 7">
            <a:extLst>
              <a:ext uri="{FF2B5EF4-FFF2-40B4-BE49-F238E27FC236}">
                <a16:creationId xmlns:a16="http://schemas.microsoft.com/office/drawing/2014/main" id="{53F38561-AC11-AB41-B7BF-6EC1BFA017FF}"/>
              </a:ext>
            </a:extLst>
          </p:cNvPr>
          <p:cNvSpPr txBox="1"/>
          <p:nvPr/>
        </p:nvSpPr>
        <p:spPr>
          <a:xfrm>
            <a:off x="7849630" y="4286671"/>
            <a:ext cx="3281593" cy="1077218"/>
          </a:xfrm>
          <a:prstGeom prst="rect">
            <a:avLst/>
          </a:prstGeom>
          <a:noFill/>
        </p:spPr>
        <p:txBody>
          <a:bodyPr wrap="square" rtlCol="0">
            <a:spAutoFit/>
          </a:bodyPr>
          <a:lstStyle/>
          <a:p>
            <a:r>
              <a:rPr lang="en-US" sz="1600" b="1" dirty="0">
                <a:solidFill>
                  <a:srgbClr val="035153"/>
                </a:solidFill>
                <a:latin typeface="Arial" panose="020B0604020202020204" pitchFamily="34" charset="0"/>
                <a:cs typeface="Arial" panose="020B0604020202020204" pitchFamily="34" charset="0"/>
              </a:rPr>
              <a:t>Decreased Use: Top 3</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Multivitamin 11%</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Omegas 11%</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Protein Powder 10%</a:t>
            </a:r>
          </a:p>
        </p:txBody>
      </p:sp>
      <p:pic>
        <p:nvPicPr>
          <p:cNvPr id="9" name="Graphic 8" descr="Downward trend graph">
            <a:extLst>
              <a:ext uri="{FF2B5EF4-FFF2-40B4-BE49-F238E27FC236}">
                <a16:creationId xmlns:a16="http://schemas.microsoft.com/office/drawing/2014/main" id="{59D0CCC7-6ADD-E044-AF51-D9B7C2E1BD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276832" y="4153180"/>
            <a:ext cx="1522224" cy="1522224"/>
          </a:xfrm>
          <a:prstGeom prst="rect">
            <a:avLst/>
          </a:prstGeom>
        </p:spPr>
      </p:pic>
      <p:pic>
        <p:nvPicPr>
          <p:cNvPr id="10" name="Graphic 9" descr="Upward trend">
            <a:extLst>
              <a:ext uri="{FF2B5EF4-FFF2-40B4-BE49-F238E27FC236}">
                <a16:creationId xmlns:a16="http://schemas.microsoft.com/office/drawing/2014/main" id="{9702CBFD-1330-8547-B2D9-96F958A3BA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76832" y="1140597"/>
            <a:ext cx="1522224" cy="1522224"/>
          </a:xfrm>
          <a:prstGeom prst="rect">
            <a:avLst/>
          </a:prstGeom>
        </p:spPr>
      </p:pic>
      <p:cxnSp>
        <p:nvCxnSpPr>
          <p:cNvPr id="11" name="Straight Connector 10">
            <a:extLst>
              <a:ext uri="{FF2B5EF4-FFF2-40B4-BE49-F238E27FC236}">
                <a16:creationId xmlns:a16="http://schemas.microsoft.com/office/drawing/2014/main" id="{298351A0-8153-7441-AE83-E9A2304F3FA5}"/>
              </a:ext>
            </a:extLst>
          </p:cNvPr>
          <p:cNvCxnSpPr>
            <a:cxnSpLocks/>
          </p:cNvCxnSpPr>
          <p:nvPr/>
        </p:nvCxnSpPr>
        <p:spPr>
          <a:xfrm>
            <a:off x="6096000" y="4138085"/>
            <a:ext cx="475742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B8A19FB-193D-BB49-A749-10BD56707FC3}"/>
              </a:ext>
            </a:extLst>
          </p:cNvPr>
          <p:cNvGrpSpPr/>
          <p:nvPr/>
        </p:nvGrpSpPr>
        <p:grpSpPr>
          <a:xfrm>
            <a:off x="6274420" y="2710875"/>
            <a:ext cx="1527048" cy="1527048"/>
            <a:chOff x="8840713" y="2866686"/>
            <a:chExt cx="914400" cy="914400"/>
          </a:xfrm>
        </p:grpSpPr>
        <p:grpSp>
          <p:nvGrpSpPr>
            <p:cNvPr id="13" name="Group 12">
              <a:extLst>
                <a:ext uri="{FF2B5EF4-FFF2-40B4-BE49-F238E27FC236}">
                  <a16:creationId xmlns:a16="http://schemas.microsoft.com/office/drawing/2014/main" id="{DF550006-E85E-B941-AA8D-26F1DF72829F}"/>
                </a:ext>
              </a:extLst>
            </p:cNvPr>
            <p:cNvGrpSpPr/>
            <p:nvPr/>
          </p:nvGrpSpPr>
          <p:grpSpPr>
            <a:xfrm>
              <a:off x="8840713" y="2866686"/>
              <a:ext cx="914400" cy="914400"/>
              <a:chOff x="8840713" y="2866686"/>
              <a:chExt cx="914400" cy="914400"/>
            </a:xfrm>
          </p:grpSpPr>
          <p:pic>
            <p:nvPicPr>
              <p:cNvPr id="15" name="Graphic 14" descr="Normal Distribution">
                <a:extLst>
                  <a:ext uri="{FF2B5EF4-FFF2-40B4-BE49-F238E27FC236}">
                    <a16:creationId xmlns:a16="http://schemas.microsoft.com/office/drawing/2014/main" id="{ADDD34EF-752D-D44D-8ED0-AA75682B0E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40713" y="2866686"/>
                <a:ext cx="914400" cy="914400"/>
              </a:xfrm>
              <a:prstGeom prst="rect">
                <a:avLst/>
              </a:prstGeom>
            </p:spPr>
          </p:pic>
          <p:sp>
            <p:nvSpPr>
              <p:cNvPr id="16" name="TextBox 15">
                <a:extLst>
                  <a:ext uri="{FF2B5EF4-FFF2-40B4-BE49-F238E27FC236}">
                    <a16:creationId xmlns:a16="http://schemas.microsoft.com/office/drawing/2014/main" id="{A376960A-8729-4941-807A-7645B0FF7B6C}"/>
                  </a:ext>
                </a:extLst>
              </p:cNvPr>
              <p:cNvSpPr txBox="1"/>
              <p:nvPr/>
            </p:nvSpPr>
            <p:spPr>
              <a:xfrm>
                <a:off x="9062560" y="3006587"/>
                <a:ext cx="589266" cy="552450"/>
              </a:xfrm>
              <a:prstGeom prst="rect">
                <a:avLst/>
              </a:prstGeom>
              <a:solidFill>
                <a:schemeClr val="bg1"/>
              </a:solidFill>
            </p:spPr>
            <p:txBody>
              <a:bodyPr wrap="square" rtlCol="0">
                <a:spAutoFit/>
              </a:bodyPr>
              <a:lstStyle/>
              <a:p>
                <a:endParaRPr lang="en-US" dirty="0"/>
              </a:p>
            </p:txBody>
          </p:sp>
        </p:grpSp>
        <p:pic>
          <p:nvPicPr>
            <p:cNvPr id="14" name="Graphic 13" descr="Arrow Right">
              <a:extLst>
                <a:ext uri="{FF2B5EF4-FFF2-40B4-BE49-F238E27FC236}">
                  <a16:creationId xmlns:a16="http://schemas.microsoft.com/office/drawing/2014/main" id="{F6BCBAA2-DA00-AD45-B4F3-F6BB9BBBF5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37109" y="2999758"/>
              <a:ext cx="606754" cy="606754"/>
            </a:xfrm>
            <a:prstGeom prst="rect">
              <a:avLst/>
            </a:prstGeom>
          </p:spPr>
        </p:pic>
      </p:grpSp>
      <p:sp>
        <p:nvSpPr>
          <p:cNvPr id="17" name="Content Placeholder 4">
            <a:extLst>
              <a:ext uri="{FF2B5EF4-FFF2-40B4-BE49-F238E27FC236}">
                <a16:creationId xmlns:a16="http://schemas.microsoft.com/office/drawing/2014/main" id="{D8CAD5BA-3B23-BC42-A31C-7D42B80ED2C2}"/>
              </a:ext>
            </a:extLst>
          </p:cNvPr>
          <p:cNvSpPr txBox="1">
            <a:spLocks/>
          </p:cNvSpPr>
          <p:nvPr/>
        </p:nvSpPr>
        <p:spPr>
          <a:xfrm>
            <a:off x="1060777" y="1243563"/>
            <a:ext cx="4456657" cy="3779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a:buChar char="•"/>
              <a:defRPr sz="1600" b="0" i="0" kern="1200">
                <a:solidFill>
                  <a:schemeClr val="tx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solidFill>
                  <a:srgbClr val="035153"/>
                </a:solidFill>
                <a:latin typeface="Arial" panose="020B0604020202020204" pitchFamily="34" charset="0"/>
                <a:cs typeface="Arial" panose="020B0604020202020204" pitchFamily="34" charset="0"/>
              </a:rPr>
              <a:t>KEY ITC INSIGHTS:</a:t>
            </a:r>
          </a:p>
          <a:p>
            <a:r>
              <a:rPr lang="en-US" sz="2000" dirty="0">
                <a:solidFill>
                  <a:srgbClr val="035153"/>
                </a:solidFill>
                <a:latin typeface="Arial" panose="020B0604020202020204" pitchFamily="34" charset="0"/>
                <a:cs typeface="Arial" panose="020B0604020202020204" pitchFamily="34" charset="0"/>
              </a:rPr>
              <a:t>Most usage changes were consistent across countries</a:t>
            </a:r>
          </a:p>
          <a:p>
            <a:r>
              <a:rPr lang="en-US" sz="2000" dirty="0">
                <a:solidFill>
                  <a:srgbClr val="035153"/>
                </a:solidFill>
                <a:latin typeface="Arial" panose="020B0604020202020204" pitchFamily="34" charset="0"/>
                <a:cs typeface="Arial" panose="020B0604020202020204" pitchFamily="34" charset="0"/>
              </a:rPr>
              <a:t>A small but significant number of consumers are taking significantly more supplements – across all categories, including mainstays like multivitamins, vitamin D and calcium</a:t>
            </a:r>
          </a:p>
          <a:p>
            <a:r>
              <a:rPr lang="en-US" sz="2000" dirty="0">
                <a:solidFill>
                  <a:srgbClr val="035153"/>
                </a:solidFill>
                <a:latin typeface="Arial" panose="020B0604020202020204" pitchFamily="34" charset="0"/>
                <a:cs typeface="Arial" panose="020B0604020202020204" pitchFamily="34" charset="0"/>
              </a:rPr>
              <a:t>Usage levels of lesser-known supplements are rising more rapidly than mainstays</a:t>
            </a:r>
          </a:p>
        </p:txBody>
      </p:sp>
      <p:sp>
        <p:nvSpPr>
          <p:cNvPr id="18" name="Freeform 260">
            <a:extLst>
              <a:ext uri="{FF2B5EF4-FFF2-40B4-BE49-F238E27FC236}">
                <a16:creationId xmlns:a16="http://schemas.microsoft.com/office/drawing/2014/main" id="{964D77D1-9D3B-5E49-A981-932656876BAF}"/>
              </a:ext>
            </a:extLst>
          </p:cNvPr>
          <p:cNvSpPr>
            <a:spLocks noChangeAspect="1" noEditPoints="1"/>
          </p:cNvSpPr>
          <p:nvPr/>
        </p:nvSpPr>
        <p:spPr bwMode="auto">
          <a:xfrm>
            <a:off x="625253" y="1243563"/>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3049946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955417" y="299499"/>
            <a:ext cx="10515600" cy="586764"/>
          </a:xfrm>
        </p:spPr>
        <p:txBody>
          <a:bodyPr>
            <a:normAutofit/>
          </a:bodyPr>
          <a:lstStyle/>
          <a:p>
            <a:r>
              <a:rPr lang="en-US" sz="2800" dirty="0">
                <a:solidFill>
                  <a:srgbClr val="035153"/>
                </a:solidFill>
                <a:latin typeface="Arial Black" panose="020B0A04020102020204" pitchFamily="34" charset="0"/>
                <a:cs typeface="Arial Bold" panose="020B0704020202020204" pitchFamily="34" charset="0"/>
              </a:rPr>
              <a:t>Change In Usage Levels</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504396" y="1704185"/>
            <a:ext cx="3071813" cy="3797300"/>
          </a:xfrm>
        </p:spPr>
        <p:txBody>
          <a:bodyPr>
            <a:normAutofit/>
          </a:bodyPr>
          <a:lstStyle/>
          <a:p>
            <a:pPr marL="0" indent="0">
              <a:buNone/>
            </a:pPr>
            <a:r>
              <a:rPr lang="en-US" sz="1600" dirty="0">
                <a:solidFill>
                  <a:schemeClr val="tx1"/>
                </a:solidFill>
                <a:latin typeface="Arial" panose="020B0604020202020204" pitchFamily="34" charset="0"/>
                <a:cs typeface="Arial" panose="020B0604020202020204" pitchFamily="34" charset="0"/>
              </a:rPr>
              <a:t>Many supplements are seeing increases in usage, especially among Regular Users</a:t>
            </a:r>
          </a:p>
          <a:p>
            <a:pPr marL="0" indent="0">
              <a:buNone/>
            </a:pPr>
            <a:endParaRPr lang="en-US" sz="1600" dirty="0">
              <a:solidFill>
                <a:schemeClr val="tx1"/>
              </a:solidFill>
              <a:latin typeface="Arial" panose="020B0604020202020204" pitchFamily="34" charset="0"/>
              <a:cs typeface="Arial" panose="020B0604020202020204" pitchFamily="34" charset="0"/>
            </a:endParaRPr>
          </a:p>
          <a:p>
            <a:pPr marL="0" indent="0">
              <a:buNone/>
            </a:pPr>
            <a:r>
              <a:rPr lang="en-US" sz="1600" dirty="0">
                <a:solidFill>
                  <a:schemeClr val="tx1"/>
                </a:solidFill>
                <a:latin typeface="Arial" panose="020B0604020202020204" pitchFamily="34" charset="0"/>
                <a:cs typeface="Arial" panose="020B0604020202020204" pitchFamily="34" charset="0"/>
              </a:rPr>
              <a:t>Usage levels are remaining steadier for supplements like Multivitamins and Omegas that have more established user bases</a:t>
            </a:r>
          </a:p>
          <a:p>
            <a:pPr marL="0" indent="0">
              <a:buNone/>
            </a:pPr>
            <a:endParaRPr lang="en-US" sz="1600" dirty="0">
              <a:solidFill>
                <a:schemeClr val="tx1"/>
              </a:solidFill>
              <a:latin typeface="Arial" panose="020B0604020202020204" pitchFamily="34" charset="0"/>
              <a:cs typeface="Arial" panose="020B0604020202020204" pitchFamily="34" charset="0"/>
            </a:endParaRPr>
          </a:p>
          <a:p>
            <a:pPr marL="0" indent="0">
              <a:buNone/>
            </a:pPr>
            <a:r>
              <a:rPr lang="en-US" sz="1600" dirty="0">
                <a:solidFill>
                  <a:schemeClr val="tx1"/>
                </a:solidFill>
                <a:latin typeface="Arial" panose="020B0604020202020204" pitchFamily="34" charset="0"/>
                <a:cs typeface="Arial" panose="020B0604020202020204" pitchFamily="34" charset="0"/>
              </a:rPr>
              <a:t>Prebiotics and Collagen are recognized “hot” ingredients and increased usage follows this trend</a:t>
            </a:r>
          </a:p>
          <a:p>
            <a:pPr marL="0" indent="0">
              <a:buNone/>
            </a:pPr>
            <a:endParaRPr lang="en-US" sz="160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38A7BDA-6DB6-4405-8464-34BCAE4051F9}"/>
              </a:ext>
            </a:extLst>
          </p:cNvPr>
          <p:cNvSpPr txBox="1"/>
          <p:nvPr/>
        </p:nvSpPr>
        <p:spPr>
          <a:xfrm>
            <a:off x="0" y="6492009"/>
            <a:ext cx="11368585"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of each individual supplement indicated using supplement at least 4 times per week. Question “Which of the following best describes how your use of each of these supplements compares to your usage 1 year ago?”</a:t>
            </a:r>
            <a:endParaRPr lang="en-US" sz="10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2F7950B0-BA69-40C7-A21E-002A68C7AF94}"/>
              </a:ext>
            </a:extLst>
          </p:cNvPr>
          <p:cNvGrpSpPr/>
          <p:nvPr/>
        </p:nvGrpSpPr>
        <p:grpSpPr>
          <a:xfrm>
            <a:off x="269869" y="1574233"/>
            <a:ext cx="1011515" cy="895269"/>
            <a:chOff x="2908300" y="2946400"/>
            <a:chExt cx="447675" cy="341313"/>
          </a:xfrm>
          <a:solidFill>
            <a:schemeClr val="accent2"/>
          </a:solidFill>
        </p:grpSpPr>
        <p:sp>
          <p:nvSpPr>
            <p:cNvPr id="9" name="Freeform 227">
              <a:extLst>
                <a:ext uri="{FF2B5EF4-FFF2-40B4-BE49-F238E27FC236}">
                  <a16:creationId xmlns:a16="http://schemas.microsoft.com/office/drawing/2014/main" id="{DF5E8D9D-7274-4573-9B76-76346D277430}"/>
                </a:ext>
              </a:extLst>
            </p:cNvPr>
            <p:cNvSpPr>
              <a:spLocks/>
            </p:cNvSpPr>
            <p:nvPr/>
          </p:nvSpPr>
          <p:spPr bwMode="auto">
            <a:xfrm>
              <a:off x="2957513" y="2946400"/>
              <a:ext cx="349250" cy="115888"/>
            </a:xfrm>
            <a:custGeom>
              <a:avLst/>
              <a:gdLst>
                <a:gd name="T0" fmla="*/ 0 w 454"/>
                <a:gd name="T1" fmla="*/ 136 h 152"/>
                <a:gd name="T2" fmla="*/ 16 w 454"/>
                <a:gd name="T3" fmla="*/ 119 h 152"/>
                <a:gd name="T4" fmla="*/ 30 w 454"/>
                <a:gd name="T5" fmla="*/ 127 h 152"/>
                <a:gd name="T6" fmla="*/ 141 w 454"/>
                <a:gd name="T7" fmla="*/ 79 h 152"/>
                <a:gd name="T8" fmla="*/ 140 w 454"/>
                <a:gd name="T9" fmla="*/ 75 h 152"/>
                <a:gd name="T10" fmla="*/ 157 w 454"/>
                <a:gd name="T11" fmla="*/ 58 h 152"/>
                <a:gd name="T12" fmla="*/ 173 w 454"/>
                <a:gd name="T13" fmla="*/ 75 h 152"/>
                <a:gd name="T14" fmla="*/ 282 w 454"/>
                <a:gd name="T15" fmla="*/ 97 h 152"/>
                <a:gd name="T16" fmla="*/ 297 w 454"/>
                <a:gd name="T17" fmla="*/ 86 h 152"/>
                <a:gd name="T18" fmla="*/ 309 w 454"/>
                <a:gd name="T19" fmla="*/ 92 h 152"/>
                <a:gd name="T20" fmla="*/ 422 w 454"/>
                <a:gd name="T21" fmla="*/ 22 h 152"/>
                <a:gd name="T22" fmla="*/ 421 w 454"/>
                <a:gd name="T23" fmla="*/ 17 h 152"/>
                <a:gd name="T24" fmla="*/ 437 w 454"/>
                <a:gd name="T25" fmla="*/ 0 h 152"/>
                <a:gd name="T26" fmla="*/ 454 w 454"/>
                <a:gd name="T27" fmla="*/ 17 h 152"/>
                <a:gd name="T28" fmla="*/ 437 w 454"/>
                <a:gd name="T29" fmla="*/ 33 h 152"/>
                <a:gd name="T30" fmla="*/ 425 w 454"/>
                <a:gd name="T31" fmla="*/ 27 h 152"/>
                <a:gd name="T32" fmla="*/ 312 w 454"/>
                <a:gd name="T33" fmla="*/ 97 h 152"/>
                <a:gd name="T34" fmla="*/ 313 w 454"/>
                <a:gd name="T35" fmla="*/ 103 h 152"/>
                <a:gd name="T36" fmla="*/ 297 w 454"/>
                <a:gd name="T37" fmla="*/ 119 h 152"/>
                <a:gd name="T38" fmla="*/ 281 w 454"/>
                <a:gd name="T39" fmla="*/ 103 h 152"/>
                <a:gd name="T40" fmla="*/ 172 w 454"/>
                <a:gd name="T41" fmla="*/ 81 h 152"/>
                <a:gd name="T42" fmla="*/ 157 w 454"/>
                <a:gd name="T43" fmla="*/ 91 h 152"/>
                <a:gd name="T44" fmla="*/ 144 w 454"/>
                <a:gd name="T45" fmla="*/ 84 h 152"/>
                <a:gd name="T46" fmla="*/ 32 w 454"/>
                <a:gd name="T47" fmla="*/ 132 h 152"/>
                <a:gd name="T48" fmla="*/ 33 w 454"/>
                <a:gd name="T49" fmla="*/ 136 h 152"/>
                <a:gd name="T50" fmla="*/ 16 w 454"/>
                <a:gd name="T51" fmla="*/ 152 h 152"/>
                <a:gd name="T52" fmla="*/ 0 w 454"/>
                <a:gd name="T5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4" h="152">
                  <a:moveTo>
                    <a:pt x="0" y="136"/>
                  </a:moveTo>
                  <a:cubicBezTo>
                    <a:pt x="0" y="127"/>
                    <a:pt x="7" y="119"/>
                    <a:pt x="16" y="119"/>
                  </a:cubicBezTo>
                  <a:cubicBezTo>
                    <a:pt x="22" y="119"/>
                    <a:pt x="27" y="122"/>
                    <a:pt x="30" y="127"/>
                  </a:cubicBezTo>
                  <a:cubicBezTo>
                    <a:pt x="141" y="79"/>
                    <a:pt x="141" y="79"/>
                    <a:pt x="141" y="79"/>
                  </a:cubicBezTo>
                  <a:cubicBezTo>
                    <a:pt x="141" y="77"/>
                    <a:pt x="140" y="76"/>
                    <a:pt x="140" y="75"/>
                  </a:cubicBezTo>
                  <a:cubicBezTo>
                    <a:pt x="140" y="66"/>
                    <a:pt x="148" y="58"/>
                    <a:pt x="157" y="58"/>
                  </a:cubicBezTo>
                  <a:cubicBezTo>
                    <a:pt x="166" y="58"/>
                    <a:pt x="173" y="66"/>
                    <a:pt x="173" y="75"/>
                  </a:cubicBezTo>
                  <a:cubicBezTo>
                    <a:pt x="282" y="97"/>
                    <a:pt x="282" y="97"/>
                    <a:pt x="282" y="97"/>
                  </a:cubicBezTo>
                  <a:cubicBezTo>
                    <a:pt x="284" y="91"/>
                    <a:pt x="290" y="86"/>
                    <a:pt x="297" y="86"/>
                  </a:cubicBezTo>
                  <a:cubicBezTo>
                    <a:pt x="302" y="86"/>
                    <a:pt x="306" y="88"/>
                    <a:pt x="309" y="92"/>
                  </a:cubicBezTo>
                  <a:cubicBezTo>
                    <a:pt x="422" y="22"/>
                    <a:pt x="422" y="22"/>
                    <a:pt x="422" y="22"/>
                  </a:cubicBezTo>
                  <a:cubicBezTo>
                    <a:pt x="421" y="20"/>
                    <a:pt x="421" y="18"/>
                    <a:pt x="421" y="17"/>
                  </a:cubicBezTo>
                  <a:cubicBezTo>
                    <a:pt x="421" y="8"/>
                    <a:pt x="428" y="0"/>
                    <a:pt x="437" y="0"/>
                  </a:cubicBezTo>
                  <a:cubicBezTo>
                    <a:pt x="446" y="0"/>
                    <a:pt x="454" y="8"/>
                    <a:pt x="454" y="17"/>
                  </a:cubicBezTo>
                  <a:cubicBezTo>
                    <a:pt x="454" y="26"/>
                    <a:pt x="446" y="33"/>
                    <a:pt x="437" y="33"/>
                  </a:cubicBezTo>
                  <a:cubicBezTo>
                    <a:pt x="432" y="33"/>
                    <a:pt x="428" y="31"/>
                    <a:pt x="425" y="27"/>
                  </a:cubicBezTo>
                  <a:cubicBezTo>
                    <a:pt x="312" y="97"/>
                    <a:pt x="312" y="97"/>
                    <a:pt x="312" y="97"/>
                  </a:cubicBezTo>
                  <a:cubicBezTo>
                    <a:pt x="313" y="99"/>
                    <a:pt x="313" y="101"/>
                    <a:pt x="313" y="103"/>
                  </a:cubicBezTo>
                  <a:cubicBezTo>
                    <a:pt x="313" y="112"/>
                    <a:pt x="306" y="119"/>
                    <a:pt x="297" y="119"/>
                  </a:cubicBezTo>
                  <a:cubicBezTo>
                    <a:pt x="288" y="119"/>
                    <a:pt x="281" y="112"/>
                    <a:pt x="281" y="103"/>
                  </a:cubicBezTo>
                  <a:cubicBezTo>
                    <a:pt x="172" y="81"/>
                    <a:pt x="172" y="81"/>
                    <a:pt x="172" y="81"/>
                  </a:cubicBezTo>
                  <a:cubicBezTo>
                    <a:pt x="170" y="87"/>
                    <a:pt x="164" y="91"/>
                    <a:pt x="157" y="91"/>
                  </a:cubicBezTo>
                  <a:cubicBezTo>
                    <a:pt x="151" y="91"/>
                    <a:pt x="147" y="88"/>
                    <a:pt x="144" y="84"/>
                  </a:cubicBezTo>
                  <a:cubicBezTo>
                    <a:pt x="32" y="132"/>
                    <a:pt x="32" y="132"/>
                    <a:pt x="32" y="132"/>
                  </a:cubicBezTo>
                  <a:cubicBezTo>
                    <a:pt x="33" y="134"/>
                    <a:pt x="33" y="134"/>
                    <a:pt x="33" y="136"/>
                  </a:cubicBezTo>
                  <a:cubicBezTo>
                    <a:pt x="33" y="145"/>
                    <a:pt x="26" y="152"/>
                    <a:pt x="16" y="152"/>
                  </a:cubicBezTo>
                  <a:cubicBezTo>
                    <a:pt x="7" y="152"/>
                    <a:pt x="0" y="145"/>
                    <a:pt x="0" y="1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0" name="Freeform 228">
              <a:extLst>
                <a:ext uri="{FF2B5EF4-FFF2-40B4-BE49-F238E27FC236}">
                  <a16:creationId xmlns:a16="http://schemas.microsoft.com/office/drawing/2014/main" id="{89EBE180-DAC0-45AC-BCCC-3DB46CA94062}"/>
                </a:ext>
              </a:extLst>
            </p:cNvPr>
            <p:cNvSpPr>
              <a:spLocks/>
            </p:cNvSpPr>
            <p:nvPr/>
          </p:nvSpPr>
          <p:spPr bwMode="auto">
            <a:xfrm>
              <a:off x="2908300" y="2987675"/>
              <a:ext cx="447675" cy="300038"/>
            </a:xfrm>
            <a:custGeom>
              <a:avLst/>
              <a:gdLst>
                <a:gd name="T0" fmla="*/ 568 w 581"/>
                <a:gd name="T1" fmla="*/ 367 h 392"/>
                <a:gd name="T2" fmla="*/ 550 w 581"/>
                <a:gd name="T3" fmla="*/ 367 h 392"/>
                <a:gd name="T4" fmla="*/ 550 w 581"/>
                <a:gd name="T5" fmla="*/ 32 h 392"/>
                <a:gd name="T6" fmla="*/ 518 w 581"/>
                <a:gd name="T7" fmla="*/ 0 h 392"/>
                <a:gd name="T8" fmla="*/ 483 w 581"/>
                <a:gd name="T9" fmla="*/ 0 h 392"/>
                <a:gd name="T10" fmla="*/ 451 w 581"/>
                <a:gd name="T11" fmla="*/ 32 h 392"/>
                <a:gd name="T12" fmla="*/ 451 w 581"/>
                <a:gd name="T13" fmla="*/ 367 h 392"/>
                <a:gd name="T14" fmla="*/ 410 w 581"/>
                <a:gd name="T15" fmla="*/ 367 h 392"/>
                <a:gd name="T16" fmla="*/ 410 w 581"/>
                <a:gd name="T17" fmla="*/ 120 h 392"/>
                <a:gd name="T18" fmla="*/ 379 w 581"/>
                <a:gd name="T19" fmla="*/ 88 h 392"/>
                <a:gd name="T20" fmla="*/ 343 w 581"/>
                <a:gd name="T21" fmla="*/ 88 h 392"/>
                <a:gd name="T22" fmla="*/ 311 w 581"/>
                <a:gd name="T23" fmla="*/ 120 h 392"/>
                <a:gd name="T24" fmla="*/ 311 w 581"/>
                <a:gd name="T25" fmla="*/ 367 h 392"/>
                <a:gd name="T26" fmla="*/ 270 w 581"/>
                <a:gd name="T27" fmla="*/ 367 h 392"/>
                <a:gd name="T28" fmla="*/ 270 w 581"/>
                <a:gd name="T29" fmla="*/ 92 h 392"/>
                <a:gd name="T30" fmla="*/ 239 w 581"/>
                <a:gd name="T31" fmla="*/ 61 h 392"/>
                <a:gd name="T32" fmla="*/ 203 w 581"/>
                <a:gd name="T33" fmla="*/ 61 h 392"/>
                <a:gd name="T34" fmla="*/ 171 w 581"/>
                <a:gd name="T35" fmla="*/ 92 h 392"/>
                <a:gd name="T36" fmla="*/ 171 w 581"/>
                <a:gd name="T37" fmla="*/ 367 h 392"/>
                <a:gd name="T38" fmla="*/ 131 w 581"/>
                <a:gd name="T39" fmla="*/ 367 h 392"/>
                <a:gd name="T40" fmla="*/ 131 w 581"/>
                <a:gd name="T41" fmla="*/ 160 h 392"/>
                <a:gd name="T42" fmla="*/ 99 w 581"/>
                <a:gd name="T43" fmla="*/ 128 h 392"/>
                <a:gd name="T44" fmla="*/ 63 w 581"/>
                <a:gd name="T45" fmla="*/ 128 h 392"/>
                <a:gd name="T46" fmla="*/ 32 w 581"/>
                <a:gd name="T47" fmla="*/ 160 h 392"/>
                <a:gd name="T48" fmla="*/ 32 w 581"/>
                <a:gd name="T49" fmla="*/ 367 h 392"/>
                <a:gd name="T50" fmla="*/ 11 w 581"/>
                <a:gd name="T51" fmla="*/ 367 h 392"/>
                <a:gd name="T52" fmla="*/ 0 w 581"/>
                <a:gd name="T53" fmla="*/ 378 h 392"/>
                <a:gd name="T54" fmla="*/ 0 w 581"/>
                <a:gd name="T55" fmla="*/ 381 h 392"/>
                <a:gd name="T56" fmla="*/ 11 w 581"/>
                <a:gd name="T57" fmla="*/ 392 h 392"/>
                <a:gd name="T58" fmla="*/ 568 w 581"/>
                <a:gd name="T59" fmla="*/ 392 h 392"/>
                <a:gd name="T60" fmla="*/ 581 w 581"/>
                <a:gd name="T61" fmla="*/ 381 h 392"/>
                <a:gd name="T62" fmla="*/ 581 w 581"/>
                <a:gd name="T63" fmla="*/ 378 h 392"/>
                <a:gd name="T64" fmla="*/ 568 w 581"/>
                <a:gd name="T65" fmla="*/ 36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1" h="392">
                  <a:moveTo>
                    <a:pt x="568" y="367"/>
                  </a:moveTo>
                  <a:cubicBezTo>
                    <a:pt x="550" y="367"/>
                    <a:pt x="550" y="367"/>
                    <a:pt x="550" y="367"/>
                  </a:cubicBezTo>
                  <a:cubicBezTo>
                    <a:pt x="550" y="32"/>
                    <a:pt x="550" y="32"/>
                    <a:pt x="550" y="32"/>
                  </a:cubicBezTo>
                  <a:cubicBezTo>
                    <a:pt x="550" y="14"/>
                    <a:pt x="536" y="0"/>
                    <a:pt x="518" y="0"/>
                  </a:cubicBezTo>
                  <a:cubicBezTo>
                    <a:pt x="483" y="0"/>
                    <a:pt x="483" y="0"/>
                    <a:pt x="483" y="0"/>
                  </a:cubicBezTo>
                  <a:cubicBezTo>
                    <a:pt x="465" y="0"/>
                    <a:pt x="451" y="14"/>
                    <a:pt x="451" y="32"/>
                  </a:cubicBezTo>
                  <a:cubicBezTo>
                    <a:pt x="451" y="367"/>
                    <a:pt x="451" y="367"/>
                    <a:pt x="451" y="367"/>
                  </a:cubicBezTo>
                  <a:cubicBezTo>
                    <a:pt x="410" y="367"/>
                    <a:pt x="410" y="367"/>
                    <a:pt x="410" y="367"/>
                  </a:cubicBezTo>
                  <a:cubicBezTo>
                    <a:pt x="410" y="120"/>
                    <a:pt x="410" y="120"/>
                    <a:pt x="410" y="120"/>
                  </a:cubicBezTo>
                  <a:cubicBezTo>
                    <a:pt x="410" y="102"/>
                    <a:pt x="396" y="88"/>
                    <a:pt x="379" y="88"/>
                  </a:cubicBezTo>
                  <a:cubicBezTo>
                    <a:pt x="343" y="88"/>
                    <a:pt x="343" y="88"/>
                    <a:pt x="343" y="88"/>
                  </a:cubicBezTo>
                  <a:cubicBezTo>
                    <a:pt x="325" y="88"/>
                    <a:pt x="311" y="102"/>
                    <a:pt x="311" y="120"/>
                  </a:cubicBezTo>
                  <a:cubicBezTo>
                    <a:pt x="311" y="367"/>
                    <a:pt x="311" y="367"/>
                    <a:pt x="311" y="367"/>
                  </a:cubicBezTo>
                  <a:cubicBezTo>
                    <a:pt x="270" y="367"/>
                    <a:pt x="270" y="367"/>
                    <a:pt x="270" y="367"/>
                  </a:cubicBezTo>
                  <a:cubicBezTo>
                    <a:pt x="270" y="92"/>
                    <a:pt x="270" y="92"/>
                    <a:pt x="270" y="92"/>
                  </a:cubicBezTo>
                  <a:cubicBezTo>
                    <a:pt x="270" y="75"/>
                    <a:pt x="256" y="61"/>
                    <a:pt x="239" y="61"/>
                  </a:cubicBezTo>
                  <a:cubicBezTo>
                    <a:pt x="203" y="61"/>
                    <a:pt x="203" y="61"/>
                    <a:pt x="203" y="61"/>
                  </a:cubicBezTo>
                  <a:cubicBezTo>
                    <a:pt x="186" y="61"/>
                    <a:pt x="171" y="75"/>
                    <a:pt x="171" y="92"/>
                  </a:cubicBezTo>
                  <a:cubicBezTo>
                    <a:pt x="171" y="367"/>
                    <a:pt x="171" y="367"/>
                    <a:pt x="171" y="367"/>
                  </a:cubicBezTo>
                  <a:cubicBezTo>
                    <a:pt x="131" y="367"/>
                    <a:pt x="131" y="367"/>
                    <a:pt x="131" y="367"/>
                  </a:cubicBezTo>
                  <a:cubicBezTo>
                    <a:pt x="131" y="160"/>
                    <a:pt x="131" y="160"/>
                    <a:pt x="131" y="160"/>
                  </a:cubicBezTo>
                  <a:cubicBezTo>
                    <a:pt x="131" y="143"/>
                    <a:pt x="117" y="128"/>
                    <a:pt x="99" y="128"/>
                  </a:cubicBezTo>
                  <a:cubicBezTo>
                    <a:pt x="63" y="128"/>
                    <a:pt x="63" y="128"/>
                    <a:pt x="63" y="128"/>
                  </a:cubicBezTo>
                  <a:cubicBezTo>
                    <a:pt x="46" y="128"/>
                    <a:pt x="32" y="143"/>
                    <a:pt x="32" y="160"/>
                  </a:cubicBezTo>
                  <a:cubicBezTo>
                    <a:pt x="32" y="367"/>
                    <a:pt x="32" y="367"/>
                    <a:pt x="32" y="367"/>
                  </a:cubicBezTo>
                  <a:cubicBezTo>
                    <a:pt x="11" y="367"/>
                    <a:pt x="11" y="367"/>
                    <a:pt x="11" y="367"/>
                  </a:cubicBezTo>
                  <a:cubicBezTo>
                    <a:pt x="4" y="367"/>
                    <a:pt x="0" y="372"/>
                    <a:pt x="0" y="378"/>
                  </a:cubicBezTo>
                  <a:cubicBezTo>
                    <a:pt x="0" y="381"/>
                    <a:pt x="0" y="381"/>
                    <a:pt x="0" y="381"/>
                  </a:cubicBezTo>
                  <a:cubicBezTo>
                    <a:pt x="0" y="387"/>
                    <a:pt x="4" y="392"/>
                    <a:pt x="11" y="392"/>
                  </a:cubicBezTo>
                  <a:cubicBezTo>
                    <a:pt x="568" y="392"/>
                    <a:pt x="568" y="392"/>
                    <a:pt x="568" y="392"/>
                  </a:cubicBezTo>
                  <a:cubicBezTo>
                    <a:pt x="575" y="392"/>
                    <a:pt x="581" y="387"/>
                    <a:pt x="581" y="381"/>
                  </a:cubicBezTo>
                  <a:cubicBezTo>
                    <a:pt x="581" y="378"/>
                    <a:pt x="581" y="378"/>
                    <a:pt x="581" y="378"/>
                  </a:cubicBezTo>
                  <a:cubicBezTo>
                    <a:pt x="581" y="372"/>
                    <a:pt x="575" y="367"/>
                    <a:pt x="568" y="36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grpSp>
        <p:nvGrpSpPr>
          <p:cNvPr id="11" name="Group 10">
            <a:extLst>
              <a:ext uri="{FF2B5EF4-FFF2-40B4-BE49-F238E27FC236}">
                <a16:creationId xmlns:a16="http://schemas.microsoft.com/office/drawing/2014/main" id="{AB325B3B-F585-49BB-AC58-2408EE47ACB1}"/>
              </a:ext>
            </a:extLst>
          </p:cNvPr>
          <p:cNvGrpSpPr/>
          <p:nvPr/>
        </p:nvGrpSpPr>
        <p:grpSpPr>
          <a:xfrm>
            <a:off x="527704" y="3067282"/>
            <a:ext cx="495844" cy="806103"/>
            <a:chOff x="942975" y="5508625"/>
            <a:chExt cx="207963" cy="393700"/>
          </a:xfrm>
          <a:solidFill>
            <a:schemeClr val="accent2"/>
          </a:solidFill>
        </p:grpSpPr>
        <p:sp>
          <p:nvSpPr>
            <p:cNvPr id="12" name="Freeform 343">
              <a:extLst>
                <a:ext uri="{FF2B5EF4-FFF2-40B4-BE49-F238E27FC236}">
                  <a16:creationId xmlns:a16="http://schemas.microsoft.com/office/drawing/2014/main" id="{AF8D4838-5A6C-469B-A014-4F092F351D2B}"/>
                </a:ext>
              </a:extLst>
            </p:cNvPr>
            <p:cNvSpPr>
              <a:spLocks/>
            </p:cNvSpPr>
            <p:nvPr/>
          </p:nvSpPr>
          <p:spPr bwMode="auto">
            <a:xfrm>
              <a:off x="974725" y="5508625"/>
              <a:ext cx="147638" cy="111125"/>
            </a:xfrm>
            <a:custGeom>
              <a:avLst/>
              <a:gdLst>
                <a:gd name="T0" fmla="*/ 23 w 195"/>
                <a:gd name="T1" fmla="*/ 146 h 146"/>
                <a:gd name="T2" fmla="*/ 176 w 195"/>
                <a:gd name="T3" fmla="*/ 146 h 146"/>
                <a:gd name="T4" fmla="*/ 195 w 195"/>
                <a:gd name="T5" fmla="*/ 134 h 146"/>
                <a:gd name="T6" fmla="*/ 195 w 195"/>
                <a:gd name="T7" fmla="*/ 60 h 146"/>
                <a:gd name="T8" fmla="*/ 195 w 195"/>
                <a:gd name="T9" fmla="*/ 57 h 146"/>
                <a:gd name="T10" fmla="*/ 195 w 195"/>
                <a:gd name="T11" fmla="*/ 55 h 146"/>
                <a:gd name="T12" fmla="*/ 195 w 195"/>
                <a:gd name="T13" fmla="*/ 55 h 146"/>
                <a:gd name="T14" fmla="*/ 104 w 195"/>
                <a:gd name="T15" fmla="*/ 2 h 146"/>
                <a:gd name="T16" fmla="*/ 1 w 195"/>
                <a:gd name="T17" fmla="*/ 55 h 146"/>
                <a:gd name="T18" fmla="*/ 1 w 195"/>
                <a:gd name="T19" fmla="*/ 55 h 146"/>
                <a:gd name="T20" fmla="*/ 0 w 195"/>
                <a:gd name="T21" fmla="*/ 55 h 146"/>
                <a:gd name="T22" fmla="*/ 0 w 195"/>
                <a:gd name="T23" fmla="*/ 57 h 146"/>
                <a:gd name="T24" fmla="*/ 0 w 195"/>
                <a:gd name="T25" fmla="*/ 59 h 146"/>
                <a:gd name="T26" fmla="*/ 0 w 195"/>
                <a:gd name="T27" fmla="*/ 135 h 146"/>
                <a:gd name="T28" fmla="*/ 23 w 195"/>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46">
                  <a:moveTo>
                    <a:pt x="23" y="146"/>
                  </a:moveTo>
                  <a:cubicBezTo>
                    <a:pt x="176" y="146"/>
                    <a:pt x="176" y="146"/>
                    <a:pt x="176" y="146"/>
                  </a:cubicBezTo>
                  <a:cubicBezTo>
                    <a:pt x="188" y="146"/>
                    <a:pt x="195" y="142"/>
                    <a:pt x="195" y="134"/>
                  </a:cubicBezTo>
                  <a:cubicBezTo>
                    <a:pt x="195" y="60"/>
                    <a:pt x="195" y="60"/>
                    <a:pt x="195" y="60"/>
                  </a:cubicBezTo>
                  <a:cubicBezTo>
                    <a:pt x="195" y="59"/>
                    <a:pt x="195" y="58"/>
                    <a:pt x="195" y="57"/>
                  </a:cubicBezTo>
                  <a:cubicBezTo>
                    <a:pt x="195" y="55"/>
                    <a:pt x="195" y="55"/>
                    <a:pt x="195" y="55"/>
                  </a:cubicBezTo>
                  <a:cubicBezTo>
                    <a:pt x="195" y="55"/>
                    <a:pt x="195" y="55"/>
                    <a:pt x="195" y="55"/>
                  </a:cubicBezTo>
                  <a:cubicBezTo>
                    <a:pt x="192" y="27"/>
                    <a:pt x="153" y="4"/>
                    <a:pt x="104" y="2"/>
                  </a:cubicBezTo>
                  <a:cubicBezTo>
                    <a:pt x="50" y="0"/>
                    <a:pt x="4" y="24"/>
                    <a:pt x="1" y="55"/>
                  </a:cubicBezTo>
                  <a:cubicBezTo>
                    <a:pt x="1" y="55"/>
                    <a:pt x="1" y="55"/>
                    <a:pt x="1" y="55"/>
                  </a:cubicBezTo>
                  <a:cubicBezTo>
                    <a:pt x="0" y="55"/>
                    <a:pt x="0" y="55"/>
                    <a:pt x="0" y="55"/>
                  </a:cubicBezTo>
                  <a:cubicBezTo>
                    <a:pt x="0" y="57"/>
                    <a:pt x="0" y="57"/>
                    <a:pt x="0" y="57"/>
                  </a:cubicBezTo>
                  <a:cubicBezTo>
                    <a:pt x="0" y="59"/>
                    <a:pt x="0" y="59"/>
                    <a:pt x="0" y="59"/>
                  </a:cubicBezTo>
                  <a:cubicBezTo>
                    <a:pt x="0" y="135"/>
                    <a:pt x="0" y="135"/>
                    <a:pt x="0" y="135"/>
                  </a:cubicBezTo>
                  <a:cubicBezTo>
                    <a:pt x="0" y="145"/>
                    <a:pt x="9" y="146"/>
                    <a:pt x="23" y="1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3" name="Freeform 344">
              <a:extLst>
                <a:ext uri="{FF2B5EF4-FFF2-40B4-BE49-F238E27FC236}">
                  <a16:creationId xmlns:a16="http://schemas.microsoft.com/office/drawing/2014/main" id="{85A6E546-ACDD-4198-9D2C-08FC268AB64F}"/>
                </a:ext>
              </a:extLst>
            </p:cNvPr>
            <p:cNvSpPr>
              <a:spLocks noEditPoints="1"/>
            </p:cNvSpPr>
            <p:nvPr/>
          </p:nvSpPr>
          <p:spPr bwMode="auto">
            <a:xfrm>
              <a:off x="942975" y="5607050"/>
              <a:ext cx="207963" cy="295275"/>
            </a:xfrm>
            <a:custGeom>
              <a:avLst/>
              <a:gdLst>
                <a:gd name="T0" fmla="*/ 276 w 276"/>
                <a:gd name="T1" fmla="*/ 147 h 393"/>
                <a:gd name="T2" fmla="*/ 0 w 276"/>
                <a:gd name="T3" fmla="*/ 146 h 393"/>
                <a:gd name="T4" fmla="*/ 0 w 276"/>
                <a:gd name="T5" fmla="*/ 147 h 393"/>
                <a:gd name="T6" fmla="*/ 0 w 276"/>
                <a:gd name="T7" fmla="*/ 147 h 393"/>
                <a:gd name="T8" fmla="*/ 0 w 276"/>
                <a:gd name="T9" fmla="*/ 152 h 393"/>
                <a:gd name="T10" fmla="*/ 0 w 276"/>
                <a:gd name="T11" fmla="*/ 157 h 393"/>
                <a:gd name="T12" fmla="*/ 0 w 276"/>
                <a:gd name="T13" fmla="*/ 367 h 393"/>
                <a:gd name="T14" fmla="*/ 32 w 276"/>
                <a:gd name="T15" fmla="*/ 393 h 393"/>
                <a:gd name="T16" fmla="*/ 249 w 276"/>
                <a:gd name="T17" fmla="*/ 393 h 393"/>
                <a:gd name="T18" fmla="*/ 276 w 276"/>
                <a:gd name="T19" fmla="*/ 363 h 393"/>
                <a:gd name="T20" fmla="*/ 276 w 276"/>
                <a:gd name="T21" fmla="*/ 159 h 393"/>
                <a:gd name="T22" fmla="*/ 276 w 276"/>
                <a:gd name="T23" fmla="*/ 151 h 393"/>
                <a:gd name="T24" fmla="*/ 276 w 276"/>
                <a:gd name="T25" fmla="*/ 147 h 393"/>
                <a:gd name="T26" fmla="*/ 229 w 276"/>
                <a:gd name="T27" fmla="*/ 242 h 393"/>
                <a:gd name="T28" fmla="*/ 218 w 276"/>
                <a:gd name="T29" fmla="*/ 253 h 393"/>
                <a:gd name="T30" fmla="*/ 174 w 276"/>
                <a:gd name="T31" fmla="*/ 253 h 393"/>
                <a:gd name="T32" fmla="*/ 174 w 276"/>
                <a:gd name="T33" fmla="*/ 298 h 393"/>
                <a:gd name="T34" fmla="*/ 163 w 276"/>
                <a:gd name="T35" fmla="*/ 309 h 393"/>
                <a:gd name="T36" fmla="*/ 116 w 276"/>
                <a:gd name="T37" fmla="*/ 309 h 393"/>
                <a:gd name="T38" fmla="*/ 105 w 276"/>
                <a:gd name="T39" fmla="*/ 298 h 393"/>
                <a:gd name="T40" fmla="*/ 105 w 276"/>
                <a:gd name="T41" fmla="*/ 253 h 393"/>
                <a:gd name="T42" fmla="*/ 60 w 276"/>
                <a:gd name="T43" fmla="*/ 253 h 393"/>
                <a:gd name="T44" fmla="*/ 49 w 276"/>
                <a:gd name="T45" fmla="*/ 242 h 393"/>
                <a:gd name="T46" fmla="*/ 49 w 276"/>
                <a:gd name="T47" fmla="*/ 195 h 393"/>
                <a:gd name="T48" fmla="*/ 60 w 276"/>
                <a:gd name="T49" fmla="*/ 184 h 393"/>
                <a:gd name="T50" fmla="*/ 105 w 276"/>
                <a:gd name="T51" fmla="*/ 184 h 393"/>
                <a:gd name="T52" fmla="*/ 105 w 276"/>
                <a:gd name="T53" fmla="*/ 140 h 393"/>
                <a:gd name="T54" fmla="*/ 116 w 276"/>
                <a:gd name="T55" fmla="*/ 129 h 393"/>
                <a:gd name="T56" fmla="*/ 163 w 276"/>
                <a:gd name="T57" fmla="*/ 129 h 393"/>
                <a:gd name="T58" fmla="*/ 174 w 276"/>
                <a:gd name="T59" fmla="*/ 140 h 393"/>
                <a:gd name="T60" fmla="*/ 174 w 276"/>
                <a:gd name="T61" fmla="*/ 184 h 393"/>
                <a:gd name="T62" fmla="*/ 218 w 276"/>
                <a:gd name="T63" fmla="*/ 184 h 393"/>
                <a:gd name="T64" fmla="*/ 229 w 276"/>
                <a:gd name="T65" fmla="*/ 195 h 393"/>
                <a:gd name="T66" fmla="*/ 229 w 276"/>
                <a:gd name="T67" fmla="*/ 242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393">
                  <a:moveTo>
                    <a:pt x="276" y="147"/>
                  </a:moveTo>
                  <a:cubicBezTo>
                    <a:pt x="269" y="2"/>
                    <a:pt x="13" y="0"/>
                    <a:pt x="0" y="146"/>
                  </a:cubicBezTo>
                  <a:cubicBezTo>
                    <a:pt x="0" y="147"/>
                    <a:pt x="0" y="147"/>
                    <a:pt x="0" y="147"/>
                  </a:cubicBezTo>
                  <a:cubicBezTo>
                    <a:pt x="0" y="147"/>
                    <a:pt x="0" y="147"/>
                    <a:pt x="0" y="147"/>
                  </a:cubicBezTo>
                  <a:cubicBezTo>
                    <a:pt x="0" y="152"/>
                    <a:pt x="0" y="152"/>
                    <a:pt x="0" y="152"/>
                  </a:cubicBezTo>
                  <a:cubicBezTo>
                    <a:pt x="0" y="157"/>
                    <a:pt x="0" y="157"/>
                    <a:pt x="0" y="157"/>
                  </a:cubicBezTo>
                  <a:cubicBezTo>
                    <a:pt x="0" y="367"/>
                    <a:pt x="0" y="367"/>
                    <a:pt x="0" y="367"/>
                  </a:cubicBezTo>
                  <a:cubicBezTo>
                    <a:pt x="0" y="390"/>
                    <a:pt x="13" y="393"/>
                    <a:pt x="32" y="393"/>
                  </a:cubicBezTo>
                  <a:cubicBezTo>
                    <a:pt x="249" y="393"/>
                    <a:pt x="249" y="393"/>
                    <a:pt x="249" y="393"/>
                  </a:cubicBezTo>
                  <a:cubicBezTo>
                    <a:pt x="266" y="393"/>
                    <a:pt x="276" y="384"/>
                    <a:pt x="276" y="363"/>
                  </a:cubicBezTo>
                  <a:cubicBezTo>
                    <a:pt x="276" y="159"/>
                    <a:pt x="276" y="159"/>
                    <a:pt x="276" y="159"/>
                  </a:cubicBezTo>
                  <a:cubicBezTo>
                    <a:pt x="276" y="156"/>
                    <a:pt x="276" y="153"/>
                    <a:pt x="276" y="151"/>
                  </a:cubicBezTo>
                  <a:cubicBezTo>
                    <a:pt x="276" y="147"/>
                    <a:pt x="276" y="147"/>
                    <a:pt x="276" y="147"/>
                  </a:cubicBezTo>
                  <a:close/>
                  <a:moveTo>
                    <a:pt x="229" y="242"/>
                  </a:moveTo>
                  <a:cubicBezTo>
                    <a:pt x="229" y="248"/>
                    <a:pt x="224" y="253"/>
                    <a:pt x="218" y="253"/>
                  </a:cubicBezTo>
                  <a:cubicBezTo>
                    <a:pt x="174" y="253"/>
                    <a:pt x="174" y="253"/>
                    <a:pt x="174" y="253"/>
                  </a:cubicBezTo>
                  <a:cubicBezTo>
                    <a:pt x="174" y="298"/>
                    <a:pt x="174" y="298"/>
                    <a:pt x="174" y="298"/>
                  </a:cubicBezTo>
                  <a:cubicBezTo>
                    <a:pt x="174" y="304"/>
                    <a:pt x="169" y="309"/>
                    <a:pt x="163" y="309"/>
                  </a:cubicBezTo>
                  <a:cubicBezTo>
                    <a:pt x="116" y="309"/>
                    <a:pt x="116" y="309"/>
                    <a:pt x="116" y="309"/>
                  </a:cubicBezTo>
                  <a:cubicBezTo>
                    <a:pt x="110" y="309"/>
                    <a:pt x="105" y="304"/>
                    <a:pt x="105" y="298"/>
                  </a:cubicBezTo>
                  <a:cubicBezTo>
                    <a:pt x="105" y="253"/>
                    <a:pt x="105" y="253"/>
                    <a:pt x="105" y="253"/>
                  </a:cubicBezTo>
                  <a:cubicBezTo>
                    <a:pt x="60" y="253"/>
                    <a:pt x="60" y="253"/>
                    <a:pt x="60" y="253"/>
                  </a:cubicBezTo>
                  <a:cubicBezTo>
                    <a:pt x="54" y="253"/>
                    <a:pt x="49" y="248"/>
                    <a:pt x="49" y="242"/>
                  </a:cubicBezTo>
                  <a:cubicBezTo>
                    <a:pt x="49" y="195"/>
                    <a:pt x="49" y="195"/>
                    <a:pt x="49" y="195"/>
                  </a:cubicBezTo>
                  <a:cubicBezTo>
                    <a:pt x="49" y="189"/>
                    <a:pt x="54" y="184"/>
                    <a:pt x="60" y="184"/>
                  </a:cubicBezTo>
                  <a:cubicBezTo>
                    <a:pt x="105" y="184"/>
                    <a:pt x="105" y="184"/>
                    <a:pt x="105" y="184"/>
                  </a:cubicBezTo>
                  <a:cubicBezTo>
                    <a:pt x="105" y="140"/>
                    <a:pt x="105" y="140"/>
                    <a:pt x="105" y="140"/>
                  </a:cubicBezTo>
                  <a:cubicBezTo>
                    <a:pt x="105" y="134"/>
                    <a:pt x="110" y="129"/>
                    <a:pt x="116" y="129"/>
                  </a:cubicBezTo>
                  <a:cubicBezTo>
                    <a:pt x="163" y="129"/>
                    <a:pt x="163" y="129"/>
                    <a:pt x="163" y="129"/>
                  </a:cubicBezTo>
                  <a:cubicBezTo>
                    <a:pt x="169" y="129"/>
                    <a:pt x="174" y="134"/>
                    <a:pt x="174" y="140"/>
                  </a:cubicBezTo>
                  <a:cubicBezTo>
                    <a:pt x="174" y="184"/>
                    <a:pt x="174" y="184"/>
                    <a:pt x="174" y="184"/>
                  </a:cubicBezTo>
                  <a:cubicBezTo>
                    <a:pt x="218" y="184"/>
                    <a:pt x="218" y="184"/>
                    <a:pt x="218" y="184"/>
                  </a:cubicBezTo>
                  <a:cubicBezTo>
                    <a:pt x="224" y="184"/>
                    <a:pt x="229" y="189"/>
                    <a:pt x="229" y="195"/>
                  </a:cubicBezTo>
                  <a:lnTo>
                    <a:pt x="229"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23" name="Graphic 22" descr="Comment Fire">
            <a:extLst>
              <a:ext uri="{FF2B5EF4-FFF2-40B4-BE49-F238E27FC236}">
                <a16:creationId xmlns:a16="http://schemas.microsoft.com/office/drawing/2014/main" id="{018E79A4-2D03-4AFE-BF92-73B8DA6757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052" y="4309431"/>
            <a:ext cx="1235148" cy="1192054"/>
          </a:xfrm>
          <a:prstGeom prst="rect">
            <a:avLst/>
          </a:prstGeom>
        </p:spPr>
      </p:pic>
      <p:graphicFrame>
        <p:nvGraphicFramePr>
          <p:cNvPr id="14" name="Content Placeholder 7">
            <a:extLst>
              <a:ext uri="{FF2B5EF4-FFF2-40B4-BE49-F238E27FC236}">
                <a16:creationId xmlns:a16="http://schemas.microsoft.com/office/drawing/2014/main" id="{E166C242-6EF1-CF44-BE43-094A5EC2CE51}"/>
              </a:ext>
            </a:extLst>
          </p:cNvPr>
          <p:cNvGraphicFramePr>
            <a:graphicFrameLocks/>
          </p:cNvGraphicFramePr>
          <p:nvPr>
            <p:extLst>
              <p:ext uri="{D42A27DB-BD31-4B8C-83A1-F6EECF244321}">
                <p14:modId xmlns:p14="http://schemas.microsoft.com/office/powerpoint/2010/main" val="234215363"/>
              </p:ext>
            </p:extLst>
          </p:nvPr>
        </p:nvGraphicFramePr>
        <p:xfrm>
          <a:off x="4242351" y="1192341"/>
          <a:ext cx="7949649" cy="45879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36281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073E5A42-C049-4D8D-9FF6-91BFA9B61278}"/>
              </a:ext>
            </a:extLst>
          </p:cNvPr>
          <p:cNvSpPr/>
          <p:nvPr/>
        </p:nvSpPr>
        <p:spPr>
          <a:xfrm>
            <a:off x="230492" y="194543"/>
            <a:ext cx="602267" cy="1534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D922C2-D8FA-8640-8EB9-D7ED48189097}"/>
              </a:ext>
            </a:extLst>
          </p:cNvPr>
          <p:cNvSpPr txBox="1"/>
          <p:nvPr/>
        </p:nvSpPr>
        <p:spPr>
          <a:xfrm>
            <a:off x="176064" y="488478"/>
            <a:ext cx="5767537" cy="1754326"/>
          </a:xfrm>
          <a:prstGeom prst="rect">
            <a:avLst/>
          </a:prstGeom>
          <a:noFill/>
        </p:spPr>
        <p:txBody>
          <a:bodyPr wrap="square" rtlCol="0" anchor="ctr">
            <a:spAutoFit/>
          </a:bodyPr>
          <a:lstStyle/>
          <a:p>
            <a:r>
              <a:rPr lang="en-US" sz="1200" dirty="0">
                <a:latin typeface="Arial" panose="020B0604020202020204" pitchFamily="34" charset="0"/>
                <a:cs typeface="Arial" panose="020B0604020202020204" pitchFamily="34" charset="0"/>
              </a:rPr>
              <a:t>Consumers in all three countries surveyed (US, UK and Germany) are increasingly knowledgeable and discerning – illustrated by what they look for when buying prebiotic products.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matches ITCs analysis of the marketplace, as product developers look to formulate with multiple prebiotic sources and new or emerging prebiotic ingredients like (XOS) xylo-oligosaccharides, pectin oligosaccharides, acacia fiber, arabinoxylan and beta-glucans , while the science base has broadened for well-documented ingredients such as resistant starch.</a:t>
            </a:r>
          </a:p>
        </p:txBody>
      </p:sp>
      <p:sp>
        <p:nvSpPr>
          <p:cNvPr id="13" name="TextBox 12">
            <a:extLst>
              <a:ext uri="{FF2B5EF4-FFF2-40B4-BE49-F238E27FC236}">
                <a16:creationId xmlns:a16="http://schemas.microsoft.com/office/drawing/2014/main" id="{BFFB5159-1629-3145-823C-6214370D8778}"/>
              </a:ext>
            </a:extLst>
          </p:cNvPr>
          <p:cNvSpPr txBox="1"/>
          <p:nvPr/>
        </p:nvSpPr>
        <p:spPr>
          <a:xfrm>
            <a:off x="6248402" y="4920343"/>
            <a:ext cx="5767535"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It should be noted, that while current ITC Insights work only surveys supplement consumers, rather than foods and beverage users, many of the findings do translate across all markets of functional food and drinks.</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Overall awareness of prebiotics, in addition to what prebiotic consumers look for on product labels – such as a combination of a probiotic with a prebiotic (symbiotic)  – clearly gives insights into broader consumer understanding and marketing tactics.</a:t>
            </a:r>
          </a:p>
          <a:p>
            <a:endParaRPr lang="en-US" sz="1200" dirty="0"/>
          </a:p>
        </p:txBody>
      </p:sp>
      <p:graphicFrame>
        <p:nvGraphicFramePr>
          <p:cNvPr id="14" name="Table 13">
            <a:extLst>
              <a:ext uri="{FF2B5EF4-FFF2-40B4-BE49-F238E27FC236}">
                <a16:creationId xmlns:a16="http://schemas.microsoft.com/office/drawing/2014/main" id="{391B0E67-EA01-2F4F-9C86-79DEE9702A2C}"/>
              </a:ext>
            </a:extLst>
          </p:cNvPr>
          <p:cNvGraphicFramePr>
            <a:graphicFrameLocks noGrp="1"/>
          </p:cNvGraphicFramePr>
          <p:nvPr>
            <p:extLst>
              <p:ext uri="{D42A27DB-BD31-4B8C-83A1-F6EECF244321}">
                <p14:modId xmlns:p14="http://schemas.microsoft.com/office/powerpoint/2010/main" val="1333389816"/>
              </p:ext>
            </p:extLst>
          </p:nvPr>
        </p:nvGraphicFramePr>
        <p:xfrm>
          <a:off x="230492" y="2721780"/>
          <a:ext cx="5713108" cy="707220"/>
        </p:xfrm>
        <a:graphic>
          <a:graphicData uri="http://schemas.openxmlformats.org/drawingml/2006/table">
            <a:tbl>
              <a:tblPr bandRow="1">
                <a:tableStyleId>{93296810-A885-4BE3-A3E7-6D5BEEA58F35}</a:tableStyleId>
              </a:tblPr>
              <a:tblGrid>
                <a:gridCol w="4689650">
                  <a:extLst>
                    <a:ext uri="{9D8B030D-6E8A-4147-A177-3AD203B41FA5}">
                      <a16:colId xmlns:a16="http://schemas.microsoft.com/office/drawing/2014/main" val="2121933066"/>
                    </a:ext>
                  </a:extLst>
                </a:gridCol>
                <a:gridCol w="1023458">
                  <a:extLst>
                    <a:ext uri="{9D8B030D-6E8A-4147-A177-3AD203B41FA5}">
                      <a16:colId xmlns:a16="http://schemas.microsoft.com/office/drawing/2014/main" val="1194538042"/>
                    </a:ext>
                  </a:extLst>
                </a:gridCol>
              </a:tblGrid>
              <a:tr h="235740">
                <a:tc>
                  <a:txBody>
                    <a:bodyPr/>
                    <a:lstStyle/>
                    <a:p>
                      <a:pPr algn="l" fontAlgn="b"/>
                      <a:r>
                        <a:rPr lang="en-US" sz="1200" u="none" strike="noStrike" dirty="0">
                          <a:effectLst/>
                          <a:latin typeface="Arial" panose="020B0604020202020204" pitchFamily="34" charset="0"/>
                          <a:cs typeface="Arial" panose="020B0604020202020204" pitchFamily="34" charset="0"/>
                        </a:rPr>
                        <a:t>Look that it is labelled as a prebiotic</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200" u="none" strike="noStrike" dirty="0">
                          <a:effectLst/>
                          <a:latin typeface="Arial" panose="020B0604020202020204" pitchFamily="34" charset="0"/>
                          <a:cs typeface="Arial" panose="020B0604020202020204" pitchFamily="34" charset="0"/>
                        </a:rPr>
                        <a:t>39%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135548207"/>
                  </a:ext>
                </a:extLst>
              </a:tr>
              <a:tr h="235740">
                <a:tc>
                  <a:txBody>
                    <a:bodyPr/>
                    <a:lstStyle/>
                    <a:p>
                      <a:pPr algn="l" fontAlgn="b"/>
                      <a:r>
                        <a:rPr lang="en-US" sz="1200" u="none" strike="noStrike" dirty="0">
                          <a:effectLst/>
                          <a:latin typeface="Arial" panose="020B0604020202020204" pitchFamily="34" charset="0"/>
                          <a:cs typeface="Arial" panose="020B0604020202020204" pitchFamily="34" charset="0"/>
                        </a:rPr>
                        <a:t>Look for a probiotic/prebiotic combination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200" u="none" strike="noStrike" dirty="0">
                          <a:effectLst/>
                          <a:latin typeface="Arial" panose="020B0604020202020204" pitchFamily="34" charset="0"/>
                          <a:cs typeface="Arial" panose="020B0604020202020204" pitchFamily="34" charset="0"/>
                        </a:rPr>
                        <a:t>31%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96696262"/>
                  </a:ext>
                </a:extLst>
              </a:tr>
              <a:tr h="235740">
                <a:tc>
                  <a:txBody>
                    <a:bodyPr/>
                    <a:lstStyle/>
                    <a:p>
                      <a:pPr algn="l" fontAlgn="b"/>
                      <a:r>
                        <a:rPr lang="en-US" sz="1200" u="none" strike="noStrike" dirty="0">
                          <a:effectLst/>
                          <a:latin typeface="Arial" panose="020B0604020202020204" pitchFamily="34" charset="0"/>
                          <a:cs typeface="Arial" panose="020B0604020202020204" pitchFamily="34" charset="0"/>
                        </a:rPr>
                        <a:t>Look for fiber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200" u="none" strike="noStrike" dirty="0">
                          <a:effectLst/>
                          <a:latin typeface="Arial" panose="020B0604020202020204" pitchFamily="34" charset="0"/>
                          <a:cs typeface="Arial" panose="020B0604020202020204" pitchFamily="34" charset="0"/>
                        </a:rPr>
                        <a:t>30%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82468517"/>
                  </a:ext>
                </a:extLst>
              </a:tr>
            </a:tbl>
          </a:graphicData>
        </a:graphic>
      </p:graphicFrame>
      <p:sp>
        <p:nvSpPr>
          <p:cNvPr id="16" name="TextBox 15">
            <a:extLst>
              <a:ext uri="{FF2B5EF4-FFF2-40B4-BE49-F238E27FC236}">
                <a16:creationId xmlns:a16="http://schemas.microsoft.com/office/drawing/2014/main" id="{8B2AC706-9016-F941-9504-971F95B4584E}"/>
              </a:ext>
            </a:extLst>
          </p:cNvPr>
          <p:cNvSpPr txBox="1"/>
          <p:nvPr/>
        </p:nvSpPr>
        <p:spPr>
          <a:xfrm>
            <a:off x="230492" y="3626346"/>
            <a:ext cx="5713108" cy="3231654"/>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 the very early days of the prebiotic category, much of the emphasis was on fiber, with fiber frequently used instead of – or interchangeably with – the term ‘prebiotic’.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However, it is important to note that not all fibers are prebiotic – and there are many more food constituents shown to exhibit prebiotic activity than simple fiber sources.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While it remains true that many prebiotics are fibers, other prebiotic ingredients such as selected polyphenols and  bacteriophages have been shown to be effective at relatively low doses, meaning  product developers can more effectively create products in multiple delivery formats, including traditional dietary supplements formats such as tablets and capsules as well as functional foods and beverages. These lower dosages can also help to overcome the negative consequences of higher dose ingredients, whether that be gastric distress or taste issues. </a:t>
            </a:r>
          </a:p>
          <a:p>
            <a:endParaRPr lang="en-US" sz="1200" dirty="0"/>
          </a:p>
        </p:txBody>
      </p:sp>
      <p:pic>
        <p:nvPicPr>
          <p:cNvPr id="18" name="Picture 17" descr="Graphical user interface, text&#10;&#10;Description automatically generated">
            <a:extLst>
              <a:ext uri="{FF2B5EF4-FFF2-40B4-BE49-F238E27FC236}">
                <a16:creationId xmlns:a16="http://schemas.microsoft.com/office/drawing/2014/main" id="{C1124FC8-1294-8142-AD7B-1FE1F39D8B04}"/>
              </a:ext>
            </a:extLst>
          </p:cNvPr>
          <p:cNvPicPr>
            <a:picLocks noChangeAspect="1"/>
          </p:cNvPicPr>
          <p:nvPr/>
        </p:nvPicPr>
        <p:blipFill>
          <a:blip r:embed="rId2"/>
          <a:stretch>
            <a:fillRect/>
          </a:stretch>
        </p:blipFill>
        <p:spPr>
          <a:xfrm>
            <a:off x="6833829" y="2606041"/>
            <a:ext cx="5029200" cy="2314302"/>
          </a:xfrm>
          <a:prstGeom prst="rect">
            <a:avLst/>
          </a:prstGeom>
        </p:spPr>
      </p:pic>
      <p:pic>
        <p:nvPicPr>
          <p:cNvPr id="20" name="Picture 19" descr="A picture containing text, iPod&#10;&#10;Description automatically generated">
            <a:extLst>
              <a:ext uri="{FF2B5EF4-FFF2-40B4-BE49-F238E27FC236}">
                <a16:creationId xmlns:a16="http://schemas.microsoft.com/office/drawing/2014/main" id="{B6427B81-397F-9741-8663-1F05A6A06A3D}"/>
              </a:ext>
            </a:extLst>
          </p:cNvPr>
          <p:cNvPicPr>
            <a:picLocks noChangeAspect="1"/>
          </p:cNvPicPr>
          <p:nvPr/>
        </p:nvPicPr>
        <p:blipFill>
          <a:blip r:embed="rId3"/>
          <a:stretch>
            <a:fillRect/>
          </a:stretch>
        </p:blipFill>
        <p:spPr>
          <a:xfrm>
            <a:off x="6833829" y="521813"/>
            <a:ext cx="5029200" cy="2097231"/>
          </a:xfrm>
          <a:prstGeom prst="rect">
            <a:avLst/>
          </a:prstGeom>
        </p:spPr>
      </p:pic>
      <p:sp>
        <p:nvSpPr>
          <p:cNvPr id="21" name="TextBox 20">
            <a:extLst>
              <a:ext uri="{FF2B5EF4-FFF2-40B4-BE49-F238E27FC236}">
                <a16:creationId xmlns:a16="http://schemas.microsoft.com/office/drawing/2014/main" id="{5625D8F5-C9E1-5747-B186-A66A5227935D}"/>
              </a:ext>
            </a:extLst>
          </p:cNvPr>
          <p:cNvSpPr txBox="1"/>
          <p:nvPr/>
        </p:nvSpPr>
        <p:spPr>
          <a:xfrm>
            <a:off x="7162800" y="194543"/>
            <a:ext cx="4319917" cy="369332"/>
          </a:xfrm>
          <a:prstGeom prst="rect">
            <a:avLst/>
          </a:prstGeom>
          <a:noFill/>
        </p:spPr>
        <p:txBody>
          <a:bodyPr wrap="square" rtlCol="0">
            <a:spAutoFit/>
          </a:bodyPr>
          <a:lstStyle/>
          <a:p>
            <a:pPr algn="ctr"/>
            <a:r>
              <a:rPr lang="en-US" b="1" dirty="0">
                <a:solidFill>
                  <a:srgbClr val="035153"/>
                </a:solidFill>
                <a:latin typeface="Arial Black" panose="020B0604020202020204" pitchFamily="34" charset="0"/>
                <a:cs typeface="Arial Black" panose="020B0604020202020204" pitchFamily="34" charset="0"/>
              </a:rPr>
              <a:t>PREBIOTIC TYPES</a:t>
            </a:r>
          </a:p>
        </p:txBody>
      </p:sp>
      <p:sp>
        <p:nvSpPr>
          <p:cNvPr id="22" name="TextBox 21">
            <a:extLst>
              <a:ext uri="{FF2B5EF4-FFF2-40B4-BE49-F238E27FC236}">
                <a16:creationId xmlns:a16="http://schemas.microsoft.com/office/drawing/2014/main" id="{25850616-E8CC-2E40-A96C-A5200D2CF348}"/>
              </a:ext>
            </a:extLst>
          </p:cNvPr>
          <p:cNvSpPr txBox="1"/>
          <p:nvPr/>
        </p:nvSpPr>
        <p:spPr>
          <a:xfrm rot="16200000">
            <a:off x="5478558" y="1241307"/>
            <a:ext cx="2166257" cy="3796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Most common</a:t>
            </a:r>
          </a:p>
        </p:txBody>
      </p:sp>
      <p:sp>
        <p:nvSpPr>
          <p:cNvPr id="23" name="TextBox 22">
            <a:extLst>
              <a:ext uri="{FF2B5EF4-FFF2-40B4-BE49-F238E27FC236}">
                <a16:creationId xmlns:a16="http://schemas.microsoft.com/office/drawing/2014/main" id="{9AF12060-1875-D54F-8B30-E9535B3C2EBF}"/>
              </a:ext>
            </a:extLst>
          </p:cNvPr>
          <p:cNvSpPr txBox="1"/>
          <p:nvPr/>
        </p:nvSpPr>
        <p:spPr>
          <a:xfrm rot="16200000">
            <a:off x="5558515" y="3542606"/>
            <a:ext cx="2166257" cy="3796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Emerging types</a:t>
            </a:r>
          </a:p>
        </p:txBody>
      </p:sp>
      <p:sp>
        <p:nvSpPr>
          <p:cNvPr id="24" name="TextBox 23">
            <a:extLst>
              <a:ext uri="{FF2B5EF4-FFF2-40B4-BE49-F238E27FC236}">
                <a16:creationId xmlns:a16="http://schemas.microsoft.com/office/drawing/2014/main" id="{CB3C835F-31B1-024B-B1D4-9CABB4EF7994}"/>
              </a:ext>
            </a:extLst>
          </p:cNvPr>
          <p:cNvSpPr txBox="1"/>
          <p:nvPr/>
        </p:nvSpPr>
        <p:spPr>
          <a:xfrm>
            <a:off x="148160" y="2440150"/>
            <a:ext cx="3812119" cy="276999"/>
          </a:xfrm>
          <a:prstGeom prst="rect">
            <a:avLst/>
          </a:prstGeom>
          <a:noFill/>
        </p:spPr>
        <p:txBody>
          <a:bodyPr wrap="square" rtlCol="0">
            <a:spAutoFit/>
          </a:bodyPr>
          <a:lstStyle/>
          <a:p>
            <a:r>
              <a:rPr lang="en-US" sz="1200" b="1" dirty="0">
                <a:solidFill>
                  <a:srgbClr val="035153"/>
                </a:solidFill>
                <a:latin typeface="Arial Black" panose="020B0604020202020204" pitchFamily="34" charset="0"/>
                <a:cs typeface="Arial Black" panose="020B0604020202020204" pitchFamily="34" charset="0"/>
              </a:rPr>
              <a:t>What Prebiotic Consumers Look For</a:t>
            </a:r>
          </a:p>
        </p:txBody>
      </p:sp>
    </p:spTree>
    <p:extLst>
      <p:ext uri="{BB962C8B-B14F-4D97-AF65-F5344CB8AC3E}">
        <p14:creationId xmlns:p14="http://schemas.microsoft.com/office/powerpoint/2010/main" val="1335821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CD40-A637-443A-9488-77B6D06B046C}"/>
              </a:ext>
            </a:extLst>
          </p:cNvPr>
          <p:cNvSpPr>
            <a:spLocks noGrp="1"/>
          </p:cNvSpPr>
          <p:nvPr>
            <p:ph type="title"/>
          </p:nvPr>
        </p:nvSpPr>
        <p:spPr>
          <a:xfrm>
            <a:off x="1058779" y="138824"/>
            <a:ext cx="10515600" cy="661106"/>
          </a:xfrm>
        </p:spPr>
        <p:txBody>
          <a:bodyPr/>
          <a:lstStyle/>
          <a:p>
            <a:r>
              <a:rPr lang="en-US" sz="2800" dirty="0"/>
              <a:t>Change In Usage Levels: 2 YEAR TREND</a:t>
            </a:r>
          </a:p>
        </p:txBody>
      </p:sp>
      <p:sp>
        <p:nvSpPr>
          <p:cNvPr id="8" name="TextBox 7">
            <a:extLst>
              <a:ext uri="{FF2B5EF4-FFF2-40B4-BE49-F238E27FC236}">
                <a16:creationId xmlns:a16="http://schemas.microsoft.com/office/drawing/2014/main" id="{94C96EEA-C811-4979-99EC-1A3F470C5C36}"/>
              </a:ext>
            </a:extLst>
          </p:cNvPr>
          <p:cNvSpPr txBox="1"/>
          <p:nvPr/>
        </p:nvSpPr>
        <p:spPr>
          <a:xfrm>
            <a:off x="0" y="6639674"/>
            <a:ext cx="9559042"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US All Respondents, 2019 + 2020. Question “Which of the following best describes how your use of each of these supplements compares to your usage 1 year ago?”</a:t>
            </a:r>
          </a:p>
        </p:txBody>
      </p:sp>
      <p:sp>
        <p:nvSpPr>
          <p:cNvPr id="9" name="TextBox 8">
            <a:extLst>
              <a:ext uri="{FF2B5EF4-FFF2-40B4-BE49-F238E27FC236}">
                <a16:creationId xmlns:a16="http://schemas.microsoft.com/office/drawing/2014/main" id="{E81770C8-F93B-4E51-A584-FC073C3D9417}"/>
              </a:ext>
            </a:extLst>
          </p:cNvPr>
          <p:cNvSpPr txBox="1"/>
          <p:nvPr/>
        </p:nvSpPr>
        <p:spPr>
          <a:xfrm>
            <a:off x="1663969" y="786146"/>
            <a:ext cx="8369221" cy="830997"/>
          </a:xfrm>
          <a:prstGeom prst="rect">
            <a:avLst/>
          </a:prstGeom>
          <a:noFill/>
        </p:spPr>
        <p:txBody>
          <a:bodyPr wrap="square" rtlCol="0">
            <a:spAutoFit/>
          </a:bodyPr>
          <a:lstStyle/>
          <a:p>
            <a:r>
              <a:rPr lang="en-US" sz="1600" b="1">
                <a:solidFill>
                  <a:srgbClr val="035153"/>
                </a:solidFill>
                <a:latin typeface="Arial" panose="020B0604020202020204" pitchFamily="34" charset="0"/>
                <a:cs typeface="Arial" panose="020B0604020202020204" pitchFamily="34" charset="0"/>
              </a:rPr>
              <a:t>KEY ITC INSIGHT</a:t>
            </a:r>
            <a:r>
              <a:rPr lang="en-US" sz="1600">
                <a:solidFill>
                  <a:srgbClr val="035153"/>
                </a:solidFill>
                <a:latin typeface="Arial" panose="020B0604020202020204" pitchFamily="34" charset="0"/>
                <a:cs typeface="Arial" panose="020B0604020202020204" pitchFamily="34" charset="0"/>
              </a:rPr>
              <a:t>: </a:t>
            </a:r>
            <a:r>
              <a:rPr lang="en-US" sz="1600" dirty="0">
                <a:solidFill>
                  <a:srgbClr val="035153"/>
                </a:solidFill>
                <a:latin typeface="Arial" panose="020B0604020202020204" pitchFamily="34" charset="0"/>
                <a:cs typeface="Arial" panose="020B0604020202020204" pitchFamily="34" charset="0"/>
              </a:rPr>
              <a:t>Vitamin D, Multivitamins, and calcium are among the supplements people are taking significantly more</a:t>
            </a:r>
          </a:p>
          <a:p>
            <a:pPr marL="285750" indent="-285750">
              <a:buFont typeface="Arial" panose="020B0604020202020204" pitchFamily="34" charset="0"/>
              <a:buChar char="•"/>
            </a:pPr>
            <a:endParaRPr lang="en-US" sz="1600" dirty="0">
              <a:solidFill>
                <a:srgbClr val="035153"/>
              </a:solidFill>
              <a:latin typeface="Arial" panose="020B0604020202020204" pitchFamily="34" charset="0"/>
              <a:cs typeface="Arial" panose="020B0604020202020204" pitchFamily="34" charset="0"/>
            </a:endParaRPr>
          </a:p>
        </p:txBody>
      </p:sp>
      <p:sp>
        <p:nvSpPr>
          <p:cNvPr id="7" name="Freeform 260">
            <a:extLst>
              <a:ext uri="{FF2B5EF4-FFF2-40B4-BE49-F238E27FC236}">
                <a16:creationId xmlns:a16="http://schemas.microsoft.com/office/drawing/2014/main" id="{7C743B90-2E42-3D42-B3C9-5D5738A83965}"/>
              </a:ext>
            </a:extLst>
          </p:cNvPr>
          <p:cNvSpPr>
            <a:spLocks noChangeAspect="1" noEditPoints="1"/>
          </p:cNvSpPr>
          <p:nvPr/>
        </p:nvSpPr>
        <p:spPr bwMode="auto">
          <a:xfrm>
            <a:off x="1143612" y="772668"/>
            <a:ext cx="435524" cy="59436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graphicFrame>
        <p:nvGraphicFramePr>
          <p:cNvPr id="10" name="Chart 9">
            <a:extLst>
              <a:ext uri="{FF2B5EF4-FFF2-40B4-BE49-F238E27FC236}">
                <a16:creationId xmlns:a16="http://schemas.microsoft.com/office/drawing/2014/main" id="{42952C00-74D9-7145-8A0F-591850847B0F}"/>
              </a:ext>
            </a:extLst>
          </p:cNvPr>
          <p:cNvGraphicFramePr/>
          <p:nvPr>
            <p:extLst>
              <p:ext uri="{D42A27DB-BD31-4B8C-83A1-F6EECF244321}">
                <p14:modId xmlns:p14="http://schemas.microsoft.com/office/powerpoint/2010/main" val="2102550077"/>
              </p:ext>
            </p:extLst>
          </p:nvPr>
        </p:nvGraphicFramePr>
        <p:xfrm>
          <a:off x="254489" y="1651979"/>
          <a:ext cx="5777115"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6FD78A63-3D9D-5349-928A-658D0F891CC1}"/>
              </a:ext>
            </a:extLst>
          </p:cNvPr>
          <p:cNvGraphicFramePr/>
          <p:nvPr>
            <p:extLst>
              <p:ext uri="{D42A27DB-BD31-4B8C-83A1-F6EECF244321}">
                <p14:modId xmlns:p14="http://schemas.microsoft.com/office/powerpoint/2010/main" val="1653994555"/>
              </p:ext>
            </p:extLst>
          </p:nvPr>
        </p:nvGraphicFramePr>
        <p:xfrm>
          <a:off x="6031605" y="1651979"/>
          <a:ext cx="5927557"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7504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C9B3E1-6E14-B040-BFAF-230EF20F5B7A}"/>
              </a:ext>
            </a:extLst>
          </p:cNvPr>
          <p:cNvSpPr/>
          <p:nvPr/>
        </p:nvSpPr>
        <p:spPr>
          <a:xfrm>
            <a:off x="0" y="0"/>
            <a:ext cx="387793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E4B2C1-78DB-48C8-AA90-66678A2C12FE}"/>
              </a:ext>
            </a:extLst>
          </p:cNvPr>
          <p:cNvSpPr>
            <a:spLocks noGrp="1"/>
          </p:cNvSpPr>
          <p:nvPr>
            <p:ph type="title" idx="4294967295"/>
          </p:nvPr>
        </p:nvSpPr>
        <p:spPr>
          <a:xfrm>
            <a:off x="198303" y="2420211"/>
            <a:ext cx="3580483" cy="2743200"/>
          </a:xfrm>
        </p:spPr>
        <p:txBody>
          <a:bodyPr vert="horz" lIns="91440" tIns="45720" rIns="91440" bIns="45720" rtlCol="0" anchor="t">
            <a:normAutofit fontScale="90000"/>
          </a:bodyPr>
          <a:lstStyle/>
          <a:p>
            <a:pPr algn="ctr"/>
            <a:r>
              <a:rPr lang="en-US" sz="3600" kern="1200" cap="all" dirty="0">
                <a:solidFill>
                  <a:srgbClr val="035153"/>
                </a:solidFill>
                <a:latin typeface="Arial Black" panose="020B0A04020102020204" pitchFamily="34" charset="0"/>
                <a:cs typeface="Arial Bold" panose="020B0704020202020204" pitchFamily="34" charset="0"/>
              </a:rPr>
              <a:t>KEY ITC INSIGHT:</a:t>
            </a:r>
            <a:br>
              <a:rPr lang="en-US" sz="3600" kern="1200" cap="all" dirty="0">
                <a:solidFill>
                  <a:srgbClr val="035153"/>
                </a:solidFill>
                <a:latin typeface="Arial Black" panose="020B0A04020102020204" pitchFamily="34" charset="0"/>
                <a:cs typeface="Arial Bold" panose="020B0704020202020204" pitchFamily="34" charset="0"/>
              </a:rPr>
            </a:br>
            <a:r>
              <a:rPr lang="en-US" sz="3600" kern="1200" cap="all" dirty="0">
                <a:solidFill>
                  <a:srgbClr val="035153"/>
                </a:solidFill>
                <a:latin typeface="Arial Black" panose="020B0A04020102020204" pitchFamily="34" charset="0"/>
                <a:cs typeface="Arial Bold" panose="020B0704020202020204" pitchFamily="34" charset="0"/>
              </a:rPr>
              <a:t>covid</a:t>
            </a:r>
            <a:r>
              <a:rPr lang="en-US" sz="3600" cap="all" dirty="0">
                <a:solidFill>
                  <a:srgbClr val="035153"/>
                </a:solidFill>
                <a:latin typeface="Arial Black" panose="020B0A04020102020204" pitchFamily="34" charset="0"/>
                <a:cs typeface="Arial Bold" panose="020B0704020202020204" pitchFamily="34" charset="0"/>
              </a:rPr>
              <a:t>-19 is driving increased use</a:t>
            </a:r>
            <a:endParaRPr lang="en-US" sz="3600" kern="1200" cap="all" dirty="0">
              <a:solidFill>
                <a:srgbClr val="035153"/>
              </a:solidFill>
              <a:latin typeface="Arial Black" panose="020B0A04020102020204" pitchFamily="34" charset="0"/>
              <a:cs typeface="Arial Bold" panose="020B0704020202020204" pitchFamily="34" charset="0"/>
            </a:endParaRPr>
          </a:p>
        </p:txBody>
      </p:sp>
      <p:sp>
        <p:nvSpPr>
          <p:cNvPr id="7" name="TextBox 6">
            <a:extLst>
              <a:ext uri="{FF2B5EF4-FFF2-40B4-BE49-F238E27FC236}">
                <a16:creationId xmlns:a16="http://schemas.microsoft.com/office/drawing/2014/main" id="{4EE5A0ED-FACC-4D87-BD05-6DAF44220150}"/>
              </a:ext>
            </a:extLst>
          </p:cNvPr>
          <p:cNvSpPr txBox="1"/>
          <p:nvPr/>
        </p:nvSpPr>
        <p:spPr>
          <a:xfrm>
            <a:off x="4330719" y="641615"/>
            <a:ext cx="7289799" cy="553349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dirty="0">
              <a:effectLst/>
            </a:endParaRPr>
          </a:p>
        </p:txBody>
      </p:sp>
      <p:sp>
        <p:nvSpPr>
          <p:cNvPr id="5" name="TextBox 4">
            <a:extLst>
              <a:ext uri="{FF2B5EF4-FFF2-40B4-BE49-F238E27FC236}">
                <a16:creationId xmlns:a16="http://schemas.microsoft.com/office/drawing/2014/main" id="{FB3432F0-829A-43B5-BFC8-C5E0553D743C}"/>
              </a:ext>
            </a:extLst>
          </p:cNvPr>
          <p:cNvSpPr txBox="1"/>
          <p:nvPr/>
        </p:nvSpPr>
        <p:spPr>
          <a:xfrm>
            <a:off x="4287395" y="3007544"/>
            <a:ext cx="3568141" cy="2800767"/>
          </a:xfrm>
          <a:prstGeom prst="rect">
            <a:avLst/>
          </a:prstGeom>
          <a:noFill/>
          <a:ln w="28575">
            <a:solidFill>
              <a:schemeClr val="accent2"/>
            </a:solidFill>
          </a:ln>
        </p:spPr>
        <p:txBody>
          <a:bodyPr wrap="square">
            <a:spAutoFit/>
          </a:bodyPr>
          <a:lstStyle/>
          <a:p>
            <a:pPr algn="ctr"/>
            <a:r>
              <a:rPr lang="en-US" sz="8000" b="1" dirty="0">
                <a:latin typeface="Arial" panose="020B0604020202020204" pitchFamily="34" charset="0"/>
                <a:cs typeface="Arial" panose="020B0604020202020204" pitchFamily="34" charset="0"/>
              </a:rPr>
              <a:t>28% </a:t>
            </a:r>
          </a:p>
          <a:p>
            <a:pPr algn="ctr"/>
            <a:r>
              <a:rPr lang="en-US" sz="2400" dirty="0">
                <a:latin typeface="Arial" panose="020B0604020202020204" pitchFamily="34" charset="0"/>
                <a:cs typeface="Arial" panose="020B0604020202020204" pitchFamily="34" charset="0"/>
              </a:rPr>
              <a:t>consumers increased supplement usage as COVID-19 became a major health concern</a:t>
            </a:r>
            <a:endParaRPr lang="en-US" sz="2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B76ED45-74EC-4EB8-8ADC-1905C5CAE891}"/>
              </a:ext>
            </a:extLst>
          </p:cNvPr>
          <p:cNvSpPr txBox="1"/>
          <p:nvPr/>
        </p:nvSpPr>
        <p:spPr>
          <a:xfrm>
            <a:off x="7953956" y="3728246"/>
            <a:ext cx="3568142" cy="2092881"/>
          </a:xfrm>
          <a:prstGeom prst="rect">
            <a:avLst/>
          </a:prstGeom>
          <a:noFill/>
          <a:ln w="28575">
            <a:solidFill>
              <a:schemeClr val="accent2"/>
            </a:solidFill>
          </a:ln>
        </p:spPr>
        <p:txBody>
          <a:bodyPr wrap="square">
            <a:spAutoFit/>
          </a:bodyPr>
          <a:lstStyle/>
          <a:p>
            <a:pPr algn="ctr">
              <a:spcAft>
                <a:spcPts val="600"/>
              </a:spcAft>
            </a:pPr>
            <a:r>
              <a:rPr lang="en-US" sz="2400" kern="1200" dirty="0">
                <a:effectLst/>
                <a:latin typeface="Arial" panose="020B0604020202020204" pitchFamily="34" charset="0"/>
                <a:cs typeface="Arial" panose="020B0604020202020204" pitchFamily="34" charset="0"/>
              </a:rPr>
              <a:t>Increases in Vitamin K usage were double </a:t>
            </a:r>
          </a:p>
          <a:p>
            <a:pPr algn="ctr">
              <a:spcAft>
                <a:spcPts val="600"/>
              </a:spcAft>
            </a:pPr>
            <a:r>
              <a:rPr lang="en-US" sz="2400" kern="1200" dirty="0">
                <a:effectLst/>
                <a:latin typeface="Arial" panose="020B0604020202020204" pitchFamily="34" charset="0"/>
                <a:cs typeface="Arial" panose="020B0604020202020204" pitchFamily="34" charset="0"/>
              </a:rPr>
              <a:t>the US rate (2%) in </a:t>
            </a:r>
          </a:p>
          <a:p>
            <a:pPr algn="ctr">
              <a:spcAft>
                <a:spcPts val="600"/>
              </a:spcAft>
            </a:pPr>
            <a:r>
              <a:rPr lang="en-US" sz="2400" kern="1200" dirty="0">
                <a:effectLst/>
                <a:latin typeface="Arial" panose="020B0604020202020204" pitchFamily="34" charset="0"/>
                <a:cs typeface="Arial" panose="020B0604020202020204" pitchFamily="34" charset="0"/>
              </a:rPr>
              <a:t>Europe (UK 4% / Germany 5%)</a:t>
            </a:r>
          </a:p>
        </p:txBody>
      </p:sp>
      <p:sp>
        <p:nvSpPr>
          <p:cNvPr id="13" name="TextBox 12">
            <a:extLst>
              <a:ext uri="{FF2B5EF4-FFF2-40B4-BE49-F238E27FC236}">
                <a16:creationId xmlns:a16="http://schemas.microsoft.com/office/drawing/2014/main" id="{CD086652-DBFB-4D65-85EA-415D128DC3AB}"/>
              </a:ext>
            </a:extLst>
          </p:cNvPr>
          <p:cNvSpPr txBox="1"/>
          <p:nvPr/>
        </p:nvSpPr>
        <p:spPr>
          <a:xfrm>
            <a:off x="4304622" y="1630072"/>
            <a:ext cx="3533686" cy="1200329"/>
          </a:xfrm>
          <a:prstGeom prst="rect">
            <a:avLst/>
          </a:prstGeom>
          <a:noFill/>
          <a:ln w="28575">
            <a:solidFill>
              <a:schemeClr val="accent2"/>
            </a:solidFill>
          </a:ln>
        </p:spPr>
        <p:txBody>
          <a:bodyPr wrap="square">
            <a:spAutoFit/>
          </a:bodyPr>
          <a:lstStyle/>
          <a:p>
            <a:pPr algn="ctr">
              <a:spcAft>
                <a:spcPts val="600"/>
              </a:spcAft>
            </a:pPr>
            <a:r>
              <a:rPr lang="en-US" sz="2400" kern="1200" dirty="0">
                <a:latin typeface="Arial" panose="020B0604020202020204" pitchFamily="34" charset="0"/>
                <a:cs typeface="Arial" panose="020B0604020202020204" pitchFamily="34" charset="0"/>
              </a:rPr>
              <a:t>Many of the supplements are on the rise during Covid</a:t>
            </a:r>
            <a:r>
              <a:rPr lang="en-US" sz="2400" dirty="0">
                <a:latin typeface="Arial" panose="020B0604020202020204" pitchFamily="34" charset="0"/>
                <a:cs typeface="Arial" panose="020B0604020202020204" pitchFamily="34" charset="0"/>
              </a:rPr>
              <a:t>-19 </a:t>
            </a:r>
          </a:p>
        </p:txBody>
      </p:sp>
      <p:sp>
        <p:nvSpPr>
          <p:cNvPr id="14" name="TextBox 13">
            <a:extLst>
              <a:ext uri="{FF2B5EF4-FFF2-40B4-BE49-F238E27FC236}">
                <a16:creationId xmlns:a16="http://schemas.microsoft.com/office/drawing/2014/main" id="{2B38C4D9-62D5-4068-83EB-1B6DC715F3FE}"/>
              </a:ext>
            </a:extLst>
          </p:cNvPr>
          <p:cNvSpPr txBox="1"/>
          <p:nvPr/>
        </p:nvSpPr>
        <p:spPr>
          <a:xfrm>
            <a:off x="7953956" y="1627612"/>
            <a:ext cx="3568140" cy="2015936"/>
          </a:xfrm>
          <a:prstGeom prst="rect">
            <a:avLst/>
          </a:prstGeom>
          <a:noFill/>
          <a:ln w="28575">
            <a:solidFill>
              <a:schemeClr val="accent2"/>
            </a:solidFill>
          </a:ln>
        </p:spPr>
        <p:txBody>
          <a:bodyPr wrap="square">
            <a:spAutoFit/>
          </a:bodyPr>
          <a:lstStyle/>
          <a:p>
            <a:pPr algn="ctr">
              <a:spcAft>
                <a:spcPts val="600"/>
              </a:spcAft>
            </a:pPr>
            <a:r>
              <a:rPr lang="en-US" sz="2400" dirty="0">
                <a:latin typeface="Arial" panose="020B0604020202020204" pitchFamily="34" charset="0"/>
                <a:cs typeface="Arial" panose="020B0604020202020204" pitchFamily="34" charset="0"/>
              </a:rPr>
              <a:t>Vitamin D saw significant increases across the board </a:t>
            </a:r>
          </a:p>
          <a:p>
            <a:pPr algn="ctr">
              <a:spcAft>
                <a:spcPts val="600"/>
              </a:spcAft>
            </a:pPr>
            <a:r>
              <a:rPr lang="en-US" sz="2400" dirty="0">
                <a:latin typeface="Arial" panose="020B0604020202020204" pitchFamily="34" charset="0"/>
                <a:cs typeface="Arial" panose="020B0604020202020204" pitchFamily="34" charset="0"/>
              </a:rPr>
              <a:t>(US 10%, UK 18%, Germany 14%) </a:t>
            </a:r>
          </a:p>
        </p:txBody>
      </p:sp>
      <p:sp>
        <p:nvSpPr>
          <p:cNvPr id="10" name="Freeform 260">
            <a:extLst>
              <a:ext uri="{FF2B5EF4-FFF2-40B4-BE49-F238E27FC236}">
                <a16:creationId xmlns:a16="http://schemas.microsoft.com/office/drawing/2014/main" id="{9E57FD32-20BA-DA49-B6F0-3A2E706CC844}"/>
              </a:ext>
            </a:extLst>
          </p:cNvPr>
          <p:cNvSpPr>
            <a:spLocks noChangeAspect="1" noEditPoints="1"/>
          </p:cNvSpPr>
          <p:nvPr/>
        </p:nvSpPr>
        <p:spPr bwMode="auto">
          <a:xfrm>
            <a:off x="1653526" y="1402335"/>
            <a:ext cx="670037" cy="9144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pic>
        <p:nvPicPr>
          <p:cNvPr id="12" name="Picture 11">
            <a:extLst>
              <a:ext uri="{FF2B5EF4-FFF2-40B4-BE49-F238E27FC236}">
                <a16:creationId xmlns:a16="http://schemas.microsoft.com/office/drawing/2014/main" id="{8D3F7B59-C72E-8E42-B788-983F508A940C}"/>
              </a:ext>
            </a:extLst>
          </p:cNvPr>
          <p:cNvPicPr>
            <a:picLocks noChangeAspect="1"/>
          </p:cNvPicPr>
          <p:nvPr/>
        </p:nvPicPr>
        <p:blipFill>
          <a:blip r:embed="rId2"/>
          <a:stretch>
            <a:fillRect/>
          </a:stretch>
        </p:blipFill>
        <p:spPr>
          <a:xfrm>
            <a:off x="10317652" y="96139"/>
            <a:ext cx="1755648" cy="912704"/>
          </a:xfrm>
          <a:prstGeom prst="rect">
            <a:avLst/>
          </a:prstGeom>
        </p:spPr>
      </p:pic>
    </p:spTree>
    <p:extLst>
      <p:ext uri="{BB962C8B-B14F-4D97-AF65-F5344CB8AC3E}">
        <p14:creationId xmlns:p14="http://schemas.microsoft.com/office/powerpoint/2010/main" val="342496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p:txBody>
          <a:bodyPr>
            <a:normAutofit/>
          </a:bodyPr>
          <a:lstStyle/>
          <a:p>
            <a:r>
              <a:rPr lang="en-US" sz="2800" dirty="0"/>
              <a:t>Change DUE TO COVID-19</a:t>
            </a:r>
          </a:p>
        </p:txBody>
      </p:sp>
      <p:sp>
        <p:nvSpPr>
          <p:cNvPr id="6" name="TextBox 5">
            <a:extLst>
              <a:ext uri="{FF2B5EF4-FFF2-40B4-BE49-F238E27FC236}">
                <a16:creationId xmlns:a16="http://schemas.microsoft.com/office/drawing/2014/main" id="{238A7BDA-6DB6-4405-8464-34BCAE4051F9}"/>
              </a:ext>
            </a:extLst>
          </p:cNvPr>
          <p:cNvSpPr txBox="1"/>
          <p:nvPr/>
        </p:nvSpPr>
        <p:spPr>
          <a:xfrm>
            <a:off x="9099" y="6621966"/>
            <a:ext cx="10950764"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“Have you increased your usage of any of these supplements due to COVID-19 (coronavirus) concerns?”</a:t>
            </a:r>
          </a:p>
        </p:txBody>
      </p:sp>
      <p:graphicFrame>
        <p:nvGraphicFramePr>
          <p:cNvPr id="2" name="Table 5">
            <a:extLst>
              <a:ext uri="{FF2B5EF4-FFF2-40B4-BE49-F238E27FC236}">
                <a16:creationId xmlns:a16="http://schemas.microsoft.com/office/drawing/2014/main" id="{391B0172-E222-4ACE-9439-E237C192CB68}"/>
              </a:ext>
            </a:extLst>
          </p:cNvPr>
          <p:cNvGraphicFramePr>
            <a:graphicFrameLocks noGrp="1"/>
          </p:cNvGraphicFramePr>
          <p:nvPr>
            <p:extLst>
              <p:ext uri="{D42A27DB-BD31-4B8C-83A1-F6EECF244321}">
                <p14:modId xmlns:p14="http://schemas.microsoft.com/office/powerpoint/2010/main" val="1438880731"/>
              </p:ext>
            </p:extLst>
          </p:nvPr>
        </p:nvGraphicFramePr>
        <p:xfrm>
          <a:off x="1431576" y="1855489"/>
          <a:ext cx="2122081" cy="1158240"/>
        </p:xfrm>
        <a:graphic>
          <a:graphicData uri="http://schemas.openxmlformats.org/drawingml/2006/table">
            <a:tbl>
              <a:tblPr firstRow="1" bandRow="1">
                <a:tableStyleId>{5C22544A-7EE6-4342-B048-85BDC9FD1C3A}</a:tableStyleId>
              </a:tblPr>
              <a:tblGrid>
                <a:gridCol w="2122081">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US Top 3 </a:t>
                      </a:r>
                    </a:p>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Supplements</a:t>
                      </a:r>
                    </a:p>
                  </a:txBody>
                  <a:tcPr anchor="ctr">
                    <a:solidFill>
                      <a:schemeClr val="accent3">
                        <a:lumMod val="25000"/>
                      </a:schemeClr>
                    </a:solidFill>
                  </a:tcPr>
                </a:tc>
                <a:extLst>
                  <a:ext uri="{0D108BD9-81ED-4DB2-BD59-A6C34878D82A}">
                    <a16:rowId xmlns:a16="http://schemas.microsoft.com/office/drawing/2014/main" val="3644197670"/>
                  </a:ext>
                </a:extLst>
              </a:tr>
              <a:tr h="182096">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Vitamin D</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Multivitamin</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Omegas</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3" name="Table 5">
            <a:extLst>
              <a:ext uri="{FF2B5EF4-FFF2-40B4-BE49-F238E27FC236}">
                <a16:creationId xmlns:a16="http://schemas.microsoft.com/office/drawing/2014/main" id="{6FECC996-282D-4462-9638-1407E83F034C}"/>
              </a:ext>
            </a:extLst>
          </p:cNvPr>
          <p:cNvGraphicFramePr>
            <a:graphicFrameLocks noGrp="1"/>
          </p:cNvGraphicFramePr>
          <p:nvPr>
            <p:extLst>
              <p:ext uri="{D42A27DB-BD31-4B8C-83A1-F6EECF244321}">
                <p14:modId xmlns:p14="http://schemas.microsoft.com/office/powerpoint/2010/main" val="299398684"/>
              </p:ext>
            </p:extLst>
          </p:nvPr>
        </p:nvGraphicFramePr>
        <p:xfrm>
          <a:off x="1438518" y="3237317"/>
          <a:ext cx="2121302" cy="1158240"/>
        </p:xfrm>
        <a:graphic>
          <a:graphicData uri="http://schemas.openxmlformats.org/drawingml/2006/table">
            <a:tbl>
              <a:tblPr firstRow="1" bandRow="1">
                <a:tableStyleId>{7DF18680-E054-41AD-8BC1-D1AEF772440D}</a:tableStyleId>
              </a:tblPr>
              <a:tblGrid>
                <a:gridCol w="2121302">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UK Top 3 </a:t>
                      </a:r>
                    </a:p>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Supplements</a:t>
                      </a:r>
                    </a:p>
                  </a:txBody>
                  <a:tcPr anchor="ctr">
                    <a:solidFill>
                      <a:srgbClr val="96B1AD"/>
                    </a:solidFill>
                  </a:tcPr>
                </a:tc>
                <a:extLst>
                  <a:ext uri="{0D108BD9-81ED-4DB2-BD59-A6C34878D82A}">
                    <a16:rowId xmlns:a16="http://schemas.microsoft.com/office/drawing/2014/main" val="3644197670"/>
                  </a:ext>
                </a:extLst>
              </a:tr>
              <a:tr h="293709">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Vitamin D</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Multivitamin</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Omegas</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5" name="Table 5">
            <a:extLst>
              <a:ext uri="{FF2B5EF4-FFF2-40B4-BE49-F238E27FC236}">
                <a16:creationId xmlns:a16="http://schemas.microsoft.com/office/drawing/2014/main" id="{C3DFC44E-3F60-4C6B-A03E-BD928A2F8E5E}"/>
              </a:ext>
            </a:extLst>
          </p:cNvPr>
          <p:cNvGraphicFramePr>
            <a:graphicFrameLocks noGrp="1"/>
          </p:cNvGraphicFramePr>
          <p:nvPr>
            <p:extLst>
              <p:ext uri="{D42A27DB-BD31-4B8C-83A1-F6EECF244321}">
                <p14:modId xmlns:p14="http://schemas.microsoft.com/office/powerpoint/2010/main" val="2342983499"/>
              </p:ext>
            </p:extLst>
          </p:nvPr>
        </p:nvGraphicFramePr>
        <p:xfrm>
          <a:off x="1444792" y="4626123"/>
          <a:ext cx="2109271" cy="1158240"/>
        </p:xfrm>
        <a:graphic>
          <a:graphicData uri="http://schemas.openxmlformats.org/drawingml/2006/table">
            <a:tbl>
              <a:tblPr firstRow="1" bandRow="1">
                <a:tableStyleId>{5C22544A-7EE6-4342-B048-85BDC9FD1C3A}</a:tableStyleId>
              </a:tblPr>
              <a:tblGrid>
                <a:gridCol w="2109271">
                  <a:extLst>
                    <a:ext uri="{9D8B030D-6E8A-4147-A177-3AD203B41FA5}">
                      <a16:colId xmlns:a16="http://schemas.microsoft.com/office/drawing/2014/main" val="204549843"/>
                    </a:ext>
                  </a:extLst>
                </a:gridCol>
              </a:tblGrid>
              <a:tr h="259041">
                <a:tc>
                  <a:txBody>
                    <a:bodyPr/>
                    <a:lstStyle/>
                    <a:p>
                      <a:pPr algn="ctr"/>
                      <a:r>
                        <a:rPr lang="en-US" sz="1400" b="0" i="0" dirty="0">
                          <a:solidFill>
                            <a:schemeClr val="bg1"/>
                          </a:solidFill>
                          <a:latin typeface="Arial" panose="020B0604020202020204" pitchFamily="34" charset="0"/>
                          <a:cs typeface="Arial" panose="020B0604020202020204" pitchFamily="34" charset="0"/>
                        </a:rPr>
                        <a:t>Germany Top 3 Supplements</a:t>
                      </a:r>
                    </a:p>
                  </a:txBody>
                  <a:tcPr anchor="ctr">
                    <a:solidFill>
                      <a:schemeClr val="bg1">
                        <a:lumMod val="50000"/>
                      </a:schemeClr>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Vitamin D</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Multivitamin</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Magnesium</a:t>
                      </a:r>
                    </a:p>
                  </a:txBody>
                  <a:tcPr marL="0" marR="0" marT="0" marB="0" anchor="ctr">
                    <a:noFill/>
                  </a:tcPr>
                </a:tc>
                <a:extLst>
                  <a:ext uri="{0D108BD9-81ED-4DB2-BD59-A6C34878D82A}">
                    <a16:rowId xmlns:a16="http://schemas.microsoft.com/office/drawing/2014/main" val="2354016713"/>
                  </a:ext>
                </a:extLst>
              </a:tr>
            </a:tbl>
          </a:graphicData>
        </a:graphic>
      </p:graphicFrame>
      <p:grpSp>
        <p:nvGrpSpPr>
          <p:cNvPr id="119" name="Group 118">
            <a:extLst>
              <a:ext uri="{FF2B5EF4-FFF2-40B4-BE49-F238E27FC236}">
                <a16:creationId xmlns:a16="http://schemas.microsoft.com/office/drawing/2014/main" id="{C38943D0-164C-432E-93BA-F4F03D6971AB}"/>
              </a:ext>
            </a:extLst>
          </p:cNvPr>
          <p:cNvGrpSpPr>
            <a:grpSpLocks noChangeAspect="1"/>
          </p:cNvGrpSpPr>
          <p:nvPr/>
        </p:nvGrpSpPr>
        <p:grpSpPr>
          <a:xfrm>
            <a:off x="134172" y="1985029"/>
            <a:ext cx="1109069" cy="685800"/>
            <a:chOff x="387485" y="1503654"/>
            <a:chExt cx="5915037" cy="3657600"/>
          </a:xfrm>
          <a:solidFill>
            <a:schemeClr val="accent2"/>
          </a:solidFill>
        </p:grpSpPr>
        <p:sp>
          <p:nvSpPr>
            <p:cNvPr id="120" name="Shape 1833">
              <a:extLst>
                <a:ext uri="{FF2B5EF4-FFF2-40B4-BE49-F238E27FC236}">
                  <a16:creationId xmlns:a16="http://schemas.microsoft.com/office/drawing/2014/main" id="{7758B1E7-9494-48C4-80A3-F8415AD416CA}"/>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1" name="Shape 1834">
              <a:extLst>
                <a:ext uri="{FF2B5EF4-FFF2-40B4-BE49-F238E27FC236}">
                  <a16:creationId xmlns:a16="http://schemas.microsoft.com/office/drawing/2014/main" id="{10E6E4AE-73C8-4978-888F-F51EB224A374}"/>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22" name="Shape 1835">
              <a:extLst>
                <a:ext uri="{FF2B5EF4-FFF2-40B4-BE49-F238E27FC236}">
                  <a16:creationId xmlns:a16="http://schemas.microsoft.com/office/drawing/2014/main" id="{B2725426-AA4A-47F2-AFB5-79B438BBAD76}"/>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3" name="Shape 1836">
              <a:extLst>
                <a:ext uri="{FF2B5EF4-FFF2-40B4-BE49-F238E27FC236}">
                  <a16:creationId xmlns:a16="http://schemas.microsoft.com/office/drawing/2014/main" id="{FE34DCA6-CFD6-474B-80FC-76BE292878A6}"/>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4" name="Shape 1837">
              <a:extLst>
                <a:ext uri="{FF2B5EF4-FFF2-40B4-BE49-F238E27FC236}">
                  <a16:creationId xmlns:a16="http://schemas.microsoft.com/office/drawing/2014/main" id="{0366A445-F87B-409E-85ED-F5A32E7C1503}"/>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5" name="Shape 1838">
              <a:extLst>
                <a:ext uri="{FF2B5EF4-FFF2-40B4-BE49-F238E27FC236}">
                  <a16:creationId xmlns:a16="http://schemas.microsoft.com/office/drawing/2014/main" id="{25BB87C6-F485-4A78-A903-744A0FE4E333}"/>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6" name="Shape 1839">
              <a:extLst>
                <a:ext uri="{FF2B5EF4-FFF2-40B4-BE49-F238E27FC236}">
                  <a16:creationId xmlns:a16="http://schemas.microsoft.com/office/drawing/2014/main" id="{2BB74573-A7F4-4394-AB71-C8B001CEFCB7}"/>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7" name="Shape 1840">
              <a:extLst>
                <a:ext uri="{FF2B5EF4-FFF2-40B4-BE49-F238E27FC236}">
                  <a16:creationId xmlns:a16="http://schemas.microsoft.com/office/drawing/2014/main" id="{D0CD267E-298F-4FF6-ADD4-AD3FD4E1295A}"/>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8" name="Shape 1841">
              <a:extLst>
                <a:ext uri="{FF2B5EF4-FFF2-40B4-BE49-F238E27FC236}">
                  <a16:creationId xmlns:a16="http://schemas.microsoft.com/office/drawing/2014/main" id="{D630DAA1-96B7-437F-8C00-383AF54C4A16}"/>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9" name="Shape 1842">
              <a:extLst>
                <a:ext uri="{FF2B5EF4-FFF2-40B4-BE49-F238E27FC236}">
                  <a16:creationId xmlns:a16="http://schemas.microsoft.com/office/drawing/2014/main" id="{6FB8285E-8689-46D8-8513-F533AD73DF6A}"/>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0" name="Shape 1843">
              <a:extLst>
                <a:ext uri="{FF2B5EF4-FFF2-40B4-BE49-F238E27FC236}">
                  <a16:creationId xmlns:a16="http://schemas.microsoft.com/office/drawing/2014/main" id="{27C2B21A-44C9-4DAC-B445-EAD9DA10ECA4}"/>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1" name="Shape 1844">
              <a:extLst>
                <a:ext uri="{FF2B5EF4-FFF2-40B4-BE49-F238E27FC236}">
                  <a16:creationId xmlns:a16="http://schemas.microsoft.com/office/drawing/2014/main" id="{16405D8C-07BB-448E-AF32-E0B4ECAACD92}"/>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2" name="Shape 1845">
              <a:extLst>
                <a:ext uri="{FF2B5EF4-FFF2-40B4-BE49-F238E27FC236}">
                  <a16:creationId xmlns:a16="http://schemas.microsoft.com/office/drawing/2014/main" id="{4F9263AA-506E-4D49-B911-AF4B732FA0F8}"/>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3" name="Shape 1846">
              <a:extLst>
                <a:ext uri="{FF2B5EF4-FFF2-40B4-BE49-F238E27FC236}">
                  <a16:creationId xmlns:a16="http://schemas.microsoft.com/office/drawing/2014/main" id="{907F957B-D5CE-4D13-AB2B-D9F329A13134}"/>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4" name="Shape 1847">
              <a:extLst>
                <a:ext uri="{FF2B5EF4-FFF2-40B4-BE49-F238E27FC236}">
                  <a16:creationId xmlns:a16="http://schemas.microsoft.com/office/drawing/2014/main" id="{3D8C0963-45AE-415D-8E7A-43BC629CCBF8}"/>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5" name="Shape 1848">
              <a:extLst>
                <a:ext uri="{FF2B5EF4-FFF2-40B4-BE49-F238E27FC236}">
                  <a16:creationId xmlns:a16="http://schemas.microsoft.com/office/drawing/2014/main" id="{9D264985-32E2-4FAE-98C2-C4A2ADEDB1EF}"/>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6" name="Shape 1849">
              <a:extLst>
                <a:ext uri="{FF2B5EF4-FFF2-40B4-BE49-F238E27FC236}">
                  <a16:creationId xmlns:a16="http://schemas.microsoft.com/office/drawing/2014/main" id="{1D19B304-0699-45B0-A9B3-B4F681B53A12}"/>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7" name="Shape 1850">
              <a:extLst>
                <a:ext uri="{FF2B5EF4-FFF2-40B4-BE49-F238E27FC236}">
                  <a16:creationId xmlns:a16="http://schemas.microsoft.com/office/drawing/2014/main" id="{33A89AA2-5671-43AF-A7C6-4084C5EB3FAA}"/>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8" name="Shape 1851">
              <a:extLst>
                <a:ext uri="{FF2B5EF4-FFF2-40B4-BE49-F238E27FC236}">
                  <a16:creationId xmlns:a16="http://schemas.microsoft.com/office/drawing/2014/main" id="{244A2128-184D-41D2-9336-436297EA341F}"/>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9" name="Shape 1852">
              <a:extLst>
                <a:ext uri="{FF2B5EF4-FFF2-40B4-BE49-F238E27FC236}">
                  <a16:creationId xmlns:a16="http://schemas.microsoft.com/office/drawing/2014/main" id="{B0E25588-0D5D-423F-9E82-917FD9B57488}"/>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0" name="Shape 1853">
              <a:extLst>
                <a:ext uri="{FF2B5EF4-FFF2-40B4-BE49-F238E27FC236}">
                  <a16:creationId xmlns:a16="http://schemas.microsoft.com/office/drawing/2014/main" id="{B4E28A1D-23C7-437A-8DAA-5C7B5F115FF1}"/>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1" name="Shape 1854">
              <a:extLst>
                <a:ext uri="{FF2B5EF4-FFF2-40B4-BE49-F238E27FC236}">
                  <a16:creationId xmlns:a16="http://schemas.microsoft.com/office/drawing/2014/main" id="{8AD0C87F-3EE6-4193-8A91-2700AEA92A9F}"/>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142" name="Shape 1855">
              <a:extLst>
                <a:ext uri="{FF2B5EF4-FFF2-40B4-BE49-F238E27FC236}">
                  <a16:creationId xmlns:a16="http://schemas.microsoft.com/office/drawing/2014/main" id="{A730A1D5-46E8-4D18-9767-922A4DFC8C96}"/>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3" name="Shape 1856">
              <a:extLst>
                <a:ext uri="{FF2B5EF4-FFF2-40B4-BE49-F238E27FC236}">
                  <a16:creationId xmlns:a16="http://schemas.microsoft.com/office/drawing/2014/main" id="{4D29EB36-B1F1-4695-92DC-56D53E9C35B3}"/>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4" name="Shape 1857">
              <a:extLst>
                <a:ext uri="{FF2B5EF4-FFF2-40B4-BE49-F238E27FC236}">
                  <a16:creationId xmlns:a16="http://schemas.microsoft.com/office/drawing/2014/main" id="{A263C3B1-004F-41A3-AA25-707D50823DA1}"/>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5" name="Shape 1858">
              <a:extLst>
                <a:ext uri="{FF2B5EF4-FFF2-40B4-BE49-F238E27FC236}">
                  <a16:creationId xmlns:a16="http://schemas.microsoft.com/office/drawing/2014/main" id="{20559EC5-3803-4BA1-B7D3-333697DB6E4C}"/>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46" name="Shape 1859">
              <a:extLst>
                <a:ext uri="{FF2B5EF4-FFF2-40B4-BE49-F238E27FC236}">
                  <a16:creationId xmlns:a16="http://schemas.microsoft.com/office/drawing/2014/main" id="{2D2E1318-10E6-42FC-9CD2-BD3CD3A210BF}"/>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7" name="Shape 1860">
              <a:extLst>
                <a:ext uri="{FF2B5EF4-FFF2-40B4-BE49-F238E27FC236}">
                  <a16:creationId xmlns:a16="http://schemas.microsoft.com/office/drawing/2014/main" id="{2067C7CC-F894-45EA-9E65-4D0A8D60DEB4}"/>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8" name="Shape 1861">
              <a:extLst>
                <a:ext uri="{FF2B5EF4-FFF2-40B4-BE49-F238E27FC236}">
                  <a16:creationId xmlns:a16="http://schemas.microsoft.com/office/drawing/2014/main" id="{D0F85022-7234-4786-8478-D6C3A5C6BF58}"/>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9" name="Shape 1862">
              <a:extLst>
                <a:ext uri="{FF2B5EF4-FFF2-40B4-BE49-F238E27FC236}">
                  <a16:creationId xmlns:a16="http://schemas.microsoft.com/office/drawing/2014/main" id="{D40CDBD1-E469-40DF-9478-ED7A091956FF}"/>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50" name="Shape 1863">
              <a:extLst>
                <a:ext uri="{FF2B5EF4-FFF2-40B4-BE49-F238E27FC236}">
                  <a16:creationId xmlns:a16="http://schemas.microsoft.com/office/drawing/2014/main" id="{312DDB59-B147-4CBA-9618-C6817078FCF6}"/>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1" name="Shape 1864">
              <a:extLst>
                <a:ext uri="{FF2B5EF4-FFF2-40B4-BE49-F238E27FC236}">
                  <a16:creationId xmlns:a16="http://schemas.microsoft.com/office/drawing/2014/main" id="{AC9ED5AD-2DA7-495C-8CC1-A114B76DD9D9}"/>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2" name="Shape 1865">
              <a:extLst>
                <a:ext uri="{FF2B5EF4-FFF2-40B4-BE49-F238E27FC236}">
                  <a16:creationId xmlns:a16="http://schemas.microsoft.com/office/drawing/2014/main" id="{AF3726CF-3597-482B-83C9-B90EF4530FEB}"/>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3" name="Shape 1866">
              <a:extLst>
                <a:ext uri="{FF2B5EF4-FFF2-40B4-BE49-F238E27FC236}">
                  <a16:creationId xmlns:a16="http://schemas.microsoft.com/office/drawing/2014/main" id="{F59BBA8B-D4F9-4839-A237-443B516D7927}"/>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4" name="Shape 1867">
              <a:extLst>
                <a:ext uri="{FF2B5EF4-FFF2-40B4-BE49-F238E27FC236}">
                  <a16:creationId xmlns:a16="http://schemas.microsoft.com/office/drawing/2014/main" id="{25A57518-7262-4FBF-8DF5-71DD155D228B}"/>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5" name="Shape 1868">
              <a:extLst>
                <a:ext uri="{FF2B5EF4-FFF2-40B4-BE49-F238E27FC236}">
                  <a16:creationId xmlns:a16="http://schemas.microsoft.com/office/drawing/2014/main" id="{A50C7B3D-B9AD-48AF-96D4-597C008E4D07}"/>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6" name="Shape 1869">
              <a:extLst>
                <a:ext uri="{FF2B5EF4-FFF2-40B4-BE49-F238E27FC236}">
                  <a16:creationId xmlns:a16="http://schemas.microsoft.com/office/drawing/2014/main" id="{A5459DE5-3BCC-4C76-A8A1-3B4CA24A2EEC}"/>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7" name="Shape 1870">
              <a:extLst>
                <a:ext uri="{FF2B5EF4-FFF2-40B4-BE49-F238E27FC236}">
                  <a16:creationId xmlns:a16="http://schemas.microsoft.com/office/drawing/2014/main" id="{629202EE-47DA-4D1D-8134-A49539CC97D5}"/>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8" name="Shape 1871">
              <a:extLst>
                <a:ext uri="{FF2B5EF4-FFF2-40B4-BE49-F238E27FC236}">
                  <a16:creationId xmlns:a16="http://schemas.microsoft.com/office/drawing/2014/main" id="{293011E5-21B7-4B71-BEB0-740FFB1700BF}"/>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9" name="Shape 1872">
              <a:extLst>
                <a:ext uri="{FF2B5EF4-FFF2-40B4-BE49-F238E27FC236}">
                  <a16:creationId xmlns:a16="http://schemas.microsoft.com/office/drawing/2014/main" id="{AE979064-6A23-49BD-91EB-0D24B8181C71}"/>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0" name="Shape 1873">
              <a:extLst>
                <a:ext uri="{FF2B5EF4-FFF2-40B4-BE49-F238E27FC236}">
                  <a16:creationId xmlns:a16="http://schemas.microsoft.com/office/drawing/2014/main" id="{380F5CA8-71A1-4657-B8C2-80FF087003DA}"/>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1" name="Shape 1874">
              <a:extLst>
                <a:ext uri="{FF2B5EF4-FFF2-40B4-BE49-F238E27FC236}">
                  <a16:creationId xmlns:a16="http://schemas.microsoft.com/office/drawing/2014/main" id="{6DDA5F28-6A2D-4E4E-AD53-B9AC987393A6}"/>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2" name="Shape 1875">
              <a:extLst>
                <a:ext uri="{FF2B5EF4-FFF2-40B4-BE49-F238E27FC236}">
                  <a16:creationId xmlns:a16="http://schemas.microsoft.com/office/drawing/2014/main" id="{153679CF-8871-4BC0-9077-F633980E0205}"/>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3" name="Shape 1876">
              <a:extLst>
                <a:ext uri="{FF2B5EF4-FFF2-40B4-BE49-F238E27FC236}">
                  <a16:creationId xmlns:a16="http://schemas.microsoft.com/office/drawing/2014/main" id="{DC136382-D496-4222-B494-869D0E6BC63C}"/>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4" name="Shape 1877">
              <a:extLst>
                <a:ext uri="{FF2B5EF4-FFF2-40B4-BE49-F238E27FC236}">
                  <a16:creationId xmlns:a16="http://schemas.microsoft.com/office/drawing/2014/main" id="{13B609A3-76B7-4462-8CC5-5B4F99AB2C5B}"/>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5" name="Shape 1878">
              <a:extLst>
                <a:ext uri="{FF2B5EF4-FFF2-40B4-BE49-F238E27FC236}">
                  <a16:creationId xmlns:a16="http://schemas.microsoft.com/office/drawing/2014/main" id="{9EA4059E-A8FD-4FBA-86D5-1412367086EF}"/>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6" name="Shape 1879">
              <a:extLst>
                <a:ext uri="{FF2B5EF4-FFF2-40B4-BE49-F238E27FC236}">
                  <a16:creationId xmlns:a16="http://schemas.microsoft.com/office/drawing/2014/main" id="{32777F9B-1042-445E-AE6A-5FEA5B8216FE}"/>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7" name="Shape 1880">
              <a:extLst>
                <a:ext uri="{FF2B5EF4-FFF2-40B4-BE49-F238E27FC236}">
                  <a16:creationId xmlns:a16="http://schemas.microsoft.com/office/drawing/2014/main" id="{A175049D-21A8-40CA-8545-F7ADAD449606}"/>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8" name="Shape 1881">
              <a:extLst>
                <a:ext uri="{FF2B5EF4-FFF2-40B4-BE49-F238E27FC236}">
                  <a16:creationId xmlns:a16="http://schemas.microsoft.com/office/drawing/2014/main" id="{C89AF62A-5D74-4E98-9BE7-33A88668C5DC}"/>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9" name="Shape 1882">
              <a:extLst>
                <a:ext uri="{FF2B5EF4-FFF2-40B4-BE49-F238E27FC236}">
                  <a16:creationId xmlns:a16="http://schemas.microsoft.com/office/drawing/2014/main" id="{AF7EC2A6-DD7E-44C5-AF57-4215767F20B3}"/>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0" name="Shape 1883">
              <a:extLst>
                <a:ext uri="{FF2B5EF4-FFF2-40B4-BE49-F238E27FC236}">
                  <a16:creationId xmlns:a16="http://schemas.microsoft.com/office/drawing/2014/main" id="{92CEABA8-9C58-4C1B-9108-D776F1075184}"/>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1" name="Shape 1884">
              <a:extLst>
                <a:ext uri="{FF2B5EF4-FFF2-40B4-BE49-F238E27FC236}">
                  <a16:creationId xmlns:a16="http://schemas.microsoft.com/office/drawing/2014/main" id="{9CDA23A9-430A-4F59-A89E-467A97ABBDE0}"/>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2" name="Shape 1885">
              <a:extLst>
                <a:ext uri="{FF2B5EF4-FFF2-40B4-BE49-F238E27FC236}">
                  <a16:creationId xmlns:a16="http://schemas.microsoft.com/office/drawing/2014/main" id="{6712C984-85FF-4EAF-85B1-6B4730E5C8D3}"/>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3" name="Shape 1886">
              <a:extLst>
                <a:ext uri="{FF2B5EF4-FFF2-40B4-BE49-F238E27FC236}">
                  <a16:creationId xmlns:a16="http://schemas.microsoft.com/office/drawing/2014/main" id="{40C638E6-6F0B-4E36-8A96-EB68DCD97FF7}"/>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4" name="Shape 1887">
              <a:extLst>
                <a:ext uri="{FF2B5EF4-FFF2-40B4-BE49-F238E27FC236}">
                  <a16:creationId xmlns:a16="http://schemas.microsoft.com/office/drawing/2014/main" id="{B6E41DC2-13A6-4417-B589-DFB883CA303C}"/>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5" name="Shape 1888">
              <a:extLst>
                <a:ext uri="{FF2B5EF4-FFF2-40B4-BE49-F238E27FC236}">
                  <a16:creationId xmlns:a16="http://schemas.microsoft.com/office/drawing/2014/main" id="{1C10AF43-AFB3-491E-AA1B-2F2BE6B40E64}"/>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6" name="Shape 1889">
              <a:extLst>
                <a:ext uri="{FF2B5EF4-FFF2-40B4-BE49-F238E27FC236}">
                  <a16:creationId xmlns:a16="http://schemas.microsoft.com/office/drawing/2014/main" id="{782BC61E-426E-40D3-B2C3-447F71C6B516}"/>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7" name="Shape 1890">
              <a:extLst>
                <a:ext uri="{FF2B5EF4-FFF2-40B4-BE49-F238E27FC236}">
                  <a16:creationId xmlns:a16="http://schemas.microsoft.com/office/drawing/2014/main" id="{D03AA40A-BB20-4C8C-9FEE-7D35DC5A4F5D}"/>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8" name="Shape 1891">
              <a:extLst>
                <a:ext uri="{FF2B5EF4-FFF2-40B4-BE49-F238E27FC236}">
                  <a16:creationId xmlns:a16="http://schemas.microsoft.com/office/drawing/2014/main" id="{249F9979-3AA4-4D34-B878-F5C6DAEFC018}"/>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9" name="Shape 1892">
              <a:extLst>
                <a:ext uri="{FF2B5EF4-FFF2-40B4-BE49-F238E27FC236}">
                  <a16:creationId xmlns:a16="http://schemas.microsoft.com/office/drawing/2014/main" id="{02529E66-3C8E-4FBE-AED9-F90AE7E8C2B8}"/>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0" name="Shape 1893">
              <a:extLst>
                <a:ext uri="{FF2B5EF4-FFF2-40B4-BE49-F238E27FC236}">
                  <a16:creationId xmlns:a16="http://schemas.microsoft.com/office/drawing/2014/main" id="{B24014DC-597F-4833-8208-484688FD5F8B}"/>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1" name="Shape 1894">
              <a:extLst>
                <a:ext uri="{FF2B5EF4-FFF2-40B4-BE49-F238E27FC236}">
                  <a16:creationId xmlns:a16="http://schemas.microsoft.com/office/drawing/2014/main" id="{D059B57E-EE29-49B0-A2D4-4247D7891780}"/>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2" name="Shape 1895">
              <a:extLst>
                <a:ext uri="{FF2B5EF4-FFF2-40B4-BE49-F238E27FC236}">
                  <a16:creationId xmlns:a16="http://schemas.microsoft.com/office/drawing/2014/main" id="{328966CD-6A37-41BC-816B-7C946188B49D}"/>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3" name="Shape 1896">
              <a:extLst>
                <a:ext uri="{FF2B5EF4-FFF2-40B4-BE49-F238E27FC236}">
                  <a16:creationId xmlns:a16="http://schemas.microsoft.com/office/drawing/2014/main" id="{3912AE93-68C4-45FB-B9B9-79F88C7154E9}"/>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4" name="Shape 1897">
              <a:extLst>
                <a:ext uri="{FF2B5EF4-FFF2-40B4-BE49-F238E27FC236}">
                  <a16:creationId xmlns:a16="http://schemas.microsoft.com/office/drawing/2014/main" id="{5A1488EB-B78B-454D-9FFA-FDE30C42ED41}"/>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5" name="Shape 1898">
              <a:extLst>
                <a:ext uri="{FF2B5EF4-FFF2-40B4-BE49-F238E27FC236}">
                  <a16:creationId xmlns:a16="http://schemas.microsoft.com/office/drawing/2014/main" id="{A0672527-C3EF-4E78-8F19-50B358179931}"/>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6" name="Shape 1899">
              <a:extLst>
                <a:ext uri="{FF2B5EF4-FFF2-40B4-BE49-F238E27FC236}">
                  <a16:creationId xmlns:a16="http://schemas.microsoft.com/office/drawing/2014/main" id="{29892BE0-9766-4A28-8498-8B4CEC3F105C}"/>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7" name="Shape 1900">
              <a:extLst>
                <a:ext uri="{FF2B5EF4-FFF2-40B4-BE49-F238E27FC236}">
                  <a16:creationId xmlns:a16="http://schemas.microsoft.com/office/drawing/2014/main" id="{253D39C3-6A63-4B89-A577-C9A36A1E0638}"/>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8" name="Shape 1901">
              <a:extLst>
                <a:ext uri="{FF2B5EF4-FFF2-40B4-BE49-F238E27FC236}">
                  <a16:creationId xmlns:a16="http://schemas.microsoft.com/office/drawing/2014/main" id="{5F730D20-DAFB-4271-AE80-09C4584E5501}"/>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9" name="Shape 1902">
              <a:extLst>
                <a:ext uri="{FF2B5EF4-FFF2-40B4-BE49-F238E27FC236}">
                  <a16:creationId xmlns:a16="http://schemas.microsoft.com/office/drawing/2014/main" id="{79A5665C-31AB-4EEE-9E09-505DED13CBFE}"/>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0" name="Shape 1903">
              <a:extLst>
                <a:ext uri="{FF2B5EF4-FFF2-40B4-BE49-F238E27FC236}">
                  <a16:creationId xmlns:a16="http://schemas.microsoft.com/office/drawing/2014/main" id="{C0BBA784-5799-47E0-A976-6EBDBBF116D3}"/>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1" name="Shape 1904">
              <a:extLst>
                <a:ext uri="{FF2B5EF4-FFF2-40B4-BE49-F238E27FC236}">
                  <a16:creationId xmlns:a16="http://schemas.microsoft.com/office/drawing/2014/main" id="{A68F5F87-2AEE-4FEE-B26F-1A02D020D014}"/>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2" name="Shape 1905">
              <a:extLst>
                <a:ext uri="{FF2B5EF4-FFF2-40B4-BE49-F238E27FC236}">
                  <a16:creationId xmlns:a16="http://schemas.microsoft.com/office/drawing/2014/main" id="{5C6E8471-7788-4F24-85D2-45DC62BBFFB0}"/>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3" name="Shape 1906">
              <a:extLst>
                <a:ext uri="{FF2B5EF4-FFF2-40B4-BE49-F238E27FC236}">
                  <a16:creationId xmlns:a16="http://schemas.microsoft.com/office/drawing/2014/main" id="{67A6F0EB-0829-45CD-BA72-6C350D98A8A1}"/>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4" name="Shape 1907">
              <a:extLst>
                <a:ext uri="{FF2B5EF4-FFF2-40B4-BE49-F238E27FC236}">
                  <a16:creationId xmlns:a16="http://schemas.microsoft.com/office/drawing/2014/main" id="{46A303E9-7E14-4FDA-AB04-E07413AE9D65}"/>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5" name="Shape 1908">
              <a:extLst>
                <a:ext uri="{FF2B5EF4-FFF2-40B4-BE49-F238E27FC236}">
                  <a16:creationId xmlns:a16="http://schemas.microsoft.com/office/drawing/2014/main" id="{5330A8B3-1597-4EE5-A7F4-4B0A13C32342}"/>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6" name="Shape 1909">
              <a:extLst>
                <a:ext uri="{FF2B5EF4-FFF2-40B4-BE49-F238E27FC236}">
                  <a16:creationId xmlns:a16="http://schemas.microsoft.com/office/drawing/2014/main" id="{2321E12C-0E07-4A4C-A5DA-31F6B4B7C1F9}"/>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7" name="Shape 1910">
              <a:extLst>
                <a:ext uri="{FF2B5EF4-FFF2-40B4-BE49-F238E27FC236}">
                  <a16:creationId xmlns:a16="http://schemas.microsoft.com/office/drawing/2014/main" id="{3DD259DC-6249-40E8-9FA3-A47156755D92}"/>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8" name="Shape 1911">
              <a:extLst>
                <a:ext uri="{FF2B5EF4-FFF2-40B4-BE49-F238E27FC236}">
                  <a16:creationId xmlns:a16="http://schemas.microsoft.com/office/drawing/2014/main" id="{C4CFD71F-86F8-420A-9681-972D3BFE40C5}"/>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9" name="Shape 1912">
              <a:extLst>
                <a:ext uri="{FF2B5EF4-FFF2-40B4-BE49-F238E27FC236}">
                  <a16:creationId xmlns:a16="http://schemas.microsoft.com/office/drawing/2014/main" id="{9699AC04-81DC-47B9-971D-60C37CF3EB19}"/>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0" name="Shape 1913">
              <a:extLst>
                <a:ext uri="{FF2B5EF4-FFF2-40B4-BE49-F238E27FC236}">
                  <a16:creationId xmlns:a16="http://schemas.microsoft.com/office/drawing/2014/main" id="{B9FF068E-D76D-41D0-A700-C9F92BDBAA8F}"/>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1" name="Shape 1914">
              <a:extLst>
                <a:ext uri="{FF2B5EF4-FFF2-40B4-BE49-F238E27FC236}">
                  <a16:creationId xmlns:a16="http://schemas.microsoft.com/office/drawing/2014/main" id="{9A3FF0C3-6FCC-4782-A2A4-8637941D0931}"/>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2" name="Shape 1915">
              <a:extLst>
                <a:ext uri="{FF2B5EF4-FFF2-40B4-BE49-F238E27FC236}">
                  <a16:creationId xmlns:a16="http://schemas.microsoft.com/office/drawing/2014/main" id="{0D58E735-6CA0-4ADF-B528-F8086561F188}"/>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3" name="Shape 1916">
              <a:extLst>
                <a:ext uri="{FF2B5EF4-FFF2-40B4-BE49-F238E27FC236}">
                  <a16:creationId xmlns:a16="http://schemas.microsoft.com/office/drawing/2014/main" id="{EC84C6E1-8882-421E-85E3-D39962488A21}"/>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4" name="Shape 1917">
              <a:extLst>
                <a:ext uri="{FF2B5EF4-FFF2-40B4-BE49-F238E27FC236}">
                  <a16:creationId xmlns:a16="http://schemas.microsoft.com/office/drawing/2014/main" id="{616E2F67-FB27-4003-B8A8-8A4638575BD5}"/>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5" name="Shape 1918">
              <a:extLst>
                <a:ext uri="{FF2B5EF4-FFF2-40B4-BE49-F238E27FC236}">
                  <a16:creationId xmlns:a16="http://schemas.microsoft.com/office/drawing/2014/main" id="{FBA6C384-C441-495A-9E08-B117B365F1F2}"/>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6" name="Shape 1919">
              <a:extLst>
                <a:ext uri="{FF2B5EF4-FFF2-40B4-BE49-F238E27FC236}">
                  <a16:creationId xmlns:a16="http://schemas.microsoft.com/office/drawing/2014/main" id="{607AFD90-1178-49B8-A18D-8FA617EE6794}"/>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7" name="Shape 1921">
              <a:extLst>
                <a:ext uri="{FF2B5EF4-FFF2-40B4-BE49-F238E27FC236}">
                  <a16:creationId xmlns:a16="http://schemas.microsoft.com/office/drawing/2014/main" id="{00AA2AB4-6B27-4752-91F8-A6E260F4852C}"/>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8" name="Shape 1922">
              <a:extLst>
                <a:ext uri="{FF2B5EF4-FFF2-40B4-BE49-F238E27FC236}">
                  <a16:creationId xmlns:a16="http://schemas.microsoft.com/office/drawing/2014/main" id="{09DA82F1-F30F-4288-AFC2-CB0B27BD9E22}"/>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9" name="Shape 1923">
              <a:extLst>
                <a:ext uri="{FF2B5EF4-FFF2-40B4-BE49-F238E27FC236}">
                  <a16:creationId xmlns:a16="http://schemas.microsoft.com/office/drawing/2014/main" id="{A7C2CE3C-146B-4426-8D50-E2D0DAB4FE3A}"/>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0" name="Shape 1924">
              <a:extLst>
                <a:ext uri="{FF2B5EF4-FFF2-40B4-BE49-F238E27FC236}">
                  <a16:creationId xmlns:a16="http://schemas.microsoft.com/office/drawing/2014/main" id="{FDAE669B-872D-4D15-AB6A-BF7BE17BEF37}"/>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1" name="Shape 1925">
              <a:extLst>
                <a:ext uri="{FF2B5EF4-FFF2-40B4-BE49-F238E27FC236}">
                  <a16:creationId xmlns:a16="http://schemas.microsoft.com/office/drawing/2014/main" id="{531FEDA8-1DF8-47BD-87F8-AF49621F736A}"/>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2" name="Shape 1926">
              <a:extLst>
                <a:ext uri="{FF2B5EF4-FFF2-40B4-BE49-F238E27FC236}">
                  <a16:creationId xmlns:a16="http://schemas.microsoft.com/office/drawing/2014/main" id="{EEC21CA6-624B-41FB-A451-B3ABE1A27F47}"/>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3" name="Shape 1927">
              <a:extLst>
                <a:ext uri="{FF2B5EF4-FFF2-40B4-BE49-F238E27FC236}">
                  <a16:creationId xmlns:a16="http://schemas.microsoft.com/office/drawing/2014/main" id="{42442BE9-FEE9-45E3-B1BF-3203E38E6F56}"/>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4" name="Shape 1928">
              <a:extLst>
                <a:ext uri="{FF2B5EF4-FFF2-40B4-BE49-F238E27FC236}">
                  <a16:creationId xmlns:a16="http://schemas.microsoft.com/office/drawing/2014/main" id="{D222BF62-3BED-452F-B3C3-4488575A00CC}"/>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5" name="Shape 1929">
              <a:extLst>
                <a:ext uri="{FF2B5EF4-FFF2-40B4-BE49-F238E27FC236}">
                  <a16:creationId xmlns:a16="http://schemas.microsoft.com/office/drawing/2014/main" id="{D60B26B4-1DB0-4163-B20A-CAF720EFD58C}"/>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6" name="Shape 1930">
              <a:extLst>
                <a:ext uri="{FF2B5EF4-FFF2-40B4-BE49-F238E27FC236}">
                  <a16:creationId xmlns:a16="http://schemas.microsoft.com/office/drawing/2014/main" id="{83D659CA-1FFF-4618-8689-846D2C8BCC90}"/>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7" name="Shape 1931">
              <a:extLst>
                <a:ext uri="{FF2B5EF4-FFF2-40B4-BE49-F238E27FC236}">
                  <a16:creationId xmlns:a16="http://schemas.microsoft.com/office/drawing/2014/main" id="{AF824B69-505A-4F42-9BBC-C625DF3778B0}"/>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8" name="Shape 1932">
              <a:extLst>
                <a:ext uri="{FF2B5EF4-FFF2-40B4-BE49-F238E27FC236}">
                  <a16:creationId xmlns:a16="http://schemas.microsoft.com/office/drawing/2014/main" id="{216FB847-8A7B-4F62-88B5-DC4C65083CA8}"/>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9" name="Shape 1933">
              <a:extLst>
                <a:ext uri="{FF2B5EF4-FFF2-40B4-BE49-F238E27FC236}">
                  <a16:creationId xmlns:a16="http://schemas.microsoft.com/office/drawing/2014/main" id="{42901EDA-773D-4DE9-A2EC-7E4ABBB6B397}"/>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0" name="Shape 1934">
              <a:extLst>
                <a:ext uri="{FF2B5EF4-FFF2-40B4-BE49-F238E27FC236}">
                  <a16:creationId xmlns:a16="http://schemas.microsoft.com/office/drawing/2014/main" id="{A3ADCFA9-7E3A-4984-947E-68E2B3C51B17}"/>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1" name="Shape 1935">
              <a:extLst>
                <a:ext uri="{FF2B5EF4-FFF2-40B4-BE49-F238E27FC236}">
                  <a16:creationId xmlns:a16="http://schemas.microsoft.com/office/drawing/2014/main" id="{73B462E7-1685-481D-96DA-EB2B8CF01EB5}"/>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2" name="Shape 1936">
              <a:extLst>
                <a:ext uri="{FF2B5EF4-FFF2-40B4-BE49-F238E27FC236}">
                  <a16:creationId xmlns:a16="http://schemas.microsoft.com/office/drawing/2014/main" id="{6911F0DC-062F-4E13-9D95-DEDC2F5EEF30}"/>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223" name="Shape 2843">
            <a:extLst>
              <a:ext uri="{FF2B5EF4-FFF2-40B4-BE49-F238E27FC236}">
                <a16:creationId xmlns:a16="http://schemas.microsoft.com/office/drawing/2014/main" id="{DAF0D52D-22D6-4817-ABEA-0F316BE0334D}"/>
              </a:ext>
            </a:extLst>
          </p:cNvPr>
          <p:cNvSpPr/>
          <p:nvPr/>
        </p:nvSpPr>
        <p:spPr>
          <a:xfrm>
            <a:off x="404303" y="3277555"/>
            <a:ext cx="568807" cy="868253"/>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4" name="Shape 2871">
            <a:extLst>
              <a:ext uri="{FF2B5EF4-FFF2-40B4-BE49-F238E27FC236}">
                <a16:creationId xmlns:a16="http://schemas.microsoft.com/office/drawing/2014/main" id="{843C6C9F-0E36-44E4-8AEB-4A49D1093D8A}"/>
              </a:ext>
            </a:extLst>
          </p:cNvPr>
          <p:cNvSpPr/>
          <p:nvPr/>
        </p:nvSpPr>
        <p:spPr>
          <a:xfrm>
            <a:off x="368432" y="4719130"/>
            <a:ext cx="640549" cy="75886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graphicFrame>
        <p:nvGraphicFramePr>
          <p:cNvPr id="114" name="Chart 113">
            <a:extLst>
              <a:ext uri="{FF2B5EF4-FFF2-40B4-BE49-F238E27FC236}">
                <a16:creationId xmlns:a16="http://schemas.microsoft.com/office/drawing/2014/main" id="{AA03E0EE-849C-0E48-ABB7-24709B62FEE9}"/>
              </a:ext>
            </a:extLst>
          </p:cNvPr>
          <p:cNvGraphicFramePr/>
          <p:nvPr>
            <p:extLst>
              <p:ext uri="{D42A27DB-BD31-4B8C-83A1-F6EECF244321}">
                <p14:modId xmlns:p14="http://schemas.microsoft.com/office/powerpoint/2010/main" val="2668468703"/>
              </p:ext>
            </p:extLst>
          </p:nvPr>
        </p:nvGraphicFramePr>
        <p:xfrm>
          <a:off x="3396343" y="1420567"/>
          <a:ext cx="8379357" cy="47902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0103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981419" y="122628"/>
            <a:ext cx="10515600" cy="661106"/>
          </a:xfrm>
        </p:spPr>
        <p:txBody>
          <a:bodyPr>
            <a:normAutofit/>
          </a:bodyPr>
          <a:lstStyle/>
          <a:p>
            <a:r>
              <a:rPr lang="en-US" sz="2800" dirty="0"/>
              <a:t>Average Monthly Spend</a:t>
            </a:r>
          </a:p>
        </p:txBody>
      </p:sp>
      <p:sp>
        <p:nvSpPr>
          <p:cNvPr id="6" name="TextBox 5">
            <a:extLst>
              <a:ext uri="{FF2B5EF4-FFF2-40B4-BE49-F238E27FC236}">
                <a16:creationId xmlns:a16="http://schemas.microsoft.com/office/drawing/2014/main" id="{0F1F22B3-872B-40B1-95B1-F9E4331FC5DA}"/>
              </a:ext>
            </a:extLst>
          </p:cNvPr>
          <p:cNvSpPr txBox="1"/>
          <p:nvPr/>
        </p:nvSpPr>
        <p:spPr>
          <a:xfrm>
            <a:off x="-7434" y="6643406"/>
            <a:ext cx="12493306"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of each individual supplement indicated using supplement at least 4 times per week. Question “Approximately how much per month do you spend on each of these supplements?”</a:t>
            </a:r>
          </a:p>
        </p:txBody>
      </p:sp>
      <p:graphicFrame>
        <p:nvGraphicFramePr>
          <p:cNvPr id="3" name="Table 11">
            <a:extLst>
              <a:ext uri="{FF2B5EF4-FFF2-40B4-BE49-F238E27FC236}">
                <a16:creationId xmlns:a16="http://schemas.microsoft.com/office/drawing/2014/main" id="{B9ADC05B-60AB-495F-A01E-D4EEB8B3F58D}"/>
              </a:ext>
            </a:extLst>
          </p:cNvPr>
          <p:cNvGraphicFramePr>
            <a:graphicFrameLocks noGrp="1"/>
          </p:cNvGraphicFramePr>
          <p:nvPr>
            <p:extLst>
              <p:ext uri="{D42A27DB-BD31-4B8C-83A1-F6EECF244321}">
                <p14:modId xmlns:p14="http://schemas.microsoft.com/office/powerpoint/2010/main" val="767355231"/>
              </p:ext>
            </p:extLst>
          </p:nvPr>
        </p:nvGraphicFramePr>
        <p:xfrm>
          <a:off x="7806518" y="2627337"/>
          <a:ext cx="4197172" cy="2585990"/>
        </p:xfrm>
        <a:graphic>
          <a:graphicData uri="http://schemas.openxmlformats.org/drawingml/2006/table">
            <a:tbl>
              <a:tblPr firstRow="1" bandRow="1">
                <a:tableStyleId>{21E4AEA4-8DFA-4A89-87EB-49C32662AFE0}</a:tableStyleId>
              </a:tblPr>
              <a:tblGrid>
                <a:gridCol w="1487607">
                  <a:extLst>
                    <a:ext uri="{9D8B030D-6E8A-4147-A177-3AD203B41FA5}">
                      <a16:colId xmlns:a16="http://schemas.microsoft.com/office/drawing/2014/main" val="1354368606"/>
                    </a:ext>
                  </a:extLst>
                </a:gridCol>
                <a:gridCol w="1160389">
                  <a:extLst>
                    <a:ext uri="{9D8B030D-6E8A-4147-A177-3AD203B41FA5}">
                      <a16:colId xmlns:a16="http://schemas.microsoft.com/office/drawing/2014/main" val="2058515701"/>
                    </a:ext>
                  </a:extLst>
                </a:gridCol>
                <a:gridCol w="1549176">
                  <a:extLst>
                    <a:ext uri="{9D8B030D-6E8A-4147-A177-3AD203B41FA5}">
                      <a16:colId xmlns:a16="http://schemas.microsoft.com/office/drawing/2014/main" val="1034978675"/>
                    </a:ext>
                  </a:extLst>
                </a:gridCol>
              </a:tblGrid>
              <a:tr h="595808">
                <a:tc>
                  <a:txBody>
                    <a:bodyPr/>
                    <a:lstStyle/>
                    <a:p>
                      <a:pPr algn="ct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All Users</a:t>
                      </a:r>
                    </a:p>
                  </a:txBody>
                  <a:tcPr anchor="ctr"/>
                </a:tc>
                <a:tc>
                  <a:txBody>
                    <a:bodyPr/>
                    <a:lstStyle/>
                    <a:p>
                      <a:pPr algn="ctr"/>
                      <a:r>
                        <a:rPr lang="en-US" sz="1600" dirty="0">
                          <a:latin typeface="Arial" panose="020B0604020202020204" pitchFamily="34" charset="0"/>
                          <a:cs typeface="Arial" panose="020B0604020202020204" pitchFamily="34" charset="0"/>
                        </a:rPr>
                        <a:t>Regular Users</a:t>
                      </a:r>
                    </a:p>
                  </a:txBody>
                  <a:tcPr anchor="ctr"/>
                </a:tc>
                <a:extLst>
                  <a:ext uri="{0D108BD9-81ED-4DB2-BD59-A6C34878D82A}">
                    <a16:rowId xmlns:a16="http://schemas.microsoft.com/office/drawing/2014/main" val="2033944631"/>
                  </a:ext>
                </a:extLst>
              </a:tr>
              <a:tr h="687672">
                <a:tc>
                  <a:txBody>
                    <a:bodyPr/>
                    <a:lstStyle/>
                    <a:p>
                      <a:pPr algn="ctr"/>
                      <a:r>
                        <a:rPr lang="en-US" sz="1600" b="1" dirty="0">
                          <a:latin typeface="Arial" panose="020B0604020202020204" pitchFamily="34" charset="0"/>
                          <a:cs typeface="Arial" panose="020B0604020202020204" pitchFamily="34" charset="0"/>
                        </a:rPr>
                        <a:t>Protein Powder</a:t>
                      </a:r>
                    </a:p>
                  </a:txBody>
                  <a:tcPr anchor="ctr">
                    <a:solidFill>
                      <a:schemeClr val="accent4">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$17.90</a:t>
                      </a:r>
                    </a:p>
                  </a:txBody>
                  <a:tcPr anchor="ctr">
                    <a:solidFill>
                      <a:schemeClr val="accent4">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$23.50 </a:t>
                      </a:r>
                      <a:r>
                        <a:rPr lang="en-US" sz="1600" dirty="0">
                          <a:solidFill>
                            <a:srgbClr val="00B050"/>
                          </a:solidFill>
                          <a:latin typeface="Arial" panose="020B0604020202020204" pitchFamily="34" charset="0"/>
                          <a:cs typeface="Arial" panose="020B0604020202020204" pitchFamily="34" charset="0"/>
                        </a:rPr>
                        <a:t>(+$5.59)</a:t>
                      </a:r>
                    </a:p>
                  </a:txBody>
                  <a:tcPr anchor="ctr">
                    <a:solidFill>
                      <a:schemeClr val="accent4">
                        <a:lumMod val="60000"/>
                        <a:lumOff val="40000"/>
                      </a:schemeClr>
                    </a:solidFill>
                  </a:tcPr>
                </a:tc>
                <a:extLst>
                  <a:ext uri="{0D108BD9-81ED-4DB2-BD59-A6C34878D82A}">
                    <a16:rowId xmlns:a16="http://schemas.microsoft.com/office/drawing/2014/main" val="1004525342"/>
                  </a:ext>
                </a:extLst>
              </a:tr>
              <a:tr h="651255">
                <a:tc>
                  <a:txBody>
                    <a:bodyPr/>
                    <a:lstStyle/>
                    <a:p>
                      <a:pPr algn="ctr"/>
                      <a:r>
                        <a:rPr lang="en-US" sz="1600" b="1" dirty="0">
                          <a:latin typeface="Arial" panose="020B0604020202020204" pitchFamily="34" charset="0"/>
                          <a:cs typeface="Arial" panose="020B0604020202020204" pitchFamily="34" charset="0"/>
                        </a:rPr>
                        <a:t>Vitamin K</a:t>
                      </a:r>
                    </a:p>
                  </a:txBody>
                  <a:tcPr anchor="ctr">
                    <a:solidFill>
                      <a:schemeClr val="accent4">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$13.86</a:t>
                      </a:r>
                    </a:p>
                  </a:txBody>
                  <a:tcPr anchor="ctr">
                    <a:solidFill>
                      <a:schemeClr val="accent4">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$19.34 </a:t>
                      </a:r>
                      <a:r>
                        <a:rPr lang="en-US" sz="1600" dirty="0">
                          <a:solidFill>
                            <a:srgbClr val="00B050"/>
                          </a:solidFill>
                          <a:latin typeface="Arial" panose="020B0604020202020204" pitchFamily="34" charset="0"/>
                          <a:cs typeface="Arial" panose="020B0604020202020204" pitchFamily="34" charset="0"/>
                        </a:rPr>
                        <a:t>(+$5.48)</a:t>
                      </a:r>
                    </a:p>
                  </a:txBody>
                  <a:tcPr anchor="ctr">
                    <a:solidFill>
                      <a:schemeClr val="accent4">
                        <a:lumMod val="60000"/>
                        <a:lumOff val="40000"/>
                      </a:schemeClr>
                    </a:solidFill>
                  </a:tcPr>
                </a:tc>
                <a:extLst>
                  <a:ext uri="{0D108BD9-81ED-4DB2-BD59-A6C34878D82A}">
                    <a16:rowId xmlns:a16="http://schemas.microsoft.com/office/drawing/2014/main" val="4226667603"/>
                  </a:ext>
                </a:extLst>
              </a:tr>
              <a:tr h="651255">
                <a:tc>
                  <a:txBody>
                    <a:bodyPr/>
                    <a:lstStyle/>
                    <a:p>
                      <a:pPr algn="ctr"/>
                      <a:r>
                        <a:rPr lang="en-US" sz="1600" b="1" dirty="0">
                          <a:latin typeface="Arial" panose="020B0604020202020204" pitchFamily="34" charset="0"/>
                          <a:cs typeface="Arial" panose="020B0604020202020204" pitchFamily="34" charset="0"/>
                        </a:rPr>
                        <a:t>Prebiotics</a:t>
                      </a:r>
                    </a:p>
                  </a:txBody>
                  <a:tcPr anchor="ctr">
                    <a:solidFill>
                      <a:schemeClr val="accent4">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$15.58</a:t>
                      </a:r>
                    </a:p>
                  </a:txBody>
                  <a:tcPr anchor="ctr">
                    <a:solidFill>
                      <a:schemeClr val="accent4">
                        <a:lumMod val="60000"/>
                        <a:lumOff val="40000"/>
                      </a:schemeClr>
                    </a:solidFill>
                  </a:tcPr>
                </a:tc>
                <a:tc>
                  <a:txBody>
                    <a:bodyPr/>
                    <a:lstStyle/>
                    <a:p>
                      <a:pPr algn="ctr"/>
                      <a:r>
                        <a:rPr lang="en-US" sz="1600" dirty="0">
                          <a:latin typeface="Arial" panose="020B0604020202020204" pitchFamily="34" charset="0"/>
                          <a:cs typeface="Arial" panose="020B0604020202020204" pitchFamily="34" charset="0"/>
                        </a:rPr>
                        <a:t>$20.15 </a:t>
                      </a:r>
                      <a:r>
                        <a:rPr lang="en-US" sz="1600" dirty="0">
                          <a:solidFill>
                            <a:srgbClr val="00B050"/>
                          </a:solidFill>
                          <a:latin typeface="Arial" panose="020B0604020202020204" pitchFamily="34" charset="0"/>
                          <a:cs typeface="Arial" panose="020B0604020202020204" pitchFamily="34" charset="0"/>
                        </a:rPr>
                        <a:t>(+$4.58)</a:t>
                      </a:r>
                      <a:endParaRPr lang="en-US" sz="160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val="382318008"/>
                  </a:ext>
                </a:extLst>
              </a:tr>
            </a:tbl>
          </a:graphicData>
        </a:graphic>
      </p:graphicFrame>
      <p:sp>
        <p:nvSpPr>
          <p:cNvPr id="12" name="TextBox 11">
            <a:extLst>
              <a:ext uri="{FF2B5EF4-FFF2-40B4-BE49-F238E27FC236}">
                <a16:creationId xmlns:a16="http://schemas.microsoft.com/office/drawing/2014/main" id="{1A6826ED-D3FF-459C-B5AA-ACC242B42F60}"/>
              </a:ext>
            </a:extLst>
          </p:cNvPr>
          <p:cNvSpPr txBox="1"/>
          <p:nvPr/>
        </p:nvSpPr>
        <p:spPr>
          <a:xfrm>
            <a:off x="8035360" y="2217848"/>
            <a:ext cx="3739487" cy="369332"/>
          </a:xfrm>
          <a:prstGeom prst="rect">
            <a:avLst/>
          </a:prstGeom>
          <a:noFill/>
          <a:ln w="19050">
            <a:solidFill>
              <a:schemeClr val="tx1"/>
            </a:solidFill>
          </a:ln>
        </p:spPr>
        <p:txBody>
          <a:bodyPr wrap="square" rtlCol="0">
            <a:spAutoFit/>
          </a:bodyPr>
          <a:lstStyle/>
          <a:p>
            <a:pPr algn="ctr"/>
            <a:r>
              <a:rPr lang="en-US" b="1" dirty="0">
                <a:latin typeface="Arial" panose="020B0604020202020204" pitchFamily="34" charset="0"/>
                <a:cs typeface="Arial" panose="020B0604020202020204" pitchFamily="34" charset="0"/>
              </a:rPr>
              <a:t>Biggest Change Between Users</a:t>
            </a:r>
          </a:p>
        </p:txBody>
      </p:sp>
      <p:sp>
        <p:nvSpPr>
          <p:cNvPr id="8" name="Content Placeholder 4">
            <a:extLst>
              <a:ext uri="{FF2B5EF4-FFF2-40B4-BE49-F238E27FC236}">
                <a16:creationId xmlns:a16="http://schemas.microsoft.com/office/drawing/2014/main" id="{C2060C6B-5680-BE48-B40C-54473D57C41F}"/>
              </a:ext>
            </a:extLst>
          </p:cNvPr>
          <p:cNvSpPr txBox="1">
            <a:spLocks/>
          </p:cNvSpPr>
          <p:nvPr/>
        </p:nvSpPr>
        <p:spPr>
          <a:xfrm>
            <a:off x="979585" y="713626"/>
            <a:ext cx="11149291"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Font typeface="Arial"/>
              <a:buNone/>
            </a:pPr>
            <a:r>
              <a:rPr lang="en-US" sz="1600" b="1" dirty="0">
                <a:solidFill>
                  <a:srgbClr val="035153"/>
                </a:solidFill>
                <a:latin typeface="Arial" panose="020B0604020202020204" pitchFamily="34" charset="0"/>
                <a:cs typeface="Arial" panose="020B0604020202020204" pitchFamily="34" charset="0"/>
              </a:rPr>
              <a:t>KEY ITC INSIGHTS</a:t>
            </a:r>
          </a:p>
          <a:p>
            <a:pPr>
              <a:spcBef>
                <a:spcPts val="0"/>
              </a:spcBef>
            </a:pPr>
            <a:r>
              <a:rPr lang="en-US" sz="1600" dirty="0">
                <a:solidFill>
                  <a:srgbClr val="035153"/>
                </a:solidFill>
                <a:latin typeface="Arial" panose="020B0604020202020204" pitchFamily="34" charset="0"/>
                <a:cs typeface="Arial" panose="020B0604020202020204" pitchFamily="34" charset="0"/>
              </a:rPr>
              <a:t>Regular Users spend more per month on supplements than Irregular Users (46% more on average)</a:t>
            </a:r>
          </a:p>
          <a:p>
            <a:pPr>
              <a:spcBef>
                <a:spcPts val="0"/>
              </a:spcBef>
            </a:pPr>
            <a:r>
              <a:rPr lang="en-US" sz="1600" dirty="0">
                <a:solidFill>
                  <a:srgbClr val="035153"/>
                </a:solidFill>
                <a:latin typeface="Arial" panose="020B0604020202020204" pitchFamily="34" charset="0"/>
                <a:cs typeface="Arial" panose="020B0604020202020204" pitchFamily="34" charset="0"/>
              </a:rPr>
              <a:t>Protein powders are widely used and have high average monthly spend</a:t>
            </a:r>
          </a:p>
          <a:p>
            <a:pPr>
              <a:spcBef>
                <a:spcPts val="0"/>
              </a:spcBef>
            </a:pPr>
            <a:r>
              <a:rPr lang="en-US" sz="1600" dirty="0">
                <a:solidFill>
                  <a:srgbClr val="035153"/>
                </a:solidFill>
                <a:latin typeface="Arial" panose="020B0604020202020204" pitchFamily="34" charset="0"/>
                <a:cs typeface="Arial" panose="020B0604020202020204" pitchFamily="34" charset="0"/>
              </a:rPr>
              <a:t>While astaxanthin and collagen are used at lower rates, consumers are willing to spend significant amounts on them</a:t>
            </a:r>
          </a:p>
          <a:p>
            <a:pPr>
              <a:spcBef>
                <a:spcPts val="0"/>
              </a:spcBef>
            </a:pPr>
            <a:r>
              <a:rPr lang="en-US" sz="1600" dirty="0">
                <a:solidFill>
                  <a:srgbClr val="035153"/>
                </a:solidFill>
                <a:latin typeface="Arial" panose="020B0604020202020204" pitchFamily="34" charset="0"/>
                <a:cs typeface="Arial" panose="020B0604020202020204" pitchFamily="34" charset="0"/>
              </a:rPr>
              <a:t>Protein powders, Vitamin K, and Prebiotics see the biggest change in spend between Regular and Irregular users.</a:t>
            </a:r>
          </a:p>
          <a:p>
            <a:pPr>
              <a:spcBef>
                <a:spcPts val="0"/>
              </a:spcBef>
            </a:pPr>
            <a:endParaRPr lang="en-US" dirty="0">
              <a:solidFill>
                <a:srgbClr val="035153"/>
              </a:solidFill>
              <a:latin typeface="Arial" panose="020B0604020202020204" pitchFamily="34" charset="0"/>
              <a:cs typeface="Arial" panose="020B0604020202020204" pitchFamily="34" charset="0"/>
            </a:endParaRPr>
          </a:p>
        </p:txBody>
      </p:sp>
      <p:sp>
        <p:nvSpPr>
          <p:cNvPr id="11" name="Freeform 260">
            <a:extLst>
              <a:ext uri="{FF2B5EF4-FFF2-40B4-BE49-F238E27FC236}">
                <a16:creationId xmlns:a16="http://schemas.microsoft.com/office/drawing/2014/main" id="{95B0EADD-6F6A-914F-A2C8-941503851C2A}"/>
              </a:ext>
            </a:extLst>
          </p:cNvPr>
          <p:cNvSpPr>
            <a:spLocks noChangeAspect="1" noEditPoints="1"/>
          </p:cNvSpPr>
          <p:nvPr/>
        </p:nvSpPr>
        <p:spPr bwMode="auto">
          <a:xfrm>
            <a:off x="577564" y="71609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graphicFrame>
        <p:nvGraphicFramePr>
          <p:cNvPr id="9" name="Content Placeholder 7">
            <a:extLst>
              <a:ext uri="{FF2B5EF4-FFF2-40B4-BE49-F238E27FC236}">
                <a16:creationId xmlns:a16="http://schemas.microsoft.com/office/drawing/2014/main" id="{E69ACD9A-7A3D-A64E-8010-187ABDD84F28}"/>
              </a:ext>
            </a:extLst>
          </p:cNvPr>
          <p:cNvGraphicFramePr>
            <a:graphicFrameLocks/>
          </p:cNvGraphicFramePr>
          <p:nvPr>
            <p:extLst>
              <p:ext uri="{D42A27DB-BD31-4B8C-83A1-F6EECF244321}">
                <p14:modId xmlns:p14="http://schemas.microsoft.com/office/powerpoint/2010/main" val="3101511999"/>
              </p:ext>
            </p:extLst>
          </p:nvPr>
        </p:nvGraphicFramePr>
        <p:xfrm>
          <a:off x="63123" y="1980905"/>
          <a:ext cx="7743395" cy="4203885"/>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5499648-5BA0-3F4A-B5C7-210737E96E06}"/>
              </a:ext>
            </a:extLst>
          </p:cNvPr>
          <p:cNvSpPr txBox="1"/>
          <p:nvPr/>
        </p:nvSpPr>
        <p:spPr>
          <a:xfrm>
            <a:off x="8083069" y="5412012"/>
            <a:ext cx="3691778" cy="276999"/>
          </a:xfrm>
          <a:prstGeom prst="rect">
            <a:avLst/>
          </a:prstGeom>
          <a:noFill/>
        </p:spPr>
        <p:txBody>
          <a:bodyPr wrap="square" rtlCol="0">
            <a:spAutoFit/>
          </a:bodyPr>
          <a:lstStyle/>
          <a:p>
            <a:r>
              <a:rPr lang="en-US" sz="1200" i="1" dirty="0">
                <a:solidFill>
                  <a:schemeClr val="accent2"/>
                </a:solidFill>
                <a:latin typeface="Arial" panose="020B0604020202020204" pitchFamily="34" charset="0"/>
                <a:cs typeface="Arial" panose="020B0604020202020204" pitchFamily="34" charset="0"/>
              </a:rPr>
              <a:t>*Converted to USD from original national currency</a:t>
            </a:r>
          </a:p>
        </p:txBody>
      </p:sp>
    </p:spTree>
    <p:extLst>
      <p:ext uri="{BB962C8B-B14F-4D97-AF65-F5344CB8AC3E}">
        <p14:creationId xmlns:p14="http://schemas.microsoft.com/office/powerpoint/2010/main" val="1096923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838199" y="111284"/>
            <a:ext cx="10515600" cy="661106"/>
          </a:xfrm>
        </p:spPr>
        <p:txBody>
          <a:bodyPr>
            <a:normAutofit/>
          </a:bodyPr>
          <a:lstStyle/>
          <a:p>
            <a:r>
              <a:rPr lang="en-US" sz="2800" dirty="0">
                <a:solidFill>
                  <a:schemeClr val="accent2">
                    <a:lumMod val="75000"/>
                  </a:schemeClr>
                </a:solidFill>
                <a:latin typeface="Arial Black" panose="020B0A04020102020204" pitchFamily="34" charset="0"/>
                <a:cs typeface="Arial" panose="020B0604020202020204" pitchFamily="34" charset="0"/>
              </a:rPr>
              <a:t>Average Monthly Spend</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219200" y="616489"/>
            <a:ext cx="11077575" cy="1509712"/>
          </a:xfrm>
        </p:spPr>
        <p:txBody>
          <a:bodyPr>
            <a:normAutofit/>
          </a:bodyPr>
          <a:lstStyle/>
          <a:p>
            <a:pPr marL="0" indent="0">
              <a:buNone/>
            </a:pPr>
            <a:r>
              <a:rPr lang="en-US" sz="1600" b="1" dirty="0">
                <a:solidFill>
                  <a:schemeClr val="accent2">
                    <a:lumMod val="75000"/>
                  </a:schemeClr>
                </a:solidFill>
                <a:latin typeface="Arial" panose="020B0604020202020204" pitchFamily="34" charset="0"/>
                <a:cs typeface="Arial" panose="020B0604020202020204" pitchFamily="34" charset="0"/>
              </a:rPr>
              <a:t>KEY ITC INSIGHTS:</a:t>
            </a:r>
          </a:p>
          <a:p>
            <a:pPr>
              <a:spcBef>
                <a:spcPts val="0"/>
              </a:spcBef>
            </a:pPr>
            <a:r>
              <a:rPr lang="en-US" sz="1600" dirty="0">
                <a:solidFill>
                  <a:schemeClr val="accent2">
                    <a:lumMod val="75000"/>
                  </a:schemeClr>
                </a:solidFill>
                <a:latin typeface="Arial" panose="020B0604020202020204" pitchFamily="34" charset="0"/>
                <a:cs typeface="Arial" panose="020B0604020202020204" pitchFamily="34" charset="0"/>
              </a:rPr>
              <a:t>Regular Users spend more per month on supplements than Irregular Users (46% more on average)</a:t>
            </a:r>
          </a:p>
          <a:p>
            <a:pPr>
              <a:spcBef>
                <a:spcPts val="0"/>
              </a:spcBef>
            </a:pPr>
            <a:r>
              <a:rPr lang="en-US" sz="1600" dirty="0">
                <a:solidFill>
                  <a:schemeClr val="accent2">
                    <a:lumMod val="75000"/>
                  </a:schemeClr>
                </a:solidFill>
                <a:latin typeface="Arial" panose="020B0604020202020204" pitchFamily="34" charset="0"/>
                <a:cs typeface="Arial" panose="020B0604020202020204" pitchFamily="34" charset="0"/>
              </a:rPr>
              <a:t>Protein powders are widely used and have high average monthly spend</a:t>
            </a:r>
          </a:p>
          <a:p>
            <a:pPr>
              <a:spcBef>
                <a:spcPts val="0"/>
              </a:spcBef>
            </a:pPr>
            <a:r>
              <a:rPr lang="en-US" sz="1600" dirty="0">
                <a:solidFill>
                  <a:schemeClr val="accent2">
                    <a:lumMod val="75000"/>
                  </a:schemeClr>
                </a:solidFill>
                <a:latin typeface="Arial" panose="020B0604020202020204" pitchFamily="34" charset="0"/>
                <a:cs typeface="Arial" panose="020B0604020202020204" pitchFamily="34" charset="0"/>
              </a:rPr>
              <a:t>While astaxanthin and collagen are used at lower rates, consumers are willing to spend significant amounts on them</a:t>
            </a:r>
          </a:p>
          <a:p>
            <a:pPr>
              <a:spcBef>
                <a:spcPts val="0"/>
              </a:spcBef>
            </a:pPr>
            <a:r>
              <a:rPr lang="en-US" sz="1600" dirty="0">
                <a:solidFill>
                  <a:schemeClr val="accent2">
                    <a:lumMod val="75000"/>
                  </a:schemeClr>
                </a:solidFill>
                <a:latin typeface="Arial" panose="020B0604020202020204" pitchFamily="34" charset="0"/>
                <a:cs typeface="Arial" panose="020B0604020202020204" pitchFamily="34" charset="0"/>
              </a:rPr>
              <a:t>Protein powders, vitamin K, and prebiotics see the biggest change in spend between Regular and Irregular users.</a:t>
            </a:r>
          </a:p>
          <a:p>
            <a:pPr>
              <a:spcBef>
                <a:spcPts val="0"/>
              </a:spcBef>
            </a:pPr>
            <a:endParaRPr lang="en-US"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7" name="Content Placeholder 7">
            <a:extLst>
              <a:ext uri="{FF2B5EF4-FFF2-40B4-BE49-F238E27FC236}">
                <a16:creationId xmlns:a16="http://schemas.microsoft.com/office/drawing/2014/main" id="{874623BF-B6C9-4476-B03D-2D1ECADCB91E}"/>
              </a:ext>
            </a:extLst>
          </p:cNvPr>
          <p:cNvGraphicFramePr>
            <a:graphicFrameLocks/>
          </p:cNvGraphicFramePr>
          <p:nvPr/>
        </p:nvGraphicFramePr>
        <p:xfrm>
          <a:off x="-137651" y="2081891"/>
          <a:ext cx="7658948" cy="420388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F1F22B3-872B-40B1-95B1-F9E4331FC5DA}"/>
              </a:ext>
            </a:extLst>
          </p:cNvPr>
          <p:cNvSpPr txBox="1"/>
          <p:nvPr/>
        </p:nvSpPr>
        <p:spPr>
          <a:xfrm>
            <a:off x="72991" y="6611779"/>
            <a:ext cx="12046016"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of each individual supplement indicated using supplement at least 4 times per week. Question “Approximately how much per month do you spend on each of these supplements?”</a:t>
            </a:r>
          </a:p>
        </p:txBody>
      </p:sp>
      <p:sp>
        <p:nvSpPr>
          <p:cNvPr id="12" name="TextBox 11">
            <a:extLst>
              <a:ext uri="{FF2B5EF4-FFF2-40B4-BE49-F238E27FC236}">
                <a16:creationId xmlns:a16="http://schemas.microsoft.com/office/drawing/2014/main" id="{1A6826ED-D3FF-459C-B5AA-ACC242B42F60}"/>
              </a:ext>
            </a:extLst>
          </p:cNvPr>
          <p:cNvSpPr txBox="1"/>
          <p:nvPr/>
        </p:nvSpPr>
        <p:spPr>
          <a:xfrm>
            <a:off x="7792363" y="1957196"/>
            <a:ext cx="3739487" cy="369332"/>
          </a:xfrm>
          <a:prstGeom prst="rect">
            <a:avLst/>
          </a:prstGeom>
          <a:noFill/>
          <a:ln w="19050">
            <a:solidFill>
              <a:schemeClr val="accent3"/>
            </a:solidFill>
          </a:ln>
        </p:spPr>
        <p:txBody>
          <a:bodyPr wrap="square" rtlCol="0">
            <a:spAutoFit/>
          </a:bodyPr>
          <a:lstStyle/>
          <a:p>
            <a:pPr algn="ctr"/>
            <a:r>
              <a:rPr lang="en-US" b="1" dirty="0">
                <a:solidFill>
                  <a:schemeClr val="accent2"/>
                </a:solidFill>
                <a:latin typeface="Arial" panose="020B0604020202020204" pitchFamily="34" charset="0"/>
                <a:cs typeface="Arial" panose="020B0604020202020204" pitchFamily="34" charset="0"/>
              </a:rPr>
              <a:t>Biggest Change Between Users</a:t>
            </a:r>
          </a:p>
        </p:txBody>
      </p:sp>
      <p:graphicFrame>
        <p:nvGraphicFramePr>
          <p:cNvPr id="10" name="Table 10">
            <a:extLst>
              <a:ext uri="{FF2B5EF4-FFF2-40B4-BE49-F238E27FC236}">
                <a16:creationId xmlns:a16="http://schemas.microsoft.com/office/drawing/2014/main" id="{CCB58187-0610-4029-809C-575C70823F8E}"/>
              </a:ext>
            </a:extLst>
          </p:cNvPr>
          <p:cNvGraphicFramePr>
            <a:graphicFrameLocks noGrp="1"/>
          </p:cNvGraphicFramePr>
          <p:nvPr>
            <p:extLst>
              <p:ext uri="{D42A27DB-BD31-4B8C-83A1-F6EECF244321}">
                <p14:modId xmlns:p14="http://schemas.microsoft.com/office/powerpoint/2010/main" val="1301124430"/>
              </p:ext>
            </p:extLst>
          </p:nvPr>
        </p:nvGraphicFramePr>
        <p:xfrm>
          <a:off x="7160455" y="2349798"/>
          <a:ext cx="4965896" cy="3891713"/>
        </p:xfrm>
        <a:graphic>
          <a:graphicData uri="http://schemas.openxmlformats.org/drawingml/2006/table">
            <a:tbl>
              <a:tblPr firstRow="1" bandRow="1">
                <a:tableStyleId>{85BE263C-DBD7-4A20-BB59-AAB30ACAA65A}</a:tableStyleId>
              </a:tblPr>
              <a:tblGrid>
                <a:gridCol w="1350499">
                  <a:extLst>
                    <a:ext uri="{9D8B030D-6E8A-4147-A177-3AD203B41FA5}">
                      <a16:colId xmlns:a16="http://schemas.microsoft.com/office/drawing/2014/main" val="893691075"/>
                    </a:ext>
                  </a:extLst>
                </a:gridCol>
                <a:gridCol w="1130983">
                  <a:extLst>
                    <a:ext uri="{9D8B030D-6E8A-4147-A177-3AD203B41FA5}">
                      <a16:colId xmlns:a16="http://schemas.microsoft.com/office/drawing/2014/main" val="3863622566"/>
                    </a:ext>
                  </a:extLst>
                </a:gridCol>
                <a:gridCol w="1240741">
                  <a:extLst>
                    <a:ext uri="{9D8B030D-6E8A-4147-A177-3AD203B41FA5}">
                      <a16:colId xmlns:a16="http://schemas.microsoft.com/office/drawing/2014/main" val="2178415873"/>
                    </a:ext>
                  </a:extLst>
                </a:gridCol>
                <a:gridCol w="1243673">
                  <a:extLst>
                    <a:ext uri="{9D8B030D-6E8A-4147-A177-3AD203B41FA5}">
                      <a16:colId xmlns:a16="http://schemas.microsoft.com/office/drawing/2014/main" val="2840783673"/>
                    </a:ext>
                  </a:extLst>
                </a:gridCol>
              </a:tblGrid>
              <a:tr h="555959">
                <a:tc>
                  <a:txBody>
                    <a:bodyPr/>
                    <a:lstStyle/>
                    <a:p>
                      <a:pPr algn="ctr"/>
                      <a:endParaRPr lang="en-US" sz="1400">
                        <a:latin typeface="Arial" panose="020B0604020202020204" pitchFamily="34" charset="0"/>
                        <a:cs typeface="Arial" panose="020B0604020202020204" pitchFamily="34" charset="0"/>
                      </a:endParaRPr>
                    </a:p>
                  </a:txBody>
                  <a:tcPr/>
                </a:tc>
                <a:tc>
                  <a:txBody>
                    <a:bodyPr/>
                    <a:lstStyle/>
                    <a:p>
                      <a:pPr algn="ctr"/>
                      <a:r>
                        <a:rPr lang="en-US" sz="1400"/>
                        <a:t>All Users</a:t>
                      </a:r>
                      <a:endParaRPr lang="en-US" sz="1400">
                        <a:latin typeface="Arial" panose="020B0604020202020204" pitchFamily="34" charset="0"/>
                        <a:cs typeface="Arial" panose="020B0604020202020204" pitchFamily="34" charset="0"/>
                      </a:endParaRPr>
                    </a:p>
                  </a:txBody>
                  <a:tcPr/>
                </a:tc>
                <a:tc>
                  <a:txBody>
                    <a:bodyPr/>
                    <a:lstStyle/>
                    <a:p>
                      <a:pPr algn="ctr"/>
                      <a:r>
                        <a:rPr lang="en-US" sz="1400"/>
                        <a:t>Regular Users ($)</a:t>
                      </a:r>
                      <a:endParaRPr lang="en-US" sz="1400">
                        <a:latin typeface="Arial" panose="020B0604020202020204" pitchFamily="34" charset="0"/>
                        <a:cs typeface="Arial" panose="020B0604020202020204" pitchFamily="34" charset="0"/>
                      </a:endParaRPr>
                    </a:p>
                  </a:txBody>
                  <a:tcPr/>
                </a:tc>
                <a:tc>
                  <a:txBody>
                    <a:bodyPr/>
                    <a:lstStyle/>
                    <a:p>
                      <a:pPr algn="ctr"/>
                      <a:r>
                        <a:rPr lang="en-US" sz="1400"/>
                        <a:t>Percent Increase</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9828746"/>
                  </a:ext>
                </a:extLst>
              </a:tr>
              <a:tr h="555959">
                <a:tc>
                  <a:txBody>
                    <a:bodyPr/>
                    <a:lstStyle/>
                    <a:p>
                      <a:pPr algn="ctr"/>
                      <a:r>
                        <a:rPr lang="en-US" sz="1400"/>
                        <a:t>Protein Powder</a:t>
                      </a:r>
                      <a:endParaRPr lang="en-US" sz="1400">
                        <a:latin typeface="Arial" panose="020B0604020202020204" pitchFamily="34" charset="0"/>
                        <a:cs typeface="Arial" panose="020B0604020202020204" pitchFamily="34" charset="0"/>
                      </a:endParaRPr>
                    </a:p>
                  </a:txBody>
                  <a:tcPr/>
                </a:tc>
                <a:tc>
                  <a:txBody>
                    <a:bodyPr/>
                    <a:lstStyle/>
                    <a:p>
                      <a:pPr algn="ctr"/>
                      <a:r>
                        <a:rPr lang="en-US" sz="1400"/>
                        <a:t>$17.90</a:t>
                      </a:r>
                      <a:endParaRPr lang="en-US" sz="1400">
                        <a:latin typeface="Arial" panose="020B0604020202020204" pitchFamily="34" charset="0"/>
                        <a:cs typeface="Arial" panose="020B0604020202020204" pitchFamily="34" charset="0"/>
                      </a:endParaRPr>
                    </a:p>
                  </a:txBody>
                  <a:tcPr anchor="ctr"/>
                </a:tc>
                <a:tc>
                  <a:txBody>
                    <a:bodyPr/>
                    <a:lstStyle/>
                    <a:p>
                      <a:pPr algn="ctr"/>
                      <a:r>
                        <a:rPr lang="en-US" sz="1400"/>
                        <a:t>$23.50 </a:t>
                      </a:r>
                      <a:r>
                        <a:rPr lang="en-US" sz="1400">
                          <a:solidFill>
                            <a:srgbClr val="00B050"/>
                          </a:solidFill>
                        </a:rPr>
                        <a:t>(+$5.59)</a:t>
                      </a:r>
                      <a:endParaRPr lang="en-US" sz="1400">
                        <a:solidFill>
                          <a:srgbClr val="00B050"/>
                        </a:solidFill>
                        <a:latin typeface="Arial" panose="020B0604020202020204" pitchFamily="34" charset="0"/>
                        <a:cs typeface="Arial" panose="020B0604020202020204" pitchFamily="34" charset="0"/>
                      </a:endParaRPr>
                    </a:p>
                  </a:txBody>
                  <a:tcPr anchor="ctr"/>
                </a:tc>
                <a:tc>
                  <a:txBody>
                    <a:bodyPr/>
                    <a:lstStyle/>
                    <a:p>
                      <a:pPr algn="ctr"/>
                      <a:r>
                        <a:rPr lang="en-US" sz="1400"/>
                        <a:t>31.2%</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1733549"/>
                  </a:ext>
                </a:extLst>
              </a:tr>
              <a:tr h="555959">
                <a:tc>
                  <a:txBody>
                    <a:bodyPr/>
                    <a:lstStyle/>
                    <a:p>
                      <a:pPr algn="ctr"/>
                      <a:r>
                        <a:rPr lang="en-US" sz="1400"/>
                        <a:t>Vitamin K</a:t>
                      </a:r>
                      <a:endParaRPr lang="en-US" sz="1400">
                        <a:latin typeface="Arial" panose="020B0604020202020204" pitchFamily="34" charset="0"/>
                        <a:cs typeface="Arial" panose="020B0604020202020204" pitchFamily="34" charset="0"/>
                      </a:endParaRPr>
                    </a:p>
                  </a:txBody>
                  <a:tcPr/>
                </a:tc>
                <a:tc>
                  <a:txBody>
                    <a:bodyPr/>
                    <a:lstStyle/>
                    <a:p>
                      <a:pPr algn="ctr"/>
                      <a:r>
                        <a:rPr lang="en-US" sz="1400" dirty="0"/>
                        <a:t>$13.86</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a:t>$19.34 </a:t>
                      </a:r>
                      <a:r>
                        <a:rPr lang="en-US" sz="1400">
                          <a:solidFill>
                            <a:srgbClr val="00B050"/>
                          </a:solidFill>
                        </a:rPr>
                        <a:t>(+$5.48)</a:t>
                      </a:r>
                      <a:endParaRPr lang="en-US" sz="1400">
                        <a:solidFill>
                          <a:srgbClr val="00B050"/>
                        </a:solidFill>
                        <a:latin typeface="Arial" panose="020B0604020202020204" pitchFamily="34" charset="0"/>
                        <a:cs typeface="Arial" panose="020B0604020202020204" pitchFamily="34" charset="0"/>
                      </a:endParaRPr>
                    </a:p>
                  </a:txBody>
                  <a:tcPr anchor="ctr"/>
                </a:tc>
                <a:tc>
                  <a:txBody>
                    <a:bodyPr/>
                    <a:lstStyle/>
                    <a:p>
                      <a:pPr algn="ctr"/>
                      <a:r>
                        <a:rPr lang="en-US" sz="1400"/>
                        <a:t>39.5%</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80695269"/>
                  </a:ext>
                </a:extLst>
              </a:tr>
              <a:tr h="555959">
                <a:tc>
                  <a:txBody>
                    <a:bodyPr/>
                    <a:lstStyle/>
                    <a:p>
                      <a:pPr algn="ctr"/>
                      <a:r>
                        <a:rPr lang="en-US" sz="1400"/>
                        <a:t>Prebiotics</a:t>
                      </a:r>
                      <a:endParaRPr lang="en-US" sz="1400">
                        <a:latin typeface="Arial" panose="020B0604020202020204" pitchFamily="34" charset="0"/>
                        <a:cs typeface="Arial" panose="020B0604020202020204" pitchFamily="34" charset="0"/>
                      </a:endParaRPr>
                    </a:p>
                  </a:txBody>
                  <a:tcPr/>
                </a:tc>
                <a:tc>
                  <a:txBody>
                    <a:bodyPr/>
                    <a:lstStyle/>
                    <a:p>
                      <a:pPr algn="ctr"/>
                      <a:r>
                        <a:rPr lang="en-US" sz="1400"/>
                        <a:t>$15.58</a:t>
                      </a:r>
                      <a:endParaRPr lang="en-US" sz="1400">
                        <a:latin typeface="Arial" panose="020B0604020202020204" pitchFamily="34" charset="0"/>
                        <a:cs typeface="Arial" panose="020B0604020202020204" pitchFamily="34" charset="0"/>
                      </a:endParaRPr>
                    </a:p>
                  </a:txBody>
                  <a:tcPr anchor="ctr"/>
                </a:tc>
                <a:tc>
                  <a:txBody>
                    <a:bodyPr/>
                    <a:lstStyle/>
                    <a:p>
                      <a:pPr algn="ctr"/>
                      <a:r>
                        <a:rPr lang="en-US" sz="1400"/>
                        <a:t>$20.15 </a:t>
                      </a:r>
                      <a:r>
                        <a:rPr lang="en-US" sz="1400">
                          <a:solidFill>
                            <a:srgbClr val="00B050"/>
                          </a:solidFill>
                        </a:rPr>
                        <a:t>(+$4.58)</a:t>
                      </a:r>
                      <a:endParaRPr lang="en-US" sz="1400">
                        <a:latin typeface="Arial" panose="020B0604020202020204" pitchFamily="34" charset="0"/>
                        <a:cs typeface="Arial" panose="020B0604020202020204" pitchFamily="34" charset="0"/>
                      </a:endParaRPr>
                    </a:p>
                  </a:txBody>
                  <a:tcPr anchor="ctr"/>
                </a:tc>
                <a:tc>
                  <a:txBody>
                    <a:bodyPr/>
                    <a:lstStyle/>
                    <a:p>
                      <a:pPr algn="ctr"/>
                      <a:r>
                        <a:rPr lang="en-US" sz="1400"/>
                        <a:t>29.4%</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43575327"/>
                  </a:ext>
                </a:extLst>
              </a:tr>
              <a:tr h="555959">
                <a:tc>
                  <a:txBody>
                    <a:bodyPr/>
                    <a:lstStyle/>
                    <a:p>
                      <a:pPr algn="ctr"/>
                      <a:r>
                        <a:rPr lang="en-US" sz="1400"/>
                        <a:t>Astaxanthin</a:t>
                      </a:r>
                      <a:endParaRPr lang="en-US" sz="1400">
                        <a:latin typeface="Arial" panose="020B0604020202020204" pitchFamily="34" charset="0"/>
                        <a:cs typeface="Arial" panose="020B0604020202020204" pitchFamily="34" charset="0"/>
                      </a:endParaRPr>
                    </a:p>
                  </a:txBody>
                  <a:tcPr/>
                </a:tc>
                <a:tc>
                  <a:txBody>
                    <a:bodyPr/>
                    <a:lstStyle/>
                    <a:p>
                      <a:pPr algn="ctr"/>
                      <a:r>
                        <a:rPr lang="en-US" sz="1400"/>
                        <a:t>$19.37</a:t>
                      </a:r>
                      <a:endParaRPr lang="en-US" sz="1400">
                        <a:latin typeface="Arial" panose="020B0604020202020204" pitchFamily="34" charset="0"/>
                        <a:cs typeface="Arial" panose="020B0604020202020204" pitchFamily="34" charset="0"/>
                      </a:endParaRPr>
                    </a:p>
                  </a:txBody>
                  <a:tcPr/>
                </a:tc>
                <a:tc>
                  <a:txBody>
                    <a:bodyPr/>
                    <a:lstStyle/>
                    <a:p>
                      <a:pPr algn="ctr"/>
                      <a:r>
                        <a:rPr lang="en-US" sz="1400"/>
                        <a:t>$23.29</a:t>
                      </a:r>
                    </a:p>
                    <a:p>
                      <a:pPr algn="ctr"/>
                      <a:r>
                        <a:rPr lang="en-US" sz="1400">
                          <a:solidFill>
                            <a:srgbClr val="00B050"/>
                          </a:solidFill>
                        </a:rPr>
                        <a:t>(+$3.92)</a:t>
                      </a:r>
                      <a:endParaRPr lang="en-US" sz="1400">
                        <a:solidFill>
                          <a:srgbClr val="00B050"/>
                        </a:solidFill>
                        <a:latin typeface="Arial" panose="020B0604020202020204" pitchFamily="34" charset="0"/>
                        <a:cs typeface="Arial" panose="020B0604020202020204" pitchFamily="34" charset="0"/>
                      </a:endParaRPr>
                    </a:p>
                  </a:txBody>
                  <a:tcPr/>
                </a:tc>
                <a:tc>
                  <a:txBody>
                    <a:bodyPr/>
                    <a:lstStyle/>
                    <a:p>
                      <a:pPr algn="ctr"/>
                      <a:r>
                        <a:rPr lang="en-US" sz="1400"/>
                        <a:t>20.2%</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9545331"/>
                  </a:ext>
                </a:extLst>
              </a:tr>
              <a:tr h="555959">
                <a:tc>
                  <a:txBody>
                    <a:bodyPr/>
                    <a:lstStyle/>
                    <a:p>
                      <a:pPr algn="ctr"/>
                      <a:r>
                        <a:rPr lang="en-US" sz="1400"/>
                        <a:t>Probiotics</a:t>
                      </a:r>
                      <a:endParaRPr lang="en-US" sz="1400">
                        <a:latin typeface="Arial" panose="020B0604020202020204" pitchFamily="34" charset="0"/>
                        <a:cs typeface="Arial" panose="020B0604020202020204" pitchFamily="34" charset="0"/>
                      </a:endParaRPr>
                    </a:p>
                  </a:txBody>
                  <a:tcPr/>
                </a:tc>
                <a:tc>
                  <a:txBody>
                    <a:bodyPr/>
                    <a:lstStyle/>
                    <a:p>
                      <a:pPr algn="ctr"/>
                      <a:r>
                        <a:rPr lang="en-US" sz="1400"/>
                        <a:t>$14.57</a:t>
                      </a:r>
                      <a:endParaRPr lang="en-US" sz="1400">
                        <a:latin typeface="Arial" panose="020B0604020202020204" pitchFamily="34" charset="0"/>
                        <a:cs typeface="Arial" panose="020B0604020202020204" pitchFamily="34" charset="0"/>
                      </a:endParaRPr>
                    </a:p>
                  </a:txBody>
                  <a:tcPr/>
                </a:tc>
                <a:tc>
                  <a:txBody>
                    <a:bodyPr/>
                    <a:lstStyle/>
                    <a:p>
                      <a:pPr algn="ctr"/>
                      <a:r>
                        <a:rPr lang="en-US" sz="1400"/>
                        <a:t>$18.28</a:t>
                      </a:r>
                    </a:p>
                    <a:p>
                      <a:pPr algn="ctr"/>
                      <a:r>
                        <a:rPr lang="en-US" sz="1400">
                          <a:solidFill>
                            <a:srgbClr val="00B050"/>
                          </a:solidFill>
                        </a:rPr>
                        <a:t>(+$3.70)</a:t>
                      </a:r>
                      <a:endParaRPr lang="en-US" sz="1400">
                        <a:solidFill>
                          <a:srgbClr val="00B050"/>
                        </a:solidFill>
                        <a:latin typeface="Arial" panose="020B0604020202020204" pitchFamily="34" charset="0"/>
                        <a:cs typeface="Arial" panose="020B0604020202020204" pitchFamily="34" charset="0"/>
                      </a:endParaRPr>
                    </a:p>
                  </a:txBody>
                  <a:tcPr/>
                </a:tc>
                <a:tc>
                  <a:txBody>
                    <a:bodyPr/>
                    <a:lstStyle/>
                    <a:p>
                      <a:pPr algn="ctr"/>
                      <a:r>
                        <a:rPr lang="en-US" sz="1400"/>
                        <a:t>25.4%</a:t>
                      </a:r>
                    </a:p>
                    <a:p>
                      <a:pPr algn="ct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40068516"/>
                  </a:ext>
                </a:extLst>
              </a:tr>
              <a:tr h="555959">
                <a:tc>
                  <a:txBody>
                    <a:bodyPr/>
                    <a:lstStyle/>
                    <a:p>
                      <a:pPr algn="ctr"/>
                      <a:r>
                        <a:rPr lang="en-US" sz="1400"/>
                        <a:t>Collagen</a:t>
                      </a:r>
                      <a:endParaRPr lang="en-US" sz="1400">
                        <a:latin typeface="Arial" panose="020B0604020202020204" pitchFamily="34" charset="0"/>
                        <a:cs typeface="Arial" panose="020B0604020202020204" pitchFamily="34" charset="0"/>
                      </a:endParaRPr>
                    </a:p>
                  </a:txBody>
                  <a:tcPr/>
                </a:tc>
                <a:tc>
                  <a:txBody>
                    <a:bodyPr/>
                    <a:lstStyle/>
                    <a:p>
                      <a:pPr algn="ctr"/>
                      <a:r>
                        <a:rPr lang="en-US" sz="1400"/>
                        <a:t>$17.07</a:t>
                      </a:r>
                      <a:endParaRPr lang="en-US" sz="1400">
                        <a:latin typeface="Arial" panose="020B0604020202020204" pitchFamily="34" charset="0"/>
                        <a:cs typeface="Arial" panose="020B0604020202020204" pitchFamily="34" charset="0"/>
                      </a:endParaRPr>
                    </a:p>
                  </a:txBody>
                  <a:tcPr/>
                </a:tc>
                <a:tc>
                  <a:txBody>
                    <a:bodyPr/>
                    <a:lstStyle/>
                    <a:p>
                      <a:pPr algn="ctr"/>
                      <a:r>
                        <a:rPr lang="en-US" sz="1400">
                          <a:solidFill>
                            <a:schemeClr val="tx1"/>
                          </a:solidFill>
                        </a:rPr>
                        <a:t>$20.79</a:t>
                      </a:r>
                    </a:p>
                    <a:p>
                      <a:pPr algn="ctr"/>
                      <a:r>
                        <a:rPr lang="en-US" sz="1400">
                          <a:solidFill>
                            <a:srgbClr val="00B050"/>
                          </a:solidFill>
                        </a:rPr>
                        <a:t>(+3.71)</a:t>
                      </a:r>
                      <a:endParaRPr lang="en-US" sz="1400">
                        <a:solidFill>
                          <a:srgbClr val="00B050"/>
                        </a:solidFill>
                        <a:latin typeface="Arial" panose="020B0604020202020204" pitchFamily="34" charset="0"/>
                        <a:cs typeface="Arial" panose="020B0604020202020204" pitchFamily="34" charset="0"/>
                      </a:endParaRPr>
                    </a:p>
                  </a:txBody>
                  <a:tcPr/>
                </a:tc>
                <a:tc>
                  <a:txBody>
                    <a:bodyPr/>
                    <a:lstStyle/>
                    <a:p>
                      <a:pPr algn="ctr"/>
                      <a:r>
                        <a:rPr lang="en-US" sz="1400" dirty="0"/>
                        <a:t>21.7%</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87827554"/>
                  </a:ext>
                </a:extLst>
              </a:tr>
            </a:tbl>
          </a:graphicData>
        </a:graphic>
      </p:graphicFrame>
      <p:sp>
        <p:nvSpPr>
          <p:cNvPr id="11" name="Freeform 260">
            <a:extLst>
              <a:ext uri="{FF2B5EF4-FFF2-40B4-BE49-F238E27FC236}">
                <a16:creationId xmlns:a16="http://schemas.microsoft.com/office/drawing/2014/main" id="{FBE6B1C6-C75D-4EE8-8A41-EF08378763D2}"/>
              </a:ext>
            </a:extLst>
          </p:cNvPr>
          <p:cNvSpPr>
            <a:spLocks noChangeAspect="1" noEditPoints="1"/>
          </p:cNvSpPr>
          <p:nvPr/>
        </p:nvSpPr>
        <p:spPr bwMode="auto">
          <a:xfrm>
            <a:off x="817178" y="652941"/>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96B1AD"/>
              </a:solidFill>
            </a:endParaRPr>
          </a:p>
        </p:txBody>
      </p:sp>
    </p:spTree>
    <p:extLst>
      <p:ext uri="{BB962C8B-B14F-4D97-AF65-F5344CB8AC3E}">
        <p14:creationId xmlns:p14="http://schemas.microsoft.com/office/powerpoint/2010/main" val="1543539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074B-A41D-4C2A-83FB-F9ABDEF6DD23}"/>
              </a:ext>
            </a:extLst>
          </p:cNvPr>
          <p:cNvSpPr>
            <a:spLocks noGrp="1"/>
          </p:cNvSpPr>
          <p:nvPr>
            <p:ph type="title"/>
          </p:nvPr>
        </p:nvSpPr>
        <p:spPr>
          <a:xfrm>
            <a:off x="838200" y="48700"/>
            <a:ext cx="10515600" cy="661106"/>
          </a:xfrm>
        </p:spPr>
        <p:txBody>
          <a:bodyPr/>
          <a:lstStyle/>
          <a:p>
            <a:r>
              <a:rPr lang="en-US" sz="2800" dirty="0">
                <a:solidFill>
                  <a:schemeClr val="accent2">
                    <a:lumMod val="75000"/>
                  </a:schemeClr>
                </a:solidFill>
                <a:latin typeface="Arial Black" panose="020B0A04020102020204" pitchFamily="34" charset="0"/>
                <a:cs typeface="Arial" panose="020B0604020202020204" pitchFamily="34" charset="0"/>
              </a:rPr>
              <a:t>Average Monthly Spend</a:t>
            </a:r>
          </a:p>
        </p:txBody>
      </p:sp>
      <p:sp>
        <p:nvSpPr>
          <p:cNvPr id="5" name="TextBox 4">
            <a:extLst>
              <a:ext uri="{FF2B5EF4-FFF2-40B4-BE49-F238E27FC236}">
                <a16:creationId xmlns:a16="http://schemas.microsoft.com/office/drawing/2014/main" id="{1D45149B-8D81-4C7B-A062-BE7382A34C14}"/>
              </a:ext>
            </a:extLst>
          </p:cNvPr>
          <p:cNvSpPr txBox="1"/>
          <p:nvPr/>
        </p:nvSpPr>
        <p:spPr>
          <a:xfrm>
            <a:off x="8348013" y="5947526"/>
            <a:ext cx="3843987" cy="861774"/>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 Users of each individual supplement indicated using supplement at least 4 times per week. Question “Approximately how much per month do you spend on each of these supplements?”</a:t>
            </a:r>
          </a:p>
          <a:p>
            <a:r>
              <a:rPr lang="en-US" sz="1000" dirty="0">
                <a:solidFill>
                  <a:schemeClr val="bg1">
                    <a:lumMod val="50000"/>
                  </a:schemeClr>
                </a:solidFill>
                <a:latin typeface="Arial" panose="020B0604020202020204" pitchFamily="34" charset="0"/>
                <a:cs typeface="Arial" panose="020B0604020202020204" pitchFamily="34" charset="0"/>
              </a:rPr>
              <a:t>Glucosamine and Collagen do not have 2018 data. </a:t>
            </a:r>
          </a:p>
        </p:txBody>
      </p:sp>
      <p:sp>
        <p:nvSpPr>
          <p:cNvPr id="10" name="TextBox 9">
            <a:extLst>
              <a:ext uri="{FF2B5EF4-FFF2-40B4-BE49-F238E27FC236}">
                <a16:creationId xmlns:a16="http://schemas.microsoft.com/office/drawing/2014/main" id="{CA69253F-B35D-42BC-88CA-906D808EBAB2}"/>
              </a:ext>
            </a:extLst>
          </p:cNvPr>
          <p:cNvSpPr txBox="1"/>
          <p:nvPr/>
        </p:nvSpPr>
        <p:spPr>
          <a:xfrm>
            <a:off x="1421388" y="629136"/>
            <a:ext cx="9195811" cy="830997"/>
          </a:xfrm>
          <a:prstGeom prst="rect">
            <a:avLst/>
          </a:prstGeom>
          <a:noFill/>
        </p:spPr>
        <p:txBody>
          <a:bodyPr wrap="square" rtlCol="0">
            <a:spAutoFit/>
          </a:bodyPr>
          <a:lstStyle/>
          <a:p>
            <a:r>
              <a:rPr lang="en-US" sz="1600" b="1" dirty="0">
                <a:solidFill>
                  <a:schemeClr val="accent2">
                    <a:lumMod val="75000"/>
                  </a:schemeClr>
                </a:solidFill>
                <a:latin typeface="Arial" panose="020B0604020202020204" pitchFamily="34" charset="0"/>
                <a:cs typeface="Arial" panose="020B0604020202020204" pitchFamily="34" charset="0"/>
              </a:rPr>
              <a:t>KEY ITC INSIGHT: </a:t>
            </a:r>
          </a:p>
          <a:p>
            <a:pPr marL="285750" indent="-285750">
              <a:buFont typeface="Arial" panose="020B0604020202020204" pitchFamily="34" charset="0"/>
              <a:buChar char="•"/>
            </a:pPr>
            <a:r>
              <a:rPr lang="en-US" sz="1600" dirty="0">
                <a:solidFill>
                  <a:schemeClr val="accent2">
                    <a:lumMod val="75000"/>
                  </a:schemeClr>
                </a:solidFill>
                <a:latin typeface="Arial" panose="020B0604020202020204" pitchFamily="34" charset="0"/>
                <a:cs typeface="Arial" panose="020B0604020202020204" pitchFamily="34" charset="0"/>
              </a:rPr>
              <a:t>Almost all monthly supplement spending went down in 2020, except for magnesium, calcium, and vitamin D</a:t>
            </a:r>
          </a:p>
        </p:txBody>
      </p:sp>
      <p:graphicFrame>
        <p:nvGraphicFramePr>
          <p:cNvPr id="6" name="Chart 5">
            <a:extLst>
              <a:ext uri="{FF2B5EF4-FFF2-40B4-BE49-F238E27FC236}">
                <a16:creationId xmlns:a16="http://schemas.microsoft.com/office/drawing/2014/main" id="{897D22B1-CEA1-4E04-8994-DB3F665E71F0}"/>
              </a:ext>
            </a:extLst>
          </p:cNvPr>
          <p:cNvGraphicFramePr/>
          <p:nvPr>
            <p:extLst>
              <p:ext uri="{D42A27DB-BD31-4B8C-83A1-F6EECF244321}">
                <p14:modId xmlns:p14="http://schemas.microsoft.com/office/powerpoint/2010/main" val="2387069210"/>
              </p:ext>
            </p:extLst>
          </p:nvPr>
        </p:nvGraphicFramePr>
        <p:xfrm>
          <a:off x="191069" y="1611174"/>
          <a:ext cx="11809862" cy="4593644"/>
        </p:xfrm>
        <a:graphic>
          <a:graphicData uri="http://schemas.openxmlformats.org/drawingml/2006/chart">
            <c:chart xmlns:c="http://schemas.openxmlformats.org/drawingml/2006/chart" xmlns:r="http://schemas.openxmlformats.org/officeDocument/2006/relationships" r:id="rId2"/>
          </a:graphicData>
        </a:graphic>
      </p:graphicFrame>
      <p:sp>
        <p:nvSpPr>
          <p:cNvPr id="7" name="Freeform 260">
            <a:extLst>
              <a:ext uri="{FF2B5EF4-FFF2-40B4-BE49-F238E27FC236}">
                <a16:creationId xmlns:a16="http://schemas.microsoft.com/office/drawing/2014/main" id="{E1C1CC36-8922-4CA2-9546-9950919FEB4D}"/>
              </a:ext>
            </a:extLst>
          </p:cNvPr>
          <p:cNvSpPr>
            <a:spLocks noChangeAspect="1" noEditPoints="1"/>
          </p:cNvSpPr>
          <p:nvPr/>
        </p:nvSpPr>
        <p:spPr bwMode="auto">
          <a:xfrm>
            <a:off x="955290" y="662619"/>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96B1AD"/>
              </a:solidFill>
            </a:endParaRPr>
          </a:p>
        </p:txBody>
      </p:sp>
    </p:spTree>
    <p:extLst>
      <p:ext uri="{BB962C8B-B14F-4D97-AF65-F5344CB8AC3E}">
        <p14:creationId xmlns:p14="http://schemas.microsoft.com/office/powerpoint/2010/main" val="3700056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now, table, piece, slice&#10;&#10;Description automatically generated">
            <a:extLst>
              <a:ext uri="{FF2B5EF4-FFF2-40B4-BE49-F238E27FC236}">
                <a16:creationId xmlns:a16="http://schemas.microsoft.com/office/drawing/2014/main" id="{28243C3C-0555-A14E-BFE2-65A683ADEDB2}"/>
              </a:ext>
            </a:extLst>
          </p:cNvPr>
          <p:cNvPicPr>
            <a:picLocks noGrp="1" noChangeAspect="1"/>
          </p:cNvPicPr>
          <p:nvPr>
            <p:ph type="pic" sz="quarter" idx="10"/>
          </p:nvPr>
        </p:nvPicPr>
        <p:blipFill>
          <a:blip r:embed="rId2"/>
          <a:srcRect l="23199" r="23199"/>
          <a:stretch>
            <a:fillRect/>
          </a:stretch>
        </p:blipFill>
        <p:spPr/>
      </p:pic>
      <p:sp>
        <p:nvSpPr>
          <p:cNvPr id="6" name="Content Placeholder 7">
            <a:extLst>
              <a:ext uri="{FF2B5EF4-FFF2-40B4-BE49-F238E27FC236}">
                <a16:creationId xmlns:a16="http://schemas.microsoft.com/office/drawing/2014/main" id="{AD9209B6-9CD7-B44C-9CB0-29D2E8E262B6}"/>
              </a:ext>
            </a:extLst>
          </p:cNvPr>
          <p:cNvSpPr txBox="1">
            <a:spLocks/>
          </p:cNvSpPr>
          <p:nvPr/>
        </p:nvSpPr>
        <p:spPr bwMode="auto">
          <a:xfrm>
            <a:off x="6502730" y="2399374"/>
            <a:ext cx="4707384" cy="231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0000"/>
              </a:lnSpc>
              <a:spcBef>
                <a:spcPct val="20000"/>
              </a:spcBef>
            </a:pPr>
            <a:r>
              <a:rPr lang="en-US" sz="3600" b="1" cap="all" dirty="0">
                <a:solidFill>
                  <a:srgbClr val="035153"/>
                </a:solidFill>
                <a:latin typeface="Arial Black" panose="020B0604020202020204" pitchFamily="34" charset="0"/>
                <a:cs typeface="Arial Black" panose="020B0604020202020204" pitchFamily="34" charset="0"/>
              </a:rPr>
              <a:t>Consumer supplement data: </a:t>
            </a:r>
          </a:p>
          <a:p>
            <a:pPr>
              <a:lnSpc>
                <a:spcPct val="80000"/>
              </a:lnSpc>
              <a:spcBef>
                <a:spcPct val="20000"/>
              </a:spcBef>
            </a:pPr>
            <a:r>
              <a:rPr lang="en-US" sz="3200" b="1" cap="all" dirty="0">
                <a:solidFill>
                  <a:srgbClr val="035153"/>
                </a:solidFill>
                <a:latin typeface="Arial Black" panose="020B0604020202020204" pitchFamily="34" charset="0"/>
                <a:cs typeface="Arial Black" panose="020B0604020202020204" pitchFamily="34" charset="0"/>
              </a:rPr>
              <a:t>Shopping Behavior Drivers</a:t>
            </a:r>
            <a:endParaRPr lang="en-US" altLang="id-ID" sz="3200" b="1" cap="all" dirty="0">
              <a:solidFill>
                <a:srgbClr val="035153"/>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id="{992AF87F-D7FC-0C46-929A-E618D2E1A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8108" y="180295"/>
            <a:ext cx="1316736" cy="684528"/>
          </a:xfrm>
          <a:prstGeom prst="rect">
            <a:avLst/>
          </a:prstGeom>
        </p:spPr>
      </p:pic>
      <p:sp>
        <p:nvSpPr>
          <p:cNvPr id="5" name="Freeform 5">
            <a:extLst>
              <a:ext uri="{FF2B5EF4-FFF2-40B4-BE49-F238E27FC236}">
                <a16:creationId xmlns:a16="http://schemas.microsoft.com/office/drawing/2014/main" id="{14BBA90D-57AC-1545-918C-1F64EFBC893F}"/>
              </a:ext>
            </a:extLst>
          </p:cNvPr>
          <p:cNvSpPr>
            <a:spLocks/>
          </p:cNvSpPr>
          <p:nvPr/>
        </p:nvSpPr>
        <p:spPr bwMode="auto">
          <a:xfrm>
            <a:off x="2329588"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22714724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1032830" y="54986"/>
            <a:ext cx="10515600" cy="661106"/>
          </a:xfrm>
        </p:spPr>
        <p:txBody>
          <a:bodyPr>
            <a:normAutofit/>
          </a:bodyPr>
          <a:lstStyle/>
          <a:p>
            <a:r>
              <a:rPr lang="en-US" sz="2800" dirty="0">
                <a:latin typeface="Arial Black" panose="020B0A04020102020204" pitchFamily="34" charset="0"/>
                <a:cs typeface="Arial Bold" panose="020B0704020202020204" pitchFamily="34" charset="0"/>
              </a:rPr>
              <a:t>Importance of Sustainability</a:t>
            </a:r>
          </a:p>
        </p:txBody>
      </p:sp>
      <p:sp>
        <p:nvSpPr>
          <p:cNvPr id="9" name="TextBox 8">
            <a:extLst>
              <a:ext uri="{FF2B5EF4-FFF2-40B4-BE49-F238E27FC236}">
                <a16:creationId xmlns:a16="http://schemas.microsoft.com/office/drawing/2014/main" id="{D3DD9E15-78C3-44DB-B390-7CC26AB6491D}"/>
              </a:ext>
            </a:extLst>
          </p:cNvPr>
          <p:cNvSpPr txBox="1"/>
          <p:nvPr/>
        </p:nvSpPr>
        <p:spPr>
          <a:xfrm>
            <a:off x="326749" y="6408002"/>
            <a:ext cx="11027051"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supplements in general at least 4 times per week. Question: “When deciding which supplements to purchase, to what degree does the sustainability/environmental impact of a supplement ingredient influence your purchasing decision?”</a:t>
            </a:r>
          </a:p>
        </p:txBody>
      </p:sp>
      <p:graphicFrame>
        <p:nvGraphicFramePr>
          <p:cNvPr id="3" name="Chart 2">
            <a:extLst>
              <a:ext uri="{FF2B5EF4-FFF2-40B4-BE49-F238E27FC236}">
                <a16:creationId xmlns:a16="http://schemas.microsoft.com/office/drawing/2014/main" id="{45AF9E6D-1409-441A-BA43-74AC663C3A87}"/>
              </a:ext>
            </a:extLst>
          </p:cNvPr>
          <p:cNvGraphicFramePr>
            <a:graphicFrameLocks/>
          </p:cNvGraphicFramePr>
          <p:nvPr>
            <p:extLst>
              <p:ext uri="{D42A27DB-BD31-4B8C-83A1-F6EECF244321}">
                <p14:modId xmlns:p14="http://schemas.microsoft.com/office/powerpoint/2010/main" val="3976380837"/>
              </p:ext>
            </p:extLst>
          </p:nvPr>
        </p:nvGraphicFramePr>
        <p:xfrm>
          <a:off x="261566" y="1923724"/>
          <a:ext cx="11696241" cy="457892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E44F1F8-7607-D34D-BEDD-D19264ED8AC5}"/>
              </a:ext>
            </a:extLst>
          </p:cNvPr>
          <p:cNvSpPr txBox="1"/>
          <p:nvPr/>
        </p:nvSpPr>
        <p:spPr>
          <a:xfrm>
            <a:off x="1152185" y="716092"/>
            <a:ext cx="11027051" cy="1696362"/>
          </a:xfrm>
          <a:prstGeom prst="rect">
            <a:avLst/>
          </a:prstGeom>
          <a:noFill/>
        </p:spPr>
        <p:txBody>
          <a:bodyPr wrap="square">
            <a:spAutoFit/>
          </a:bodyPr>
          <a:lstStyle/>
          <a:p>
            <a:pPr marL="0" indent="0">
              <a:lnSpc>
                <a:spcPct val="110000"/>
              </a:lnSpc>
              <a:buNone/>
            </a:pPr>
            <a:r>
              <a:rPr lang="en-US" sz="1600" b="1" dirty="0">
                <a:solidFill>
                  <a:srgbClr val="035153"/>
                </a:solidFill>
                <a:latin typeface="Arial" panose="020B0604020202020204" pitchFamily="34" charset="0"/>
                <a:cs typeface="Arial" panose="020B0604020202020204" pitchFamily="34" charset="0"/>
              </a:rPr>
              <a:t>KEY ITC INSIGHTS</a:t>
            </a:r>
          </a:p>
          <a:p>
            <a:pPr marL="285750" indent="-285750">
              <a:lnSpc>
                <a:spcPct val="110000"/>
              </a:lnSpc>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Sustainability is not considered an important consideration for most supplement users</a:t>
            </a:r>
          </a:p>
          <a:p>
            <a:pPr marL="285750" indent="-285750">
              <a:lnSpc>
                <a:spcPct val="110000"/>
              </a:lnSpc>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Many are unaware that supplements have sustainability issues</a:t>
            </a:r>
          </a:p>
          <a:p>
            <a:pPr marL="285750" indent="-285750">
              <a:lnSpc>
                <a:spcPct val="110000"/>
              </a:lnSpc>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Sustainability is a bigger consideration for Irregular users</a:t>
            </a:r>
          </a:p>
          <a:p>
            <a:pPr marL="285750" indent="-285750">
              <a:lnSpc>
                <a:spcPct val="110000"/>
              </a:lnSpc>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Regular users may be more loyal to specific brands and therefore may not consider sustainability as a driver of purchase </a:t>
            </a:r>
          </a:p>
        </p:txBody>
      </p:sp>
      <p:sp>
        <p:nvSpPr>
          <p:cNvPr id="7" name="Freeform 260">
            <a:extLst>
              <a:ext uri="{FF2B5EF4-FFF2-40B4-BE49-F238E27FC236}">
                <a16:creationId xmlns:a16="http://schemas.microsoft.com/office/drawing/2014/main" id="{9AEDBA3B-B2FC-924A-A350-7A08230296BE}"/>
              </a:ext>
            </a:extLst>
          </p:cNvPr>
          <p:cNvSpPr>
            <a:spLocks noChangeAspect="1" noEditPoints="1"/>
          </p:cNvSpPr>
          <p:nvPr/>
        </p:nvSpPr>
        <p:spPr bwMode="auto">
          <a:xfrm>
            <a:off x="686808" y="716092"/>
            <a:ext cx="426415"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3393358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1DE4C-CB05-4452-BBB3-3B08455C9A08}"/>
              </a:ext>
            </a:extLst>
          </p:cNvPr>
          <p:cNvSpPr>
            <a:spLocks noGrp="1"/>
          </p:cNvSpPr>
          <p:nvPr>
            <p:ph type="title"/>
          </p:nvPr>
        </p:nvSpPr>
        <p:spPr>
          <a:xfrm>
            <a:off x="1083295" y="253429"/>
            <a:ext cx="10515600" cy="661106"/>
          </a:xfrm>
        </p:spPr>
        <p:txBody>
          <a:bodyPr/>
          <a:lstStyle/>
          <a:p>
            <a:r>
              <a:rPr lang="en-US" sz="2800" dirty="0"/>
              <a:t>Importance of Sustainability</a:t>
            </a:r>
          </a:p>
        </p:txBody>
      </p:sp>
      <p:sp>
        <p:nvSpPr>
          <p:cNvPr id="5" name="TextBox 4">
            <a:extLst>
              <a:ext uri="{FF2B5EF4-FFF2-40B4-BE49-F238E27FC236}">
                <a16:creationId xmlns:a16="http://schemas.microsoft.com/office/drawing/2014/main" id="{EEDB990E-F83A-4F16-96FC-B715D5ADEF44}"/>
              </a:ext>
            </a:extLst>
          </p:cNvPr>
          <p:cNvSpPr txBox="1"/>
          <p:nvPr/>
        </p:nvSpPr>
        <p:spPr>
          <a:xfrm>
            <a:off x="183953" y="6522841"/>
            <a:ext cx="11027051"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“When deciding which supplements to purchase, to what degree does the sustainability/environmental impact of a supplement ingredient influence your purchasing decision?”</a:t>
            </a:r>
          </a:p>
        </p:txBody>
      </p:sp>
      <p:sp>
        <p:nvSpPr>
          <p:cNvPr id="116" name="TextBox 115">
            <a:extLst>
              <a:ext uri="{FF2B5EF4-FFF2-40B4-BE49-F238E27FC236}">
                <a16:creationId xmlns:a16="http://schemas.microsoft.com/office/drawing/2014/main" id="{AB3323BF-9963-43C2-BE2B-4C51490BD8D1}"/>
              </a:ext>
            </a:extLst>
          </p:cNvPr>
          <p:cNvSpPr txBox="1"/>
          <p:nvPr/>
        </p:nvSpPr>
        <p:spPr>
          <a:xfrm>
            <a:off x="1318411" y="1885233"/>
            <a:ext cx="2443124" cy="307777"/>
          </a:xfrm>
          <a:prstGeom prst="rect">
            <a:avLst/>
          </a:prstGeom>
          <a:noFill/>
        </p:spPr>
        <p:txBody>
          <a:bodyPr wrap="square" rtlCol="0">
            <a:spAutoFit/>
          </a:bodyPr>
          <a:lstStyle/>
          <a:p>
            <a:pPr marL="285750" indent="-285750">
              <a:buFont typeface="Arial" panose="020B0604020202020204" pitchFamily="34" charset="0"/>
              <a:buChar char="•"/>
            </a:pPr>
            <a:endParaRPr lang="en-US" sz="1400" dirty="0">
              <a:solidFill>
                <a:srgbClr val="002060"/>
              </a:solidFill>
              <a:latin typeface="Montserrat Light"/>
            </a:endParaRPr>
          </a:p>
        </p:txBody>
      </p:sp>
      <p:graphicFrame>
        <p:nvGraphicFramePr>
          <p:cNvPr id="3" name="Table 5">
            <a:extLst>
              <a:ext uri="{FF2B5EF4-FFF2-40B4-BE49-F238E27FC236}">
                <a16:creationId xmlns:a16="http://schemas.microsoft.com/office/drawing/2014/main" id="{EA2C1230-E0D1-4513-84F6-8DF77FC0CAE6}"/>
              </a:ext>
            </a:extLst>
          </p:cNvPr>
          <p:cNvGraphicFramePr>
            <a:graphicFrameLocks noGrp="1"/>
          </p:cNvGraphicFramePr>
          <p:nvPr>
            <p:extLst>
              <p:ext uri="{D42A27DB-BD31-4B8C-83A1-F6EECF244321}">
                <p14:modId xmlns:p14="http://schemas.microsoft.com/office/powerpoint/2010/main" val="3489114434"/>
              </p:ext>
            </p:extLst>
          </p:nvPr>
        </p:nvGraphicFramePr>
        <p:xfrm>
          <a:off x="1305196" y="2034774"/>
          <a:ext cx="2591466" cy="944880"/>
        </p:xfrm>
        <a:graphic>
          <a:graphicData uri="http://schemas.openxmlformats.org/drawingml/2006/table">
            <a:tbl>
              <a:tblPr firstRow="1" bandRow="1">
                <a:tableStyleId>{5C22544A-7EE6-4342-B048-85BDC9FD1C3A}</a:tableStyleId>
              </a:tblPr>
              <a:tblGrid>
                <a:gridCol w="2591466">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US Top 3</a:t>
                      </a:r>
                    </a:p>
                  </a:txBody>
                  <a:tcPr anchor="ctr">
                    <a:solidFill>
                      <a:schemeClr val="accent3">
                        <a:lumMod val="25000"/>
                      </a:schemeClr>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Wasn’t aware 27%</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Never influences 22%</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Sometimes influences 20%</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4" name="Table 5">
            <a:extLst>
              <a:ext uri="{FF2B5EF4-FFF2-40B4-BE49-F238E27FC236}">
                <a16:creationId xmlns:a16="http://schemas.microsoft.com/office/drawing/2014/main" id="{0780A149-3FB4-45CA-807D-953B17BA13D8}"/>
              </a:ext>
            </a:extLst>
          </p:cNvPr>
          <p:cNvGraphicFramePr>
            <a:graphicFrameLocks noGrp="1"/>
          </p:cNvGraphicFramePr>
          <p:nvPr>
            <p:extLst>
              <p:ext uri="{D42A27DB-BD31-4B8C-83A1-F6EECF244321}">
                <p14:modId xmlns:p14="http://schemas.microsoft.com/office/powerpoint/2010/main" val="1161328339"/>
              </p:ext>
            </p:extLst>
          </p:nvPr>
        </p:nvGraphicFramePr>
        <p:xfrm>
          <a:off x="1312137" y="3418166"/>
          <a:ext cx="2590516" cy="948729"/>
        </p:xfrm>
        <a:graphic>
          <a:graphicData uri="http://schemas.openxmlformats.org/drawingml/2006/table">
            <a:tbl>
              <a:tblPr firstRow="1" bandRow="1">
                <a:tableStyleId>{7DF18680-E054-41AD-8BC1-D1AEF772440D}</a:tableStyleId>
              </a:tblPr>
              <a:tblGrid>
                <a:gridCol w="2590516">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UK Top 3</a:t>
                      </a:r>
                    </a:p>
                  </a:txBody>
                  <a:tcPr anchor="ctr">
                    <a:solidFill>
                      <a:srgbClr val="96B1AD"/>
                    </a:solidFill>
                  </a:tcPr>
                </a:tc>
                <a:extLst>
                  <a:ext uri="{0D108BD9-81ED-4DB2-BD59-A6C34878D82A}">
                    <a16:rowId xmlns:a16="http://schemas.microsoft.com/office/drawing/2014/main" val="3644197670"/>
                  </a:ext>
                </a:extLst>
              </a:tr>
              <a:tr h="293709">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Sometimes influences 22%</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Never influences  20%</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Wasn’t aware 20%</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6" name="Table 5">
            <a:extLst>
              <a:ext uri="{FF2B5EF4-FFF2-40B4-BE49-F238E27FC236}">
                <a16:creationId xmlns:a16="http://schemas.microsoft.com/office/drawing/2014/main" id="{34966B18-BAE7-44D3-A015-5BA9A4201AA5}"/>
              </a:ext>
            </a:extLst>
          </p:cNvPr>
          <p:cNvGraphicFramePr>
            <a:graphicFrameLocks noGrp="1"/>
          </p:cNvGraphicFramePr>
          <p:nvPr>
            <p:extLst>
              <p:ext uri="{D42A27DB-BD31-4B8C-83A1-F6EECF244321}">
                <p14:modId xmlns:p14="http://schemas.microsoft.com/office/powerpoint/2010/main" val="428562354"/>
              </p:ext>
            </p:extLst>
          </p:nvPr>
        </p:nvGraphicFramePr>
        <p:xfrm>
          <a:off x="1318411" y="4805408"/>
          <a:ext cx="2575824" cy="944880"/>
        </p:xfrm>
        <a:graphic>
          <a:graphicData uri="http://schemas.openxmlformats.org/drawingml/2006/table">
            <a:tbl>
              <a:tblPr firstRow="1" bandRow="1">
                <a:tableStyleId>{5C22544A-7EE6-4342-B048-85BDC9FD1C3A}</a:tableStyleId>
              </a:tblPr>
              <a:tblGrid>
                <a:gridCol w="2575824">
                  <a:extLst>
                    <a:ext uri="{9D8B030D-6E8A-4147-A177-3AD203B41FA5}">
                      <a16:colId xmlns:a16="http://schemas.microsoft.com/office/drawing/2014/main" val="204549843"/>
                    </a:ext>
                  </a:extLst>
                </a:gridCol>
              </a:tblGrid>
              <a:tr h="259041">
                <a:tc>
                  <a:txBody>
                    <a:bodyPr/>
                    <a:lstStyle/>
                    <a:p>
                      <a:pPr algn="ctr"/>
                      <a:r>
                        <a:rPr lang="en-US" sz="1400" b="0" i="0" dirty="0">
                          <a:solidFill>
                            <a:schemeClr val="bg1"/>
                          </a:solidFill>
                          <a:latin typeface="Arial" panose="020B0604020202020204" pitchFamily="34" charset="0"/>
                          <a:cs typeface="Arial" panose="020B0604020202020204" pitchFamily="34" charset="0"/>
                        </a:rPr>
                        <a:t>Germany Top 3</a:t>
                      </a:r>
                    </a:p>
                  </a:txBody>
                  <a:tcPr anchor="ctr">
                    <a:solidFill>
                      <a:schemeClr val="bg1">
                        <a:lumMod val="50000"/>
                      </a:schemeClr>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Frequently influences 20%</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Sometimes influences 18%</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Often influences 18%</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117" name="Chart 116">
            <a:extLst>
              <a:ext uri="{FF2B5EF4-FFF2-40B4-BE49-F238E27FC236}">
                <a16:creationId xmlns:a16="http://schemas.microsoft.com/office/drawing/2014/main" id="{2A1E2561-84EB-4517-B259-3D9DA98B0547}"/>
              </a:ext>
            </a:extLst>
          </p:cNvPr>
          <p:cNvGraphicFramePr/>
          <p:nvPr>
            <p:extLst>
              <p:ext uri="{D42A27DB-BD31-4B8C-83A1-F6EECF244321}">
                <p14:modId xmlns:p14="http://schemas.microsoft.com/office/powerpoint/2010/main" val="1834749140"/>
              </p:ext>
            </p:extLst>
          </p:nvPr>
        </p:nvGraphicFramePr>
        <p:xfrm>
          <a:off x="4176789" y="1350395"/>
          <a:ext cx="8082530" cy="5418667"/>
        </p:xfrm>
        <a:graphic>
          <a:graphicData uri="http://schemas.openxmlformats.org/drawingml/2006/chart">
            <c:chart xmlns:c="http://schemas.openxmlformats.org/drawingml/2006/chart" xmlns:r="http://schemas.openxmlformats.org/officeDocument/2006/relationships" r:id="rId2"/>
          </a:graphicData>
        </a:graphic>
      </p:graphicFrame>
      <p:grpSp>
        <p:nvGrpSpPr>
          <p:cNvPr id="115" name="Group 114">
            <a:extLst>
              <a:ext uri="{FF2B5EF4-FFF2-40B4-BE49-F238E27FC236}">
                <a16:creationId xmlns:a16="http://schemas.microsoft.com/office/drawing/2014/main" id="{9C3E18B4-6E66-4564-95E6-832A67BC64F0}"/>
              </a:ext>
            </a:extLst>
          </p:cNvPr>
          <p:cNvGrpSpPr>
            <a:grpSpLocks noChangeAspect="1"/>
          </p:cNvGrpSpPr>
          <p:nvPr/>
        </p:nvGrpSpPr>
        <p:grpSpPr>
          <a:xfrm>
            <a:off x="111764" y="2128590"/>
            <a:ext cx="1109069" cy="685800"/>
            <a:chOff x="387485" y="1503654"/>
            <a:chExt cx="5915037" cy="3657600"/>
          </a:xfrm>
          <a:solidFill>
            <a:schemeClr val="accent2"/>
          </a:solidFill>
        </p:grpSpPr>
        <p:sp>
          <p:nvSpPr>
            <p:cNvPr id="118" name="Shape 1833">
              <a:extLst>
                <a:ext uri="{FF2B5EF4-FFF2-40B4-BE49-F238E27FC236}">
                  <a16:creationId xmlns:a16="http://schemas.microsoft.com/office/drawing/2014/main" id="{8FC449E3-634F-407B-8A55-4A5D967E3589}"/>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9" name="Shape 1834">
              <a:extLst>
                <a:ext uri="{FF2B5EF4-FFF2-40B4-BE49-F238E27FC236}">
                  <a16:creationId xmlns:a16="http://schemas.microsoft.com/office/drawing/2014/main" id="{38AF52FD-C21E-4FD6-B6D9-A12B874B65D5}"/>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20" name="Shape 1835">
              <a:extLst>
                <a:ext uri="{FF2B5EF4-FFF2-40B4-BE49-F238E27FC236}">
                  <a16:creationId xmlns:a16="http://schemas.microsoft.com/office/drawing/2014/main" id="{D7CA9063-B77C-49C4-9893-EE1084701C9D}"/>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1" name="Shape 1836">
              <a:extLst>
                <a:ext uri="{FF2B5EF4-FFF2-40B4-BE49-F238E27FC236}">
                  <a16:creationId xmlns:a16="http://schemas.microsoft.com/office/drawing/2014/main" id="{0E6CEC4E-CFD7-4E96-9427-94DC5B6FB834}"/>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2" name="Shape 1837">
              <a:extLst>
                <a:ext uri="{FF2B5EF4-FFF2-40B4-BE49-F238E27FC236}">
                  <a16:creationId xmlns:a16="http://schemas.microsoft.com/office/drawing/2014/main" id="{AC8B3394-790C-4385-ABBE-C45B0794055C}"/>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3" name="Shape 1838">
              <a:extLst>
                <a:ext uri="{FF2B5EF4-FFF2-40B4-BE49-F238E27FC236}">
                  <a16:creationId xmlns:a16="http://schemas.microsoft.com/office/drawing/2014/main" id="{BFD30463-B41D-4379-8F78-874E3799E423}"/>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4" name="Shape 1839">
              <a:extLst>
                <a:ext uri="{FF2B5EF4-FFF2-40B4-BE49-F238E27FC236}">
                  <a16:creationId xmlns:a16="http://schemas.microsoft.com/office/drawing/2014/main" id="{91CD838D-2E1A-491B-B754-CBFD14430CF3}"/>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5" name="Shape 1840">
              <a:extLst>
                <a:ext uri="{FF2B5EF4-FFF2-40B4-BE49-F238E27FC236}">
                  <a16:creationId xmlns:a16="http://schemas.microsoft.com/office/drawing/2014/main" id="{8ADB17DC-107E-46A0-B0AB-CB2FE01D65C8}"/>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6" name="Shape 1841">
              <a:extLst>
                <a:ext uri="{FF2B5EF4-FFF2-40B4-BE49-F238E27FC236}">
                  <a16:creationId xmlns:a16="http://schemas.microsoft.com/office/drawing/2014/main" id="{0E64FFAE-56F9-41C5-80EE-36B566986CA2}"/>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7" name="Shape 1842">
              <a:extLst>
                <a:ext uri="{FF2B5EF4-FFF2-40B4-BE49-F238E27FC236}">
                  <a16:creationId xmlns:a16="http://schemas.microsoft.com/office/drawing/2014/main" id="{CFC568A9-CEA2-438C-8397-3F0B7A5F2CC3}"/>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8" name="Shape 1843">
              <a:extLst>
                <a:ext uri="{FF2B5EF4-FFF2-40B4-BE49-F238E27FC236}">
                  <a16:creationId xmlns:a16="http://schemas.microsoft.com/office/drawing/2014/main" id="{812F0373-709C-4909-A91F-C836EA7CAC78}"/>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9" name="Shape 1844">
              <a:extLst>
                <a:ext uri="{FF2B5EF4-FFF2-40B4-BE49-F238E27FC236}">
                  <a16:creationId xmlns:a16="http://schemas.microsoft.com/office/drawing/2014/main" id="{F6EC81A4-7584-42BE-9B46-F048D8C1BE1E}"/>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0" name="Shape 1845">
              <a:extLst>
                <a:ext uri="{FF2B5EF4-FFF2-40B4-BE49-F238E27FC236}">
                  <a16:creationId xmlns:a16="http://schemas.microsoft.com/office/drawing/2014/main" id="{EEAF1341-6AE6-426F-87A4-01CBF87BB072}"/>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1" name="Shape 1846">
              <a:extLst>
                <a:ext uri="{FF2B5EF4-FFF2-40B4-BE49-F238E27FC236}">
                  <a16:creationId xmlns:a16="http://schemas.microsoft.com/office/drawing/2014/main" id="{8A187CA9-9F16-474F-B34B-4605B85131D2}"/>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2" name="Shape 1847">
              <a:extLst>
                <a:ext uri="{FF2B5EF4-FFF2-40B4-BE49-F238E27FC236}">
                  <a16:creationId xmlns:a16="http://schemas.microsoft.com/office/drawing/2014/main" id="{99F791BE-AA02-4C0D-AB50-09670E7ED7F7}"/>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3" name="Shape 1848">
              <a:extLst>
                <a:ext uri="{FF2B5EF4-FFF2-40B4-BE49-F238E27FC236}">
                  <a16:creationId xmlns:a16="http://schemas.microsoft.com/office/drawing/2014/main" id="{0CDC6169-4A0E-42E0-A79C-0504217ED79A}"/>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4" name="Shape 1849">
              <a:extLst>
                <a:ext uri="{FF2B5EF4-FFF2-40B4-BE49-F238E27FC236}">
                  <a16:creationId xmlns:a16="http://schemas.microsoft.com/office/drawing/2014/main" id="{DDACA715-6B36-47C0-9F59-3FEE25D38F4A}"/>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5" name="Shape 1850">
              <a:extLst>
                <a:ext uri="{FF2B5EF4-FFF2-40B4-BE49-F238E27FC236}">
                  <a16:creationId xmlns:a16="http://schemas.microsoft.com/office/drawing/2014/main" id="{8E2D3E0F-874E-4950-8592-FDF554EEA4F0}"/>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6" name="Shape 1851">
              <a:extLst>
                <a:ext uri="{FF2B5EF4-FFF2-40B4-BE49-F238E27FC236}">
                  <a16:creationId xmlns:a16="http://schemas.microsoft.com/office/drawing/2014/main" id="{31EC7787-894C-4B08-A73C-8639C04C9329}"/>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7" name="Shape 1852">
              <a:extLst>
                <a:ext uri="{FF2B5EF4-FFF2-40B4-BE49-F238E27FC236}">
                  <a16:creationId xmlns:a16="http://schemas.microsoft.com/office/drawing/2014/main" id="{7558866F-BCBB-4C9E-9293-53E78A1D0FAB}"/>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8" name="Shape 1853">
              <a:extLst>
                <a:ext uri="{FF2B5EF4-FFF2-40B4-BE49-F238E27FC236}">
                  <a16:creationId xmlns:a16="http://schemas.microsoft.com/office/drawing/2014/main" id="{9E2254AE-7361-4C6B-8722-1D202474B5F1}"/>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9" name="Shape 1854">
              <a:extLst>
                <a:ext uri="{FF2B5EF4-FFF2-40B4-BE49-F238E27FC236}">
                  <a16:creationId xmlns:a16="http://schemas.microsoft.com/office/drawing/2014/main" id="{E61DBE9F-0DC9-4168-AA1E-CB7F692101F1}"/>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140" name="Shape 1855">
              <a:extLst>
                <a:ext uri="{FF2B5EF4-FFF2-40B4-BE49-F238E27FC236}">
                  <a16:creationId xmlns:a16="http://schemas.microsoft.com/office/drawing/2014/main" id="{C0977A2C-2C7B-4A29-BE92-A2FB618E61B3}"/>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1" name="Shape 1856">
              <a:extLst>
                <a:ext uri="{FF2B5EF4-FFF2-40B4-BE49-F238E27FC236}">
                  <a16:creationId xmlns:a16="http://schemas.microsoft.com/office/drawing/2014/main" id="{DBA3E8BF-ADD2-46CE-88E7-C30D046B43F7}"/>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2" name="Shape 1857">
              <a:extLst>
                <a:ext uri="{FF2B5EF4-FFF2-40B4-BE49-F238E27FC236}">
                  <a16:creationId xmlns:a16="http://schemas.microsoft.com/office/drawing/2014/main" id="{92BF6DC3-A74E-4FB7-B366-B27A343E3A25}"/>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3" name="Shape 1858">
              <a:extLst>
                <a:ext uri="{FF2B5EF4-FFF2-40B4-BE49-F238E27FC236}">
                  <a16:creationId xmlns:a16="http://schemas.microsoft.com/office/drawing/2014/main" id="{C0CF2712-D0B7-4BC8-91CC-94AD68F6E48C}"/>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44" name="Shape 1859">
              <a:extLst>
                <a:ext uri="{FF2B5EF4-FFF2-40B4-BE49-F238E27FC236}">
                  <a16:creationId xmlns:a16="http://schemas.microsoft.com/office/drawing/2014/main" id="{7C490284-D7E6-439A-97DE-D3B4B66C95CB}"/>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5" name="Shape 1860">
              <a:extLst>
                <a:ext uri="{FF2B5EF4-FFF2-40B4-BE49-F238E27FC236}">
                  <a16:creationId xmlns:a16="http://schemas.microsoft.com/office/drawing/2014/main" id="{BCA6BCE1-3796-40C5-9D30-485BC18918B5}"/>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6" name="Shape 1861">
              <a:extLst>
                <a:ext uri="{FF2B5EF4-FFF2-40B4-BE49-F238E27FC236}">
                  <a16:creationId xmlns:a16="http://schemas.microsoft.com/office/drawing/2014/main" id="{93B3F1A8-4EBF-43BE-B6DA-83A626C2A266}"/>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7" name="Shape 1862">
              <a:extLst>
                <a:ext uri="{FF2B5EF4-FFF2-40B4-BE49-F238E27FC236}">
                  <a16:creationId xmlns:a16="http://schemas.microsoft.com/office/drawing/2014/main" id="{DB522AEC-52D8-4B09-A9D0-F4CCE7889AE7}"/>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48" name="Shape 1863">
              <a:extLst>
                <a:ext uri="{FF2B5EF4-FFF2-40B4-BE49-F238E27FC236}">
                  <a16:creationId xmlns:a16="http://schemas.microsoft.com/office/drawing/2014/main" id="{3071F888-4D35-4EAA-85F3-63BE7862314C}"/>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9" name="Shape 1864">
              <a:extLst>
                <a:ext uri="{FF2B5EF4-FFF2-40B4-BE49-F238E27FC236}">
                  <a16:creationId xmlns:a16="http://schemas.microsoft.com/office/drawing/2014/main" id="{217B8A1E-8D96-4C0B-B308-4095991C4D55}"/>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0" name="Shape 1865">
              <a:extLst>
                <a:ext uri="{FF2B5EF4-FFF2-40B4-BE49-F238E27FC236}">
                  <a16:creationId xmlns:a16="http://schemas.microsoft.com/office/drawing/2014/main" id="{A9AB92C0-2CDB-4143-A51B-71D229DC2867}"/>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1" name="Shape 1866">
              <a:extLst>
                <a:ext uri="{FF2B5EF4-FFF2-40B4-BE49-F238E27FC236}">
                  <a16:creationId xmlns:a16="http://schemas.microsoft.com/office/drawing/2014/main" id="{21937F56-AE53-4BB8-B6ED-31468635534C}"/>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2" name="Shape 1867">
              <a:extLst>
                <a:ext uri="{FF2B5EF4-FFF2-40B4-BE49-F238E27FC236}">
                  <a16:creationId xmlns:a16="http://schemas.microsoft.com/office/drawing/2014/main" id="{B0F74F5A-BA5D-4111-B9A3-66E6BD27D804}"/>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3" name="Shape 1868">
              <a:extLst>
                <a:ext uri="{FF2B5EF4-FFF2-40B4-BE49-F238E27FC236}">
                  <a16:creationId xmlns:a16="http://schemas.microsoft.com/office/drawing/2014/main" id="{38D2A1DF-7C2F-441F-AE21-B2A7AFE04363}"/>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4" name="Shape 1869">
              <a:extLst>
                <a:ext uri="{FF2B5EF4-FFF2-40B4-BE49-F238E27FC236}">
                  <a16:creationId xmlns:a16="http://schemas.microsoft.com/office/drawing/2014/main" id="{735A79A1-655E-46C3-9A09-45889CF18202}"/>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5" name="Shape 1870">
              <a:extLst>
                <a:ext uri="{FF2B5EF4-FFF2-40B4-BE49-F238E27FC236}">
                  <a16:creationId xmlns:a16="http://schemas.microsoft.com/office/drawing/2014/main" id="{4097C25E-D971-482A-8F86-E28905CA7BB3}"/>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6" name="Shape 1871">
              <a:extLst>
                <a:ext uri="{FF2B5EF4-FFF2-40B4-BE49-F238E27FC236}">
                  <a16:creationId xmlns:a16="http://schemas.microsoft.com/office/drawing/2014/main" id="{D12CC709-284C-4D25-9647-22E3039F509D}"/>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7" name="Shape 1872">
              <a:extLst>
                <a:ext uri="{FF2B5EF4-FFF2-40B4-BE49-F238E27FC236}">
                  <a16:creationId xmlns:a16="http://schemas.microsoft.com/office/drawing/2014/main" id="{912EACB7-B167-4327-BACF-DDDD6CEBCB1B}"/>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8" name="Shape 1873">
              <a:extLst>
                <a:ext uri="{FF2B5EF4-FFF2-40B4-BE49-F238E27FC236}">
                  <a16:creationId xmlns:a16="http://schemas.microsoft.com/office/drawing/2014/main" id="{2295E3F1-7DF3-4202-9A19-C4395688DCC3}"/>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9" name="Shape 1874">
              <a:extLst>
                <a:ext uri="{FF2B5EF4-FFF2-40B4-BE49-F238E27FC236}">
                  <a16:creationId xmlns:a16="http://schemas.microsoft.com/office/drawing/2014/main" id="{621B043D-2A07-4F99-8069-AB9D5BB7DA5E}"/>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0" name="Shape 1875">
              <a:extLst>
                <a:ext uri="{FF2B5EF4-FFF2-40B4-BE49-F238E27FC236}">
                  <a16:creationId xmlns:a16="http://schemas.microsoft.com/office/drawing/2014/main" id="{CB391239-1B38-4C93-BAE6-7BF750221CD6}"/>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1" name="Shape 1876">
              <a:extLst>
                <a:ext uri="{FF2B5EF4-FFF2-40B4-BE49-F238E27FC236}">
                  <a16:creationId xmlns:a16="http://schemas.microsoft.com/office/drawing/2014/main" id="{79CB1906-9CF0-492E-A106-DCDDA0375E50}"/>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2" name="Shape 1877">
              <a:extLst>
                <a:ext uri="{FF2B5EF4-FFF2-40B4-BE49-F238E27FC236}">
                  <a16:creationId xmlns:a16="http://schemas.microsoft.com/office/drawing/2014/main" id="{47E4644A-DDF5-4DC2-8252-43FBBBA417A7}"/>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3" name="Shape 1878">
              <a:extLst>
                <a:ext uri="{FF2B5EF4-FFF2-40B4-BE49-F238E27FC236}">
                  <a16:creationId xmlns:a16="http://schemas.microsoft.com/office/drawing/2014/main" id="{5E35DEF3-B938-4561-9C23-79CAD73C2E88}"/>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4" name="Shape 1879">
              <a:extLst>
                <a:ext uri="{FF2B5EF4-FFF2-40B4-BE49-F238E27FC236}">
                  <a16:creationId xmlns:a16="http://schemas.microsoft.com/office/drawing/2014/main" id="{535E64EE-01EB-481A-B2DE-9A90198FE223}"/>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5" name="Shape 1880">
              <a:extLst>
                <a:ext uri="{FF2B5EF4-FFF2-40B4-BE49-F238E27FC236}">
                  <a16:creationId xmlns:a16="http://schemas.microsoft.com/office/drawing/2014/main" id="{C2108B0D-B15B-45C8-987B-77278CBD0958}"/>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6" name="Shape 1881">
              <a:extLst>
                <a:ext uri="{FF2B5EF4-FFF2-40B4-BE49-F238E27FC236}">
                  <a16:creationId xmlns:a16="http://schemas.microsoft.com/office/drawing/2014/main" id="{6441CEC4-5B52-43D5-8C84-0EFE7F1AE819}"/>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7" name="Shape 1882">
              <a:extLst>
                <a:ext uri="{FF2B5EF4-FFF2-40B4-BE49-F238E27FC236}">
                  <a16:creationId xmlns:a16="http://schemas.microsoft.com/office/drawing/2014/main" id="{6AE90365-76D7-4554-A420-55830E76C18D}"/>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8" name="Shape 1883">
              <a:extLst>
                <a:ext uri="{FF2B5EF4-FFF2-40B4-BE49-F238E27FC236}">
                  <a16:creationId xmlns:a16="http://schemas.microsoft.com/office/drawing/2014/main" id="{7987E936-90BD-4353-A968-375E679FBA7C}"/>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9" name="Shape 1884">
              <a:extLst>
                <a:ext uri="{FF2B5EF4-FFF2-40B4-BE49-F238E27FC236}">
                  <a16:creationId xmlns:a16="http://schemas.microsoft.com/office/drawing/2014/main" id="{AC366DA2-C088-4CC0-89C0-EEBCE79BCF5C}"/>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0" name="Shape 1885">
              <a:extLst>
                <a:ext uri="{FF2B5EF4-FFF2-40B4-BE49-F238E27FC236}">
                  <a16:creationId xmlns:a16="http://schemas.microsoft.com/office/drawing/2014/main" id="{256B4ECD-54F8-4270-B3DB-FDB08A0ECA2A}"/>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1" name="Shape 1886">
              <a:extLst>
                <a:ext uri="{FF2B5EF4-FFF2-40B4-BE49-F238E27FC236}">
                  <a16:creationId xmlns:a16="http://schemas.microsoft.com/office/drawing/2014/main" id="{CCBC5156-9827-4125-8D1D-FA0273EE6EBA}"/>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2" name="Shape 1887">
              <a:extLst>
                <a:ext uri="{FF2B5EF4-FFF2-40B4-BE49-F238E27FC236}">
                  <a16:creationId xmlns:a16="http://schemas.microsoft.com/office/drawing/2014/main" id="{87234D5E-F71F-49BD-B88C-11AF1139DF29}"/>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3" name="Shape 1888">
              <a:extLst>
                <a:ext uri="{FF2B5EF4-FFF2-40B4-BE49-F238E27FC236}">
                  <a16:creationId xmlns:a16="http://schemas.microsoft.com/office/drawing/2014/main" id="{FC83F35F-0EE1-40FB-ACCB-36A71C31DBB9}"/>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4" name="Shape 1889">
              <a:extLst>
                <a:ext uri="{FF2B5EF4-FFF2-40B4-BE49-F238E27FC236}">
                  <a16:creationId xmlns:a16="http://schemas.microsoft.com/office/drawing/2014/main" id="{20009A3B-DC34-440D-B8EF-73B4BECF5465}"/>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5" name="Shape 1890">
              <a:extLst>
                <a:ext uri="{FF2B5EF4-FFF2-40B4-BE49-F238E27FC236}">
                  <a16:creationId xmlns:a16="http://schemas.microsoft.com/office/drawing/2014/main" id="{21E134F8-C979-47E5-96E0-172B00E3EC82}"/>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6" name="Shape 1891">
              <a:extLst>
                <a:ext uri="{FF2B5EF4-FFF2-40B4-BE49-F238E27FC236}">
                  <a16:creationId xmlns:a16="http://schemas.microsoft.com/office/drawing/2014/main" id="{8EE91CD5-E91A-49BB-BA86-71369C8A2971}"/>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7" name="Shape 1892">
              <a:extLst>
                <a:ext uri="{FF2B5EF4-FFF2-40B4-BE49-F238E27FC236}">
                  <a16:creationId xmlns:a16="http://schemas.microsoft.com/office/drawing/2014/main" id="{08B47F17-CF5D-4400-B047-2ED71540E50E}"/>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8" name="Shape 1893">
              <a:extLst>
                <a:ext uri="{FF2B5EF4-FFF2-40B4-BE49-F238E27FC236}">
                  <a16:creationId xmlns:a16="http://schemas.microsoft.com/office/drawing/2014/main" id="{154E6107-07B4-414A-840E-6B1FFE42668D}"/>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9" name="Shape 1894">
              <a:extLst>
                <a:ext uri="{FF2B5EF4-FFF2-40B4-BE49-F238E27FC236}">
                  <a16:creationId xmlns:a16="http://schemas.microsoft.com/office/drawing/2014/main" id="{0A6A02BC-EA9F-424D-BA7A-4AA9734523EC}"/>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0" name="Shape 1895">
              <a:extLst>
                <a:ext uri="{FF2B5EF4-FFF2-40B4-BE49-F238E27FC236}">
                  <a16:creationId xmlns:a16="http://schemas.microsoft.com/office/drawing/2014/main" id="{7C571A43-1920-4217-9A61-9BC9637E6340}"/>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1" name="Shape 1896">
              <a:extLst>
                <a:ext uri="{FF2B5EF4-FFF2-40B4-BE49-F238E27FC236}">
                  <a16:creationId xmlns:a16="http://schemas.microsoft.com/office/drawing/2014/main" id="{C489311F-F89C-44DC-8018-55FDBC72315F}"/>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2" name="Shape 1897">
              <a:extLst>
                <a:ext uri="{FF2B5EF4-FFF2-40B4-BE49-F238E27FC236}">
                  <a16:creationId xmlns:a16="http://schemas.microsoft.com/office/drawing/2014/main" id="{06A36E56-3CFB-445B-97AF-35C49D92A8DA}"/>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3" name="Shape 1898">
              <a:extLst>
                <a:ext uri="{FF2B5EF4-FFF2-40B4-BE49-F238E27FC236}">
                  <a16:creationId xmlns:a16="http://schemas.microsoft.com/office/drawing/2014/main" id="{5F8CC5E0-E097-45BE-8EA4-526985E40A62}"/>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4" name="Shape 1899">
              <a:extLst>
                <a:ext uri="{FF2B5EF4-FFF2-40B4-BE49-F238E27FC236}">
                  <a16:creationId xmlns:a16="http://schemas.microsoft.com/office/drawing/2014/main" id="{6C7290FD-874E-4B0D-93E0-85EBE78DBD95}"/>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5" name="Shape 1900">
              <a:extLst>
                <a:ext uri="{FF2B5EF4-FFF2-40B4-BE49-F238E27FC236}">
                  <a16:creationId xmlns:a16="http://schemas.microsoft.com/office/drawing/2014/main" id="{1B317725-5468-4DED-9CCC-55B135C98EBD}"/>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6" name="Shape 1901">
              <a:extLst>
                <a:ext uri="{FF2B5EF4-FFF2-40B4-BE49-F238E27FC236}">
                  <a16:creationId xmlns:a16="http://schemas.microsoft.com/office/drawing/2014/main" id="{036395FD-AF2C-44A9-96EF-DC0E40C7949B}"/>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7" name="Shape 1902">
              <a:extLst>
                <a:ext uri="{FF2B5EF4-FFF2-40B4-BE49-F238E27FC236}">
                  <a16:creationId xmlns:a16="http://schemas.microsoft.com/office/drawing/2014/main" id="{A6D99B00-77B4-476C-B05B-CB28E1912EA7}"/>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8" name="Shape 1903">
              <a:extLst>
                <a:ext uri="{FF2B5EF4-FFF2-40B4-BE49-F238E27FC236}">
                  <a16:creationId xmlns:a16="http://schemas.microsoft.com/office/drawing/2014/main" id="{5AF3CB7D-1C9C-4ECA-8514-005519416834}"/>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9" name="Shape 1904">
              <a:extLst>
                <a:ext uri="{FF2B5EF4-FFF2-40B4-BE49-F238E27FC236}">
                  <a16:creationId xmlns:a16="http://schemas.microsoft.com/office/drawing/2014/main" id="{26B53EB3-00FE-4DB4-863E-2CDA97966226}"/>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0" name="Shape 1905">
              <a:extLst>
                <a:ext uri="{FF2B5EF4-FFF2-40B4-BE49-F238E27FC236}">
                  <a16:creationId xmlns:a16="http://schemas.microsoft.com/office/drawing/2014/main" id="{7350FC53-C2B9-474D-BA4D-907BFC441B85}"/>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1" name="Shape 1906">
              <a:extLst>
                <a:ext uri="{FF2B5EF4-FFF2-40B4-BE49-F238E27FC236}">
                  <a16:creationId xmlns:a16="http://schemas.microsoft.com/office/drawing/2014/main" id="{6E240ECC-4174-4588-B373-B3BB82364FEF}"/>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2" name="Shape 1907">
              <a:extLst>
                <a:ext uri="{FF2B5EF4-FFF2-40B4-BE49-F238E27FC236}">
                  <a16:creationId xmlns:a16="http://schemas.microsoft.com/office/drawing/2014/main" id="{73131B91-6CF3-41A0-8504-5F7A6631FB8D}"/>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3" name="Shape 1908">
              <a:extLst>
                <a:ext uri="{FF2B5EF4-FFF2-40B4-BE49-F238E27FC236}">
                  <a16:creationId xmlns:a16="http://schemas.microsoft.com/office/drawing/2014/main" id="{2423A925-4105-4BA9-8481-D05BCDA2B707}"/>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4" name="Shape 1909">
              <a:extLst>
                <a:ext uri="{FF2B5EF4-FFF2-40B4-BE49-F238E27FC236}">
                  <a16:creationId xmlns:a16="http://schemas.microsoft.com/office/drawing/2014/main" id="{F9BE270A-5998-4303-B529-8FAF7047CF47}"/>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5" name="Shape 1910">
              <a:extLst>
                <a:ext uri="{FF2B5EF4-FFF2-40B4-BE49-F238E27FC236}">
                  <a16:creationId xmlns:a16="http://schemas.microsoft.com/office/drawing/2014/main" id="{275EE877-AD25-462C-A613-A4483204B57E}"/>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6" name="Shape 1911">
              <a:extLst>
                <a:ext uri="{FF2B5EF4-FFF2-40B4-BE49-F238E27FC236}">
                  <a16:creationId xmlns:a16="http://schemas.microsoft.com/office/drawing/2014/main" id="{FE47C490-82A8-4709-94F8-651E1ADC978B}"/>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7" name="Shape 1912">
              <a:extLst>
                <a:ext uri="{FF2B5EF4-FFF2-40B4-BE49-F238E27FC236}">
                  <a16:creationId xmlns:a16="http://schemas.microsoft.com/office/drawing/2014/main" id="{3F67A5E0-08AD-45CB-9B3D-00F1AA6A2858}"/>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8" name="Shape 1913">
              <a:extLst>
                <a:ext uri="{FF2B5EF4-FFF2-40B4-BE49-F238E27FC236}">
                  <a16:creationId xmlns:a16="http://schemas.microsoft.com/office/drawing/2014/main" id="{CC7A515B-EA45-42E9-AECE-7CE6A8BE23F4}"/>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9" name="Shape 1914">
              <a:extLst>
                <a:ext uri="{FF2B5EF4-FFF2-40B4-BE49-F238E27FC236}">
                  <a16:creationId xmlns:a16="http://schemas.microsoft.com/office/drawing/2014/main" id="{61E3E001-4451-43A3-9494-BFB8FFB5027D}"/>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0" name="Shape 1915">
              <a:extLst>
                <a:ext uri="{FF2B5EF4-FFF2-40B4-BE49-F238E27FC236}">
                  <a16:creationId xmlns:a16="http://schemas.microsoft.com/office/drawing/2014/main" id="{7758C4CA-F614-415E-88E1-1B9E53C511CC}"/>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1" name="Shape 1916">
              <a:extLst>
                <a:ext uri="{FF2B5EF4-FFF2-40B4-BE49-F238E27FC236}">
                  <a16:creationId xmlns:a16="http://schemas.microsoft.com/office/drawing/2014/main" id="{6660E79C-28C1-47D0-B5B5-AEDEE9A367BB}"/>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2" name="Shape 1917">
              <a:extLst>
                <a:ext uri="{FF2B5EF4-FFF2-40B4-BE49-F238E27FC236}">
                  <a16:creationId xmlns:a16="http://schemas.microsoft.com/office/drawing/2014/main" id="{31DED8D2-14E0-452D-A42C-CEF858D0A551}"/>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3" name="Shape 1918">
              <a:extLst>
                <a:ext uri="{FF2B5EF4-FFF2-40B4-BE49-F238E27FC236}">
                  <a16:creationId xmlns:a16="http://schemas.microsoft.com/office/drawing/2014/main" id="{84F4636F-67DA-4EBE-9895-2ACB37D26FA9}"/>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4" name="Shape 1919">
              <a:extLst>
                <a:ext uri="{FF2B5EF4-FFF2-40B4-BE49-F238E27FC236}">
                  <a16:creationId xmlns:a16="http://schemas.microsoft.com/office/drawing/2014/main" id="{1F455B80-5BD2-40EA-95EF-1348A36E4282}"/>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5" name="Shape 1921">
              <a:extLst>
                <a:ext uri="{FF2B5EF4-FFF2-40B4-BE49-F238E27FC236}">
                  <a16:creationId xmlns:a16="http://schemas.microsoft.com/office/drawing/2014/main" id="{06F2E1EE-8248-4E18-9310-B2296771FEEF}"/>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6" name="Shape 1922">
              <a:extLst>
                <a:ext uri="{FF2B5EF4-FFF2-40B4-BE49-F238E27FC236}">
                  <a16:creationId xmlns:a16="http://schemas.microsoft.com/office/drawing/2014/main" id="{552A3C62-232C-4BBA-9647-B88438ED1D50}"/>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7" name="Shape 1923">
              <a:extLst>
                <a:ext uri="{FF2B5EF4-FFF2-40B4-BE49-F238E27FC236}">
                  <a16:creationId xmlns:a16="http://schemas.microsoft.com/office/drawing/2014/main" id="{7D1C9342-B288-432A-A41D-BCBB997D3DDC}"/>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8" name="Shape 1924">
              <a:extLst>
                <a:ext uri="{FF2B5EF4-FFF2-40B4-BE49-F238E27FC236}">
                  <a16:creationId xmlns:a16="http://schemas.microsoft.com/office/drawing/2014/main" id="{D2F96A8C-73FC-4712-84C1-3DA932A760E1}"/>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9" name="Shape 1925">
              <a:extLst>
                <a:ext uri="{FF2B5EF4-FFF2-40B4-BE49-F238E27FC236}">
                  <a16:creationId xmlns:a16="http://schemas.microsoft.com/office/drawing/2014/main" id="{9095A783-1B76-4F8C-9396-50B5A2A982E2}"/>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0" name="Shape 1926">
              <a:extLst>
                <a:ext uri="{FF2B5EF4-FFF2-40B4-BE49-F238E27FC236}">
                  <a16:creationId xmlns:a16="http://schemas.microsoft.com/office/drawing/2014/main" id="{B2EA3CF3-1183-44F9-BC20-D25603E0AFE7}"/>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1" name="Shape 1927">
              <a:extLst>
                <a:ext uri="{FF2B5EF4-FFF2-40B4-BE49-F238E27FC236}">
                  <a16:creationId xmlns:a16="http://schemas.microsoft.com/office/drawing/2014/main" id="{B9861235-B686-4C41-804D-F60FEB3990AB}"/>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2" name="Shape 1928">
              <a:extLst>
                <a:ext uri="{FF2B5EF4-FFF2-40B4-BE49-F238E27FC236}">
                  <a16:creationId xmlns:a16="http://schemas.microsoft.com/office/drawing/2014/main" id="{FC4A4A30-2A76-451A-8615-1CDBCCD694CF}"/>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3" name="Shape 1929">
              <a:extLst>
                <a:ext uri="{FF2B5EF4-FFF2-40B4-BE49-F238E27FC236}">
                  <a16:creationId xmlns:a16="http://schemas.microsoft.com/office/drawing/2014/main" id="{D1D9C94E-8722-4FB3-A817-03656B19010C}"/>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4" name="Shape 1930">
              <a:extLst>
                <a:ext uri="{FF2B5EF4-FFF2-40B4-BE49-F238E27FC236}">
                  <a16:creationId xmlns:a16="http://schemas.microsoft.com/office/drawing/2014/main" id="{C742AFA3-86B9-4546-B5F0-F7342296B3EA}"/>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5" name="Shape 1931">
              <a:extLst>
                <a:ext uri="{FF2B5EF4-FFF2-40B4-BE49-F238E27FC236}">
                  <a16:creationId xmlns:a16="http://schemas.microsoft.com/office/drawing/2014/main" id="{F221A996-16A8-4651-9E4F-BFCB96524B4E}"/>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6" name="Shape 1932">
              <a:extLst>
                <a:ext uri="{FF2B5EF4-FFF2-40B4-BE49-F238E27FC236}">
                  <a16:creationId xmlns:a16="http://schemas.microsoft.com/office/drawing/2014/main" id="{3C3C992F-247E-40F2-A72F-72EB25806045}"/>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7" name="Shape 1933">
              <a:extLst>
                <a:ext uri="{FF2B5EF4-FFF2-40B4-BE49-F238E27FC236}">
                  <a16:creationId xmlns:a16="http://schemas.microsoft.com/office/drawing/2014/main" id="{82848B84-614F-4377-B994-194217DAA399}"/>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8" name="Shape 1934">
              <a:extLst>
                <a:ext uri="{FF2B5EF4-FFF2-40B4-BE49-F238E27FC236}">
                  <a16:creationId xmlns:a16="http://schemas.microsoft.com/office/drawing/2014/main" id="{93A1CFBE-53C0-4265-8E77-143625E5B39B}"/>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9" name="Shape 1935">
              <a:extLst>
                <a:ext uri="{FF2B5EF4-FFF2-40B4-BE49-F238E27FC236}">
                  <a16:creationId xmlns:a16="http://schemas.microsoft.com/office/drawing/2014/main" id="{4476CF5E-A5B6-41DB-8559-DBB7699384D1}"/>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0" name="Shape 1936">
              <a:extLst>
                <a:ext uri="{FF2B5EF4-FFF2-40B4-BE49-F238E27FC236}">
                  <a16:creationId xmlns:a16="http://schemas.microsoft.com/office/drawing/2014/main" id="{643900D5-BE5A-44DC-86C1-6CC09F9FB72A}"/>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221" name="Shape 2843">
            <a:extLst>
              <a:ext uri="{FF2B5EF4-FFF2-40B4-BE49-F238E27FC236}">
                <a16:creationId xmlns:a16="http://schemas.microsoft.com/office/drawing/2014/main" id="{A4A1D979-AC5E-4499-BBC8-6A79D9939C73}"/>
              </a:ext>
            </a:extLst>
          </p:cNvPr>
          <p:cNvSpPr/>
          <p:nvPr/>
        </p:nvSpPr>
        <p:spPr>
          <a:xfrm>
            <a:off x="381895" y="3421116"/>
            <a:ext cx="568807" cy="868253"/>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2" name="Shape 2871">
            <a:extLst>
              <a:ext uri="{FF2B5EF4-FFF2-40B4-BE49-F238E27FC236}">
                <a16:creationId xmlns:a16="http://schemas.microsoft.com/office/drawing/2014/main" id="{8D26BB35-2292-412D-8D20-5BB72AAE18BA}"/>
              </a:ext>
            </a:extLst>
          </p:cNvPr>
          <p:cNvSpPr/>
          <p:nvPr/>
        </p:nvSpPr>
        <p:spPr>
          <a:xfrm>
            <a:off x="346024" y="4862691"/>
            <a:ext cx="640549" cy="75886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7" name="TextBox 6">
            <a:extLst>
              <a:ext uri="{FF2B5EF4-FFF2-40B4-BE49-F238E27FC236}">
                <a16:creationId xmlns:a16="http://schemas.microsoft.com/office/drawing/2014/main" id="{3CA2F739-F4BB-0E4F-B706-BD279EE2C796}"/>
              </a:ext>
            </a:extLst>
          </p:cNvPr>
          <p:cNvSpPr txBox="1"/>
          <p:nvPr/>
        </p:nvSpPr>
        <p:spPr>
          <a:xfrm>
            <a:off x="1109009" y="781355"/>
            <a:ext cx="8308685" cy="923330"/>
          </a:xfrm>
          <a:prstGeom prst="rect">
            <a:avLst/>
          </a:prstGeom>
          <a:noFill/>
        </p:spPr>
        <p:txBody>
          <a:bodyPr wrap="none" rtlCol="0">
            <a:spAutoFit/>
          </a:bodyPr>
          <a:lstStyle/>
          <a:p>
            <a:r>
              <a:rPr lang="en-US">
                <a:solidFill>
                  <a:srgbClr val="035153"/>
                </a:solidFill>
                <a:latin typeface="Arial" panose="020B0604020202020204" pitchFamily="34" charset="0"/>
                <a:cs typeface="Arial" panose="020B0604020202020204" pitchFamily="34" charset="0"/>
              </a:rPr>
              <a:t>KEY ITC INSIGHTS</a:t>
            </a:r>
            <a:r>
              <a:rPr lang="en-US" dirty="0">
                <a:solidFill>
                  <a:srgbClr val="035153"/>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solidFill>
                  <a:srgbClr val="035153"/>
                </a:solidFill>
                <a:latin typeface="Arial" panose="020B0604020202020204" pitchFamily="34" charset="0"/>
                <a:cs typeface="Arial" panose="020B0604020202020204" pitchFamily="34" charset="0"/>
              </a:rPr>
              <a:t>US consumers are less aware of sustainability issues related to supplements</a:t>
            </a:r>
          </a:p>
          <a:p>
            <a:pPr marL="285750" indent="-285750">
              <a:buFont typeface="Arial" panose="020B0604020202020204" pitchFamily="34" charset="0"/>
              <a:buChar char="•"/>
            </a:pPr>
            <a:r>
              <a:rPr lang="en-US" dirty="0">
                <a:solidFill>
                  <a:srgbClr val="035153"/>
                </a:solidFill>
                <a:latin typeface="Arial" panose="020B0604020202020204" pitchFamily="34" charset="0"/>
                <a:cs typeface="Arial" panose="020B0604020202020204" pitchFamily="34" charset="0"/>
              </a:rPr>
              <a:t>German consumers are the most influenced by sustainability issues</a:t>
            </a:r>
          </a:p>
        </p:txBody>
      </p:sp>
      <p:sp>
        <p:nvSpPr>
          <p:cNvPr id="223" name="Freeform 260">
            <a:extLst>
              <a:ext uri="{FF2B5EF4-FFF2-40B4-BE49-F238E27FC236}">
                <a16:creationId xmlns:a16="http://schemas.microsoft.com/office/drawing/2014/main" id="{4FC58AA1-F9CE-4844-8255-A9FB3E9C3423}"/>
              </a:ext>
            </a:extLst>
          </p:cNvPr>
          <p:cNvSpPr>
            <a:spLocks noChangeAspect="1" noEditPoints="1"/>
          </p:cNvSpPr>
          <p:nvPr/>
        </p:nvSpPr>
        <p:spPr bwMode="auto">
          <a:xfrm>
            <a:off x="681241" y="87064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880707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A360-0CD0-49EF-AB85-A5FCBDE8B0C2}"/>
              </a:ext>
            </a:extLst>
          </p:cNvPr>
          <p:cNvSpPr>
            <a:spLocks noGrp="1"/>
          </p:cNvSpPr>
          <p:nvPr>
            <p:ph type="title"/>
          </p:nvPr>
        </p:nvSpPr>
        <p:spPr/>
        <p:txBody>
          <a:bodyPr>
            <a:normAutofit/>
          </a:bodyPr>
          <a:lstStyle/>
          <a:p>
            <a:r>
              <a:rPr lang="en-US" sz="2800" dirty="0">
                <a:ea typeface="Source Sans Pro Black" panose="020B0803030403020204" pitchFamily="34" charset="0"/>
              </a:rPr>
              <a:t>Importance of Sustainability</a:t>
            </a:r>
          </a:p>
        </p:txBody>
      </p:sp>
      <p:sp>
        <p:nvSpPr>
          <p:cNvPr id="22" name="Content Placeholder 2">
            <a:extLst>
              <a:ext uri="{FF2B5EF4-FFF2-40B4-BE49-F238E27FC236}">
                <a16:creationId xmlns:a16="http://schemas.microsoft.com/office/drawing/2014/main" id="{B86FAF7C-F5DF-4288-B488-F9088673F8BE}"/>
              </a:ext>
            </a:extLst>
          </p:cNvPr>
          <p:cNvSpPr>
            <a:spLocks noGrp="1"/>
          </p:cNvSpPr>
          <p:nvPr>
            <p:ph idx="4294967295"/>
          </p:nvPr>
        </p:nvSpPr>
        <p:spPr>
          <a:xfrm>
            <a:off x="6452943" y="3774259"/>
            <a:ext cx="4044950" cy="1820862"/>
          </a:xfrm>
          <a:solidFill>
            <a:srgbClr val="96B1AD"/>
          </a:solidFill>
          <a:ln w="38100">
            <a:solidFill>
              <a:schemeClr val="accent5">
                <a:lumMod val="20000"/>
                <a:lumOff val="80000"/>
              </a:schemeClr>
            </a:solidFill>
          </a:ln>
        </p:spPr>
        <p:txBody>
          <a:bodyPr anchor="ctr">
            <a:normAutofit/>
          </a:bodyPr>
          <a:lstStyle/>
          <a:p>
            <a:pPr marL="0" indent="0" algn="ctr">
              <a:spcBef>
                <a:spcPts val="0"/>
              </a:spcBef>
              <a:buNone/>
            </a:pPr>
            <a:r>
              <a:rPr lang="en-US" sz="2000" dirty="0">
                <a:solidFill>
                  <a:schemeClr val="tx1">
                    <a:lumMod val="75000"/>
                    <a:lumOff val="25000"/>
                  </a:schemeClr>
                </a:solidFill>
                <a:latin typeface="Arial" panose="020B0604020202020204" pitchFamily="34" charset="0"/>
                <a:cs typeface="Arial" panose="020B0604020202020204" pitchFamily="34" charset="0"/>
              </a:rPr>
              <a:t>Consumers concerned about sustainability frequently or always read articles about health &amp; wellness (59% vs. 45%)</a:t>
            </a:r>
          </a:p>
        </p:txBody>
      </p:sp>
      <p:sp>
        <p:nvSpPr>
          <p:cNvPr id="23" name="Rectangle 22">
            <a:extLst>
              <a:ext uri="{FF2B5EF4-FFF2-40B4-BE49-F238E27FC236}">
                <a16:creationId xmlns:a16="http://schemas.microsoft.com/office/drawing/2014/main" id="{E96F47CF-6508-4CC3-9F10-737FB28E499D}"/>
              </a:ext>
            </a:extLst>
          </p:cNvPr>
          <p:cNvSpPr/>
          <p:nvPr/>
        </p:nvSpPr>
        <p:spPr>
          <a:xfrm>
            <a:off x="384119" y="1787906"/>
            <a:ext cx="3344779" cy="1780186"/>
          </a:xfrm>
          <a:prstGeom prst="rect">
            <a:avLst/>
          </a:prstGeom>
          <a:solidFill>
            <a:srgbClr val="96B1AD"/>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Arial" panose="020B0604020202020204" pitchFamily="34" charset="0"/>
                <a:cs typeface="Arial" panose="020B0604020202020204" pitchFamily="34" charset="0"/>
              </a:rPr>
              <a:t>More German consumers are influenced by sustainability (50%) vs. USA (31%) or UK (38%)</a:t>
            </a:r>
          </a:p>
        </p:txBody>
      </p:sp>
      <p:sp>
        <p:nvSpPr>
          <p:cNvPr id="25" name="Rectangle 24">
            <a:extLst>
              <a:ext uri="{FF2B5EF4-FFF2-40B4-BE49-F238E27FC236}">
                <a16:creationId xmlns:a16="http://schemas.microsoft.com/office/drawing/2014/main" id="{0626E27E-2CE5-4481-8A32-E3BA93C796B8}"/>
              </a:ext>
            </a:extLst>
          </p:cNvPr>
          <p:cNvSpPr/>
          <p:nvPr/>
        </p:nvSpPr>
        <p:spPr>
          <a:xfrm>
            <a:off x="2016740" y="3774259"/>
            <a:ext cx="3722319" cy="1819800"/>
          </a:xfrm>
          <a:prstGeom prst="rect">
            <a:avLst/>
          </a:prstGeom>
          <a:solidFill>
            <a:srgbClr val="96B1AD"/>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Arial" panose="020B0604020202020204" pitchFamily="34" charset="0"/>
                <a:cs typeface="Arial" panose="020B0604020202020204" pitchFamily="34" charset="0"/>
              </a:rPr>
              <a:t>Consumers who are more focused on sustainability regularly purchase natural and organic foods (68% vs. 54%)</a:t>
            </a:r>
          </a:p>
        </p:txBody>
      </p:sp>
      <p:sp>
        <p:nvSpPr>
          <p:cNvPr id="26" name="Rectangle 25">
            <a:extLst>
              <a:ext uri="{FF2B5EF4-FFF2-40B4-BE49-F238E27FC236}">
                <a16:creationId xmlns:a16="http://schemas.microsoft.com/office/drawing/2014/main" id="{E7473484-E821-445F-B3D5-453453A54654}"/>
              </a:ext>
            </a:extLst>
          </p:cNvPr>
          <p:cNvSpPr/>
          <p:nvPr/>
        </p:nvSpPr>
        <p:spPr>
          <a:xfrm>
            <a:off x="4024134" y="1801678"/>
            <a:ext cx="3860480" cy="1766414"/>
          </a:xfrm>
          <a:prstGeom prst="rect">
            <a:avLst/>
          </a:prstGeom>
          <a:solidFill>
            <a:srgbClr val="96B1AD"/>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Arial" panose="020B0604020202020204" pitchFamily="34" charset="0"/>
                <a:cs typeface="Arial" panose="020B0604020202020204" pitchFamily="34" charset="0"/>
              </a:rPr>
              <a:t>Consumers who are impacted by sustainability are more likely to have used alternative               health care (39% vs. 26%)</a:t>
            </a:r>
          </a:p>
        </p:txBody>
      </p:sp>
      <p:sp>
        <p:nvSpPr>
          <p:cNvPr id="27" name="Rectangle 26">
            <a:extLst>
              <a:ext uri="{FF2B5EF4-FFF2-40B4-BE49-F238E27FC236}">
                <a16:creationId xmlns:a16="http://schemas.microsoft.com/office/drawing/2014/main" id="{16C6AF31-003C-485C-96F3-132D2BC988C5}"/>
              </a:ext>
            </a:extLst>
          </p:cNvPr>
          <p:cNvSpPr/>
          <p:nvPr/>
        </p:nvSpPr>
        <p:spPr>
          <a:xfrm>
            <a:off x="8179851" y="1801679"/>
            <a:ext cx="3709656" cy="1766414"/>
          </a:xfrm>
          <a:prstGeom prst="rect">
            <a:avLst/>
          </a:prstGeom>
          <a:solidFill>
            <a:srgbClr val="96B1AD"/>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Arial" panose="020B0604020202020204" pitchFamily="34" charset="0"/>
                <a:cs typeface="Arial" panose="020B0604020202020204" pitchFamily="34" charset="0"/>
              </a:rPr>
              <a:t>Younger consumers are more influenced by sustainability (60% under 46 vs. </a:t>
            </a:r>
          </a:p>
          <a:p>
            <a:pPr algn="ctr"/>
            <a:r>
              <a:rPr lang="en-US" sz="2000" dirty="0">
                <a:solidFill>
                  <a:schemeClr val="tx1">
                    <a:lumMod val="75000"/>
                    <a:lumOff val="25000"/>
                  </a:schemeClr>
                </a:solidFill>
                <a:latin typeface="Arial" panose="020B0604020202020204" pitchFamily="34" charset="0"/>
                <a:cs typeface="Arial" panose="020B0604020202020204" pitchFamily="34" charset="0"/>
              </a:rPr>
              <a:t>46% overall)</a:t>
            </a:r>
          </a:p>
        </p:txBody>
      </p:sp>
    </p:spTree>
    <p:extLst>
      <p:ext uri="{BB962C8B-B14F-4D97-AF65-F5344CB8AC3E}">
        <p14:creationId xmlns:p14="http://schemas.microsoft.com/office/powerpoint/2010/main" val="1260526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073E5A42-C049-4D8D-9FF6-91BFA9B61278}"/>
              </a:ext>
            </a:extLst>
          </p:cNvPr>
          <p:cNvSpPr/>
          <p:nvPr/>
        </p:nvSpPr>
        <p:spPr>
          <a:xfrm>
            <a:off x="230492" y="194543"/>
            <a:ext cx="602267" cy="1534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D922C2-D8FA-8640-8EB9-D7ED48189097}"/>
              </a:ext>
            </a:extLst>
          </p:cNvPr>
          <p:cNvSpPr txBox="1"/>
          <p:nvPr/>
        </p:nvSpPr>
        <p:spPr>
          <a:xfrm>
            <a:off x="230492" y="487025"/>
            <a:ext cx="5301343" cy="6370975"/>
          </a:xfrm>
          <a:prstGeom prst="rect">
            <a:avLst/>
          </a:prstGeom>
          <a:noFill/>
        </p:spPr>
        <p:txBody>
          <a:bodyPr wrap="square" rtlCol="0" anchor="ctr">
            <a:spAutoFit/>
          </a:bodyPr>
          <a:lstStyle/>
          <a:p>
            <a:r>
              <a:rPr lang="en-US" sz="1200" dirty="0">
                <a:latin typeface="Arial" panose="020B0604020202020204" pitchFamily="34" charset="0"/>
                <a:cs typeface="Arial" panose="020B0604020202020204" pitchFamily="34" charset="0"/>
              </a:rPr>
              <a:t>Emerging microbiome research is revealing roles for prebiotics in satiety, sleep, stress, inflammation and even new gut function mechanisms of action are coming to light.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This new research offers potential for product development across a variety of formats and for numerous conditions. Terms like the ‘gut-brain axis’ and ‘skin microbiome’ are quickly moving into the public realm, and with them nutrients like prebiotics that can make a difference.</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To put market size in context, the current global human-use prebiotics market is worth approximately $3.5bn, according to market estimates, with the US market worth around one third of this. These numbers include fiber-based prebiotics across food, beverages and supplements, of which chicory root-sourced inulin remains the dominant prebiotic and major suppliers like </a:t>
            </a:r>
            <a:r>
              <a:rPr lang="en-US" sz="1200" dirty="0" err="1">
                <a:latin typeface="Arial" panose="020B0604020202020204" pitchFamily="34" charset="0"/>
                <a:cs typeface="Arial" panose="020B0604020202020204" pitchFamily="34" charset="0"/>
              </a:rPr>
              <a:t>Beneo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Sensus</a:t>
            </a:r>
            <a:r>
              <a:rPr lang="en-US" sz="1200" dirty="0">
                <a:latin typeface="Arial" panose="020B0604020202020204" pitchFamily="34" charset="0"/>
                <a:cs typeface="Arial" panose="020B0604020202020204" pitchFamily="34" charset="0"/>
              </a:rPr>
              <a:t> and Galam are all in the midst of output-boosting investments to meet rising demand, including for organic inulin.</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The above numbers also include established and emerging ingredients such as alpha-amylase resistant starch, psyllium and other fiber/inulin positioned food-type offerings like fructo-oligosaccharides (FOS), </a:t>
            </a:r>
            <a:r>
              <a:rPr lang="en-US" sz="1200" dirty="0" err="1">
                <a:latin typeface="Arial" panose="020B0604020202020204" pitchFamily="34" charset="0"/>
                <a:cs typeface="Arial" panose="020B0604020202020204" pitchFamily="34" charset="0"/>
              </a:rPr>
              <a:t>galacto-oligosaaccharides</a:t>
            </a:r>
            <a:r>
              <a:rPr lang="en-US" sz="1200" dirty="0">
                <a:latin typeface="Arial" panose="020B0604020202020204" pitchFamily="34" charset="0"/>
                <a:cs typeface="Arial" panose="020B0604020202020204" pitchFamily="34" charset="0"/>
              </a:rPr>
              <a:t> (GOS), human milk oligosaccharide (HMOs), AXOS, </a:t>
            </a:r>
            <a:r>
              <a:rPr lang="en-US" sz="1200" dirty="0" err="1">
                <a:latin typeface="Arial" panose="020B0604020202020204" pitchFamily="34" charset="0"/>
                <a:cs typeface="Arial" panose="020B0604020202020204" pitchFamily="34" charset="0"/>
              </a:rPr>
              <a:t>chito</a:t>
            </a:r>
            <a:r>
              <a:rPr lang="en-US" sz="1200" dirty="0">
                <a:latin typeface="Arial" panose="020B0604020202020204" pitchFamily="34" charset="0"/>
                <a:cs typeface="Arial" panose="020B0604020202020204" pitchFamily="34" charset="0"/>
              </a:rPr>
              <a:t>-oligosaccharides, </a:t>
            </a:r>
            <a:r>
              <a:rPr lang="en-US" sz="1200" dirty="0" err="1">
                <a:latin typeface="Arial" panose="020B0604020202020204" pitchFamily="34" charset="0"/>
                <a:cs typeface="Arial" panose="020B0604020202020204" pitchFamily="34" charset="0"/>
              </a:rPr>
              <a:t>neoagaro</a:t>
            </a:r>
            <a:r>
              <a:rPr lang="en-US" sz="1200" dirty="0">
                <a:latin typeface="Arial" panose="020B0604020202020204" pitchFamily="34" charset="0"/>
                <a:cs typeface="Arial" panose="020B0604020202020204" pitchFamily="34" charset="0"/>
              </a:rPr>
              <a:t>-oligosaccharides, polyphenols and others, for uses in foods, beverages and supplements.</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While conversations around fiber remain important in the wider context, it is important to note that a fiber-based, food-centric, market positioning of prebiotic ingredients is increasingly giving way to the use of more specific and specialist terms, in addition to greater use of the term prebiotic itself, and growing conversations around microbiome modulation.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Recent developments in life-stage nutrition have also seen prebiotics become increasingly important in infant and toddler nutrition, as well as in product development for active and aging populations.</a:t>
            </a:r>
          </a:p>
          <a:p>
            <a:r>
              <a:rPr lang="en-US" sz="1200"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FE705506-9360-014C-9D59-CCED145E140E}"/>
              </a:ext>
            </a:extLst>
          </p:cNvPr>
          <p:cNvSpPr txBox="1"/>
          <p:nvPr/>
        </p:nvSpPr>
        <p:spPr>
          <a:xfrm>
            <a:off x="5910943" y="344697"/>
            <a:ext cx="6050565" cy="544764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 </a:t>
            </a:r>
          </a:p>
          <a:p>
            <a:r>
              <a:rPr lang="en-US" sz="1200" b="1" dirty="0">
                <a:latin typeface="Arial" panose="020B0604020202020204" pitchFamily="34" charset="0"/>
                <a:cs typeface="Arial" panose="020B0604020202020204" pitchFamily="34" charset="0"/>
              </a:rPr>
              <a:t>A growing value proposition</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Across the natural products industry, core consumer ‘values’ drive much of their behavior and prebiotics are a perfect example – they can provide a food-based clean label functional or even multi-functional component such as ‘gut health’ along with moderate sweetening. Prebiotics also benefit from a gluten-free proposition, and can be a substitute for yeast.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Compared to other categories monitored by ITC Insights, prebiotic users also over-index on monthly spend and are more interested in sustainable solutions and offerings from their brands. Prebiotic users also pay more attention to labels than most other consumers, seeking signals of trust and identifiers of transparency.</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In particular, the high interest of prebiotic users in sustainable solutions and transparent supply chains can be of benefit to brands and suppliers who may be able to use story-telling around strong supply chains and sustainable sources, given for example that many prebiotics are developed out of agricultural by-product streams. </a:t>
            </a:r>
          </a:p>
          <a:p>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Lastly, branded ingredients also </a:t>
            </a:r>
          </a:p>
          <a:p>
            <a:r>
              <a:rPr lang="en-US" sz="1200" dirty="0">
                <a:latin typeface="Arial" panose="020B0604020202020204" pitchFamily="34" charset="0"/>
                <a:cs typeface="Arial" panose="020B0604020202020204" pitchFamily="34" charset="0"/>
              </a:rPr>
              <a:t>impact the buying behaviors of</a:t>
            </a:r>
          </a:p>
          <a:p>
            <a:r>
              <a:rPr lang="en-US" sz="1200" dirty="0">
                <a:latin typeface="Arial" panose="020B0604020202020204" pitchFamily="34" charset="0"/>
                <a:cs typeface="Arial" panose="020B0604020202020204" pitchFamily="34" charset="0"/>
              </a:rPr>
              <a:t> these supplement consumers, </a:t>
            </a:r>
          </a:p>
          <a:p>
            <a:r>
              <a:rPr lang="en-US" sz="1200" dirty="0">
                <a:latin typeface="Arial" panose="020B0604020202020204" pitchFamily="34" charset="0"/>
                <a:cs typeface="Arial" panose="020B0604020202020204" pitchFamily="34" charset="0"/>
              </a:rPr>
              <a:t>with a strong recognition and </a:t>
            </a:r>
          </a:p>
          <a:p>
            <a:r>
              <a:rPr lang="en-US" sz="1200" dirty="0">
                <a:latin typeface="Arial" panose="020B0604020202020204" pitchFamily="34" charset="0"/>
                <a:cs typeface="Arial" panose="020B0604020202020204" pitchFamily="34" charset="0"/>
              </a:rPr>
              <a:t>appreciation of branded ingredients </a:t>
            </a:r>
          </a:p>
          <a:p>
            <a:r>
              <a:rPr lang="en-US" sz="1200" dirty="0">
                <a:latin typeface="Arial" panose="020B0604020202020204" pitchFamily="34" charset="0"/>
                <a:cs typeface="Arial" panose="020B0604020202020204" pitchFamily="34" charset="0"/>
              </a:rPr>
              <a:t>in the prebiotic space. </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C221A6E-207B-4B42-B795-5B4D0A038036}"/>
              </a:ext>
            </a:extLst>
          </p:cNvPr>
          <p:cNvSpPr txBox="1"/>
          <p:nvPr/>
        </p:nvSpPr>
        <p:spPr>
          <a:xfrm>
            <a:off x="5910943" y="5792342"/>
            <a:ext cx="5823857"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Future drivers of the category are expected to include broad education, learned from categories such as omega-3’s, probiotics and even to a certain extent, vitamin D. Meanwhile, the continued rise of </a:t>
            </a:r>
            <a:r>
              <a:rPr lang="en-US" sz="1200" dirty="0" err="1">
                <a:latin typeface="Arial" panose="020B0604020202020204" pitchFamily="34" charset="0"/>
                <a:cs typeface="Arial" panose="020B0604020202020204" pitchFamily="34" charset="0"/>
              </a:rPr>
              <a:t>synbiotics</a:t>
            </a:r>
            <a:r>
              <a:rPr lang="en-US" sz="1200" dirty="0">
                <a:latin typeface="Arial" panose="020B0604020202020204" pitchFamily="34" charset="0"/>
                <a:cs typeface="Arial" panose="020B0604020202020204" pitchFamily="34" charset="0"/>
              </a:rPr>
              <a:t> and holistic ‘microbiome solutions’ and ‘personalization’ all support ongoing category potential.</a:t>
            </a:r>
          </a:p>
          <a:p>
            <a:endParaRPr lang="en-US" sz="1200" dirty="0"/>
          </a:p>
        </p:txBody>
      </p:sp>
      <p:pic>
        <p:nvPicPr>
          <p:cNvPr id="7" name="Picture 6" descr="Chart, bar chart&#10;&#10;Description automatically generated">
            <a:extLst>
              <a:ext uri="{FF2B5EF4-FFF2-40B4-BE49-F238E27FC236}">
                <a16:creationId xmlns:a16="http://schemas.microsoft.com/office/drawing/2014/main" id="{7CDE3EE2-43D1-F341-A24E-34E153059479}"/>
              </a:ext>
            </a:extLst>
          </p:cNvPr>
          <p:cNvPicPr>
            <a:picLocks noChangeAspect="1"/>
          </p:cNvPicPr>
          <p:nvPr/>
        </p:nvPicPr>
        <p:blipFill>
          <a:blip r:embed="rId2"/>
          <a:stretch>
            <a:fillRect/>
          </a:stretch>
        </p:blipFill>
        <p:spPr>
          <a:xfrm>
            <a:off x="8456308" y="3847303"/>
            <a:ext cx="3505200" cy="1639098"/>
          </a:xfrm>
          <a:prstGeom prst="rect">
            <a:avLst/>
          </a:prstGeom>
        </p:spPr>
      </p:pic>
    </p:spTree>
    <p:extLst>
      <p:ext uri="{BB962C8B-B14F-4D97-AF65-F5344CB8AC3E}">
        <p14:creationId xmlns:p14="http://schemas.microsoft.com/office/powerpoint/2010/main" val="833228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1036503" y="133771"/>
            <a:ext cx="10515600" cy="661106"/>
          </a:xfrm>
        </p:spPr>
        <p:txBody>
          <a:bodyPr>
            <a:normAutofit/>
          </a:bodyPr>
          <a:lstStyle/>
          <a:p>
            <a:r>
              <a:rPr lang="en-US" sz="2800" dirty="0"/>
              <a:t>Signals of Brand Transparency</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036503" y="682118"/>
            <a:ext cx="10883748" cy="1058863"/>
          </a:xfrm>
        </p:spPr>
        <p:txBody>
          <a:bodyPr>
            <a:normAutofit fontScale="92500" lnSpcReduction="10000"/>
          </a:bodyPr>
          <a:lstStyle/>
          <a:p>
            <a:pPr marL="9525" indent="0">
              <a:spcBef>
                <a:spcPts val="0"/>
              </a:spcBef>
              <a:buNone/>
            </a:pPr>
            <a:r>
              <a:rPr lang="en-US" sz="1600" b="1" dirty="0">
                <a:solidFill>
                  <a:srgbClr val="035153"/>
                </a:solidFill>
                <a:latin typeface="Arial" panose="020B0604020202020204" pitchFamily="34" charset="0"/>
                <a:cs typeface="Arial" panose="020B0604020202020204" pitchFamily="34" charset="0"/>
              </a:rPr>
              <a:t>KEY ITC INSIGHTS</a:t>
            </a:r>
          </a:p>
          <a:p>
            <a:pPr marL="295275" indent="-285750">
              <a:spcBef>
                <a:spcPts val="0"/>
              </a:spcBef>
            </a:pPr>
            <a:r>
              <a:rPr lang="en-US" sz="1600" dirty="0">
                <a:solidFill>
                  <a:srgbClr val="035153"/>
                </a:solidFill>
                <a:latin typeface="Arial" panose="020B0604020202020204" pitchFamily="34" charset="0"/>
                <a:cs typeface="Arial" panose="020B0604020202020204" pitchFamily="34" charset="0"/>
              </a:rPr>
              <a:t>Quality seals on the label are clearly important to all consumers</a:t>
            </a:r>
          </a:p>
          <a:p>
            <a:pPr marL="295275" indent="-285750">
              <a:spcBef>
                <a:spcPts val="0"/>
              </a:spcBef>
            </a:pPr>
            <a:r>
              <a:rPr lang="en-US" sz="1600" dirty="0">
                <a:solidFill>
                  <a:srgbClr val="035153"/>
                </a:solidFill>
                <a:latin typeface="Arial" panose="020B0604020202020204" pitchFamily="34" charset="0"/>
                <a:cs typeface="Arial" panose="020B0604020202020204" pitchFamily="34" charset="0"/>
              </a:rPr>
              <a:t>Regular Users in Germany are most appreciative of transparency signals, with USA consumers least excited, and UK falling in the middle</a:t>
            </a:r>
          </a:p>
          <a:p>
            <a:pPr marL="295275" indent="-285750">
              <a:spcBef>
                <a:spcPts val="0"/>
              </a:spcBef>
            </a:pPr>
            <a:r>
              <a:rPr lang="en-US" sz="1600" dirty="0">
                <a:solidFill>
                  <a:srgbClr val="035153"/>
                </a:solidFill>
                <a:latin typeface="Arial" panose="020B0604020202020204" pitchFamily="34" charset="0"/>
                <a:cs typeface="Arial" panose="020B0604020202020204" pitchFamily="34" charset="0"/>
              </a:rPr>
              <a:t>Ingredient supplier information is especially appreciated by Regular Users in the UK (40%)</a:t>
            </a:r>
          </a:p>
          <a:p>
            <a:pPr marL="182880">
              <a:spcBef>
                <a:spcPts val="0"/>
              </a:spcBef>
            </a:pPr>
            <a:endParaRPr lang="en-US" sz="1600" dirty="0">
              <a:solidFill>
                <a:srgbClr val="035153"/>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3DD9E15-78C3-44DB-B390-7CC26AB6491D}"/>
              </a:ext>
            </a:extLst>
          </p:cNvPr>
          <p:cNvSpPr txBox="1"/>
          <p:nvPr/>
        </p:nvSpPr>
        <p:spPr>
          <a:xfrm>
            <a:off x="0" y="6480642"/>
            <a:ext cx="10979426"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supplements in general at least 4 times per week. Question: “Which of the following items are the strongest signals that a supplement brand is operating transparently?”</a:t>
            </a:r>
          </a:p>
        </p:txBody>
      </p:sp>
      <p:sp>
        <p:nvSpPr>
          <p:cNvPr id="7" name="Freeform 260">
            <a:extLst>
              <a:ext uri="{FF2B5EF4-FFF2-40B4-BE49-F238E27FC236}">
                <a16:creationId xmlns:a16="http://schemas.microsoft.com/office/drawing/2014/main" id="{0E27991D-7FE3-6546-A7EF-374176DF76E0}"/>
              </a:ext>
            </a:extLst>
          </p:cNvPr>
          <p:cNvSpPr>
            <a:spLocks noChangeAspect="1" noEditPoints="1"/>
          </p:cNvSpPr>
          <p:nvPr/>
        </p:nvSpPr>
        <p:spPr bwMode="auto">
          <a:xfrm>
            <a:off x="634481" y="82379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graphicFrame>
        <p:nvGraphicFramePr>
          <p:cNvPr id="2" name="Chart 1">
            <a:extLst>
              <a:ext uri="{FF2B5EF4-FFF2-40B4-BE49-F238E27FC236}">
                <a16:creationId xmlns:a16="http://schemas.microsoft.com/office/drawing/2014/main" id="{8003D93C-A9A8-4AC7-BAA6-1A6DFD6DDD8F}"/>
              </a:ext>
            </a:extLst>
          </p:cNvPr>
          <p:cNvGraphicFramePr/>
          <p:nvPr>
            <p:extLst>
              <p:ext uri="{D42A27DB-BD31-4B8C-83A1-F6EECF244321}">
                <p14:modId xmlns:p14="http://schemas.microsoft.com/office/powerpoint/2010/main" val="3502266205"/>
              </p:ext>
            </p:extLst>
          </p:nvPr>
        </p:nvGraphicFramePr>
        <p:xfrm>
          <a:off x="0" y="1882656"/>
          <a:ext cx="12192000" cy="43616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3474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p:txBody>
          <a:bodyPr>
            <a:normAutofit/>
          </a:bodyPr>
          <a:lstStyle/>
          <a:p>
            <a:r>
              <a:rPr lang="en-US" sz="2800" dirty="0"/>
              <a:t>Transparency Purchase Influence</a:t>
            </a:r>
          </a:p>
        </p:txBody>
      </p:sp>
      <p:graphicFrame>
        <p:nvGraphicFramePr>
          <p:cNvPr id="13" name="Table 12">
            <a:extLst>
              <a:ext uri="{FF2B5EF4-FFF2-40B4-BE49-F238E27FC236}">
                <a16:creationId xmlns:a16="http://schemas.microsoft.com/office/drawing/2014/main" id="{FFA277B9-A1A5-4AE4-B7F6-D673955A84DF}"/>
              </a:ext>
            </a:extLst>
          </p:cNvPr>
          <p:cNvGraphicFramePr>
            <a:graphicFrameLocks noGrp="1"/>
          </p:cNvGraphicFramePr>
          <p:nvPr>
            <p:extLst>
              <p:ext uri="{D42A27DB-BD31-4B8C-83A1-F6EECF244321}">
                <p14:modId xmlns:p14="http://schemas.microsoft.com/office/powerpoint/2010/main" val="2076978904"/>
              </p:ext>
            </p:extLst>
          </p:nvPr>
        </p:nvGraphicFramePr>
        <p:xfrm>
          <a:off x="38197" y="6573672"/>
          <a:ext cx="9662549" cy="207645"/>
        </p:xfrm>
        <a:graphic>
          <a:graphicData uri="http://schemas.openxmlformats.org/drawingml/2006/table">
            <a:tbl>
              <a:tblPr/>
              <a:tblGrid>
                <a:gridCol w="9662549">
                  <a:extLst>
                    <a:ext uri="{9D8B030D-6E8A-4147-A177-3AD203B41FA5}">
                      <a16:colId xmlns:a16="http://schemas.microsoft.com/office/drawing/2014/main" val="956757440"/>
                    </a:ext>
                  </a:extLst>
                </a:gridCol>
              </a:tblGrid>
              <a:tr h="109984">
                <a:tc>
                  <a:txBody>
                    <a:bodyPr/>
                    <a:lstStyle/>
                    <a:p>
                      <a:pPr algn="l" fontAlgn="b"/>
                      <a:r>
                        <a:rPr lang="en-US" sz="1000" b="0" i="0" u="none" strike="noStrike" dirty="0">
                          <a:solidFill>
                            <a:schemeClr val="bg1">
                              <a:lumMod val="50000"/>
                            </a:schemeClr>
                          </a:solidFill>
                          <a:effectLst/>
                          <a:latin typeface="Arial" panose="020B0604020202020204" pitchFamily="34" charset="0"/>
                          <a:cs typeface="Arial" panose="020B0604020202020204" pitchFamily="34" charset="0"/>
                        </a:rPr>
                        <a:t>Question: How likely are you to purchase supplements from a manufacturer that provides transparency information on its label or website?</a:t>
                      </a:r>
                    </a:p>
                  </a:txBody>
                  <a:tcPr marL="9525" marR="9525" marT="9525" anchor="b">
                    <a:lnL>
                      <a:noFill/>
                    </a:lnL>
                    <a:lnR>
                      <a:noFill/>
                    </a:lnR>
                    <a:lnT>
                      <a:noFill/>
                    </a:lnT>
                    <a:lnB>
                      <a:noFill/>
                    </a:lnB>
                  </a:tcPr>
                </a:tc>
                <a:extLst>
                  <a:ext uri="{0D108BD9-81ED-4DB2-BD59-A6C34878D82A}">
                    <a16:rowId xmlns:a16="http://schemas.microsoft.com/office/drawing/2014/main" val="2508534299"/>
                  </a:ext>
                </a:extLst>
              </a:tr>
            </a:tbl>
          </a:graphicData>
        </a:graphic>
      </p:graphicFrame>
      <p:sp>
        <p:nvSpPr>
          <p:cNvPr id="117" name="Content Placeholder 4">
            <a:extLst>
              <a:ext uri="{FF2B5EF4-FFF2-40B4-BE49-F238E27FC236}">
                <a16:creationId xmlns:a16="http://schemas.microsoft.com/office/drawing/2014/main" id="{B1DCAA6E-5D06-D04C-9FA8-E0E265EFD128}"/>
              </a:ext>
            </a:extLst>
          </p:cNvPr>
          <p:cNvSpPr txBox="1">
            <a:spLocks/>
          </p:cNvSpPr>
          <p:nvPr/>
        </p:nvSpPr>
        <p:spPr>
          <a:xfrm>
            <a:off x="207033" y="1292912"/>
            <a:ext cx="3213061" cy="3158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Font typeface="Arial"/>
              <a:buNone/>
            </a:pPr>
            <a:r>
              <a:rPr lang="en-US" sz="2000" b="1" dirty="0">
                <a:solidFill>
                  <a:srgbClr val="035153"/>
                </a:solidFill>
                <a:latin typeface="Arial" panose="020B0604020202020204" pitchFamily="34" charset="0"/>
                <a:cs typeface="Arial" panose="020B0604020202020204" pitchFamily="34" charset="0"/>
              </a:rPr>
              <a:t>         KEY ITC INSIGHTS</a:t>
            </a:r>
            <a:br>
              <a:rPr lang="en-US" sz="2000" b="1" dirty="0">
                <a:solidFill>
                  <a:srgbClr val="035153"/>
                </a:solidFill>
                <a:latin typeface="Arial" panose="020B0604020202020204" pitchFamily="34" charset="0"/>
                <a:cs typeface="Arial" panose="020B0604020202020204" pitchFamily="34" charset="0"/>
              </a:rPr>
            </a:br>
            <a:endParaRPr lang="en-US" sz="2000" b="1" dirty="0">
              <a:solidFill>
                <a:srgbClr val="035153"/>
              </a:solidFill>
              <a:latin typeface="Arial" panose="020B0604020202020204" pitchFamily="34" charset="0"/>
              <a:cs typeface="Arial" panose="020B0604020202020204" pitchFamily="34" charset="0"/>
            </a:endParaRPr>
          </a:p>
          <a:p>
            <a:pPr>
              <a:spcBef>
                <a:spcPts val="0"/>
              </a:spcBef>
            </a:pPr>
            <a:r>
              <a:rPr lang="en-US" sz="2000" dirty="0">
                <a:solidFill>
                  <a:srgbClr val="035153"/>
                </a:solidFill>
                <a:latin typeface="Arial" panose="020B0604020202020204" pitchFamily="34" charset="0"/>
                <a:cs typeface="Arial" panose="020B0604020202020204" pitchFamily="34" charset="0"/>
              </a:rPr>
              <a:t>Transparency clearly encourages consumers to purchase a brand (especially Regular Users)</a:t>
            </a:r>
          </a:p>
          <a:p>
            <a:pPr>
              <a:spcBef>
                <a:spcPts val="0"/>
              </a:spcBef>
            </a:pPr>
            <a:endParaRPr lang="en-US" sz="2000" dirty="0">
              <a:solidFill>
                <a:srgbClr val="035153"/>
              </a:solidFill>
              <a:latin typeface="Arial" panose="020B0604020202020204" pitchFamily="34" charset="0"/>
              <a:cs typeface="Arial" panose="020B0604020202020204" pitchFamily="34" charset="0"/>
            </a:endParaRPr>
          </a:p>
          <a:p>
            <a:pPr>
              <a:spcBef>
                <a:spcPts val="0"/>
              </a:spcBef>
            </a:pPr>
            <a:r>
              <a:rPr lang="en-US" sz="2000" dirty="0">
                <a:solidFill>
                  <a:srgbClr val="035153"/>
                </a:solidFill>
                <a:latin typeface="Arial" panose="020B0604020202020204" pitchFamily="34" charset="0"/>
                <a:cs typeface="Arial" panose="020B0604020202020204" pitchFamily="34" charset="0"/>
              </a:rPr>
              <a:t>44% of Regular Users in Germany say transparency would greatly increase the chances of buying a brand (vs. 28% UK and 31% US)</a:t>
            </a:r>
          </a:p>
        </p:txBody>
      </p:sp>
      <p:sp>
        <p:nvSpPr>
          <p:cNvPr id="118" name="Freeform 260">
            <a:extLst>
              <a:ext uri="{FF2B5EF4-FFF2-40B4-BE49-F238E27FC236}">
                <a16:creationId xmlns:a16="http://schemas.microsoft.com/office/drawing/2014/main" id="{6394CFC2-EE9F-5548-A752-F844122A14D5}"/>
              </a:ext>
            </a:extLst>
          </p:cNvPr>
          <p:cNvSpPr>
            <a:spLocks noChangeAspect="1" noEditPoints="1"/>
          </p:cNvSpPr>
          <p:nvPr/>
        </p:nvSpPr>
        <p:spPr bwMode="auto">
          <a:xfrm>
            <a:off x="351312" y="1264616"/>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graphicFrame>
        <p:nvGraphicFramePr>
          <p:cNvPr id="8" name="Chart 7">
            <a:extLst>
              <a:ext uri="{FF2B5EF4-FFF2-40B4-BE49-F238E27FC236}">
                <a16:creationId xmlns:a16="http://schemas.microsoft.com/office/drawing/2014/main" id="{0292076B-8C83-824D-A580-4C3D534704EB}"/>
              </a:ext>
            </a:extLst>
          </p:cNvPr>
          <p:cNvGraphicFramePr/>
          <p:nvPr>
            <p:extLst>
              <p:ext uri="{D42A27DB-BD31-4B8C-83A1-F6EECF244321}">
                <p14:modId xmlns:p14="http://schemas.microsoft.com/office/powerpoint/2010/main" val="1555592968"/>
              </p:ext>
            </p:extLst>
          </p:nvPr>
        </p:nvGraphicFramePr>
        <p:xfrm>
          <a:off x="3676066" y="1168565"/>
          <a:ext cx="8361598" cy="46398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6264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p:txBody>
          <a:bodyPr>
            <a:normAutofit/>
          </a:bodyPr>
          <a:lstStyle/>
          <a:p>
            <a:r>
              <a:rPr lang="en-US" sz="2800" dirty="0"/>
              <a:t>Reasons for Trust</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0" y="1408113"/>
            <a:ext cx="2570163" cy="4000500"/>
          </a:xfrm>
        </p:spPr>
        <p:txBody>
          <a:bodyPr vert="horz" lIns="91440" tIns="45720" rIns="91440" bIns="45720" rtlCol="0" anchor="t">
            <a:noAutofit/>
          </a:bodyPr>
          <a:lstStyle/>
          <a:p>
            <a:pPr marL="0" indent="0" algn="ctr">
              <a:buNone/>
            </a:pPr>
            <a:r>
              <a:rPr lang="en-US" sz="1600" dirty="0">
                <a:solidFill>
                  <a:schemeClr val="tx1">
                    <a:lumMod val="75000"/>
                    <a:lumOff val="25000"/>
                  </a:schemeClr>
                </a:solidFill>
                <a:latin typeface="Arial" panose="020B0604020202020204" pitchFamily="34" charset="0"/>
                <a:cs typeface="Arial" panose="020B0604020202020204" pitchFamily="34" charset="0"/>
              </a:rPr>
              <a:t>Consistent product quality is the biggest driver of trust, especially for Regular Users (42%)</a:t>
            </a:r>
          </a:p>
          <a:p>
            <a:pPr marL="0" indent="0" algn="ctr">
              <a:buNone/>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0" indent="0" algn="ctr">
              <a:buNone/>
            </a:pPr>
            <a:r>
              <a:rPr lang="en-US" sz="1600" dirty="0">
                <a:solidFill>
                  <a:schemeClr val="tx1">
                    <a:lumMod val="75000"/>
                    <a:lumOff val="25000"/>
                  </a:schemeClr>
                </a:solidFill>
                <a:latin typeface="Arial" panose="020B0604020202020204" pitchFamily="34" charset="0"/>
                <a:cs typeface="Arial" panose="020B0604020202020204" pitchFamily="34" charset="0"/>
              </a:rPr>
              <a:t>The top 4 drivers of trust are the same across countries</a:t>
            </a:r>
          </a:p>
          <a:p>
            <a:pPr marL="0" indent="0" algn="ctr">
              <a:buNone/>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0" indent="0" algn="ctr">
              <a:buNone/>
            </a:pPr>
            <a:r>
              <a:rPr lang="en-US" sz="1600" dirty="0">
                <a:solidFill>
                  <a:schemeClr val="tx1">
                    <a:lumMod val="75000"/>
                    <a:lumOff val="25000"/>
                  </a:schemeClr>
                </a:solidFill>
                <a:latin typeface="Arial" panose="020B0604020202020204" pitchFamily="34" charset="0"/>
                <a:cs typeface="Arial" panose="020B0604020202020204" pitchFamily="34" charset="0"/>
              </a:rPr>
              <a:t>German Regular Users appreciate quality certifications and seals (39%) more than those in UK (29%) and USA (31%)</a:t>
            </a:r>
          </a:p>
          <a:p>
            <a:pPr marL="0" indent="0">
              <a:buNone/>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3DD9E15-78C3-44DB-B390-7CC26AB6491D}"/>
              </a:ext>
            </a:extLst>
          </p:cNvPr>
          <p:cNvSpPr txBox="1"/>
          <p:nvPr/>
        </p:nvSpPr>
        <p:spPr>
          <a:xfrm>
            <a:off x="0" y="6558177"/>
            <a:ext cx="9829800"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supplements in general at least 4 times per week. Question: “What characteristics most encourage you to trust a supplement brand?”</a:t>
            </a:r>
          </a:p>
        </p:txBody>
      </p:sp>
      <p:cxnSp>
        <p:nvCxnSpPr>
          <p:cNvPr id="8" name="Straight Connector 7">
            <a:extLst>
              <a:ext uri="{FF2B5EF4-FFF2-40B4-BE49-F238E27FC236}">
                <a16:creationId xmlns:a16="http://schemas.microsoft.com/office/drawing/2014/main" id="{DFB28EE6-6ABB-4116-9C5E-31C180292BBD}"/>
              </a:ext>
            </a:extLst>
          </p:cNvPr>
          <p:cNvCxnSpPr>
            <a:cxnSpLocks/>
          </p:cNvCxnSpPr>
          <p:nvPr/>
        </p:nvCxnSpPr>
        <p:spPr>
          <a:xfrm>
            <a:off x="98147" y="2558045"/>
            <a:ext cx="2549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279844-4507-4E8A-90B0-1B6F52A13E09}"/>
              </a:ext>
            </a:extLst>
          </p:cNvPr>
          <p:cNvCxnSpPr>
            <a:cxnSpLocks/>
          </p:cNvCxnSpPr>
          <p:nvPr/>
        </p:nvCxnSpPr>
        <p:spPr>
          <a:xfrm>
            <a:off x="77555" y="3654070"/>
            <a:ext cx="254952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ED869CD2-8764-4799-A365-708AA2D8C9F7}"/>
              </a:ext>
            </a:extLst>
          </p:cNvPr>
          <p:cNvGraphicFramePr>
            <a:graphicFrameLocks/>
          </p:cNvGraphicFramePr>
          <p:nvPr>
            <p:extLst>
              <p:ext uri="{D42A27DB-BD31-4B8C-83A1-F6EECF244321}">
                <p14:modId xmlns:p14="http://schemas.microsoft.com/office/powerpoint/2010/main" val="3678775097"/>
              </p:ext>
            </p:extLst>
          </p:nvPr>
        </p:nvGraphicFramePr>
        <p:xfrm>
          <a:off x="2668259" y="1064528"/>
          <a:ext cx="9425595" cy="50956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0931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1014470" y="149256"/>
            <a:ext cx="10515600" cy="661106"/>
          </a:xfrm>
        </p:spPr>
        <p:txBody>
          <a:bodyPr>
            <a:noAutofit/>
          </a:bodyPr>
          <a:lstStyle/>
          <a:p>
            <a:r>
              <a:rPr lang="en-US" sz="2800" dirty="0"/>
              <a:t>Supplement Selection Criteria</a:t>
            </a:r>
          </a:p>
        </p:txBody>
      </p:sp>
      <p:sp>
        <p:nvSpPr>
          <p:cNvPr id="9" name="TextBox 8">
            <a:extLst>
              <a:ext uri="{FF2B5EF4-FFF2-40B4-BE49-F238E27FC236}">
                <a16:creationId xmlns:a16="http://schemas.microsoft.com/office/drawing/2014/main" id="{D3DD9E15-78C3-44DB-B390-7CC26AB6491D}"/>
              </a:ext>
            </a:extLst>
          </p:cNvPr>
          <p:cNvSpPr txBox="1"/>
          <p:nvPr/>
        </p:nvSpPr>
        <p:spPr>
          <a:xfrm>
            <a:off x="0" y="6568804"/>
            <a:ext cx="11865166" cy="230832"/>
          </a:xfrm>
          <a:prstGeom prst="rect">
            <a:avLst/>
          </a:prstGeom>
          <a:noFill/>
        </p:spPr>
        <p:txBody>
          <a:bodyPr wrap="square" rtlCol="0">
            <a:spAutoFit/>
          </a:bodyPr>
          <a:lstStyle/>
          <a:p>
            <a:r>
              <a:rPr lang="en-US" sz="900" dirty="0">
                <a:solidFill>
                  <a:schemeClr val="bg1">
                    <a:lumMod val="50000"/>
                  </a:schemeClr>
                </a:solidFill>
                <a:latin typeface="Arial" panose="020B0604020202020204" pitchFamily="34" charset="0"/>
                <a:cs typeface="Arial" panose="020B0604020202020204" pitchFamily="34" charset="0"/>
              </a:rPr>
              <a:t>Note: Regular Users indicated using supplements in general at least 4 times per week. Question: “Which of the following characteristics are most important when choosing which supplement product to purchase?”</a:t>
            </a:r>
          </a:p>
        </p:txBody>
      </p:sp>
      <p:graphicFrame>
        <p:nvGraphicFramePr>
          <p:cNvPr id="2" name="Chart 1">
            <a:extLst>
              <a:ext uri="{FF2B5EF4-FFF2-40B4-BE49-F238E27FC236}">
                <a16:creationId xmlns:a16="http://schemas.microsoft.com/office/drawing/2014/main" id="{84E6A153-EA92-4607-B015-C6EAD4C4055E}"/>
              </a:ext>
            </a:extLst>
          </p:cNvPr>
          <p:cNvGraphicFramePr>
            <a:graphicFrameLocks/>
          </p:cNvGraphicFramePr>
          <p:nvPr>
            <p:extLst>
              <p:ext uri="{D42A27DB-BD31-4B8C-83A1-F6EECF244321}">
                <p14:modId xmlns:p14="http://schemas.microsoft.com/office/powerpoint/2010/main" val="1995618316"/>
              </p:ext>
            </p:extLst>
          </p:nvPr>
        </p:nvGraphicFramePr>
        <p:xfrm>
          <a:off x="0" y="2058542"/>
          <a:ext cx="12192000" cy="4625678"/>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260">
            <a:extLst>
              <a:ext uri="{FF2B5EF4-FFF2-40B4-BE49-F238E27FC236}">
                <a16:creationId xmlns:a16="http://schemas.microsoft.com/office/drawing/2014/main" id="{D966BA07-EEDD-5242-8430-72169ED5F2B9}"/>
              </a:ext>
            </a:extLst>
          </p:cNvPr>
          <p:cNvSpPr>
            <a:spLocks noChangeAspect="1" noEditPoints="1"/>
          </p:cNvSpPr>
          <p:nvPr/>
        </p:nvSpPr>
        <p:spPr bwMode="auto">
          <a:xfrm>
            <a:off x="1096185" y="71609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7" name="Rectangle 6">
            <a:extLst>
              <a:ext uri="{FF2B5EF4-FFF2-40B4-BE49-F238E27FC236}">
                <a16:creationId xmlns:a16="http://schemas.microsoft.com/office/drawing/2014/main" id="{918806B8-EDAF-2F46-B8A5-31B066CAE71D}"/>
              </a:ext>
            </a:extLst>
          </p:cNvPr>
          <p:cNvSpPr/>
          <p:nvPr/>
        </p:nvSpPr>
        <p:spPr>
          <a:xfrm>
            <a:off x="1498207" y="716092"/>
            <a:ext cx="10194275" cy="1231106"/>
          </a:xfrm>
          <a:prstGeom prst="rect">
            <a:avLst/>
          </a:prstGeom>
        </p:spPr>
        <p:txBody>
          <a:bodyPr wrap="square">
            <a:spAutoFit/>
          </a:bodyPr>
          <a:lstStyle/>
          <a:p>
            <a:pPr>
              <a:spcBef>
                <a:spcPts val="600"/>
              </a:spcBef>
            </a:pPr>
            <a:r>
              <a:rPr lang="en-US" sz="1600" b="1">
                <a:solidFill>
                  <a:srgbClr val="035153"/>
                </a:solidFill>
                <a:latin typeface="Arial" panose="020B0604020202020204" pitchFamily="34" charset="0"/>
                <a:cs typeface="Arial" panose="020B0604020202020204" pitchFamily="34" charset="0"/>
              </a:rPr>
              <a:t>KEY ITC INSIGHTS</a:t>
            </a:r>
            <a:endParaRPr lang="en-US" sz="1600" b="1" dirty="0">
              <a:solidFill>
                <a:srgbClr val="035153"/>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Single pill daily dosage, proof of efficacy, easy to swallow, and natural source are all top characteristics</a:t>
            </a:r>
          </a:p>
          <a:p>
            <a:pPr marL="285750" indent="-285750">
              <a:spcBef>
                <a:spcPts val="600"/>
              </a:spcBef>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There is no one characteristic that is important to all supplement users, and importance doesn’t change much for Regular vs. Irregular Users</a:t>
            </a:r>
          </a:p>
        </p:txBody>
      </p:sp>
    </p:spTree>
    <p:extLst>
      <p:ext uri="{BB962C8B-B14F-4D97-AF65-F5344CB8AC3E}">
        <p14:creationId xmlns:p14="http://schemas.microsoft.com/office/powerpoint/2010/main" val="3841007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49779CA-C107-42F9-8013-1C7926E4617B}"/>
              </a:ext>
            </a:extLst>
          </p:cNvPr>
          <p:cNvSpPr/>
          <p:nvPr/>
        </p:nvSpPr>
        <p:spPr>
          <a:xfrm>
            <a:off x="232488" y="1555124"/>
            <a:ext cx="5226348" cy="3747752"/>
          </a:xfrm>
          <a:prstGeom prst="roundRect">
            <a:avLst/>
          </a:prstGeom>
          <a:solidFill>
            <a:schemeClr val="accent2"/>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u="sng" dirty="0">
                <a:solidFill>
                  <a:schemeClr val="bg1">
                    <a:lumMod val="95000"/>
                  </a:schemeClr>
                </a:solidFill>
                <a:latin typeface="Arial" panose="020B0604020202020204" pitchFamily="34" charset="0"/>
                <a:cs typeface="Arial" panose="020B0604020202020204" pitchFamily="34" charset="0"/>
              </a:rPr>
              <a:t>Regular Users Preference </a:t>
            </a:r>
          </a:p>
          <a:p>
            <a:pPr algn="ctr">
              <a:lnSpc>
                <a:spcPct val="150000"/>
              </a:lnSpc>
            </a:pPr>
            <a:r>
              <a:rPr lang="en-US" sz="2800" dirty="0">
                <a:solidFill>
                  <a:schemeClr val="bg1">
                    <a:lumMod val="95000"/>
                  </a:schemeClr>
                </a:solidFill>
                <a:latin typeface="Arial" panose="020B0604020202020204" pitchFamily="34" charset="0"/>
                <a:cs typeface="Arial" panose="020B0604020202020204" pitchFamily="34" charset="0"/>
              </a:rPr>
              <a:t>Single Pill   32%</a:t>
            </a:r>
          </a:p>
          <a:p>
            <a:pPr algn="ctr">
              <a:lnSpc>
                <a:spcPct val="150000"/>
              </a:lnSpc>
            </a:pPr>
            <a:r>
              <a:rPr lang="en-US" sz="2800" dirty="0">
                <a:solidFill>
                  <a:schemeClr val="bg1">
                    <a:lumMod val="95000"/>
                  </a:schemeClr>
                </a:solidFill>
                <a:latin typeface="Arial" panose="020B0604020202020204" pitchFamily="34" charset="0"/>
                <a:cs typeface="Arial" panose="020B0604020202020204" pitchFamily="34" charset="0"/>
              </a:rPr>
              <a:t>Gummy  9%</a:t>
            </a:r>
          </a:p>
          <a:p>
            <a:pPr algn="ctr">
              <a:lnSpc>
                <a:spcPct val="150000"/>
              </a:lnSpc>
            </a:pPr>
            <a:r>
              <a:rPr lang="en-US" sz="2800" dirty="0">
                <a:solidFill>
                  <a:schemeClr val="bg1">
                    <a:lumMod val="95000"/>
                  </a:schemeClr>
                </a:solidFill>
                <a:latin typeface="Arial" panose="020B0604020202020204" pitchFamily="34" charset="0"/>
                <a:cs typeface="Arial" panose="020B0604020202020204" pitchFamily="34" charset="0"/>
              </a:rPr>
              <a:t> Powder  4%</a:t>
            </a:r>
          </a:p>
          <a:p>
            <a:pPr algn="ctr">
              <a:lnSpc>
                <a:spcPct val="150000"/>
              </a:lnSpc>
            </a:pPr>
            <a:r>
              <a:rPr lang="en-US" sz="2800" dirty="0">
                <a:solidFill>
                  <a:schemeClr val="bg1">
                    <a:lumMod val="95000"/>
                  </a:schemeClr>
                </a:solidFill>
                <a:latin typeface="Arial" panose="020B0604020202020204" pitchFamily="34" charset="0"/>
                <a:cs typeface="Arial" panose="020B0604020202020204" pitchFamily="34" charset="0"/>
              </a:rPr>
              <a:t> Liquid   3%</a:t>
            </a:r>
          </a:p>
        </p:txBody>
      </p:sp>
      <p:sp>
        <p:nvSpPr>
          <p:cNvPr id="9" name="Rectangle: Rounded Corners 8">
            <a:extLst>
              <a:ext uri="{FF2B5EF4-FFF2-40B4-BE49-F238E27FC236}">
                <a16:creationId xmlns:a16="http://schemas.microsoft.com/office/drawing/2014/main" id="{159CF08E-4C91-4F9B-BDEA-AD70F02D1BB2}"/>
              </a:ext>
            </a:extLst>
          </p:cNvPr>
          <p:cNvSpPr/>
          <p:nvPr/>
        </p:nvSpPr>
        <p:spPr>
          <a:xfrm>
            <a:off x="6784565" y="1555124"/>
            <a:ext cx="5226349" cy="3747752"/>
          </a:xfrm>
          <a:prstGeom prst="roundRect">
            <a:avLst/>
          </a:prstGeom>
          <a:solidFill>
            <a:schemeClr val="bg1">
              <a:lumMod val="65000"/>
            </a:schemeClr>
          </a:solidFill>
          <a:ln>
            <a:no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u="sng" dirty="0">
                <a:solidFill>
                  <a:schemeClr val="bg1"/>
                </a:solidFill>
                <a:latin typeface="Arial" panose="020B0604020202020204" pitchFamily="34" charset="0"/>
                <a:cs typeface="Arial" panose="020B0604020202020204" pitchFamily="34" charset="0"/>
              </a:rPr>
              <a:t>Irregular Users Preference </a:t>
            </a:r>
          </a:p>
          <a:p>
            <a:pPr algn="ctr">
              <a:lnSpc>
                <a:spcPct val="150000"/>
              </a:lnSpc>
            </a:pPr>
            <a:r>
              <a:rPr lang="en-US" sz="2800" dirty="0">
                <a:solidFill>
                  <a:schemeClr val="bg1"/>
                </a:solidFill>
                <a:latin typeface="Arial" panose="020B0604020202020204" pitchFamily="34" charset="0"/>
                <a:cs typeface="Arial" panose="020B0604020202020204" pitchFamily="34" charset="0"/>
              </a:rPr>
              <a:t>Single Pill   23%</a:t>
            </a:r>
          </a:p>
          <a:p>
            <a:pPr algn="ctr">
              <a:lnSpc>
                <a:spcPct val="150000"/>
              </a:lnSpc>
            </a:pPr>
            <a:r>
              <a:rPr lang="en-US" sz="2800" dirty="0">
                <a:solidFill>
                  <a:schemeClr val="bg1"/>
                </a:solidFill>
                <a:latin typeface="Arial" panose="020B0604020202020204" pitchFamily="34" charset="0"/>
                <a:cs typeface="Arial" panose="020B0604020202020204" pitchFamily="34" charset="0"/>
              </a:rPr>
              <a:t>Gummy   11%</a:t>
            </a:r>
          </a:p>
          <a:p>
            <a:pPr algn="ctr">
              <a:lnSpc>
                <a:spcPct val="150000"/>
              </a:lnSpc>
            </a:pPr>
            <a:r>
              <a:rPr lang="en-US" sz="2800" dirty="0">
                <a:solidFill>
                  <a:schemeClr val="bg1"/>
                </a:solidFill>
                <a:latin typeface="Arial" panose="020B0604020202020204" pitchFamily="34" charset="0"/>
                <a:cs typeface="Arial" panose="020B0604020202020204" pitchFamily="34" charset="0"/>
              </a:rPr>
              <a:t>Liquid    8%</a:t>
            </a:r>
          </a:p>
          <a:p>
            <a:pPr algn="ctr">
              <a:lnSpc>
                <a:spcPct val="150000"/>
              </a:lnSpc>
            </a:pPr>
            <a:r>
              <a:rPr lang="en-US" sz="2800" dirty="0">
                <a:solidFill>
                  <a:schemeClr val="bg1"/>
                </a:solidFill>
                <a:latin typeface="Arial" panose="020B0604020202020204" pitchFamily="34" charset="0"/>
                <a:cs typeface="Arial" panose="020B0604020202020204" pitchFamily="34" charset="0"/>
              </a:rPr>
              <a:t>Powder   7%</a:t>
            </a:r>
          </a:p>
        </p:txBody>
      </p:sp>
      <p:pic>
        <p:nvPicPr>
          <p:cNvPr id="11" name="Graphic 10" descr="Medicine">
            <a:extLst>
              <a:ext uri="{FF2B5EF4-FFF2-40B4-BE49-F238E27FC236}">
                <a16:creationId xmlns:a16="http://schemas.microsoft.com/office/drawing/2014/main" id="{230F2356-0BC9-4FD6-A7A5-2078A90157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3819" y="2636403"/>
            <a:ext cx="457200" cy="441102"/>
          </a:xfrm>
          <a:prstGeom prst="rect">
            <a:avLst/>
          </a:prstGeom>
        </p:spPr>
      </p:pic>
      <p:pic>
        <p:nvPicPr>
          <p:cNvPr id="13" name="Graphic 12" descr="Medicine">
            <a:extLst>
              <a:ext uri="{FF2B5EF4-FFF2-40B4-BE49-F238E27FC236}">
                <a16:creationId xmlns:a16="http://schemas.microsoft.com/office/drawing/2014/main" id="{54DCCFE7-7558-4081-B48F-C6421AFDCA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08292" y="2636403"/>
            <a:ext cx="457200" cy="441102"/>
          </a:xfrm>
          <a:prstGeom prst="rect">
            <a:avLst/>
          </a:prstGeom>
        </p:spPr>
      </p:pic>
      <p:pic>
        <p:nvPicPr>
          <p:cNvPr id="15" name="Graphic 14" descr="Stuffed Toy">
            <a:extLst>
              <a:ext uri="{FF2B5EF4-FFF2-40B4-BE49-F238E27FC236}">
                <a16:creationId xmlns:a16="http://schemas.microsoft.com/office/drawing/2014/main" id="{B096EEC7-5489-447B-8321-E449575D06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22419" y="3310625"/>
            <a:ext cx="457200" cy="457200"/>
          </a:xfrm>
          <a:prstGeom prst="rect">
            <a:avLst/>
          </a:prstGeom>
        </p:spPr>
      </p:pic>
      <p:pic>
        <p:nvPicPr>
          <p:cNvPr id="17" name="Graphic 16" descr="Stuffed Toy">
            <a:extLst>
              <a:ext uri="{FF2B5EF4-FFF2-40B4-BE49-F238E27FC236}">
                <a16:creationId xmlns:a16="http://schemas.microsoft.com/office/drawing/2014/main" id="{1B1E79A4-09AB-4307-8A02-2C9AC37CB0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81098" y="3310625"/>
            <a:ext cx="457200" cy="457200"/>
          </a:xfrm>
          <a:prstGeom prst="rect">
            <a:avLst/>
          </a:prstGeom>
        </p:spPr>
      </p:pic>
      <p:pic>
        <p:nvPicPr>
          <p:cNvPr id="19" name="Graphic 18" descr="Water">
            <a:extLst>
              <a:ext uri="{FF2B5EF4-FFF2-40B4-BE49-F238E27FC236}">
                <a16:creationId xmlns:a16="http://schemas.microsoft.com/office/drawing/2014/main" id="{47A638FD-F825-4775-9E33-24A5D26115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97666" y="3897219"/>
            <a:ext cx="457200" cy="457200"/>
          </a:xfrm>
          <a:prstGeom prst="rect">
            <a:avLst/>
          </a:prstGeom>
        </p:spPr>
      </p:pic>
      <p:pic>
        <p:nvPicPr>
          <p:cNvPr id="21" name="Graphic 20" descr="Water">
            <a:extLst>
              <a:ext uri="{FF2B5EF4-FFF2-40B4-BE49-F238E27FC236}">
                <a16:creationId xmlns:a16="http://schemas.microsoft.com/office/drawing/2014/main" id="{61D461BE-9D18-4C96-B752-420CCC86A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3459" y="4558422"/>
            <a:ext cx="457200" cy="457200"/>
          </a:xfrm>
          <a:prstGeom prst="rect">
            <a:avLst/>
          </a:prstGeom>
        </p:spPr>
      </p:pic>
      <p:pic>
        <p:nvPicPr>
          <p:cNvPr id="23" name="Picture 22" descr="A picture containing food&#10;&#10;Description automatically generated">
            <a:extLst>
              <a:ext uri="{FF2B5EF4-FFF2-40B4-BE49-F238E27FC236}">
                <a16:creationId xmlns:a16="http://schemas.microsoft.com/office/drawing/2014/main" id="{B370A9CA-4D60-415C-BC8F-3AE7DA589DB1}"/>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71556" y="4005054"/>
            <a:ext cx="675998" cy="361836"/>
          </a:xfrm>
          <a:prstGeom prst="rect">
            <a:avLst/>
          </a:prstGeom>
        </p:spPr>
      </p:pic>
      <p:pic>
        <p:nvPicPr>
          <p:cNvPr id="26" name="Picture 25" descr="A picture containing food&#10;&#10;Description automatically generated">
            <a:extLst>
              <a:ext uri="{FF2B5EF4-FFF2-40B4-BE49-F238E27FC236}">
                <a16:creationId xmlns:a16="http://schemas.microsoft.com/office/drawing/2014/main" id="{5507D3A4-F14A-47EE-BFAB-4C172D3E9D58}"/>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635603" y="4606104"/>
            <a:ext cx="675998" cy="361836"/>
          </a:xfrm>
          <a:prstGeom prst="rect">
            <a:avLst/>
          </a:prstGeom>
        </p:spPr>
      </p:pic>
      <p:sp>
        <p:nvSpPr>
          <p:cNvPr id="2" name="Oval 1">
            <a:extLst>
              <a:ext uri="{FF2B5EF4-FFF2-40B4-BE49-F238E27FC236}">
                <a16:creationId xmlns:a16="http://schemas.microsoft.com/office/drawing/2014/main" id="{0B941C4D-B0AB-451B-8A38-584952B66790}"/>
              </a:ext>
            </a:extLst>
          </p:cNvPr>
          <p:cNvSpPr/>
          <p:nvPr/>
        </p:nvSpPr>
        <p:spPr>
          <a:xfrm>
            <a:off x="5201605" y="2555650"/>
            <a:ext cx="1788789" cy="1803691"/>
          </a:xfrm>
          <a:prstGeom prst="ellipse">
            <a:avLst/>
          </a:prstGeom>
          <a:solidFill>
            <a:srgbClr val="03515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spc="-300" dirty="0">
                <a:solidFill>
                  <a:schemeClr val="bg1"/>
                </a:solidFill>
                <a:latin typeface="Montserrat Light"/>
              </a:rPr>
              <a:t>VS.</a:t>
            </a:r>
          </a:p>
        </p:txBody>
      </p:sp>
      <p:sp>
        <p:nvSpPr>
          <p:cNvPr id="16" name="TextBox 15">
            <a:extLst>
              <a:ext uri="{FF2B5EF4-FFF2-40B4-BE49-F238E27FC236}">
                <a16:creationId xmlns:a16="http://schemas.microsoft.com/office/drawing/2014/main" id="{EE919B6C-4740-42F1-9D99-B7E68772EE29}"/>
              </a:ext>
            </a:extLst>
          </p:cNvPr>
          <p:cNvSpPr txBox="1"/>
          <p:nvPr/>
        </p:nvSpPr>
        <p:spPr>
          <a:xfrm>
            <a:off x="259316" y="6436334"/>
            <a:ext cx="3308679" cy="261610"/>
          </a:xfrm>
          <a:prstGeom prst="rect">
            <a:avLst/>
          </a:prstGeom>
          <a:noFill/>
        </p:spPr>
        <p:txBody>
          <a:bodyPr wrap="square" rtlCol="0">
            <a:spAutoFit/>
          </a:bodyPr>
          <a:lstStyle/>
          <a:p>
            <a:r>
              <a:rPr lang="en-US" sz="1050" dirty="0">
                <a:solidFill>
                  <a:schemeClr val="bg1">
                    <a:lumMod val="50000"/>
                  </a:schemeClr>
                </a:solidFill>
                <a:latin typeface="Arial" panose="020B0604020202020204" pitchFamily="34" charset="0"/>
                <a:cs typeface="Arial" panose="020B0604020202020204" pitchFamily="34" charset="0"/>
              </a:rPr>
              <a:t>*Info based on All Respondents</a:t>
            </a:r>
          </a:p>
        </p:txBody>
      </p:sp>
      <p:sp>
        <p:nvSpPr>
          <p:cNvPr id="4" name="Title 3">
            <a:extLst>
              <a:ext uri="{FF2B5EF4-FFF2-40B4-BE49-F238E27FC236}">
                <a16:creationId xmlns:a16="http://schemas.microsoft.com/office/drawing/2014/main" id="{CD54A586-B79A-684E-8B7A-46A667DA3864}"/>
              </a:ext>
            </a:extLst>
          </p:cNvPr>
          <p:cNvSpPr>
            <a:spLocks noGrp="1"/>
          </p:cNvSpPr>
          <p:nvPr>
            <p:ph type="title"/>
          </p:nvPr>
        </p:nvSpPr>
        <p:spPr/>
        <p:txBody>
          <a:bodyPr/>
          <a:lstStyle/>
          <a:p>
            <a:r>
              <a:rPr lang="en-US" dirty="0"/>
              <a:t>SUPPLEMENT FORMAT PREFERENCES</a:t>
            </a:r>
          </a:p>
        </p:txBody>
      </p:sp>
    </p:spTree>
    <p:extLst>
      <p:ext uri="{BB962C8B-B14F-4D97-AF65-F5344CB8AC3E}">
        <p14:creationId xmlns:p14="http://schemas.microsoft.com/office/powerpoint/2010/main" val="2205093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E58B-6EF3-4D64-8C1D-6C0FB1D944D5}"/>
              </a:ext>
            </a:extLst>
          </p:cNvPr>
          <p:cNvSpPr>
            <a:spLocks noGrp="1"/>
          </p:cNvSpPr>
          <p:nvPr>
            <p:ph type="title"/>
          </p:nvPr>
        </p:nvSpPr>
        <p:spPr>
          <a:xfrm>
            <a:off x="845237" y="165496"/>
            <a:ext cx="10515600" cy="661106"/>
          </a:xfrm>
        </p:spPr>
        <p:txBody>
          <a:bodyPr>
            <a:noAutofit/>
          </a:bodyPr>
          <a:lstStyle/>
          <a:p>
            <a:r>
              <a:rPr lang="en-US" sz="2800" dirty="0"/>
              <a:t>Important Supplement Characteristics</a:t>
            </a:r>
          </a:p>
        </p:txBody>
      </p:sp>
      <p:sp>
        <p:nvSpPr>
          <p:cNvPr id="9" name="TextBox 8">
            <a:extLst>
              <a:ext uri="{FF2B5EF4-FFF2-40B4-BE49-F238E27FC236}">
                <a16:creationId xmlns:a16="http://schemas.microsoft.com/office/drawing/2014/main" id="{7E7BAB5A-F767-4438-AC45-C52B92D73535}"/>
              </a:ext>
            </a:extLst>
          </p:cNvPr>
          <p:cNvSpPr txBox="1"/>
          <p:nvPr/>
        </p:nvSpPr>
        <p:spPr>
          <a:xfrm>
            <a:off x="162682" y="6549973"/>
            <a:ext cx="11866635"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“Which of the following characteristics are most important when choosing which supplement product to purchase?”</a:t>
            </a:r>
          </a:p>
        </p:txBody>
      </p:sp>
      <p:graphicFrame>
        <p:nvGraphicFramePr>
          <p:cNvPr id="227" name="Table 5">
            <a:extLst>
              <a:ext uri="{FF2B5EF4-FFF2-40B4-BE49-F238E27FC236}">
                <a16:creationId xmlns:a16="http://schemas.microsoft.com/office/drawing/2014/main" id="{45EFB43A-8EFE-4D5E-8626-C244BF7141DF}"/>
              </a:ext>
            </a:extLst>
          </p:cNvPr>
          <p:cNvGraphicFramePr>
            <a:graphicFrameLocks noGrp="1"/>
          </p:cNvGraphicFramePr>
          <p:nvPr>
            <p:extLst>
              <p:ext uri="{D42A27DB-BD31-4B8C-83A1-F6EECF244321}">
                <p14:modId xmlns:p14="http://schemas.microsoft.com/office/powerpoint/2010/main" val="3522004599"/>
              </p:ext>
            </p:extLst>
          </p:nvPr>
        </p:nvGraphicFramePr>
        <p:xfrm>
          <a:off x="1303568" y="2116008"/>
          <a:ext cx="2366608" cy="944880"/>
        </p:xfrm>
        <a:graphic>
          <a:graphicData uri="http://schemas.openxmlformats.org/drawingml/2006/table">
            <a:tbl>
              <a:tblPr firstRow="1" bandRow="1">
                <a:tableStyleId>{5C22544A-7EE6-4342-B048-85BDC9FD1C3A}</a:tableStyleId>
              </a:tblPr>
              <a:tblGrid>
                <a:gridCol w="2366608">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US Top 3</a:t>
                      </a:r>
                    </a:p>
                  </a:txBody>
                  <a:tcPr anchor="ctr">
                    <a:solidFill>
                      <a:schemeClr val="accent3">
                        <a:lumMod val="25000"/>
                      </a:schemeClr>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Single pill dose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Easy to swallow</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Proof it works</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228" name="Table 5">
            <a:extLst>
              <a:ext uri="{FF2B5EF4-FFF2-40B4-BE49-F238E27FC236}">
                <a16:creationId xmlns:a16="http://schemas.microsoft.com/office/drawing/2014/main" id="{086C6F51-2FDA-48B1-B584-111964B07F35}"/>
              </a:ext>
            </a:extLst>
          </p:cNvPr>
          <p:cNvGraphicFramePr>
            <a:graphicFrameLocks noGrp="1"/>
          </p:cNvGraphicFramePr>
          <p:nvPr>
            <p:extLst>
              <p:ext uri="{D42A27DB-BD31-4B8C-83A1-F6EECF244321}">
                <p14:modId xmlns:p14="http://schemas.microsoft.com/office/powerpoint/2010/main" val="380833284"/>
              </p:ext>
            </p:extLst>
          </p:nvPr>
        </p:nvGraphicFramePr>
        <p:xfrm>
          <a:off x="1284496" y="3414635"/>
          <a:ext cx="2365740" cy="948729"/>
        </p:xfrm>
        <a:graphic>
          <a:graphicData uri="http://schemas.openxmlformats.org/drawingml/2006/table">
            <a:tbl>
              <a:tblPr firstRow="1" bandRow="1">
                <a:tableStyleId>{7DF18680-E054-41AD-8BC1-D1AEF772440D}</a:tableStyleId>
              </a:tblPr>
              <a:tblGrid>
                <a:gridCol w="2365740">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UK Top 3</a:t>
                      </a:r>
                    </a:p>
                  </a:txBody>
                  <a:tcPr anchor="ctr">
                    <a:solidFill>
                      <a:srgbClr val="96B1AD"/>
                    </a:solidFill>
                  </a:tcPr>
                </a:tc>
                <a:extLst>
                  <a:ext uri="{0D108BD9-81ED-4DB2-BD59-A6C34878D82A}">
                    <a16:rowId xmlns:a16="http://schemas.microsoft.com/office/drawing/2014/main" val="3644197670"/>
                  </a:ext>
                </a:extLst>
              </a:tr>
              <a:tr h="293709">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Easy to swallow</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Single pill dose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Natural source</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229" name="Table 228">
            <a:extLst>
              <a:ext uri="{FF2B5EF4-FFF2-40B4-BE49-F238E27FC236}">
                <a16:creationId xmlns:a16="http://schemas.microsoft.com/office/drawing/2014/main" id="{C6A5371C-4F4C-4249-BB43-4353B65F0CEB}"/>
              </a:ext>
            </a:extLst>
          </p:cNvPr>
          <p:cNvGraphicFramePr>
            <a:graphicFrameLocks noGrp="1"/>
          </p:cNvGraphicFramePr>
          <p:nvPr>
            <p:extLst>
              <p:ext uri="{D42A27DB-BD31-4B8C-83A1-F6EECF244321}">
                <p14:modId xmlns:p14="http://schemas.microsoft.com/office/powerpoint/2010/main" val="1907137922"/>
              </p:ext>
            </p:extLst>
          </p:nvPr>
        </p:nvGraphicFramePr>
        <p:xfrm>
          <a:off x="1278841" y="4717111"/>
          <a:ext cx="2352323" cy="1371600"/>
        </p:xfrm>
        <a:graphic>
          <a:graphicData uri="http://schemas.openxmlformats.org/drawingml/2006/table">
            <a:tbl>
              <a:tblPr firstRow="1" bandRow="1">
                <a:tableStyleId>{5C22544A-7EE6-4342-B048-85BDC9FD1C3A}</a:tableStyleId>
              </a:tblPr>
              <a:tblGrid>
                <a:gridCol w="2352323">
                  <a:extLst>
                    <a:ext uri="{9D8B030D-6E8A-4147-A177-3AD203B41FA5}">
                      <a16:colId xmlns:a16="http://schemas.microsoft.com/office/drawing/2014/main" val="204549843"/>
                    </a:ext>
                  </a:extLst>
                </a:gridCol>
              </a:tblGrid>
              <a:tr h="259041">
                <a:tc>
                  <a:txBody>
                    <a:bodyPr/>
                    <a:lstStyle/>
                    <a:p>
                      <a:pPr algn="ctr"/>
                      <a:r>
                        <a:rPr lang="en-US" sz="1400" b="0" i="0" dirty="0">
                          <a:solidFill>
                            <a:schemeClr val="bg1"/>
                          </a:solidFill>
                          <a:latin typeface="Arial" panose="020B0604020202020204" pitchFamily="34" charset="0"/>
                          <a:cs typeface="Arial" panose="020B0604020202020204" pitchFamily="34" charset="0"/>
                        </a:rPr>
                        <a:t>Germany Top 3</a:t>
                      </a:r>
                    </a:p>
                  </a:txBody>
                  <a:tcPr anchor="ctr">
                    <a:solidFill>
                      <a:schemeClr val="bg1">
                        <a:lumMod val="65000"/>
                      </a:schemeClr>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Proof it works</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Natural Source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Detailed ingredient info (transparency)</a:t>
                      </a:r>
                    </a:p>
                    <a:p>
                      <a:pPr marL="0" indent="0">
                        <a:buFont typeface="Arial" panose="020B0604020202020204" pitchFamily="34" charset="0"/>
                        <a:buNone/>
                      </a:pPr>
                      <a:endParaRPr lang="en-US" sz="1400" dirty="0">
                        <a:solidFill>
                          <a:srgbClr val="68A1B4"/>
                        </a:solidFill>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grpSp>
        <p:nvGrpSpPr>
          <p:cNvPr id="116" name="Group 115">
            <a:extLst>
              <a:ext uri="{FF2B5EF4-FFF2-40B4-BE49-F238E27FC236}">
                <a16:creationId xmlns:a16="http://schemas.microsoft.com/office/drawing/2014/main" id="{FE85203F-D6E8-4A70-AB38-2CEFA6EB9B97}"/>
              </a:ext>
            </a:extLst>
          </p:cNvPr>
          <p:cNvGrpSpPr>
            <a:grpSpLocks noChangeAspect="1"/>
          </p:cNvGrpSpPr>
          <p:nvPr/>
        </p:nvGrpSpPr>
        <p:grpSpPr>
          <a:xfrm>
            <a:off x="91190" y="2245548"/>
            <a:ext cx="1109069" cy="685800"/>
            <a:chOff x="387485" y="1503654"/>
            <a:chExt cx="5915037" cy="3657600"/>
          </a:xfrm>
          <a:solidFill>
            <a:schemeClr val="accent2"/>
          </a:solidFill>
        </p:grpSpPr>
        <p:sp>
          <p:nvSpPr>
            <p:cNvPr id="117" name="Shape 1833">
              <a:extLst>
                <a:ext uri="{FF2B5EF4-FFF2-40B4-BE49-F238E27FC236}">
                  <a16:creationId xmlns:a16="http://schemas.microsoft.com/office/drawing/2014/main" id="{0F35773C-0FFC-4D31-9D98-E8301C966F98}"/>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8" name="Shape 1834">
              <a:extLst>
                <a:ext uri="{FF2B5EF4-FFF2-40B4-BE49-F238E27FC236}">
                  <a16:creationId xmlns:a16="http://schemas.microsoft.com/office/drawing/2014/main" id="{41A1661B-00EF-479F-B34F-C6F40578D948}"/>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19" name="Shape 1835">
              <a:extLst>
                <a:ext uri="{FF2B5EF4-FFF2-40B4-BE49-F238E27FC236}">
                  <a16:creationId xmlns:a16="http://schemas.microsoft.com/office/drawing/2014/main" id="{13AE07EA-B1F1-41D5-A003-8806FB010065}"/>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0" name="Shape 1836">
              <a:extLst>
                <a:ext uri="{FF2B5EF4-FFF2-40B4-BE49-F238E27FC236}">
                  <a16:creationId xmlns:a16="http://schemas.microsoft.com/office/drawing/2014/main" id="{4097BD66-CA0E-4E53-A7E9-4691E166D4D2}"/>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1" name="Shape 1837">
              <a:extLst>
                <a:ext uri="{FF2B5EF4-FFF2-40B4-BE49-F238E27FC236}">
                  <a16:creationId xmlns:a16="http://schemas.microsoft.com/office/drawing/2014/main" id="{75B64FB0-3D1C-42E4-89FA-5694537AA9A6}"/>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2" name="Shape 1838">
              <a:extLst>
                <a:ext uri="{FF2B5EF4-FFF2-40B4-BE49-F238E27FC236}">
                  <a16:creationId xmlns:a16="http://schemas.microsoft.com/office/drawing/2014/main" id="{DC9E8122-211D-46AC-8D52-7F0BC5E59135}"/>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3" name="Shape 1839">
              <a:extLst>
                <a:ext uri="{FF2B5EF4-FFF2-40B4-BE49-F238E27FC236}">
                  <a16:creationId xmlns:a16="http://schemas.microsoft.com/office/drawing/2014/main" id="{F4168C4C-5D09-4801-82A0-484494091F16}"/>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4" name="Shape 1840">
              <a:extLst>
                <a:ext uri="{FF2B5EF4-FFF2-40B4-BE49-F238E27FC236}">
                  <a16:creationId xmlns:a16="http://schemas.microsoft.com/office/drawing/2014/main" id="{E4FA1525-2B18-4CBE-B0C8-1A914527D0C9}"/>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5" name="Shape 1841">
              <a:extLst>
                <a:ext uri="{FF2B5EF4-FFF2-40B4-BE49-F238E27FC236}">
                  <a16:creationId xmlns:a16="http://schemas.microsoft.com/office/drawing/2014/main" id="{335B478C-2B7A-4CDE-A3CE-0DCE503F407F}"/>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6" name="Shape 1842">
              <a:extLst>
                <a:ext uri="{FF2B5EF4-FFF2-40B4-BE49-F238E27FC236}">
                  <a16:creationId xmlns:a16="http://schemas.microsoft.com/office/drawing/2014/main" id="{4C050F31-52D9-4B47-B267-1CA2F940AC53}"/>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7" name="Shape 1843">
              <a:extLst>
                <a:ext uri="{FF2B5EF4-FFF2-40B4-BE49-F238E27FC236}">
                  <a16:creationId xmlns:a16="http://schemas.microsoft.com/office/drawing/2014/main" id="{A5709DBA-B079-4D1D-8C3B-605888461D08}"/>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8" name="Shape 1844">
              <a:extLst>
                <a:ext uri="{FF2B5EF4-FFF2-40B4-BE49-F238E27FC236}">
                  <a16:creationId xmlns:a16="http://schemas.microsoft.com/office/drawing/2014/main" id="{CBB994E6-D678-4DDD-AB43-55AD7F4B4F8A}"/>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29" name="Shape 1845">
              <a:extLst>
                <a:ext uri="{FF2B5EF4-FFF2-40B4-BE49-F238E27FC236}">
                  <a16:creationId xmlns:a16="http://schemas.microsoft.com/office/drawing/2014/main" id="{D62341D8-5BD8-4D11-B99D-44558884C409}"/>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0" name="Shape 1846">
              <a:extLst>
                <a:ext uri="{FF2B5EF4-FFF2-40B4-BE49-F238E27FC236}">
                  <a16:creationId xmlns:a16="http://schemas.microsoft.com/office/drawing/2014/main" id="{DB2C7E6B-B9C5-48B6-B941-A9279B8940B2}"/>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1" name="Shape 1847">
              <a:extLst>
                <a:ext uri="{FF2B5EF4-FFF2-40B4-BE49-F238E27FC236}">
                  <a16:creationId xmlns:a16="http://schemas.microsoft.com/office/drawing/2014/main" id="{48E741DD-1E6F-4DBD-8534-680019A72A8D}"/>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2" name="Shape 1848">
              <a:extLst>
                <a:ext uri="{FF2B5EF4-FFF2-40B4-BE49-F238E27FC236}">
                  <a16:creationId xmlns:a16="http://schemas.microsoft.com/office/drawing/2014/main" id="{E2B48226-B30B-4A6C-9A5A-5D9E26C70FE0}"/>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3" name="Shape 1849">
              <a:extLst>
                <a:ext uri="{FF2B5EF4-FFF2-40B4-BE49-F238E27FC236}">
                  <a16:creationId xmlns:a16="http://schemas.microsoft.com/office/drawing/2014/main" id="{4F1F0EC6-7521-4294-9C6E-9588469D3DC1}"/>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4" name="Shape 1850">
              <a:extLst>
                <a:ext uri="{FF2B5EF4-FFF2-40B4-BE49-F238E27FC236}">
                  <a16:creationId xmlns:a16="http://schemas.microsoft.com/office/drawing/2014/main" id="{890D59F4-10E6-490A-9457-FB35D009D951}"/>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5" name="Shape 1851">
              <a:extLst>
                <a:ext uri="{FF2B5EF4-FFF2-40B4-BE49-F238E27FC236}">
                  <a16:creationId xmlns:a16="http://schemas.microsoft.com/office/drawing/2014/main" id="{4223CE65-42CB-40A8-AB6D-6C7AA9DA3767}"/>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6" name="Shape 1852">
              <a:extLst>
                <a:ext uri="{FF2B5EF4-FFF2-40B4-BE49-F238E27FC236}">
                  <a16:creationId xmlns:a16="http://schemas.microsoft.com/office/drawing/2014/main" id="{41901A0C-D8EC-4B90-A10B-0BB6EE1F5286}"/>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7" name="Shape 1853">
              <a:extLst>
                <a:ext uri="{FF2B5EF4-FFF2-40B4-BE49-F238E27FC236}">
                  <a16:creationId xmlns:a16="http://schemas.microsoft.com/office/drawing/2014/main" id="{4A52888F-52F7-46C4-B7A5-AC94DACDF336}"/>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8" name="Shape 1854">
              <a:extLst>
                <a:ext uri="{FF2B5EF4-FFF2-40B4-BE49-F238E27FC236}">
                  <a16:creationId xmlns:a16="http://schemas.microsoft.com/office/drawing/2014/main" id="{2AAEC3AD-E11D-45CB-8CAD-C06D2FF72661}"/>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139" name="Shape 1855">
              <a:extLst>
                <a:ext uri="{FF2B5EF4-FFF2-40B4-BE49-F238E27FC236}">
                  <a16:creationId xmlns:a16="http://schemas.microsoft.com/office/drawing/2014/main" id="{5373DA3E-6093-47AB-A40E-661EB9791E0D}"/>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0" name="Shape 1856">
              <a:extLst>
                <a:ext uri="{FF2B5EF4-FFF2-40B4-BE49-F238E27FC236}">
                  <a16:creationId xmlns:a16="http://schemas.microsoft.com/office/drawing/2014/main" id="{686CC1B4-1934-485D-BB54-2CD58137515E}"/>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1" name="Shape 1857">
              <a:extLst>
                <a:ext uri="{FF2B5EF4-FFF2-40B4-BE49-F238E27FC236}">
                  <a16:creationId xmlns:a16="http://schemas.microsoft.com/office/drawing/2014/main" id="{367CAFE9-67AB-48A5-81CB-6C7D88FA2AFF}"/>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2" name="Shape 1858">
              <a:extLst>
                <a:ext uri="{FF2B5EF4-FFF2-40B4-BE49-F238E27FC236}">
                  <a16:creationId xmlns:a16="http://schemas.microsoft.com/office/drawing/2014/main" id="{92691786-B927-4E90-9631-EEF60305D364}"/>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43" name="Shape 1859">
              <a:extLst>
                <a:ext uri="{FF2B5EF4-FFF2-40B4-BE49-F238E27FC236}">
                  <a16:creationId xmlns:a16="http://schemas.microsoft.com/office/drawing/2014/main" id="{B8FC8A4E-33F0-4615-92CC-A167DF532141}"/>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4" name="Shape 1860">
              <a:extLst>
                <a:ext uri="{FF2B5EF4-FFF2-40B4-BE49-F238E27FC236}">
                  <a16:creationId xmlns:a16="http://schemas.microsoft.com/office/drawing/2014/main" id="{C8A32008-97DE-4036-8DF4-D343CD1396EA}"/>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5" name="Shape 1861">
              <a:extLst>
                <a:ext uri="{FF2B5EF4-FFF2-40B4-BE49-F238E27FC236}">
                  <a16:creationId xmlns:a16="http://schemas.microsoft.com/office/drawing/2014/main" id="{F34A84DF-BED8-43FB-B2D1-C84933644AEA}"/>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6" name="Shape 1862">
              <a:extLst>
                <a:ext uri="{FF2B5EF4-FFF2-40B4-BE49-F238E27FC236}">
                  <a16:creationId xmlns:a16="http://schemas.microsoft.com/office/drawing/2014/main" id="{59F7B834-E9C6-4F4A-AE42-1C0E446234B3}"/>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47" name="Shape 1863">
              <a:extLst>
                <a:ext uri="{FF2B5EF4-FFF2-40B4-BE49-F238E27FC236}">
                  <a16:creationId xmlns:a16="http://schemas.microsoft.com/office/drawing/2014/main" id="{0C199708-BD19-47F5-8D6D-C544CE1F0E86}"/>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8" name="Shape 1864">
              <a:extLst>
                <a:ext uri="{FF2B5EF4-FFF2-40B4-BE49-F238E27FC236}">
                  <a16:creationId xmlns:a16="http://schemas.microsoft.com/office/drawing/2014/main" id="{5F96ACB4-1F54-4E35-BBCB-520D4565B258}"/>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9" name="Shape 1865">
              <a:extLst>
                <a:ext uri="{FF2B5EF4-FFF2-40B4-BE49-F238E27FC236}">
                  <a16:creationId xmlns:a16="http://schemas.microsoft.com/office/drawing/2014/main" id="{C053821E-93D1-4F38-A779-89CD9D70145C}"/>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0" name="Shape 1866">
              <a:extLst>
                <a:ext uri="{FF2B5EF4-FFF2-40B4-BE49-F238E27FC236}">
                  <a16:creationId xmlns:a16="http://schemas.microsoft.com/office/drawing/2014/main" id="{C32CF9EA-D449-4951-B43C-8EE459F67A3B}"/>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1" name="Shape 1867">
              <a:extLst>
                <a:ext uri="{FF2B5EF4-FFF2-40B4-BE49-F238E27FC236}">
                  <a16:creationId xmlns:a16="http://schemas.microsoft.com/office/drawing/2014/main" id="{D247FC26-6600-4CEE-B69C-AAAA87FAF5A0}"/>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2" name="Shape 1868">
              <a:extLst>
                <a:ext uri="{FF2B5EF4-FFF2-40B4-BE49-F238E27FC236}">
                  <a16:creationId xmlns:a16="http://schemas.microsoft.com/office/drawing/2014/main" id="{1E51DE3E-DBA7-46B8-B953-55CD9BFEDC24}"/>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3" name="Shape 1869">
              <a:extLst>
                <a:ext uri="{FF2B5EF4-FFF2-40B4-BE49-F238E27FC236}">
                  <a16:creationId xmlns:a16="http://schemas.microsoft.com/office/drawing/2014/main" id="{C1E5CA6D-42AF-4F5B-BD5A-78F8E5F3C8F0}"/>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4" name="Shape 1870">
              <a:extLst>
                <a:ext uri="{FF2B5EF4-FFF2-40B4-BE49-F238E27FC236}">
                  <a16:creationId xmlns:a16="http://schemas.microsoft.com/office/drawing/2014/main" id="{0CD82844-3A27-4859-8545-30973075A962}"/>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5" name="Shape 1871">
              <a:extLst>
                <a:ext uri="{FF2B5EF4-FFF2-40B4-BE49-F238E27FC236}">
                  <a16:creationId xmlns:a16="http://schemas.microsoft.com/office/drawing/2014/main" id="{DE2D2A92-E5FF-46E9-9F55-D5597D19FC88}"/>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6" name="Shape 1872">
              <a:extLst>
                <a:ext uri="{FF2B5EF4-FFF2-40B4-BE49-F238E27FC236}">
                  <a16:creationId xmlns:a16="http://schemas.microsoft.com/office/drawing/2014/main" id="{8E63C1F3-402C-4B38-B464-A88592C23796}"/>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7" name="Shape 1873">
              <a:extLst>
                <a:ext uri="{FF2B5EF4-FFF2-40B4-BE49-F238E27FC236}">
                  <a16:creationId xmlns:a16="http://schemas.microsoft.com/office/drawing/2014/main" id="{8DD7BDF2-8711-4E73-B636-6F5F31FA2D38}"/>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8" name="Shape 1874">
              <a:extLst>
                <a:ext uri="{FF2B5EF4-FFF2-40B4-BE49-F238E27FC236}">
                  <a16:creationId xmlns:a16="http://schemas.microsoft.com/office/drawing/2014/main" id="{A2E7A2DC-98A0-4B31-9563-2116B6195382}"/>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9" name="Shape 1875">
              <a:extLst>
                <a:ext uri="{FF2B5EF4-FFF2-40B4-BE49-F238E27FC236}">
                  <a16:creationId xmlns:a16="http://schemas.microsoft.com/office/drawing/2014/main" id="{BAA146C2-6CC5-4046-A142-CDF892146CBC}"/>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0" name="Shape 1876">
              <a:extLst>
                <a:ext uri="{FF2B5EF4-FFF2-40B4-BE49-F238E27FC236}">
                  <a16:creationId xmlns:a16="http://schemas.microsoft.com/office/drawing/2014/main" id="{470BBA90-BB17-4B1D-8279-8481687D4A32}"/>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1" name="Shape 1877">
              <a:extLst>
                <a:ext uri="{FF2B5EF4-FFF2-40B4-BE49-F238E27FC236}">
                  <a16:creationId xmlns:a16="http://schemas.microsoft.com/office/drawing/2014/main" id="{B8A28B15-7629-4AC6-9C2E-C87756EA081B}"/>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2" name="Shape 1878">
              <a:extLst>
                <a:ext uri="{FF2B5EF4-FFF2-40B4-BE49-F238E27FC236}">
                  <a16:creationId xmlns:a16="http://schemas.microsoft.com/office/drawing/2014/main" id="{C425B8F8-D592-4788-AB15-EB00231AC8F6}"/>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3" name="Shape 1879">
              <a:extLst>
                <a:ext uri="{FF2B5EF4-FFF2-40B4-BE49-F238E27FC236}">
                  <a16:creationId xmlns:a16="http://schemas.microsoft.com/office/drawing/2014/main" id="{93678E8D-80E5-4285-88B0-18804F5EBE26}"/>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4" name="Shape 1880">
              <a:extLst>
                <a:ext uri="{FF2B5EF4-FFF2-40B4-BE49-F238E27FC236}">
                  <a16:creationId xmlns:a16="http://schemas.microsoft.com/office/drawing/2014/main" id="{7A419BBF-7C3C-46B5-A348-6813CFC73B3C}"/>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5" name="Shape 1881">
              <a:extLst>
                <a:ext uri="{FF2B5EF4-FFF2-40B4-BE49-F238E27FC236}">
                  <a16:creationId xmlns:a16="http://schemas.microsoft.com/office/drawing/2014/main" id="{9A9FA029-6B33-47B3-B31A-5585AAA28D36}"/>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6" name="Shape 1882">
              <a:extLst>
                <a:ext uri="{FF2B5EF4-FFF2-40B4-BE49-F238E27FC236}">
                  <a16:creationId xmlns:a16="http://schemas.microsoft.com/office/drawing/2014/main" id="{4DCB5DDF-2290-410A-9567-FB6740755D0D}"/>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7" name="Shape 1883">
              <a:extLst>
                <a:ext uri="{FF2B5EF4-FFF2-40B4-BE49-F238E27FC236}">
                  <a16:creationId xmlns:a16="http://schemas.microsoft.com/office/drawing/2014/main" id="{9AA0227E-69C1-4340-BA23-50D9226756AC}"/>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8" name="Shape 1884">
              <a:extLst>
                <a:ext uri="{FF2B5EF4-FFF2-40B4-BE49-F238E27FC236}">
                  <a16:creationId xmlns:a16="http://schemas.microsoft.com/office/drawing/2014/main" id="{C1EA2D4C-566D-4C01-AC30-90800CD47CD0}"/>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9" name="Shape 1885">
              <a:extLst>
                <a:ext uri="{FF2B5EF4-FFF2-40B4-BE49-F238E27FC236}">
                  <a16:creationId xmlns:a16="http://schemas.microsoft.com/office/drawing/2014/main" id="{4AC15154-9225-4365-87DE-951C342DB691}"/>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0" name="Shape 1886">
              <a:extLst>
                <a:ext uri="{FF2B5EF4-FFF2-40B4-BE49-F238E27FC236}">
                  <a16:creationId xmlns:a16="http://schemas.microsoft.com/office/drawing/2014/main" id="{84FC88DE-F4D9-49EB-992F-79F5FB5AF8FF}"/>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1" name="Shape 1887">
              <a:extLst>
                <a:ext uri="{FF2B5EF4-FFF2-40B4-BE49-F238E27FC236}">
                  <a16:creationId xmlns:a16="http://schemas.microsoft.com/office/drawing/2014/main" id="{C6615A9E-E683-46A7-B98C-94547FB9AEBA}"/>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2" name="Shape 1888">
              <a:extLst>
                <a:ext uri="{FF2B5EF4-FFF2-40B4-BE49-F238E27FC236}">
                  <a16:creationId xmlns:a16="http://schemas.microsoft.com/office/drawing/2014/main" id="{564D9205-053C-4C1C-BF78-D5602D89EDEF}"/>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3" name="Shape 1889">
              <a:extLst>
                <a:ext uri="{FF2B5EF4-FFF2-40B4-BE49-F238E27FC236}">
                  <a16:creationId xmlns:a16="http://schemas.microsoft.com/office/drawing/2014/main" id="{30FD7005-CBB5-4866-9DE7-4D920B888740}"/>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4" name="Shape 1890">
              <a:extLst>
                <a:ext uri="{FF2B5EF4-FFF2-40B4-BE49-F238E27FC236}">
                  <a16:creationId xmlns:a16="http://schemas.microsoft.com/office/drawing/2014/main" id="{0E2D8DD4-E923-403D-8615-8E978AD648D4}"/>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5" name="Shape 1891">
              <a:extLst>
                <a:ext uri="{FF2B5EF4-FFF2-40B4-BE49-F238E27FC236}">
                  <a16:creationId xmlns:a16="http://schemas.microsoft.com/office/drawing/2014/main" id="{C7FA3485-C59B-4298-8A3C-3B2AC75268CF}"/>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6" name="Shape 1892">
              <a:extLst>
                <a:ext uri="{FF2B5EF4-FFF2-40B4-BE49-F238E27FC236}">
                  <a16:creationId xmlns:a16="http://schemas.microsoft.com/office/drawing/2014/main" id="{17976881-C663-4D5B-A9FC-14F833F029E3}"/>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7" name="Shape 1893">
              <a:extLst>
                <a:ext uri="{FF2B5EF4-FFF2-40B4-BE49-F238E27FC236}">
                  <a16:creationId xmlns:a16="http://schemas.microsoft.com/office/drawing/2014/main" id="{E0CDB5A3-08A0-4405-BF2F-6E528F376905}"/>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8" name="Shape 1894">
              <a:extLst>
                <a:ext uri="{FF2B5EF4-FFF2-40B4-BE49-F238E27FC236}">
                  <a16:creationId xmlns:a16="http://schemas.microsoft.com/office/drawing/2014/main" id="{EA3E110D-49AC-4D66-8C1F-09AF50712C85}"/>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9" name="Shape 1895">
              <a:extLst>
                <a:ext uri="{FF2B5EF4-FFF2-40B4-BE49-F238E27FC236}">
                  <a16:creationId xmlns:a16="http://schemas.microsoft.com/office/drawing/2014/main" id="{F7F2B0BF-8572-4999-8B85-D934E239C7D9}"/>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0" name="Shape 1896">
              <a:extLst>
                <a:ext uri="{FF2B5EF4-FFF2-40B4-BE49-F238E27FC236}">
                  <a16:creationId xmlns:a16="http://schemas.microsoft.com/office/drawing/2014/main" id="{371F97B7-5CB1-429D-B2C0-6C62A7EE76F5}"/>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1" name="Shape 1897">
              <a:extLst>
                <a:ext uri="{FF2B5EF4-FFF2-40B4-BE49-F238E27FC236}">
                  <a16:creationId xmlns:a16="http://schemas.microsoft.com/office/drawing/2014/main" id="{EAACB0A8-55D3-40E6-9177-3A32C6EF9CAC}"/>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2" name="Shape 1898">
              <a:extLst>
                <a:ext uri="{FF2B5EF4-FFF2-40B4-BE49-F238E27FC236}">
                  <a16:creationId xmlns:a16="http://schemas.microsoft.com/office/drawing/2014/main" id="{FEB91CF1-36EE-453B-AC8A-298E209258C3}"/>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3" name="Shape 1899">
              <a:extLst>
                <a:ext uri="{FF2B5EF4-FFF2-40B4-BE49-F238E27FC236}">
                  <a16:creationId xmlns:a16="http://schemas.microsoft.com/office/drawing/2014/main" id="{370BAF62-A753-499C-8252-D3C048AFD13C}"/>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4" name="Shape 1900">
              <a:extLst>
                <a:ext uri="{FF2B5EF4-FFF2-40B4-BE49-F238E27FC236}">
                  <a16:creationId xmlns:a16="http://schemas.microsoft.com/office/drawing/2014/main" id="{BBF6910C-DB03-4628-BE0E-548B1D43A7AE}"/>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5" name="Shape 1901">
              <a:extLst>
                <a:ext uri="{FF2B5EF4-FFF2-40B4-BE49-F238E27FC236}">
                  <a16:creationId xmlns:a16="http://schemas.microsoft.com/office/drawing/2014/main" id="{550C3EA2-7D2C-45D2-A6AD-AE9CB7047EC1}"/>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6" name="Shape 1902">
              <a:extLst>
                <a:ext uri="{FF2B5EF4-FFF2-40B4-BE49-F238E27FC236}">
                  <a16:creationId xmlns:a16="http://schemas.microsoft.com/office/drawing/2014/main" id="{644F0B63-E54E-4E48-B547-ED7A2C32F80F}"/>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7" name="Shape 1903">
              <a:extLst>
                <a:ext uri="{FF2B5EF4-FFF2-40B4-BE49-F238E27FC236}">
                  <a16:creationId xmlns:a16="http://schemas.microsoft.com/office/drawing/2014/main" id="{3B539351-61B5-48C5-AE3F-1339960B1B72}"/>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8" name="Shape 1904">
              <a:extLst>
                <a:ext uri="{FF2B5EF4-FFF2-40B4-BE49-F238E27FC236}">
                  <a16:creationId xmlns:a16="http://schemas.microsoft.com/office/drawing/2014/main" id="{6CC61465-6565-417C-BA07-FABA076FECCD}"/>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9" name="Shape 1905">
              <a:extLst>
                <a:ext uri="{FF2B5EF4-FFF2-40B4-BE49-F238E27FC236}">
                  <a16:creationId xmlns:a16="http://schemas.microsoft.com/office/drawing/2014/main" id="{2A82C585-E18F-4DB8-8EDE-36418B826A48}"/>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0" name="Shape 1906">
              <a:extLst>
                <a:ext uri="{FF2B5EF4-FFF2-40B4-BE49-F238E27FC236}">
                  <a16:creationId xmlns:a16="http://schemas.microsoft.com/office/drawing/2014/main" id="{2A09407D-E9B6-4205-91DD-19C4EB78361C}"/>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1" name="Shape 1907">
              <a:extLst>
                <a:ext uri="{FF2B5EF4-FFF2-40B4-BE49-F238E27FC236}">
                  <a16:creationId xmlns:a16="http://schemas.microsoft.com/office/drawing/2014/main" id="{8A87DE9D-D287-4736-A14E-26229973CAE5}"/>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2" name="Shape 1908">
              <a:extLst>
                <a:ext uri="{FF2B5EF4-FFF2-40B4-BE49-F238E27FC236}">
                  <a16:creationId xmlns:a16="http://schemas.microsoft.com/office/drawing/2014/main" id="{33B68E46-1AAA-4093-9817-53FECA1D7706}"/>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3" name="Shape 1909">
              <a:extLst>
                <a:ext uri="{FF2B5EF4-FFF2-40B4-BE49-F238E27FC236}">
                  <a16:creationId xmlns:a16="http://schemas.microsoft.com/office/drawing/2014/main" id="{60F51F2F-F829-4A14-AF2E-1169028AA60A}"/>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4" name="Shape 1910">
              <a:extLst>
                <a:ext uri="{FF2B5EF4-FFF2-40B4-BE49-F238E27FC236}">
                  <a16:creationId xmlns:a16="http://schemas.microsoft.com/office/drawing/2014/main" id="{48034A0A-1994-4763-B541-286D0C1A63E1}"/>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5" name="Shape 1911">
              <a:extLst>
                <a:ext uri="{FF2B5EF4-FFF2-40B4-BE49-F238E27FC236}">
                  <a16:creationId xmlns:a16="http://schemas.microsoft.com/office/drawing/2014/main" id="{DAE61185-AA7F-4CCB-B560-AE53D19AECC3}"/>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6" name="Shape 1912">
              <a:extLst>
                <a:ext uri="{FF2B5EF4-FFF2-40B4-BE49-F238E27FC236}">
                  <a16:creationId xmlns:a16="http://schemas.microsoft.com/office/drawing/2014/main" id="{83D1CCC3-B710-4E5F-8F4C-6E5AFC6DA34D}"/>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7" name="Shape 1913">
              <a:extLst>
                <a:ext uri="{FF2B5EF4-FFF2-40B4-BE49-F238E27FC236}">
                  <a16:creationId xmlns:a16="http://schemas.microsoft.com/office/drawing/2014/main" id="{960D65B6-A4ED-41CA-B00B-43AE15A2C511}"/>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8" name="Shape 1914">
              <a:extLst>
                <a:ext uri="{FF2B5EF4-FFF2-40B4-BE49-F238E27FC236}">
                  <a16:creationId xmlns:a16="http://schemas.microsoft.com/office/drawing/2014/main" id="{16F37076-993C-4726-A988-E8B4CFDD1A30}"/>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9" name="Shape 1915">
              <a:extLst>
                <a:ext uri="{FF2B5EF4-FFF2-40B4-BE49-F238E27FC236}">
                  <a16:creationId xmlns:a16="http://schemas.microsoft.com/office/drawing/2014/main" id="{8D222EA2-6E3F-4584-B4AD-1E1D02019F9C}"/>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0" name="Shape 1916">
              <a:extLst>
                <a:ext uri="{FF2B5EF4-FFF2-40B4-BE49-F238E27FC236}">
                  <a16:creationId xmlns:a16="http://schemas.microsoft.com/office/drawing/2014/main" id="{EC4BCE05-61A4-4790-9812-88B63E188B90}"/>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1" name="Shape 1917">
              <a:extLst>
                <a:ext uri="{FF2B5EF4-FFF2-40B4-BE49-F238E27FC236}">
                  <a16:creationId xmlns:a16="http://schemas.microsoft.com/office/drawing/2014/main" id="{C55B2611-FEDA-4207-8F33-5A1FA21E8B9B}"/>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2" name="Shape 1918">
              <a:extLst>
                <a:ext uri="{FF2B5EF4-FFF2-40B4-BE49-F238E27FC236}">
                  <a16:creationId xmlns:a16="http://schemas.microsoft.com/office/drawing/2014/main" id="{C0D8A9DE-B480-4AA4-835D-4B8F42267466}"/>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3" name="Shape 1919">
              <a:extLst>
                <a:ext uri="{FF2B5EF4-FFF2-40B4-BE49-F238E27FC236}">
                  <a16:creationId xmlns:a16="http://schemas.microsoft.com/office/drawing/2014/main" id="{66692641-F2FE-4ABB-A685-40034C1E4348}"/>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4" name="Shape 1921">
              <a:extLst>
                <a:ext uri="{FF2B5EF4-FFF2-40B4-BE49-F238E27FC236}">
                  <a16:creationId xmlns:a16="http://schemas.microsoft.com/office/drawing/2014/main" id="{8B36250D-D382-4172-9BA5-4ECA8B99C9B1}"/>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5" name="Shape 1922">
              <a:extLst>
                <a:ext uri="{FF2B5EF4-FFF2-40B4-BE49-F238E27FC236}">
                  <a16:creationId xmlns:a16="http://schemas.microsoft.com/office/drawing/2014/main" id="{759F3570-430B-46BD-AE4F-C96378787A0A}"/>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6" name="Shape 1923">
              <a:extLst>
                <a:ext uri="{FF2B5EF4-FFF2-40B4-BE49-F238E27FC236}">
                  <a16:creationId xmlns:a16="http://schemas.microsoft.com/office/drawing/2014/main" id="{0956FD05-AEFA-4B02-BD8D-A5723CCCB323}"/>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7" name="Shape 1924">
              <a:extLst>
                <a:ext uri="{FF2B5EF4-FFF2-40B4-BE49-F238E27FC236}">
                  <a16:creationId xmlns:a16="http://schemas.microsoft.com/office/drawing/2014/main" id="{B877DFA6-8113-4834-9F0A-04C0CA2769EE}"/>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8" name="Shape 1925">
              <a:extLst>
                <a:ext uri="{FF2B5EF4-FFF2-40B4-BE49-F238E27FC236}">
                  <a16:creationId xmlns:a16="http://schemas.microsoft.com/office/drawing/2014/main" id="{B46F33E4-3535-46F0-972F-68597157B572}"/>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9" name="Shape 1926">
              <a:extLst>
                <a:ext uri="{FF2B5EF4-FFF2-40B4-BE49-F238E27FC236}">
                  <a16:creationId xmlns:a16="http://schemas.microsoft.com/office/drawing/2014/main" id="{FE739717-FCE0-4CBA-8546-5ADF53E5CF42}"/>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0" name="Shape 1927">
              <a:extLst>
                <a:ext uri="{FF2B5EF4-FFF2-40B4-BE49-F238E27FC236}">
                  <a16:creationId xmlns:a16="http://schemas.microsoft.com/office/drawing/2014/main" id="{97DA8176-03D0-4E7B-B1CA-9C9F28ACEEE1}"/>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1" name="Shape 1928">
              <a:extLst>
                <a:ext uri="{FF2B5EF4-FFF2-40B4-BE49-F238E27FC236}">
                  <a16:creationId xmlns:a16="http://schemas.microsoft.com/office/drawing/2014/main" id="{48F1A443-E077-4FF8-88D0-7A3A56638286}"/>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2" name="Shape 1929">
              <a:extLst>
                <a:ext uri="{FF2B5EF4-FFF2-40B4-BE49-F238E27FC236}">
                  <a16:creationId xmlns:a16="http://schemas.microsoft.com/office/drawing/2014/main" id="{F8C2E18C-860B-4911-861C-BEB0E6B56FF4}"/>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3" name="Shape 1930">
              <a:extLst>
                <a:ext uri="{FF2B5EF4-FFF2-40B4-BE49-F238E27FC236}">
                  <a16:creationId xmlns:a16="http://schemas.microsoft.com/office/drawing/2014/main" id="{8D70C715-91A0-4D57-8FA4-C7DD3A0D2E9B}"/>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4" name="Shape 1931">
              <a:extLst>
                <a:ext uri="{FF2B5EF4-FFF2-40B4-BE49-F238E27FC236}">
                  <a16:creationId xmlns:a16="http://schemas.microsoft.com/office/drawing/2014/main" id="{B84B0F55-C3B2-4EBB-A57E-8E34259C628C}"/>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5" name="Shape 1932">
              <a:extLst>
                <a:ext uri="{FF2B5EF4-FFF2-40B4-BE49-F238E27FC236}">
                  <a16:creationId xmlns:a16="http://schemas.microsoft.com/office/drawing/2014/main" id="{BCDD7CC1-5BC1-4097-B9E4-6F50B50AA403}"/>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6" name="Shape 1933">
              <a:extLst>
                <a:ext uri="{FF2B5EF4-FFF2-40B4-BE49-F238E27FC236}">
                  <a16:creationId xmlns:a16="http://schemas.microsoft.com/office/drawing/2014/main" id="{3E26A833-98D5-48D2-A23D-DBBA1C4E98BA}"/>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7" name="Shape 1934">
              <a:extLst>
                <a:ext uri="{FF2B5EF4-FFF2-40B4-BE49-F238E27FC236}">
                  <a16:creationId xmlns:a16="http://schemas.microsoft.com/office/drawing/2014/main" id="{0F47981D-8D74-4F37-9A71-3CC7218D5F6B}"/>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8" name="Shape 1935">
              <a:extLst>
                <a:ext uri="{FF2B5EF4-FFF2-40B4-BE49-F238E27FC236}">
                  <a16:creationId xmlns:a16="http://schemas.microsoft.com/office/drawing/2014/main" id="{DF08F54A-6EC9-4568-B99A-47B7322EE8F0}"/>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9" name="Shape 1936">
              <a:extLst>
                <a:ext uri="{FF2B5EF4-FFF2-40B4-BE49-F238E27FC236}">
                  <a16:creationId xmlns:a16="http://schemas.microsoft.com/office/drawing/2014/main" id="{A7C07DF6-66E2-4C64-AEF6-765028F9F9CD}"/>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220" name="Shape 2843">
            <a:extLst>
              <a:ext uri="{FF2B5EF4-FFF2-40B4-BE49-F238E27FC236}">
                <a16:creationId xmlns:a16="http://schemas.microsoft.com/office/drawing/2014/main" id="{0BD9998B-79BA-4255-B3D0-D6C20F1F6F1D}"/>
              </a:ext>
            </a:extLst>
          </p:cNvPr>
          <p:cNvSpPr/>
          <p:nvPr/>
        </p:nvSpPr>
        <p:spPr>
          <a:xfrm>
            <a:off x="361331" y="3454873"/>
            <a:ext cx="568807" cy="868253"/>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1" name="Shape 2871">
            <a:extLst>
              <a:ext uri="{FF2B5EF4-FFF2-40B4-BE49-F238E27FC236}">
                <a16:creationId xmlns:a16="http://schemas.microsoft.com/office/drawing/2014/main" id="{75605246-766D-49A9-A49D-B362FAA86FAE}"/>
              </a:ext>
            </a:extLst>
          </p:cNvPr>
          <p:cNvSpPr/>
          <p:nvPr/>
        </p:nvSpPr>
        <p:spPr>
          <a:xfrm>
            <a:off x="328061" y="5023478"/>
            <a:ext cx="640549" cy="75886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15" name="TextBox 114">
            <a:extLst>
              <a:ext uri="{FF2B5EF4-FFF2-40B4-BE49-F238E27FC236}">
                <a16:creationId xmlns:a16="http://schemas.microsoft.com/office/drawing/2014/main" id="{EEEDC600-1A2C-D74C-8B18-EE6FF375C39C}"/>
              </a:ext>
            </a:extLst>
          </p:cNvPr>
          <p:cNvSpPr txBox="1"/>
          <p:nvPr/>
        </p:nvSpPr>
        <p:spPr>
          <a:xfrm>
            <a:off x="1498207" y="742229"/>
            <a:ext cx="11478126" cy="1107996"/>
          </a:xfrm>
          <a:prstGeom prst="rect">
            <a:avLst/>
          </a:prstGeom>
          <a:noFill/>
        </p:spPr>
        <p:txBody>
          <a:bodyPr wrap="square" rtlCol="0">
            <a:spAutoFit/>
          </a:bodyPr>
          <a:lstStyle/>
          <a:p>
            <a:r>
              <a:rPr lang="en-US" sz="1600" b="1" dirty="0">
                <a:solidFill>
                  <a:srgbClr val="035153"/>
                </a:solidFill>
                <a:latin typeface="Arial" panose="020B0604020202020204" pitchFamily="34" charset="0"/>
                <a:cs typeface="Arial" panose="020B0604020202020204" pitchFamily="34" charset="0"/>
              </a:rPr>
              <a:t>KEY ITC INSIGHTS:</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Drivers of purchase differ greatly between country</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Proof of efficacy is most important to German users (43%) along with a focus on natural sources (38%)</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Single dose and easy to swallow pills are the top characteristics for UK and US users</a:t>
            </a:r>
          </a:p>
        </p:txBody>
      </p:sp>
      <p:sp>
        <p:nvSpPr>
          <p:cNvPr id="222" name="Freeform 260">
            <a:extLst>
              <a:ext uri="{FF2B5EF4-FFF2-40B4-BE49-F238E27FC236}">
                <a16:creationId xmlns:a16="http://schemas.microsoft.com/office/drawing/2014/main" id="{C103FEF2-D0BB-5E45-B02F-5396DB087ABF}"/>
              </a:ext>
            </a:extLst>
          </p:cNvPr>
          <p:cNvSpPr>
            <a:spLocks noChangeAspect="1" noEditPoints="1"/>
          </p:cNvSpPr>
          <p:nvPr/>
        </p:nvSpPr>
        <p:spPr bwMode="auto">
          <a:xfrm>
            <a:off x="1096185" y="71609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graphicFrame>
        <p:nvGraphicFramePr>
          <p:cNvPr id="223" name="Content Placeholder 120">
            <a:extLst>
              <a:ext uri="{FF2B5EF4-FFF2-40B4-BE49-F238E27FC236}">
                <a16:creationId xmlns:a16="http://schemas.microsoft.com/office/drawing/2014/main" id="{535A42E5-8BBC-7D40-9D7C-7913610FE7C2}"/>
              </a:ext>
            </a:extLst>
          </p:cNvPr>
          <p:cNvGraphicFramePr>
            <a:graphicFrameLocks/>
          </p:cNvGraphicFramePr>
          <p:nvPr>
            <p:extLst>
              <p:ext uri="{D42A27DB-BD31-4B8C-83A1-F6EECF244321}">
                <p14:modId xmlns:p14="http://schemas.microsoft.com/office/powerpoint/2010/main" val="3272639314"/>
              </p:ext>
            </p:extLst>
          </p:nvPr>
        </p:nvGraphicFramePr>
        <p:xfrm>
          <a:off x="3760784" y="1880315"/>
          <a:ext cx="8379270" cy="4487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3332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p:txBody>
          <a:bodyPr>
            <a:normAutofit/>
          </a:bodyPr>
          <a:lstStyle/>
          <a:p>
            <a:r>
              <a:rPr lang="en-US" sz="2800" dirty="0"/>
              <a:t>Discouraging Purchase</a:t>
            </a:r>
          </a:p>
        </p:txBody>
      </p:sp>
      <p:sp>
        <p:nvSpPr>
          <p:cNvPr id="9" name="TextBox 8">
            <a:extLst>
              <a:ext uri="{FF2B5EF4-FFF2-40B4-BE49-F238E27FC236}">
                <a16:creationId xmlns:a16="http://schemas.microsoft.com/office/drawing/2014/main" id="{D3DD9E15-78C3-44DB-B390-7CC26AB6491D}"/>
              </a:ext>
            </a:extLst>
          </p:cNvPr>
          <p:cNvSpPr txBox="1"/>
          <p:nvPr/>
        </p:nvSpPr>
        <p:spPr>
          <a:xfrm>
            <a:off x="220339" y="6333166"/>
            <a:ext cx="10698480" cy="404235"/>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supplements in general at least 4 times per week. Question: “Which of these characteristics are most likely to discourage you from purchasing/repurchasing a supplement product or brand?”</a:t>
            </a:r>
          </a:p>
        </p:txBody>
      </p:sp>
      <p:sp>
        <p:nvSpPr>
          <p:cNvPr id="11" name="Oval 10">
            <a:extLst>
              <a:ext uri="{FF2B5EF4-FFF2-40B4-BE49-F238E27FC236}">
                <a16:creationId xmlns:a16="http://schemas.microsoft.com/office/drawing/2014/main" id="{44EDEBDB-DD02-4EA8-A505-EEA820743D5E}"/>
              </a:ext>
            </a:extLst>
          </p:cNvPr>
          <p:cNvSpPr/>
          <p:nvPr/>
        </p:nvSpPr>
        <p:spPr>
          <a:xfrm>
            <a:off x="710661" y="4343605"/>
            <a:ext cx="1371600" cy="1371600"/>
          </a:xfrm>
          <a:prstGeom prst="ellipse">
            <a:avLst/>
          </a:prstGeom>
          <a:solidFill>
            <a:srgbClr val="96B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524F5CE-07C0-405B-8909-9F4916B41D32}"/>
              </a:ext>
            </a:extLst>
          </p:cNvPr>
          <p:cNvGrpSpPr/>
          <p:nvPr/>
        </p:nvGrpSpPr>
        <p:grpSpPr>
          <a:xfrm>
            <a:off x="710663" y="1313883"/>
            <a:ext cx="1371600" cy="1371600"/>
            <a:chOff x="1167859" y="1660159"/>
            <a:chExt cx="1300163" cy="1410416"/>
          </a:xfrm>
          <a:solidFill>
            <a:srgbClr val="96B1AD"/>
          </a:solidFill>
        </p:grpSpPr>
        <p:sp>
          <p:nvSpPr>
            <p:cNvPr id="2" name="Oval 1">
              <a:extLst>
                <a:ext uri="{FF2B5EF4-FFF2-40B4-BE49-F238E27FC236}">
                  <a16:creationId xmlns:a16="http://schemas.microsoft.com/office/drawing/2014/main" id="{4793B370-184B-475F-8590-CA3E0F689BF1}"/>
                </a:ext>
              </a:extLst>
            </p:cNvPr>
            <p:cNvSpPr/>
            <p:nvPr/>
          </p:nvSpPr>
          <p:spPr>
            <a:xfrm>
              <a:off x="1167859" y="1660159"/>
              <a:ext cx="1300163" cy="141041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Nose">
              <a:extLst>
                <a:ext uri="{FF2B5EF4-FFF2-40B4-BE49-F238E27FC236}">
                  <a16:creationId xmlns:a16="http://schemas.microsoft.com/office/drawing/2014/main" id="{FA74F892-69F0-478A-8F5A-0048DEBD9A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9859" y="1823050"/>
              <a:ext cx="1018162" cy="1018162"/>
            </a:xfrm>
            <a:prstGeom prst="rect">
              <a:avLst/>
            </a:prstGeom>
          </p:spPr>
        </p:pic>
      </p:grpSp>
      <p:pic>
        <p:nvPicPr>
          <p:cNvPr id="16" name="Graphic 15" descr="Thumbs Down">
            <a:extLst>
              <a:ext uri="{FF2B5EF4-FFF2-40B4-BE49-F238E27FC236}">
                <a16:creationId xmlns:a16="http://schemas.microsoft.com/office/drawing/2014/main" id="{FDC5088C-3B5D-4E99-92B0-AEE9046BF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3544" y="4655615"/>
            <a:ext cx="914400" cy="914400"/>
          </a:xfrm>
          <a:prstGeom prst="rect">
            <a:avLst/>
          </a:prstGeom>
        </p:spPr>
      </p:pic>
      <p:grpSp>
        <p:nvGrpSpPr>
          <p:cNvPr id="8" name="Group 7">
            <a:extLst>
              <a:ext uri="{FF2B5EF4-FFF2-40B4-BE49-F238E27FC236}">
                <a16:creationId xmlns:a16="http://schemas.microsoft.com/office/drawing/2014/main" id="{A49AA003-874F-45E4-9A19-7DC18D8DD23E}"/>
              </a:ext>
            </a:extLst>
          </p:cNvPr>
          <p:cNvGrpSpPr/>
          <p:nvPr/>
        </p:nvGrpSpPr>
        <p:grpSpPr>
          <a:xfrm>
            <a:off x="710661" y="2830070"/>
            <a:ext cx="1371600" cy="1371600"/>
            <a:chOff x="1167859" y="3110170"/>
            <a:chExt cx="1300163" cy="1410416"/>
          </a:xfrm>
          <a:solidFill>
            <a:srgbClr val="96B1AD"/>
          </a:solidFill>
        </p:grpSpPr>
        <p:sp>
          <p:nvSpPr>
            <p:cNvPr id="7" name="Oval 6">
              <a:extLst>
                <a:ext uri="{FF2B5EF4-FFF2-40B4-BE49-F238E27FC236}">
                  <a16:creationId xmlns:a16="http://schemas.microsoft.com/office/drawing/2014/main" id="{CC311496-9797-437F-B4E8-C52BF0FFE8E3}"/>
                </a:ext>
              </a:extLst>
            </p:cNvPr>
            <p:cNvSpPr/>
            <p:nvPr/>
          </p:nvSpPr>
          <p:spPr>
            <a:xfrm>
              <a:off x="1167859" y="3110170"/>
              <a:ext cx="1300163" cy="141041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Medicine">
              <a:extLst>
                <a:ext uri="{FF2B5EF4-FFF2-40B4-BE49-F238E27FC236}">
                  <a16:creationId xmlns:a16="http://schemas.microsoft.com/office/drawing/2014/main" id="{D0C2F17B-CC73-46E7-AC85-2BA00EAFD5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6642" y="3382585"/>
              <a:ext cx="914400" cy="914400"/>
            </a:xfrm>
            <a:prstGeom prst="rect">
              <a:avLst/>
            </a:prstGeom>
          </p:spPr>
        </p:pic>
      </p:grpSp>
      <p:graphicFrame>
        <p:nvGraphicFramePr>
          <p:cNvPr id="12" name="Chart 11">
            <a:extLst>
              <a:ext uri="{FF2B5EF4-FFF2-40B4-BE49-F238E27FC236}">
                <a16:creationId xmlns:a16="http://schemas.microsoft.com/office/drawing/2014/main" id="{FFDA6655-7703-462C-A2AE-FE5342470CE3}"/>
              </a:ext>
            </a:extLst>
          </p:cNvPr>
          <p:cNvGraphicFramePr/>
          <p:nvPr>
            <p:extLst>
              <p:ext uri="{D42A27DB-BD31-4B8C-83A1-F6EECF244321}">
                <p14:modId xmlns:p14="http://schemas.microsoft.com/office/powerpoint/2010/main" val="2155736478"/>
              </p:ext>
            </p:extLst>
          </p:nvPr>
        </p:nvGraphicFramePr>
        <p:xfrm>
          <a:off x="2275144" y="1031222"/>
          <a:ext cx="9840035" cy="505326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786187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89B6-2364-49DD-B7AC-FD7997EA5333}"/>
              </a:ext>
            </a:extLst>
          </p:cNvPr>
          <p:cNvSpPr>
            <a:spLocks noGrp="1"/>
          </p:cNvSpPr>
          <p:nvPr>
            <p:ph type="title"/>
          </p:nvPr>
        </p:nvSpPr>
        <p:spPr>
          <a:xfrm>
            <a:off x="925398" y="51397"/>
            <a:ext cx="10515600" cy="661106"/>
          </a:xfrm>
        </p:spPr>
        <p:txBody>
          <a:bodyPr/>
          <a:lstStyle/>
          <a:p>
            <a:r>
              <a:rPr lang="en-US" sz="2800" dirty="0"/>
              <a:t>Discouraging Purchase</a:t>
            </a:r>
          </a:p>
        </p:txBody>
      </p:sp>
      <p:sp>
        <p:nvSpPr>
          <p:cNvPr id="9" name="TextBox 8">
            <a:extLst>
              <a:ext uri="{FF2B5EF4-FFF2-40B4-BE49-F238E27FC236}">
                <a16:creationId xmlns:a16="http://schemas.microsoft.com/office/drawing/2014/main" id="{0682B385-661C-4F1F-88E0-078C2AEDA0A7}"/>
              </a:ext>
            </a:extLst>
          </p:cNvPr>
          <p:cNvSpPr txBox="1"/>
          <p:nvPr/>
        </p:nvSpPr>
        <p:spPr>
          <a:xfrm>
            <a:off x="70514" y="6475551"/>
            <a:ext cx="8059904"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Question: “Which of these characteristics are most likely to discourage you from purchasing/repurchasing a supplement product or brand?”</a:t>
            </a:r>
          </a:p>
        </p:txBody>
      </p:sp>
      <p:graphicFrame>
        <p:nvGraphicFramePr>
          <p:cNvPr id="116" name="Table 5">
            <a:extLst>
              <a:ext uri="{FF2B5EF4-FFF2-40B4-BE49-F238E27FC236}">
                <a16:creationId xmlns:a16="http://schemas.microsoft.com/office/drawing/2014/main" id="{96EB5D9E-6987-4929-A593-2EA69FAA0CC4}"/>
              </a:ext>
            </a:extLst>
          </p:cNvPr>
          <p:cNvGraphicFramePr>
            <a:graphicFrameLocks noGrp="1"/>
          </p:cNvGraphicFramePr>
          <p:nvPr>
            <p:extLst>
              <p:ext uri="{D42A27DB-BD31-4B8C-83A1-F6EECF244321}">
                <p14:modId xmlns:p14="http://schemas.microsoft.com/office/powerpoint/2010/main" val="3150981574"/>
              </p:ext>
            </p:extLst>
          </p:nvPr>
        </p:nvGraphicFramePr>
        <p:xfrm>
          <a:off x="1326068" y="1853840"/>
          <a:ext cx="1959010" cy="944880"/>
        </p:xfrm>
        <a:graphic>
          <a:graphicData uri="http://schemas.openxmlformats.org/drawingml/2006/table">
            <a:tbl>
              <a:tblPr firstRow="1" bandRow="1">
                <a:tableStyleId>{5C22544A-7EE6-4342-B048-85BDC9FD1C3A}</a:tableStyleId>
              </a:tblPr>
              <a:tblGrid>
                <a:gridCol w="1959010">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US Top 3</a:t>
                      </a:r>
                    </a:p>
                  </a:txBody>
                  <a:tcPr anchor="ctr">
                    <a:solidFill>
                      <a:schemeClr val="accent3">
                        <a:lumMod val="25000"/>
                      </a:schemeClr>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Smell/ odor</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Size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Aftertaste</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117" name="Table 5">
            <a:extLst>
              <a:ext uri="{FF2B5EF4-FFF2-40B4-BE49-F238E27FC236}">
                <a16:creationId xmlns:a16="http://schemas.microsoft.com/office/drawing/2014/main" id="{025F3681-BE6F-402F-8692-429CCB4331E0}"/>
              </a:ext>
            </a:extLst>
          </p:cNvPr>
          <p:cNvGraphicFramePr>
            <a:graphicFrameLocks noGrp="1"/>
          </p:cNvGraphicFramePr>
          <p:nvPr>
            <p:extLst>
              <p:ext uri="{D42A27DB-BD31-4B8C-83A1-F6EECF244321}">
                <p14:modId xmlns:p14="http://schemas.microsoft.com/office/powerpoint/2010/main" val="1861170253"/>
              </p:ext>
            </p:extLst>
          </p:nvPr>
        </p:nvGraphicFramePr>
        <p:xfrm>
          <a:off x="1306996" y="3152467"/>
          <a:ext cx="1958291" cy="948729"/>
        </p:xfrm>
        <a:graphic>
          <a:graphicData uri="http://schemas.openxmlformats.org/drawingml/2006/table">
            <a:tbl>
              <a:tblPr firstRow="1" bandRow="1">
                <a:tableStyleId>{7DF18680-E054-41AD-8BC1-D1AEF772440D}</a:tableStyleId>
              </a:tblPr>
              <a:tblGrid>
                <a:gridCol w="1958291">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UK Top 3</a:t>
                      </a:r>
                    </a:p>
                  </a:txBody>
                  <a:tcPr anchor="ctr">
                    <a:solidFill>
                      <a:srgbClr val="96B1AD"/>
                    </a:solidFill>
                  </a:tcPr>
                </a:tc>
                <a:extLst>
                  <a:ext uri="{0D108BD9-81ED-4DB2-BD59-A6C34878D82A}">
                    <a16:rowId xmlns:a16="http://schemas.microsoft.com/office/drawing/2014/main" val="3644197670"/>
                  </a:ext>
                </a:extLst>
              </a:tr>
              <a:tr h="293709">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Aftertaste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Smell/ Odor</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Size</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118" name="Table 117">
            <a:extLst>
              <a:ext uri="{FF2B5EF4-FFF2-40B4-BE49-F238E27FC236}">
                <a16:creationId xmlns:a16="http://schemas.microsoft.com/office/drawing/2014/main" id="{DE674EE3-97A8-488F-9E5D-DE30102EACC0}"/>
              </a:ext>
            </a:extLst>
          </p:cNvPr>
          <p:cNvGraphicFramePr>
            <a:graphicFrameLocks noGrp="1"/>
          </p:cNvGraphicFramePr>
          <p:nvPr>
            <p:extLst>
              <p:ext uri="{D42A27DB-BD31-4B8C-83A1-F6EECF244321}">
                <p14:modId xmlns:p14="http://schemas.microsoft.com/office/powerpoint/2010/main" val="3821176946"/>
              </p:ext>
            </p:extLst>
          </p:nvPr>
        </p:nvGraphicFramePr>
        <p:xfrm>
          <a:off x="1301341" y="4515120"/>
          <a:ext cx="1947185" cy="944880"/>
        </p:xfrm>
        <a:graphic>
          <a:graphicData uri="http://schemas.openxmlformats.org/drawingml/2006/table">
            <a:tbl>
              <a:tblPr firstRow="1" bandRow="1">
                <a:tableStyleId>{5C22544A-7EE6-4342-B048-85BDC9FD1C3A}</a:tableStyleId>
              </a:tblPr>
              <a:tblGrid>
                <a:gridCol w="1947185">
                  <a:extLst>
                    <a:ext uri="{9D8B030D-6E8A-4147-A177-3AD203B41FA5}">
                      <a16:colId xmlns:a16="http://schemas.microsoft.com/office/drawing/2014/main" val="204549843"/>
                    </a:ext>
                  </a:extLst>
                </a:gridCol>
              </a:tblGrid>
              <a:tr h="259041">
                <a:tc>
                  <a:txBody>
                    <a:bodyPr/>
                    <a:lstStyle/>
                    <a:p>
                      <a:pPr algn="ctr"/>
                      <a:r>
                        <a:rPr lang="en-US" sz="1400" b="0" i="0" dirty="0">
                          <a:solidFill>
                            <a:schemeClr val="bg1"/>
                          </a:solidFill>
                          <a:latin typeface="Arial" panose="020B0604020202020204" pitchFamily="34" charset="0"/>
                          <a:cs typeface="Arial" panose="020B0604020202020204" pitchFamily="34" charset="0"/>
                        </a:rPr>
                        <a:t>Germany Top 3</a:t>
                      </a:r>
                    </a:p>
                  </a:txBody>
                  <a:tcPr anchor="ctr">
                    <a:solidFill>
                      <a:schemeClr val="bg1">
                        <a:lumMod val="65000"/>
                      </a:schemeClr>
                    </a:solidFill>
                  </a:tcPr>
                </a:tc>
                <a:extLst>
                  <a:ext uri="{0D108BD9-81ED-4DB2-BD59-A6C34878D82A}">
                    <a16:rowId xmlns:a16="http://schemas.microsoft.com/office/drawing/2014/main" val="3644197670"/>
                  </a:ext>
                </a:extLst>
              </a:tr>
              <a:tr h="259041">
                <a:tc>
                  <a:txBody>
                    <a:bodyP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Bad initial taste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Aftertaste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Size</a:t>
                      </a:r>
                    </a:p>
                  </a:txBody>
                  <a:tcPr marL="0" marR="0" marT="0" marB="0" anchor="ctr">
                    <a:noFill/>
                  </a:tcPr>
                </a:tc>
                <a:extLst>
                  <a:ext uri="{0D108BD9-81ED-4DB2-BD59-A6C34878D82A}">
                    <a16:rowId xmlns:a16="http://schemas.microsoft.com/office/drawing/2014/main" val="2354016713"/>
                  </a:ext>
                </a:extLst>
              </a:tr>
            </a:tbl>
          </a:graphicData>
        </a:graphic>
      </p:graphicFrame>
      <p:grpSp>
        <p:nvGrpSpPr>
          <p:cNvPr id="119" name="Group 118">
            <a:extLst>
              <a:ext uri="{FF2B5EF4-FFF2-40B4-BE49-F238E27FC236}">
                <a16:creationId xmlns:a16="http://schemas.microsoft.com/office/drawing/2014/main" id="{4E1A301A-2B8A-4A4A-9E41-C063CAD2B536}"/>
              </a:ext>
            </a:extLst>
          </p:cNvPr>
          <p:cNvGrpSpPr>
            <a:grpSpLocks noChangeAspect="1"/>
          </p:cNvGrpSpPr>
          <p:nvPr/>
        </p:nvGrpSpPr>
        <p:grpSpPr>
          <a:xfrm>
            <a:off x="113690" y="1983380"/>
            <a:ext cx="1109069" cy="685800"/>
            <a:chOff x="387485" y="1503654"/>
            <a:chExt cx="5915037" cy="3657600"/>
          </a:xfrm>
          <a:solidFill>
            <a:schemeClr val="accent2"/>
          </a:solidFill>
        </p:grpSpPr>
        <p:sp>
          <p:nvSpPr>
            <p:cNvPr id="120" name="Shape 1833">
              <a:extLst>
                <a:ext uri="{FF2B5EF4-FFF2-40B4-BE49-F238E27FC236}">
                  <a16:creationId xmlns:a16="http://schemas.microsoft.com/office/drawing/2014/main" id="{60744866-ADB9-4423-B824-60D9B2C78A8D}"/>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1" name="Shape 1834">
              <a:extLst>
                <a:ext uri="{FF2B5EF4-FFF2-40B4-BE49-F238E27FC236}">
                  <a16:creationId xmlns:a16="http://schemas.microsoft.com/office/drawing/2014/main" id="{16D42D65-B0A1-4AE1-A381-555C137DBC64}"/>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22" name="Shape 1835">
              <a:extLst>
                <a:ext uri="{FF2B5EF4-FFF2-40B4-BE49-F238E27FC236}">
                  <a16:creationId xmlns:a16="http://schemas.microsoft.com/office/drawing/2014/main" id="{90F79525-B3A4-4B13-9908-537DC7D3ABB5}"/>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3" name="Shape 1836">
              <a:extLst>
                <a:ext uri="{FF2B5EF4-FFF2-40B4-BE49-F238E27FC236}">
                  <a16:creationId xmlns:a16="http://schemas.microsoft.com/office/drawing/2014/main" id="{21E8F24D-1B67-45CD-95F6-5ADDCA9FC247}"/>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4" name="Shape 1837">
              <a:extLst>
                <a:ext uri="{FF2B5EF4-FFF2-40B4-BE49-F238E27FC236}">
                  <a16:creationId xmlns:a16="http://schemas.microsoft.com/office/drawing/2014/main" id="{6807F0E1-31B1-41B9-8359-16D453886BA9}"/>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5" name="Shape 1838">
              <a:extLst>
                <a:ext uri="{FF2B5EF4-FFF2-40B4-BE49-F238E27FC236}">
                  <a16:creationId xmlns:a16="http://schemas.microsoft.com/office/drawing/2014/main" id="{F0995E0B-799A-4023-8CED-CE26FB630DE1}"/>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6" name="Shape 1839">
              <a:extLst>
                <a:ext uri="{FF2B5EF4-FFF2-40B4-BE49-F238E27FC236}">
                  <a16:creationId xmlns:a16="http://schemas.microsoft.com/office/drawing/2014/main" id="{1453FDEE-7145-4A93-B74F-3C531408F8B0}"/>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8" name="Shape 1840">
              <a:extLst>
                <a:ext uri="{FF2B5EF4-FFF2-40B4-BE49-F238E27FC236}">
                  <a16:creationId xmlns:a16="http://schemas.microsoft.com/office/drawing/2014/main" id="{2F589EF9-50EA-4366-B0EF-3E86945D0F7F}"/>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9" name="Shape 1841">
              <a:extLst>
                <a:ext uri="{FF2B5EF4-FFF2-40B4-BE49-F238E27FC236}">
                  <a16:creationId xmlns:a16="http://schemas.microsoft.com/office/drawing/2014/main" id="{593360D5-B4CB-42B7-BF81-C592FAB83BBC}"/>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0" name="Shape 1842">
              <a:extLst>
                <a:ext uri="{FF2B5EF4-FFF2-40B4-BE49-F238E27FC236}">
                  <a16:creationId xmlns:a16="http://schemas.microsoft.com/office/drawing/2014/main" id="{E2D84070-A928-45D1-B0E8-7C0699E67795}"/>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1" name="Shape 1843">
              <a:extLst>
                <a:ext uri="{FF2B5EF4-FFF2-40B4-BE49-F238E27FC236}">
                  <a16:creationId xmlns:a16="http://schemas.microsoft.com/office/drawing/2014/main" id="{F4B20A8D-BE47-439A-816D-1A836C27E919}"/>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2" name="Shape 1844">
              <a:extLst>
                <a:ext uri="{FF2B5EF4-FFF2-40B4-BE49-F238E27FC236}">
                  <a16:creationId xmlns:a16="http://schemas.microsoft.com/office/drawing/2014/main" id="{D796B998-1ED3-4018-9457-802AB62DCC15}"/>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3" name="Shape 1845">
              <a:extLst>
                <a:ext uri="{FF2B5EF4-FFF2-40B4-BE49-F238E27FC236}">
                  <a16:creationId xmlns:a16="http://schemas.microsoft.com/office/drawing/2014/main" id="{3177ECE6-D1C7-475F-9637-BFA789DC1FDF}"/>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4" name="Shape 1846">
              <a:extLst>
                <a:ext uri="{FF2B5EF4-FFF2-40B4-BE49-F238E27FC236}">
                  <a16:creationId xmlns:a16="http://schemas.microsoft.com/office/drawing/2014/main" id="{37A5318F-32D9-4689-9017-0FB0BF523580}"/>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5" name="Shape 1847">
              <a:extLst>
                <a:ext uri="{FF2B5EF4-FFF2-40B4-BE49-F238E27FC236}">
                  <a16:creationId xmlns:a16="http://schemas.microsoft.com/office/drawing/2014/main" id="{A3889AA0-F136-4FF1-9B5E-48CA6340A034}"/>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6" name="Shape 1848">
              <a:extLst>
                <a:ext uri="{FF2B5EF4-FFF2-40B4-BE49-F238E27FC236}">
                  <a16:creationId xmlns:a16="http://schemas.microsoft.com/office/drawing/2014/main" id="{54222EDE-C4BE-4B07-8D15-19E2266EFF60}"/>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7" name="Shape 1849">
              <a:extLst>
                <a:ext uri="{FF2B5EF4-FFF2-40B4-BE49-F238E27FC236}">
                  <a16:creationId xmlns:a16="http://schemas.microsoft.com/office/drawing/2014/main" id="{A99056DD-7D3D-4331-9B21-1CE054A908CD}"/>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8" name="Shape 1850">
              <a:extLst>
                <a:ext uri="{FF2B5EF4-FFF2-40B4-BE49-F238E27FC236}">
                  <a16:creationId xmlns:a16="http://schemas.microsoft.com/office/drawing/2014/main" id="{2E75A6A0-EA0F-4D11-8008-A81A74C22ED1}"/>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9" name="Shape 1851">
              <a:extLst>
                <a:ext uri="{FF2B5EF4-FFF2-40B4-BE49-F238E27FC236}">
                  <a16:creationId xmlns:a16="http://schemas.microsoft.com/office/drawing/2014/main" id="{0C84B43B-3881-4C0E-85AB-57D250892D23}"/>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0" name="Shape 1852">
              <a:extLst>
                <a:ext uri="{FF2B5EF4-FFF2-40B4-BE49-F238E27FC236}">
                  <a16:creationId xmlns:a16="http://schemas.microsoft.com/office/drawing/2014/main" id="{320CB476-0B4B-4191-9054-DA034ABDD486}"/>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1" name="Shape 1853">
              <a:extLst>
                <a:ext uri="{FF2B5EF4-FFF2-40B4-BE49-F238E27FC236}">
                  <a16:creationId xmlns:a16="http://schemas.microsoft.com/office/drawing/2014/main" id="{5BAF0E19-80CE-4D41-97BA-3E73482A28C4}"/>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2" name="Shape 1854">
              <a:extLst>
                <a:ext uri="{FF2B5EF4-FFF2-40B4-BE49-F238E27FC236}">
                  <a16:creationId xmlns:a16="http://schemas.microsoft.com/office/drawing/2014/main" id="{DA84ED45-425E-4526-BAC2-760622DD07F0}"/>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143" name="Shape 1855">
              <a:extLst>
                <a:ext uri="{FF2B5EF4-FFF2-40B4-BE49-F238E27FC236}">
                  <a16:creationId xmlns:a16="http://schemas.microsoft.com/office/drawing/2014/main" id="{4FF292C3-C880-47A1-868E-7630A1494AEE}"/>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4" name="Shape 1856">
              <a:extLst>
                <a:ext uri="{FF2B5EF4-FFF2-40B4-BE49-F238E27FC236}">
                  <a16:creationId xmlns:a16="http://schemas.microsoft.com/office/drawing/2014/main" id="{183AD1CC-F506-4F1B-BD20-B37F7F73C246}"/>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5" name="Shape 1857">
              <a:extLst>
                <a:ext uri="{FF2B5EF4-FFF2-40B4-BE49-F238E27FC236}">
                  <a16:creationId xmlns:a16="http://schemas.microsoft.com/office/drawing/2014/main" id="{D35AEACC-3B15-44B8-B4E2-93AA9F7CF8DB}"/>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6" name="Shape 1858">
              <a:extLst>
                <a:ext uri="{FF2B5EF4-FFF2-40B4-BE49-F238E27FC236}">
                  <a16:creationId xmlns:a16="http://schemas.microsoft.com/office/drawing/2014/main" id="{F6E9E4BA-040C-43F3-A887-216FB0CEFFAB}"/>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47" name="Shape 1859">
              <a:extLst>
                <a:ext uri="{FF2B5EF4-FFF2-40B4-BE49-F238E27FC236}">
                  <a16:creationId xmlns:a16="http://schemas.microsoft.com/office/drawing/2014/main" id="{0CBC56FB-22DF-455A-9DA7-FD916F321889}"/>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8" name="Shape 1860">
              <a:extLst>
                <a:ext uri="{FF2B5EF4-FFF2-40B4-BE49-F238E27FC236}">
                  <a16:creationId xmlns:a16="http://schemas.microsoft.com/office/drawing/2014/main" id="{F72870DA-1C73-4D8C-B85C-00BBE1EB0371}"/>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9" name="Shape 1861">
              <a:extLst>
                <a:ext uri="{FF2B5EF4-FFF2-40B4-BE49-F238E27FC236}">
                  <a16:creationId xmlns:a16="http://schemas.microsoft.com/office/drawing/2014/main" id="{ED2E907F-C089-4A50-8C00-462AD6955E7B}"/>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0" name="Shape 1862">
              <a:extLst>
                <a:ext uri="{FF2B5EF4-FFF2-40B4-BE49-F238E27FC236}">
                  <a16:creationId xmlns:a16="http://schemas.microsoft.com/office/drawing/2014/main" id="{B789F810-8F81-494F-ADEA-53F54528B928}"/>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51" name="Shape 1863">
              <a:extLst>
                <a:ext uri="{FF2B5EF4-FFF2-40B4-BE49-F238E27FC236}">
                  <a16:creationId xmlns:a16="http://schemas.microsoft.com/office/drawing/2014/main" id="{31259174-3A05-437E-A30E-5B4F958B2D86}"/>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2" name="Shape 1864">
              <a:extLst>
                <a:ext uri="{FF2B5EF4-FFF2-40B4-BE49-F238E27FC236}">
                  <a16:creationId xmlns:a16="http://schemas.microsoft.com/office/drawing/2014/main" id="{F148CE8E-54C6-4C30-87E5-21B35F69C2D2}"/>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3" name="Shape 1865">
              <a:extLst>
                <a:ext uri="{FF2B5EF4-FFF2-40B4-BE49-F238E27FC236}">
                  <a16:creationId xmlns:a16="http://schemas.microsoft.com/office/drawing/2014/main" id="{6556EBAE-D29F-4E1D-B908-2DB8890DCF05}"/>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4" name="Shape 1866">
              <a:extLst>
                <a:ext uri="{FF2B5EF4-FFF2-40B4-BE49-F238E27FC236}">
                  <a16:creationId xmlns:a16="http://schemas.microsoft.com/office/drawing/2014/main" id="{0EC25C34-0CD4-400A-9151-1179062A3F45}"/>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5" name="Shape 1867">
              <a:extLst>
                <a:ext uri="{FF2B5EF4-FFF2-40B4-BE49-F238E27FC236}">
                  <a16:creationId xmlns:a16="http://schemas.microsoft.com/office/drawing/2014/main" id="{AFB313B7-FFC7-4C60-ACDE-A3386BA816D8}"/>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6" name="Shape 1868">
              <a:extLst>
                <a:ext uri="{FF2B5EF4-FFF2-40B4-BE49-F238E27FC236}">
                  <a16:creationId xmlns:a16="http://schemas.microsoft.com/office/drawing/2014/main" id="{BFB7532B-E253-4035-9858-80364F0D38A8}"/>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7" name="Shape 1869">
              <a:extLst>
                <a:ext uri="{FF2B5EF4-FFF2-40B4-BE49-F238E27FC236}">
                  <a16:creationId xmlns:a16="http://schemas.microsoft.com/office/drawing/2014/main" id="{64451B87-6B2D-4A07-B5CB-247C47DFFBB4}"/>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8" name="Shape 1870">
              <a:extLst>
                <a:ext uri="{FF2B5EF4-FFF2-40B4-BE49-F238E27FC236}">
                  <a16:creationId xmlns:a16="http://schemas.microsoft.com/office/drawing/2014/main" id="{1E4FC378-2379-4C82-8C4F-79CE1A5C349A}"/>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9" name="Shape 1871">
              <a:extLst>
                <a:ext uri="{FF2B5EF4-FFF2-40B4-BE49-F238E27FC236}">
                  <a16:creationId xmlns:a16="http://schemas.microsoft.com/office/drawing/2014/main" id="{CA8C1A97-8743-4AFE-9043-F052D7529182}"/>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0" name="Shape 1872">
              <a:extLst>
                <a:ext uri="{FF2B5EF4-FFF2-40B4-BE49-F238E27FC236}">
                  <a16:creationId xmlns:a16="http://schemas.microsoft.com/office/drawing/2014/main" id="{BC7F60D9-EADD-4FF9-9F89-E5C6AB02DE12}"/>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1" name="Shape 1873">
              <a:extLst>
                <a:ext uri="{FF2B5EF4-FFF2-40B4-BE49-F238E27FC236}">
                  <a16:creationId xmlns:a16="http://schemas.microsoft.com/office/drawing/2014/main" id="{3BBEFD06-4D49-45ED-934F-E6BE383E658E}"/>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2" name="Shape 1874">
              <a:extLst>
                <a:ext uri="{FF2B5EF4-FFF2-40B4-BE49-F238E27FC236}">
                  <a16:creationId xmlns:a16="http://schemas.microsoft.com/office/drawing/2014/main" id="{6E28C2FA-1A10-418D-8E39-B7DB43B164FF}"/>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3" name="Shape 1875">
              <a:extLst>
                <a:ext uri="{FF2B5EF4-FFF2-40B4-BE49-F238E27FC236}">
                  <a16:creationId xmlns:a16="http://schemas.microsoft.com/office/drawing/2014/main" id="{006024C1-658B-4A2A-B79E-0827A9218DF0}"/>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4" name="Shape 1876">
              <a:extLst>
                <a:ext uri="{FF2B5EF4-FFF2-40B4-BE49-F238E27FC236}">
                  <a16:creationId xmlns:a16="http://schemas.microsoft.com/office/drawing/2014/main" id="{C233F32E-4B9F-4D64-8DE2-96E19EE32F64}"/>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5" name="Shape 1877">
              <a:extLst>
                <a:ext uri="{FF2B5EF4-FFF2-40B4-BE49-F238E27FC236}">
                  <a16:creationId xmlns:a16="http://schemas.microsoft.com/office/drawing/2014/main" id="{DD1086BB-A03C-4B58-8C15-20588A704929}"/>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6" name="Shape 1878">
              <a:extLst>
                <a:ext uri="{FF2B5EF4-FFF2-40B4-BE49-F238E27FC236}">
                  <a16:creationId xmlns:a16="http://schemas.microsoft.com/office/drawing/2014/main" id="{76145E3A-F72A-4553-9A69-C72644C0B4EB}"/>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7" name="Shape 1879">
              <a:extLst>
                <a:ext uri="{FF2B5EF4-FFF2-40B4-BE49-F238E27FC236}">
                  <a16:creationId xmlns:a16="http://schemas.microsoft.com/office/drawing/2014/main" id="{5405D19F-9AB4-43F7-8F85-C82DB29CBE55}"/>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8" name="Shape 1880">
              <a:extLst>
                <a:ext uri="{FF2B5EF4-FFF2-40B4-BE49-F238E27FC236}">
                  <a16:creationId xmlns:a16="http://schemas.microsoft.com/office/drawing/2014/main" id="{13CCFEB5-1B96-4D90-A18F-25ED0C33267E}"/>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9" name="Shape 1881">
              <a:extLst>
                <a:ext uri="{FF2B5EF4-FFF2-40B4-BE49-F238E27FC236}">
                  <a16:creationId xmlns:a16="http://schemas.microsoft.com/office/drawing/2014/main" id="{33072CFC-E647-4E04-9F3E-FBCFE632C411}"/>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0" name="Shape 1882">
              <a:extLst>
                <a:ext uri="{FF2B5EF4-FFF2-40B4-BE49-F238E27FC236}">
                  <a16:creationId xmlns:a16="http://schemas.microsoft.com/office/drawing/2014/main" id="{CDD35FF5-BFD8-4A41-B04C-71CFC10389AE}"/>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1" name="Shape 1883">
              <a:extLst>
                <a:ext uri="{FF2B5EF4-FFF2-40B4-BE49-F238E27FC236}">
                  <a16:creationId xmlns:a16="http://schemas.microsoft.com/office/drawing/2014/main" id="{647F1598-3623-4726-8000-EC177C467C3B}"/>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2" name="Shape 1884">
              <a:extLst>
                <a:ext uri="{FF2B5EF4-FFF2-40B4-BE49-F238E27FC236}">
                  <a16:creationId xmlns:a16="http://schemas.microsoft.com/office/drawing/2014/main" id="{01B52A96-5845-414E-BD08-6889F4303767}"/>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3" name="Shape 1885">
              <a:extLst>
                <a:ext uri="{FF2B5EF4-FFF2-40B4-BE49-F238E27FC236}">
                  <a16:creationId xmlns:a16="http://schemas.microsoft.com/office/drawing/2014/main" id="{43546D73-8B84-444B-BDE0-FBE2DD75FAFF}"/>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4" name="Shape 1886">
              <a:extLst>
                <a:ext uri="{FF2B5EF4-FFF2-40B4-BE49-F238E27FC236}">
                  <a16:creationId xmlns:a16="http://schemas.microsoft.com/office/drawing/2014/main" id="{3BFB9A1B-BB17-4FAA-B217-E1319312CFF2}"/>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5" name="Shape 1887">
              <a:extLst>
                <a:ext uri="{FF2B5EF4-FFF2-40B4-BE49-F238E27FC236}">
                  <a16:creationId xmlns:a16="http://schemas.microsoft.com/office/drawing/2014/main" id="{8285F305-2A4F-4DFE-958A-073327D72387}"/>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6" name="Shape 1888">
              <a:extLst>
                <a:ext uri="{FF2B5EF4-FFF2-40B4-BE49-F238E27FC236}">
                  <a16:creationId xmlns:a16="http://schemas.microsoft.com/office/drawing/2014/main" id="{7E3BA2EB-B8ED-4D32-846F-524E72776DFB}"/>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7" name="Shape 1889">
              <a:extLst>
                <a:ext uri="{FF2B5EF4-FFF2-40B4-BE49-F238E27FC236}">
                  <a16:creationId xmlns:a16="http://schemas.microsoft.com/office/drawing/2014/main" id="{298B75FA-8357-42AE-898D-0B5D4188FC81}"/>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8" name="Shape 1890">
              <a:extLst>
                <a:ext uri="{FF2B5EF4-FFF2-40B4-BE49-F238E27FC236}">
                  <a16:creationId xmlns:a16="http://schemas.microsoft.com/office/drawing/2014/main" id="{215EF355-1FA0-4221-B67B-A06E1A3FC1B8}"/>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9" name="Shape 1891">
              <a:extLst>
                <a:ext uri="{FF2B5EF4-FFF2-40B4-BE49-F238E27FC236}">
                  <a16:creationId xmlns:a16="http://schemas.microsoft.com/office/drawing/2014/main" id="{92BAEB45-F5FF-4D78-91C1-D89E1452D320}"/>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0" name="Shape 1892">
              <a:extLst>
                <a:ext uri="{FF2B5EF4-FFF2-40B4-BE49-F238E27FC236}">
                  <a16:creationId xmlns:a16="http://schemas.microsoft.com/office/drawing/2014/main" id="{492E3374-0020-437E-AC16-C5B8115B0465}"/>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1" name="Shape 1893">
              <a:extLst>
                <a:ext uri="{FF2B5EF4-FFF2-40B4-BE49-F238E27FC236}">
                  <a16:creationId xmlns:a16="http://schemas.microsoft.com/office/drawing/2014/main" id="{514E3A47-4CFD-4ACD-8A69-F7C532B4AC9D}"/>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2" name="Shape 1894">
              <a:extLst>
                <a:ext uri="{FF2B5EF4-FFF2-40B4-BE49-F238E27FC236}">
                  <a16:creationId xmlns:a16="http://schemas.microsoft.com/office/drawing/2014/main" id="{1AA562EC-8735-45E7-82AE-091704096DF9}"/>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3" name="Shape 1895">
              <a:extLst>
                <a:ext uri="{FF2B5EF4-FFF2-40B4-BE49-F238E27FC236}">
                  <a16:creationId xmlns:a16="http://schemas.microsoft.com/office/drawing/2014/main" id="{9C1546D2-73D4-476E-B8B7-35BEF3B42F14}"/>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4" name="Shape 1896">
              <a:extLst>
                <a:ext uri="{FF2B5EF4-FFF2-40B4-BE49-F238E27FC236}">
                  <a16:creationId xmlns:a16="http://schemas.microsoft.com/office/drawing/2014/main" id="{7C3DCFBF-930E-4050-BABA-18CC1AE94AB3}"/>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5" name="Shape 1897">
              <a:extLst>
                <a:ext uri="{FF2B5EF4-FFF2-40B4-BE49-F238E27FC236}">
                  <a16:creationId xmlns:a16="http://schemas.microsoft.com/office/drawing/2014/main" id="{61455814-4BF2-49D5-BEE5-5DB21D48D55E}"/>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6" name="Shape 1898">
              <a:extLst>
                <a:ext uri="{FF2B5EF4-FFF2-40B4-BE49-F238E27FC236}">
                  <a16:creationId xmlns:a16="http://schemas.microsoft.com/office/drawing/2014/main" id="{D6FFE128-E7E9-476B-90C2-2F901C03E3F0}"/>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7" name="Shape 1899">
              <a:extLst>
                <a:ext uri="{FF2B5EF4-FFF2-40B4-BE49-F238E27FC236}">
                  <a16:creationId xmlns:a16="http://schemas.microsoft.com/office/drawing/2014/main" id="{15523EA8-6C8E-437B-93BD-8D75F71BE323}"/>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8" name="Shape 1900">
              <a:extLst>
                <a:ext uri="{FF2B5EF4-FFF2-40B4-BE49-F238E27FC236}">
                  <a16:creationId xmlns:a16="http://schemas.microsoft.com/office/drawing/2014/main" id="{15A83E1E-EE45-4254-89D5-1ECAA43FAB70}"/>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9" name="Shape 1901">
              <a:extLst>
                <a:ext uri="{FF2B5EF4-FFF2-40B4-BE49-F238E27FC236}">
                  <a16:creationId xmlns:a16="http://schemas.microsoft.com/office/drawing/2014/main" id="{9621D5E3-0B55-4677-B426-E4176FCE01B8}"/>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0" name="Shape 1902">
              <a:extLst>
                <a:ext uri="{FF2B5EF4-FFF2-40B4-BE49-F238E27FC236}">
                  <a16:creationId xmlns:a16="http://schemas.microsoft.com/office/drawing/2014/main" id="{2856E9BE-1210-49D9-9D6C-256285E81A2E}"/>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1" name="Shape 1903">
              <a:extLst>
                <a:ext uri="{FF2B5EF4-FFF2-40B4-BE49-F238E27FC236}">
                  <a16:creationId xmlns:a16="http://schemas.microsoft.com/office/drawing/2014/main" id="{26476A05-5395-4118-A875-754548678E1D}"/>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2" name="Shape 1904">
              <a:extLst>
                <a:ext uri="{FF2B5EF4-FFF2-40B4-BE49-F238E27FC236}">
                  <a16:creationId xmlns:a16="http://schemas.microsoft.com/office/drawing/2014/main" id="{4A2D9BFA-C707-4AE6-A290-6C4E717F52FF}"/>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3" name="Shape 1905">
              <a:extLst>
                <a:ext uri="{FF2B5EF4-FFF2-40B4-BE49-F238E27FC236}">
                  <a16:creationId xmlns:a16="http://schemas.microsoft.com/office/drawing/2014/main" id="{4DCACD8B-6634-4503-AEFA-D7C1E18BB1C5}"/>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4" name="Shape 1906">
              <a:extLst>
                <a:ext uri="{FF2B5EF4-FFF2-40B4-BE49-F238E27FC236}">
                  <a16:creationId xmlns:a16="http://schemas.microsoft.com/office/drawing/2014/main" id="{2DD6EB66-4E8F-427E-9D3C-571DC9A361FD}"/>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5" name="Shape 1907">
              <a:extLst>
                <a:ext uri="{FF2B5EF4-FFF2-40B4-BE49-F238E27FC236}">
                  <a16:creationId xmlns:a16="http://schemas.microsoft.com/office/drawing/2014/main" id="{C3F97DFC-A28A-43C3-B174-EF24229AD5F6}"/>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6" name="Shape 1908">
              <a:extLst>
                <a:ext uri="{FF2B5EF4-FFF2-40B4-BE49-F238E27FC236}">
                  <a16:creationId xmlns:a16="http://schemas.microsoft.com/office/drawing/2014/main" id="{EF5B1F57-636A-45C2-B1C0-4A08EA01A353}"/>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7" name="Shape 1909">
              <a:extLst>
                <a:ext uri="{FF2B5EF4-FFF2-40B4-BE49-F238E27FC236}">
                  <a16:creationId xmlns:a16="http://schemas.microsoft.com/office/drawing/2014/main" id="{ADF516C9-89F0-443A-AF30-12908CEF283B}"/>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8" name="Shape 1910">
              <a:extLst>
                <a:ext uri="{FF2B5EF4-FFF2-40B4-BE49-F238E27FC236}">
                  <a16:creationId xmlns:a16="http://schemas.microsoft.com/office/drawing/2014/main" id="{BC650306-493C-4A2A-8148-7FA702E4BB26}"/>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9" name="Shape 1911">
              <a:extLst>
                <a:ext uri="{FF2B5EF4-FFF2-40B4-BE49-F238E27FC236}">
                  <a16:creationId xmlns:a16="http://schemas.microsoft.com/office/drawing/2014/main" id="{5EF6C275-04A6-4379-AD77-98CBCFD1A7EA}"/>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0" name="Shape 1912">
              <a:extLst>
                <a:ext uri="{FF2B5EF4-FFF2-40B4-BE49-F238E27FC236}">
                  <a16:creationId xmlns:a16="http://schemas.microsoft.com/office/drawing/2014/main" id="{26B5664A-1B9E-4A7F-9A17-922C6C69B12A}"/>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1" name="Shape 1913">
              <a:extLst>
                <a:ext uri="{FF2B5EF4-FFF2-40B4-BE49-F238E27FC236}">
                  <a16:creationId xmlns:a16="http://schemas.microsoft.com/office/drawing/2014/main" id="{91D0CD06-BAEA-4EBD-A61E-74E63A1C9716}"/>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2" name="Shape 1914">
              <a:extLst>
                <a:ext uri="{FF2B5EF4-FFF2-40B4-BE49-F238E27FC236}">
                  <a16:creationId xmlns:a16="http://schemas.microsoft.com/office/drawing/2014/main" id="{59288896-EF44-4AB7-B47F-EC85AA68FA23}"/>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3" name="Shape 1915">
              <a:extLst>
                <a:ext uri="{FF2B5EF4-FFF2-40B4-BE49-F238E27FC236}">
                  <a16:creationId xmlns:a16="http://schemas.microsoft.com/office/drawing/2014/main" id="{E7D09BF9-C863-403B-85AB-9736202711C9}"/>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4" name="Shape 1916">
              <a:extLst>
                <a:ext uri="{FF2B5EF4-FFF2-40B4-BE49-F238E27FC236}">
                  <a16:creationId xmlns:a16="http://schemas.microsoft.com/office/drawing/2014/main" id="{B1338C72-99A5-409F-ADB4-1AF057FF83C1}"/>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5" name="Shape 1917">
              <a:extLst>
                <a:ext uri="{FF2B5EF4-FFF2-40B4-BE49-F238E27FC236}">
                  <a16:creationId xmlns:a16="http://schemas.microsoft.com/office/drawing/2014/main" id="{B3723F88-9038-4A6E-A2DF-B2E3011A495A}"/>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6" name="Shape 1918">
              <a:extLst>
                <a:ext uri="{FF2B5EF4-FFF2-40B4-BE49-F238E27FC236}">
                  <a16:creationId xmlns:a16="http://schemas.microsoft.com/office/drawing/2014/main" id="{D978DAE7-1308-4A3B-9D61-AE8ABC6D8A0F}"/>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7" name="Shape 1919">
              <a:extLst>
                <a:ext uri="{FF2B5EF4-FFF2-40B4-BE49-F238E27FC236}">
                  <a16:creationId xmlns:a16="http://schemas.microsoft.com/office/drawing/2014/main" id="{89EC8248-207A-4333-8F27-61BE23503EF3}"/>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8" name="Shape 1921">
              <a:extLst>
                <a:ext uri="{FF2B5EF4-FFF2-40B4-BE49-F238E27FC236}">
                  <a16:creationId xmlns:a16="http://schemas.microsoft.com/office/drawing/2014/main" id="{7C452BEE-7E3F-44D6-9B81-7D9598DC75EA}"/>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9" name="Shape 1922">
              <a:extLst>
                <a:ext uri="{FF2B5EF4-FFF2-40B4-BE49-F238E27FC236}">
                  <a16:creationId xmlns:a16="http://schemas.microsoft.com/office/drawing/2014/main" id="{DA7539AB-134A-43A0-B691-6ED39F830103}"/>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0" name="Shape 1923">
              <a:extLst>
                <a:ext uri="{FF2B5EF4-FFF2-40B4-BE49-F238E27FC236}">
                  <a16:creationId xmlns:a16="http://schemas.microsoft.com/office/drawing/2014/main" id="{CB57E0C0-B3B6-4B1C-BBF7-F0648095732E}"/>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1" name="Shape 1924">
              <a:extLst>
                <a:ext uri="{FF2B5EF4-FFF2-40B4-BE49-F238E27FC236}">
                  <a16:creationId xmlns:a16="http://schemas.microsoft.com/office/drawing/2014/main" id="{DC9C7011-4615-4751-A5A0-AB9551D82332}"/>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2" name="Shape 1925">
              <a:extLst>
                <a:ext uri="{FF2B5EF4-FFF2-40B4-BE49-F238E27FC236}">
                  <a16:creationId xmlns:a16="http://schemas.microsoft.com/office/drawing/2014/main" id="{2E28BC9A-835E-4AD8-B9A5-85410E74BE56}"/>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3" name="Shape 1926">
              <a:extLst>
                <a:ext uri="{FF2B5EF4-FFF2-40B4-BE49-F238E27FC236}">
                  <a16:creationId xmlns:a16="http://schemas.microsoft.com/office/drawing/2014/main" id="{633F7955-3A89-4E40-B313-B2D6F19A802E}"/>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4" name="Shape 1927">
              <a:extLst>
                <a:ext uri="{FF2B5EF4-FFF2-40B4-BE49-F238E27FC236}">
                  <a16:creationId xmlns:a16="http://schemas.microsoft.com/office/drawing/2014/main" id="{8030A820-93CB-47F4-A37B-800DA0775818}"/>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5" name="Shape 1928">
              <a:extLst>
                <a:ext uri="{FF2B5EF4-FFF2-40B4-BE49-F238E27FC236}">
                  <a16:creationId xmlns:a16="http://schemas.microsoft.com/office/drawing/2014/main" id="{FBC41F7E-C72B-4684-B985-57DAFFFE8BE2}"/>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6" name="Shape 1929">
              <a:extLst>
                <a:ext uri="{FF2B5EF4-FFF2-40B4-BE49-F238E27FC236}">
                  <a16:creationId xmlns:a16="http://schemas.microsoft.com/office/drawing/2014/main" id="{E8DDEAA6-0877-4C57-8F03-46DA2C66006B}"/>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7" name="Shape 1930">
              <a:extLst>
                <a:ext uri="{FF2B5EF4-FFF2-40B4-BE49-F238E27FC236}">
                  <a16:creationId xmlns:a16="http://schemas.microsoft.com/office/drawing/2014/main" id="{E8632DF3-B865-4713-85D2-AFB29635FC24}"/>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8" name="Shape 1931">
              <a:extLst>
                <a:ext uri="{FF2B5EF4-FFF2-40B4-BE49-F238E27FC236}">
                  <a16:creationId xmlns:a16="http://schemas.microsoft.com/office/drawing/2014/main" id="{6A5ADC11-CD51-4B24-9B47-1EC0D8C9CD94}"/>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9" name="Shape 1932">
              <a:extLst>
                <a:ext uri="{FF2B5EF4-FFF2-40B4-BE49-F238E27FC236}">
                  <a16:creationId xmlns:a16="http://schemas.microsoft.com/office/drawing/2014/main" id="{18C0C297-AE28-43E4-A998-DA124D404D88}"/>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0" name="Shape 1933">
              <a:extLst>
                <a:ext uri="{FF2B5EF4-FFF2-40B4-BE49-F238E27FC236}">
                  <a16:creationId xmlns:a16="http://schemas.microsoft.com/office/drawing/2014/main" id="{93B7B6A0-C694-4277-AE20-89F997C54645}"/>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1" name="Shape 1934">
              <a:extLst>
                <a:ext uri="{FF2B5EF4-FFF2-40B4-BE49-F238E27FC236}">
                  <a16:creationId xmlns:a16="http://schemas.microsoft.com/office/drawing/2014/main" id="{9A572011-C8DD-4A37-9C78-39FB2B697EBC}"/>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2" name="Shape 1935">
              <a:extLst>
                <a:ext uri="{FF2B5EF4-FFF2-40B4-BE49-F238E27FC236}">
                  <a16:creationId xmlns:a16="http://schemas.microsoft.com/office/drawing/2014/main" id="{4BEEA95E-081C-499A-BA3C-7C1BF2587EAD}"/>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3" name="Shape 1936">
              <a:extLst>
                <a:ext uri="{FF2B5EF4-FFF2-40B4-BE49-F238E27FC236}">
                  <a16:creationId xmlns:a16="http://schemas.microsoft.com/office/drawing/2014/main" id="{7E6AC1AF-F46F-41AC-9215-B4A113152DAC}"/>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224" name="Shape 2843">
            <a:extLst>
              <a:ext uri="{FF2B5EF4-FFF2-40B4-BE49-F238E27FC236}">
                <a16:creationId xmlns:a16="http://schemas.microsoft.com/office/drawing/2014/main" id="{F7DD1BD3-1D4E-4B4C-8C77-D9CA91AC03CF}"/>
              </a:ext>
            </a:extLst>
          </p:cNvPr>
          <p:cNvSpPr/>
          <p:nvPr/>
        </p:nvSpPr>
        <p:spPr>
          <a:xfrm>
            <a:off x="383831" y="3192705"/>
            <a:ext cx="568807" cy="868253"/>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5" name="Shape 2871">
            <a:extLst>
              <a:ext uri="{FF2B5EF4-FFF2-40B4-BE49-F238E27FC236}">
                <a16:creationId xmlns:a16="http://schemas.microsoft.com/office/drawing/2014/main" id="{AF4E7CAD-69FF-4134-B1C7-909D18DF5009}"/>
              </a:ext>
            </a:extLst>
          </p:cNvPr>
          <p:cNvSpPr/>
          <p:nvPr/>
        </p:nvSpPr>
        <p:spPr>
          <a:xfrm>
            <a:off x="350561" y="4608127"/>
            <a:ext cx="640549" cy="75886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15" name="Content Placeholder 4">
            <a:extLst>
              <a:ext uri="{FF2B5EF4-FFF2-40B4-BE49-F238E27FC236}">
                <a16:creationId xmlns:a16="http://schemas.microsoft.com/office/drawing/2014/main" id="{C6C20E8D-B9DC-C342-9435-564171CC3BAA}"/>
              </a:ext>
            </a:extLst>
          </p:cNvPr>
          <p:cNvSpPr txBox="1">
            <a:spLocks/>
          </p:cNvSpPr>
          <p:nvPr/>
        </p:nvSpPr>
        <p:spPr>
          <a:xfrm>
            <a:off x="1334106" y="555837"/>
            <a:ext cx="10857894" cy="1077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a:buChar char="•"/>
              <a:defRPr sz="1600" b="0" i="0" kern="1200">
                <a:solidFill>
                  <a:schemeClr val="tx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US" sz="1600" b="1">
                <a:solidFill>
                  <a:srgbClr val="035153"/>
                </a:solidFill>
                <a:latin typeface="Arial" panose="020B0604020202020204" pitchFamily="34" charset="0"/>
                <a:cs typeface="Arial" panose="020B0604020202020204" pitchFamily="34" charset="0"/>
              </a:rPr>
              <a:t>KEY ITC INSIGHTs</a:t>
            </a:r>
            <a:r>
              <a:rPr lang="en-US" sz="1600" b="1" dirty="0">
                <a:solidFill>
                  <a:srgbClr val="035153"/>
                </a:solidFill>
                <a:latin typeface="Arial" panose="020B0604020202020204" pitchFamily="34" charset="0"/>
                <a:cs typeface="Arial" panose="020B0604020202020204" pitchFamily="34" charset="0"/>
              </a:rPr>
              <a:t>:</a:t>
            </a:r>
          </a:p>
          <a:p>
            <a:pPr>
              <a:spcBef>
                <a:spcPts val="600"/>
              </a:spcBef>
            </a:pPr>
            <a:r>
              <a:rPr lang="en-US" sz="1600" dirty="0">
                <a:solidFill>
                  <a:srgbClr val="035153"/>
                </a:solidFill>
                <a:latin typeface="Arial" panose="020B0604020202020204" pitchFamily="34" charset="0"/>
                <a:cs typeface="Arial" panose="020B0604020202020204" pitchFamily="34" charset="0"/>
              </a:rPr>
              <a:t>Bad tastes and smells can be the most off-putting characteristics of supplements</a:t>
            </a:r>
          </a:p>
          <a:p>
            <a:pPr>
              <a:spcBef>
                <a:spcPts val="600"/>
              </a:spcBef>
            </a:pPr>
            <a:r>
              <a:rPr lang="en-US" sz="1600" dirty="0">
                <a:solidFill>
                  <a:srgbClr val="035153"/>
                </a:solidFill>
                <a:latin typeface="Arial" panose="020B0604020202020204" pitchFamily="34" charset="0"/>
                <a:cs typeface="Arial" panose="020B0604020202020204" pitchFamily="34" charset="0"/>
              </a:rPr>
              <a:t>Regular Users in UK and USA care much more about odor (45% and 40%) than those in Germany (33%)</a:t>
            </a:r>
          </a:p>
        </p:txBody>
      </p:sp>
      <p:sp>
        <p:nvSpPr>
          <p:cNvPr id="226" name="Freeform 260">
            <a:extLst>
              <a:ext uri="{FF2B5EF4-FFF2-40B4-BE49-F238E27FC236}">
                <a16:creationId xmlns:a16="http://schemas.microsoft.com/office/drawing/2014/main" id="{E8CF532D-45FF-B544-9CB2-4BF6152A9394}"/>
              </a:ext>
            </a:extLst>
          </p:cNvPr>
          <p:cNvSpPr>
            <a:spLocks noChangeAspect="1" noEditPoints="1"/>
          </p:cNvSpPr>
          <p:nvPr/>
        </p:nvSpPr>
        <p:spPr bwMode="auto">
          <a:xfrm>
            <a:off x="977928" y="60636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graphicFrame>
        <p:nvGraphicFramePr>
          <p:cNvPr id="227" name="Content Placeholder 126">
            <a:extLst>
              <a:ext uri="{FF2B5EF4-FFF2-40B4-BE49-F238E27FC236}">
                <a16:creationId xmlns:a16="http://schemas.microsoft.com/office/drawing/2014/main" id="{E459F346-61A3-1B4E-877F-ACF351F8FA9A}"/>
              </a:ext>
            </a:extLst>
          </p:cNvPr>
          <p:cNvGraphicFramePr>
            <a:graphicFrameLocks/>
          </p:cNvGraphicFramePr>
          <p:nvPr>
            <p:extLst>
              <p:ext uri="{D42A27DB-BD31-4B8C-83A1-F6EECF244321}">
                <p14:modId xmlns:p14="http://schemas.microsoft.com/office/powerpoint/2010/main" val="511463897"/>
              </p:ext>
            </p:extLst>
          </p:nvPr>
        </p:nvGraphicFramePr>
        <p:xfrm>
          <a:off x="3216403" y="1710563"/>
          <a:ext cx="9064692" cy="4640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8463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926335" y="58561"/>
            <a:ext cx="10515600" cy="661106"/>
          </a:xfrm>
        </p:spPr>
        <p:txBody>
          <a:bodyPr>
            <a:normAutofit/>
          </a:bodyPr>
          <a:lstStyle/>
          <a:p>
            <a:r>
              <a:rPr lang="en-US" sz="2800" dirty="0"/>
              <a:t>Importance of branded Ingredients</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580385" y="625763"/>
            <a:ext cx="9207500" cy="1277937"/>
          </a:xfrm>
        </p:spPr>
        <p:txBody>
          <a:bodyPr>
            <a:normAutofit/>
          </a:bodyPr>
          <a:lstStyle/>
          <a:p>
            <a:pPr marL="0" indent="0">
              <a:spcBef>
                <a:spcPts val="0"/>
              </a:spcBef>
              <a:buNone/>
            </a:pPr>
            <a:r>
              <a:rPr lang="en-US" sz="1600" b="1" dirty="0">
                <a:solidFill>
                  <a:srgbClr val="035153"/>
                </a:solidFill>
                <a:latin typeface="Arial" panose="020B0604020202020204" pitchFamily="34" charset="0"/>
                <a:cs typeface="Arial" panose="020B0604020202020204" pitchFamily="34" charset="0"/>
              </a:rPr>
              <a:t>KEY ITC INSIGHTS:</a:t>
            </a:r>
          </a:p>
          <a:p>
            <a:pPr>
              <a:spcBef>
                <a:spcPts val="0"/>
              </a:spcBef>
            </a:pPr>
            <a:r>
              <a:rPr lang="en-US" sz="1600" dirty="0">
                <a:solidFill>
                  <a:srgbClr val="035153"/>
                </a:solidFill>
                <a:latin typeface="Arial" panose="020B0604020202020204" pitchFamily="34" charset="0"/>
                <a:cs typeface="Arial" panose="020B0604020202020204" pitchFamily="34" charset="0"/>
              </a:rPr>
              <a:t>Knowledge that branded ingredients exist is strong (very few do not know what a branded ingredient is)</a:t>
            </a:r>
          </a:p>
          <a:p>
            <a:pPr>
              <a:spcBef>
                <a:spcPts val="0"/>
              </a:spcBef>
            </a:pPr>
            <a:r>
              <a:rPr lang="en-US" sz="1600" dirty="0">
                <a:solidFill>
                  <a:srgbClr val="035153"/>
                </a:solidFill>
                <a:latin typeface="Arial" panose="020B0604020202020204" pitchFamily="34" charset="0"/>
                <a:cs typeface="Arial" panose="020B0604020202020204" pitchFamily="34" charset="0"/>
              </a:rPr>
              <a:t>Most general supplement users aren’t searching out branded ingredients, but many do appreciate them when they find them</a:t>
            </a:r>
          </a:p>
        </p:txBody>
      </p:sp>
      <p:sp>
        <p:nvSpPr>
          <p:cNvPr id="9" name="TextBox 8">
            <a:extLst>
              <a:ext uri="{FF2B5EF4-FFF2-40B4-BE49-F238E27FC236}">
                <a16:creationId xmlns:a16="http://schemas.microsoft.com/office/drawing/2014/main" id="{D3DD9E15-78C3-44DB-B390-7CC26AB6491D}"/>
              </a:ext>
            </a:extLst>
          </p:cNvPr>
          <p:cNvSpPr txBox="1"/>
          <p:nvPr/>
        </p:nvSpPr>
        <p:spPr>
          <a:xfrm>
            <a:off x="0" y="6453541"/>
            <a:ext cx="10647947"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supplements in general at least 4 times per week. Question: “When deciding which supplements to purchase, how important is the inclusion of branded or proprietary ingredients?”</a:t>
            </a:r>
          </a:p>
        </p:txBody>
      </p:sp>
      <p:graphicFrame>
        <p:nvGraphicFramePr>
          <p:cNvPr id="10" name="Chart 9">
            <a:extLst>
              <a:ext uri="{FF2B5EF4-FFF2-40B4-BE49-F238E27FC236}">
                <a16:creationId xmlns:a16="http://schemas.microsoft.com/office/drawing/2014/main" id="{2E0AF281-8726-48EA-BD26-F9C86A142210}"/>
              </a:ext>
            </a:extLst>
          </p:cNvPr>
          <p:cNvGraphicFramePr/>
          <p:nvPr>
            <p:extLst>
              <p:ext uri="{D42A27DB-BD31-4B8C-83A1-F6EECF244321}">
                <p14:modId xmlns:p14="http://schemas.microsoft.com/office/powerpoint/2010/main" val="748126326"/>
              </p:ext>
            </p:extLst>
          </p:nvPr>
        </p:nvGraphicFramePr>
        <p:xfrm>
          <a:off x="178431" y="2143125"/>
          <a:ext cx="11680194" cy="3995208"/>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260">
            <a:extLst>
              <a:ext uri="{FF2B5EF4-FFF2-40B4-BE49-F238E27FC236}">
                <a16:creationId xmlns:a16="http://schemas.microsoft.com/office/drawing/2014/main" id="{0CE4C6FE-FA0D-D144-A542-FB0D0BFA51D0}"/>
              </a:ext>
            </a:extLst>
          </p:cNvPr>
          <p:cNvSpPr>
            <a:spLocks noChangeAspect="1" noEditPoints="1"/>
          </p:cNvSpPr>
          <p:nvPr/>
        </p:nvSpPr>
        <p:spPr bwMode="auto">
          <a:xfrm>
            <a:off x="1096185" y="71609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2444626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E7B441C9-3EB3-AF4D-AA06-DFE32C7E79F5}"/>
              </a:ext>
            </a:extLst>
          </p:cNvPr>
          <p:cNvSpPr txBox="1">
            <a:spLocks/>
          </p:cNvSpPr>
          <p:nvPr/>
        </p:nvSpPr>
        <p:spPr>
          <a:xfrm>
            <a:off x="537656" y="359637"/>
            <a:ext cx="5120114" cy="986943"/>
          </a:xfrm>
          <a:prstGeom prst="rect">
            <a:avLst/>
          </a:prstGeom>
        </p:spPr>
        <p:txBody>
          <a:bodyPr>
            <a:normAutofit/>
          </a:bodyPr>
          <a:lstStyle>
            <a:lvl1pPr algn="l" defTabSz="914400" rtl="0" eaLnBrk="1" latinLnBrk="0" hangingPunct="1">
              <a:lnSpc>
                <a:spcPct val="90000"/>
              </a:lnSpc>
              <a:spcBef>
                <a:spcPct val="0"/>
              </a:spcBef>
              <a:buNone/>
              <a:defRPr sz="2800" b="1" i="0" kern="1200">
                <a:solidFill>
                  <a:schemeClr val="tx1"/>
                </a:solidFill>
                <a:latin typeface="Montserrat ExtraBold" pitchFamily="2" charset="77"/>
                <a:ea typeface="+mj-ea"/>
                <a:cs typeface="+mj-cs"/>
              </a:defRPr>
            </a:lvl1pPr>
          </a:lstStyle>
          <a:p>
            <a:r>
              <a:rPr lang="en-US" dirty="0">
                <a:solidFill>
                  <a:srgbClr val="035153"/>
                </a:solidFill>
                <a:latin typeface="Arial Black" panose="020B0A04020102020204" pitchFamily="34" charset="0"/>
                <a:cs typeface="Arial Bold" panose="020B0704020202020204" pitchFamily="34" charset="0"/>
              </a:rPr>
              <a:t>ITC TRENDS RECAP: EDUCATION NEED</a:t>
            </a:r>
          </a:p>
        </p:txBody>
      </p:sp>
      <p:sp>
        <p:nvSpPr>
          <p:cNvPr id="10" name="Content Placeholder 4">
            <a:extLst>
              <a:ext uri="{FF2B5EF4-FFF2-40B4-BE49-F238E27FC236}">
                <a16:creationId xmlns:a16="http://schemas.microsoft.com/office/drawing/2014/main" id="{D535F3DC-26F3-324B-B8D4-EB6E1B2D699B}"/>
              </a:ext>
            </a:extLst>
          </p:cNvPr>
          <p:cNvSpPr txBox="1">
            <a:spLocks/>
          </p:cNvSpPr>
          <p:nvPr/>
        </p:nvSpPr>
        <p:spPr>
          <a:xfrm>
            <a:off x="412247" y="1513657"/>
            <a:ext cx="5683753" cy="453994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18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a:buChar char="•"/>
              <a:defRPr sz="1600" b="0" i="0" kern="1200">
                <a:solidFill>
                  <a:schemeClr val="tx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a:buChar char="•"/>
              <a:defRPr sz="1400" b="0" i="0" kern="1200">
                <a:solidFill>
                  <a:schemeClr val="tx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dirty="0">
                <a:solidFill>
                  <a:srgbClr val="035153"/>
                </a:solidFill>
                <a:latin typeface="Arial" panose="020B0604020202020204" pitchFamily="34" charset="0"/>
                <a:cs typeface="Arial" panose="020B0604020202020204" pitchFamily="34" charset="0"/>
              </a:rPr>
              <a:t>2020 data shows consumer usage trends between the USA, UK, and Germany are often quite similar, however we see important differences in ‘reason for use’ – suggesting different drivers and understanding of benefits</a:t>
            </a:r>
          </a:p>
          <a:p>
            <a:r>
              <a:rPr lang="en-US" sz="1400" dirty="0">
                <a:solidFill>
                  <a:srgbClr val="035153"/>
                </a:solidFill>
                <a:latin typeface="Arial" panose="020B0604020202020204" pitchFamily="34" charset="0"/>
                <a:cs typeface="Arial" panose="020B0604020202020204" pitchFamily="34" charset="0"/>
              </a:rPr>
              <a:t>There is a clear need for better consumer education at all usage levels </a:t>
            </a:r>
          </a:p>
          <a:p>
            <a:r>
              <a:rPr lang="en-US" sz="1400" dirty="0">
                <a:solidFill>
                  <a:srgbClr val="035153"/>
                </a:solidFill>
                <a:latin typeface="Arial" panose="020B0604020202020204" pitchFamily="34" charset="0"/>
                <a:cs typeface="Arial" panose="020B0604020202020204" pitchFamily="34" charset="0"/>
              </a:rPr>
              <a:t>Differences in the perceived benefits of supplement types across countries highlights the importance of consumer education, which clearly drives higher usage for a wide array of reasons</a:t>
            </a:r>
          </a:p>
          <a:p>
            <a:r>
              <a:rPr lang="en-US" sz="1400" dirty="0">
                <a:solidFill>
                  <a:srgbClr val="035153"/>
                </a:solidFill>
                <a:latin typeface="Arial" panose="020B0604020202020204" pitchFamily="34" charset="0"/>
                <a:cs typeface="Arial" panose="020B0604020202020204" pitchFamily="34" charset="0"/>
              </a:rPr>
              <a:t>Media coverage and consumer education can quickly raise the bar on supplement awareness, knowledge, and usage;</a:t>
            </a:r>
          </a:p>
          <a:p>
            <a:pPr lvl="1">
              <a:buFont typeface="Wingdings" panose="05000000000000000000" pitchFamily="2" charset="2"/>
              <a:buChar char="ü"/>
            </a:pPr>
            <a:r>
              <a:rPr lang="en-US" sz="1300" dirty="0">
                <a:solidFill>
                  <a:srgbClr val="035153"/>
                </a:solidFill>
                <a:latin typeface="Arial" panose="020B0604020202020204" pitchFamily="34" charset="0"/>
                <a:cs typeface="Arial" panose="020B0604020202020204" pitchFamily="34" charset="0"/>
              </a:rPr>
              <a:t>Vitamin D is a poster child in this area</a:t>
            </a:r>
          </a:p>
          <a:p>
            <a:pPr lvl="1">
              <a:buFont typeface="Wingdings" panose="05000000000000000000" pitchFamily="2" charset="2"/>
              <a:buChar char="ü"/>
            </a:pPr>
            <a:r>
              <a:rPr lang="en-US" sz="1300" dirty="0">
                <a:solidFill>
                  <a:srgbClr val="035153"/>
                </a:solidFill>
                <a:latin typeface="Arial" panose="020B0604020202020204" pitchFamily="34" charset="0"/>
                <a:cs typeface="Arial" panose="020B0604020202020204" pitchFamily="34" charset="0"/>
              </a:rPr>
              <a:t>Turmeric &amp; curcumin are on the journey</a:t>
            </a:r>
          </a:p>
          <a:p>
            <a:pPr lvl="1">
              <a:buFont typeface="Wingdings" panose="05000000000000000000" pitchFamily="2" charset="2"/>
              <a:buChar char="ü"/>
            </a:pPr>
            <a:r>
              <a:rPr lang="en-US" sz="1300" dirty="0">
                <a:solidFill>
                  <a:srgbClr val="035153"/>
                </a:solidFill>
                <a:latin typeface="Arial" panose="020B0604020202020204" pitchFamily="34" charset="0"/>
                <a:cs typeface="Arial" panose="020B0604020202020204" pitchFamily="34" charset="0"/>
              </a:rPr>
              <a:t>Categories like astaxanthin have a long way to go</a:t>
            </a:r>
          </a:p>
          <a:p>
            <a:r>
              <a:rPr lang="en-US" sz="1400" dirty="0">
                <a:solidFill>
                  <a:srgbClr val="035153"/>
                </a:solidFill>
                <a:latin typeface="Arial" panose="020B0604020202020204" pitchFamily="34" charset="0"/>
                <a:cs typeface="Arial" panose="020B0604020202020204" pitchFamily="34" charset="0"/>
              </a:rPr>
              <a:t>Regular Users can serve as prime examples of how education and experience leads to loyal customers; there is a strong correlation between supplement knowledge, experience of benefits and usage levels – </a:t>
            </a:r>
            <a:r>
              <a:rPr lang="en-US" sz="1400" b="1" dirty="0">
                <a:solidFill>
                  <a:srgbClr val="035153"/>
                </a:solidFill>
                <a:latin typeface="Arial" panose="020B0604020202020204" pitchFamily="34" charset="0"/>
                <a:cs typeface="Arial" panose="020B0604020202020204" pitchFamily="34" charset="0"/>
              </a:rPr>
              <a:t>feeling is believing</a:t>
            </a:r>
          </a:p>
          <a:p>
            <a:r>
              <a:rPr lang="en-US" sz="1400" dirty="0">
                <a:solidFill>
                  <a:srgbClr val="035153"/>
                </a:solidFill>
                <a:latin typeface="Arial" panose="020B0604020202020204" pitchFamily="34" charset="0"/>
                <a:cs typeface="Arial" panose="020B0604020202020204" pitchFamily="34" charset="0"/>
              </a:rPr>
              <a:t>It is important that usage is increased in conjunction with education in order to better ensure long term usage</a:t>
            </a:r>
          </a:p>
          <a:p>
            <a:pPr lvl="1"/>
            <a:endParaRPr lang="en-US" sz="1400" dirty="0">
              <a:solidFill>
                <a:srgbClr val="035153"/>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C5DCC10-DCC3-6A43-9946-2C4EECE4FD55}"/>
              </a:ext>
            </a:extLst>
          </p:cNvPr>
          <p:cNvCxnSpPr/>
          <p:nvPr/>
        </p:nvCxnSpPr>
        <p:spPr>
          <a:xfrm>
            <a:off x="540888" y="1224470"/>
            <a:ext cx="511688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Placeholder 4" descr="A person standing in front of a counter&#10;&#10;Description automatically generated">
            <a:extLst>
              <a:ext uri="{FF2B5EF4-FFF2-40B4-BE49-F238E27FC236}">
                <a16:creationId xmlns:a16="http://schemas.microsoft.com/office/drawing/2014/main" id="{3C54A67C-99D2-1049-81A5-7E6BD12A0C45}"/>
              </a:ext>
            </a:extLst>
          </p:cNvPr>
          <p:cNvPicPr>
            <a:picLocks noGrp="1" noChangeAspect="1"/>
          </p:cNvPicPr>
          <p:nvPr>
            <p:ph type="pic" sz="quarter" idx="18"/>
          </p:nvPr>
        </p:nvPicPr>
        <p:blipFill>
          <a:blip r:embed="rId2"/>
          <a:srcRect l="19002" r="19002"/>
          <a:stretch>
            <a:fillRect/>
          </a:stretch>
        </p:blipFill>
        <p:spPr/>
      </p:pic>
    </p:spTree>
    <p:extLst>
      <p:ext uri="{BB962C8B-B14F-4D97-AF65-F5344CB8AC3E}">
        <p14:creationId xmlns:p14="http://schemas.microsoft.com/office/powerpoint/2010/main" val="21314710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22A9379-C890-7F43-A3C6-D93307CFBBEC}"/>
              </a:ext>
            </a:extLst>
          </p:cNvPr>
          <p:cNvSpPr/>
          <p:nvPr/>
        </p:nvSpPr>
        <p:spPr>
          <a:xfrm>
            <a:off x="9387210" y="3679114"/>
            <a:ext cx="2649966" cy="1379500"/>
          </a:xfrm>
          <a:prstGeom prst="roundRect">
            <a:avLst>
              <a:gd name="adj" fmla="val 9539"/>
            </a:avLst>
          </a:prstGeom>
          <a:solidFill>
            <a:srgbClr val="96B1AD"/>
          </a:solidFill>
          <a:ln>
            <a:noFill/>
          </a:ln>
          <a:effectLst>
            <a:outerShdw blurRad="165100" sx="103000" sy="103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TextBox 35">
            <a:extLst>
              <a:ext uri="{FF2B5EF4-FFF2-40B4-BE49-F238E27FC236}">
                <a16:creationId xmlns:a16="http://schemas.microsoft.com/office/drawing/2014/main" id="{F688881F-C05E-1C49-9B21-A38E2773745B}"/>
              </a:ext>
            </a:extLst>
          </p:cNvPr>
          <p:cNvSpPr txBox="1"/>
          <p:nvPr/>
        </p:nvSpPr>
        <p:spPr>
          <a:xfrm>
            <a:off x="9396667" y="3790092"/>
            <a:ext cx="2631051" cy="923330"/>
          </a:xfrm>
          <a:prstGeom prst="rect">
            <a:avLst/>
          </a:prstGeom>
          <a:noFill/>
        </p:spPr>
        <p:txBody>
          <a:bodyPr wrap="square" rtlCol="0">
            <a:spAutoFit/>
          </a:bodyPr>
          <a:lstStyle/>
          <a:p>
            <a:pPr algn="ctr"/>
            <a:r>
              <a:rPr lang="en-US" b="1" dirty="0" err="1">
                <a:solidFill>
                  <a:srgbClr val="035153"/>
                </a:solidFill>
                <a:latin typeface="Arial" panose="020B0604020202020204" pitchFamily="34" charset="0"/>
                <a:cs typeface="Arial" panose="020B0604020202020204" pitchFamily="34" charset="0"/>
              </a:rPr>
              <a:t>Prebotic</a:t>
            </a:r>
            <a:r>
              <a:rPr lang="en-US" b="1" dirty="0">
                <a:solidFill>
                  <a:srgbClr val="035153"/>
                </a:solidFill>
                <a:latin typeface="Arial" panose="020B0604020202020204" pitchFamily="34" charset="0"/>
                <a:cs typeface="Arial" panose="020B0604020202020204" pitchFamily="34" charset="0"/>
              </a:rPr>
              <a:t> User:</a:t>
            </a:r>
          </a:p>
          <a:p>
            <a:pPr algn="ctr"/>
            <a:r>
              <a:rPr lang="en-US" b="1" dirty="0">
                <a:solidFill>
                  <a:srgbClr val="035153"/>
                </a:solidFill>
                <a:latin typeface="Arial" panose="020B0604020202020204" pitchFamily="34" charset="0"/>
                <a:cs typeface="Arial" panose="020B0604020202020204" pitchFamily="34" charset="0"/>
              </a:rPr>
              <a:t>Benefits, Familiarity and Usage</a:t>
            </a:r>
          </a:p>
        </p:txBody>
      </p:sp>
      <p:sp>
        <p:nvSpPr>
          <p:cNvPr id="16" name="Rectangle 15"/>
          <p:cNvSpPr/>
          <p:nvPr/>
        </p:nvSpPr>
        <p:spPr>
          <a:xfrm>
            <a:off x="0" y="0"/>
            <a:ext cx="3265714" cy="6858000"/>
          </a:xfrm>
          <a:prstGeom prst="rect">
            <a:avLst/>
          </a:prstGeom>
          <a:solidFill>
            <a:srgbClr val="03515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279687" y="750627"/>
            <a:ext cx="2840311" cy="5356746"/>
          </a:xfrm>
          <a:prstGeom prst="rect">
            <a:avLst/>
          </a:prstGeom>
          <a:noFill/>
          <a:ln w="19050">
            <a:solidFill>
              <a:srgbClr val="96B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Rounded Corners 5">
            <a:extLst>
              <a:ext uri="{FF2B5EF4-FFF2-40B4-BE49-F238E27FC236}">
                <a16:creationId xmlns:a16="http://schemas.microsoft.com/office/drawing/2014/main" id="{073E5A42-C049-4D8D-9FF6-91BFA9B61278}"/>
              </a:ext>
            </a:extLst>
          </p:cNvPr>
          <p:cNvSpPr/>
          <p:nvPr/>
        </p:nvSpPr>
        <p:spPr>
          <a:xfrm>
            <a:off x="1398708" y="2281093"/>
            <a:ext cx="602266" cy="1534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51624" y="194295"/>
            <a:ext cx="2649966" cy="1379500"/>
          </a:xfrm>
          <a:prstGeom prst="roundRect">
            <a:avLst>
              <a:gd name="adj" fmla="val 9539"/>
            </a:avLst>
          </a:prstGeom>
          <a:solidFill>
            <a:srgbClr val="96B1AD"/>
          </a:solidFill>
          <a:ln>
            <a:noFill/>
          </a:ln>
          <a:effectLst>
            <a:outerShdw blurRad="165100" sx="103000" sy="103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Rounded Rectangle 49"/>
          <p:cNvSpPr/>
          <p:nvPr/>
        </p:nvSpPr>
        <p:spPr>
          <a:xfrm>
            <a:off x="6451624" y="1676115"/>
            <a:ext cx="2649966" cy="1379500"/>
          </a:xfrm>
          <a:prstGeom prst="roundRect">
            <a:avLst>
              <a:gd name="adj" fmla="val 9539"/>
            </a:avLst>
          </a:prstGeom>
          <a:solidFill>
            <a:srgbClr val="96B1AD"/>
          </a:solidFill>
          <a:ln>
            <a:noFill/>
          </a:ln>
          <a:effectLst>
            <a:outerShdw blurRad="165100" sx="103000" sy="103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3" name="Rounded Rectangle 52"/>
          <p:cNvSpPr/>
          <p:nvPr/>
        </p:nvSpPr>
        <p:spPr>
          <a:xfrm>
            <a:off x="9387210" y="194295"/>
            <a:ext cx="2649966" cy="1379500"/>
          </a:xfrm>
          <a:prstGeom prst="roundRect">
            <a:avLst>
              <a:gd name="adj" fmla="val 9539"/>
            </a:avLst>
          </a:prstGeom>
          <a:solidFill>
            <a:srgbClr val="96B1AD"/>
          </a:solidFill>
          <a:ln>
            <a:noFill/>
          </a:ln>
          <a:effectLst>
            <a:outerShdw blurRad="165100" sx="103000" sy="103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6" name="Rounded Rectangle 55"/>
          <p:cNvSpPr/>
          <p:nvPr/>
        </p:nvSpPr>
        <p:spPr>
          <a:xfrm>
            <a:off x="9387210" y="1676115"/>
            <a:ext cx="2649966" cy="1379500"/>
          </a:xfrm>
          <a:prstGeom prst="roundRect">
            <a:avLst>
              <a:gd name="adj" fmla="val 9539"/>
            </a:avLst>
          </a:prstGeom>
          <a:solidFill>
            <a:srgbClr val="96B1AD"/>
          </a:solidFill>
          <a:ln>
            <a:noFill/>
          </a:ln>
          <a:effectLst>
            <a:outerShdw blurRad="165100" sx="103000" sy="103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9" name="Rounded Rectangle 58"/>
          <p:cNvSpPr/>
          <p:nvPr/>
        </p:nvSpPr>
        <p:spPr>
          <a:xfrm>
            <a:off x="3603622" y="1676115"/>
            <a:ext cx="2649966" cy="1379500"/>
          </a:xfrm>
          <a:prstGeom prst="roundRect">
            <a:avLst>
              <a:gd name="adj" fmla="val 9539"/>
            </a:avLst>
          </a:prstGeom>
          <a:solidFill>
            <a:srgbClr val="96B1AD"/>
          </a:solidFill>
          <a:ln>
            <a:noFill/>
          </a:ln>
          <a:effectLst>
            <a:outerShdw blurRad="165100" sx="103000" sy="103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Rounded Rectangle 61"/>
          <p:cNvSpPr/>
          <p:nvPr/>
        </p:nvSpPr>
        <p:spPr>
          <a:xfrm>
            <a:off x="6509419" y="5188395"/>
            <a:ext cx="2649966" cy="1379500"/>
          </a:xfrm>
          <a:prstGeom prst="roundRect">
            <a:avLst>
              <a:gd name="adj" fmla="val 9539"/>
            </a:avLst>
          </a:prstGeom>
          <a:solidFill>
            <a:srgbClr val="96B1AD"/>
          </a:solidFill>
          <a:ln>
            <a:noFill/>
          </a:ln>
          <a:effectLst>
            <a:outerShdw blurRad="165100" sx="103000" sy="103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a:extLst>
              <a:ext uri="{FF2B5EF4-FFF2-40B4-BE49-F238E27FC236}">
                <a16:creationId xmlns:a16="http://schemas.microsoft.com/office/drawing/2014/main" id="{C5A9D40F-A381-174C-9D4A-1448A86F4A92}"/>
              </a:ext>
            </a:extLst>
          </p:cNvPr>
          <p:cNvSpPr txBox="1"/>
          <p:nvPr/>
        </p:nvSpPr>
        <p:spPr>
          <a:xfrm>
            <a:off x="344696" y="2529490"/>
            <a:ext cx="2710291" cy="2062103"/>
          </a:xfrm>
          <a:prstGeom prst="rect">
            <a:avLst/>
          </a:prstGeom>
          <a:noFill/>
        </p:spPr>
        <p:txBody>
          <a:bodyPr wrap="square" rtlCol="0" anchor="ctr">
            <a:spAutoFit/>
          </a:bodyPr>
          <a:lstStyle/>
          <a:p>
            <a:pPr algn="ctr"/>
            <a:r>
              <a:rPr lang="en-US" sz="3200" b="1" cap="all" dirty="0">
                <a:solidFill>
                  <a:srgbClr val="96B1AD"/>
                </a:solidFill>
                <a:latin typeface="Arial Black" panose="020B0604020202020204" pitchFamily="34" charset="0"/>
                <a:cs typeface="Arial Black" panose="020B0604020202020204" pitchFamily="34" charset="0"/>
              </a:rPr>
              <a:t>Table</a:t>
            </a:r>
          </a:p>
          <a:p>
            <a:pPr algn="ctr"/>
            <a:r>
              <a:rPr lang="en-US" sz="3200" b="1" cap="all" dirty="0">
                <a:solidFill>
                  <a:srgbClr val="96B1AD"/>
                </a:solidFill>
                <a:latin typeface="Arial Black" panose="020B0604020202020204" pitchFamily="34" charset="0"/>
                <a:cs typeface="Arial Black" panose="020B0604020202020204" pitchFamily="34" charset="0"/>
              </a:rPr>
              <a:t>Of </a:t>
            </a:r>
          </a:p>
          <a:p>
            <a:pPr algn="ctr"/>
            <a:r>
              <a:rPr lang="en-US" sz="3200" b="1" cap="all" dirty="0">
                <a:solidFill>
                  <a:srgbClr val="96B1AD"/>
                </a:solidFill>
                <a:latin typeface="Arial Black" panose="020B0604020202020204" pitchFamily="34" charset="0"/>
                <a:cs typeface="Arial Black" panose="020B0604020202020204" pitchFamily="34" charset="0"/>
              </a:rPr>
              <a:t>contents</a:t>
            </a:r>
          </a:p>
          <a:p>
            <a:pPr algn="ctr"/>
            <a:r>
              <a:rPr lang="en-US" sz="3200" dirty="0">
                <a:solidFill>
                  <a:srgbClr val="96B1AD"/>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4F88CEF7-EAE6-694B-A39C-CB2840F1D0F7}"/>
              </a:ext>
            </a:extLst>
          </p:cNvPr>
          <p:cNvSpPr txBox="1"/>
          <p:nvPr/>
        </p:nvSpPr>
        <p:spPr>
          <a:xfrm>
            <a:off x="6484548" y="602146"/>
            <a:ext cx="2631051" cy="369332"/>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Core Demographics</a:t>
            </a:r>
          </a:p>
        </p:txBody>
      </p:sp>
      <p:sp>
        <p:nvSpPr>
          <p:cNvPr id="14" name="Rounded Rectangle 13">
            <a:extLst>
              <a:ext uri="{FF2B5EF4-FFF2-40B4-BE49-F238E27FC236}">
                <a16:creationId xmlns:a16="http://schemas.microsoft.com/office/drawing/2014/main" id="{A3A1C23C-BA8A-A14D-87BB-6A129FC2D981}"/>
              </a:ext>
            </a:extLst>
          </p:cNvPr>
          <p:cNvSpPr/>
          <p:nvPr/>
        </p:nvSpPr>
        <p:spPr>
          <a:xfrm>
            <a:off x="6449274" y="3679114"/>
            <a:ext cx="2649966" cy="1379500"/>
          </a:xfrm>
          <a:prstGeom prst="roundRect">
            <a:avLst>
              <a:gd name="adj" fmla="val 9539"/>
            </a:avLst>
          </a:prstGeom>
          <a:solidFill>
            <a:srgbClr val="96B1AD"/>
          </a:solidFill>
          <a:ln>
            <a:noFill/>
          </a:ln>
          <a:effectLst>
            <a:outerShdw blurRad="165100" sx="103000" sy="103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ounded Rectangle 17">
            <a:extLst>
              <a:ext uri="{FF2B5EF4-FFF2-40B4-BE49-F238E27FC236}">
                <a16:creationId xmlns:a16="http://schemas.microsoft.com/office/drawing/2014/main" id="{11B6E686-45AA-5D4D-B919-0FE519B8EAE3}"/>
              </a:ext>
            </a:extLst>
          </p:cNvPr>
          <p:cNvSpPr/>
          <p:nvPr/>
        </p:nvSpPr>
        <p:spPr>
          <a:xfrm>
            <a:off x="9387210" y="5188395"/>
            <a:ext cx="2649966" cy="1379500"/>
          </a:xfrm>
          <a:prstGeom prst="roundRect">
            <a:avLst>
              <a:gd name="adj" fmla="val 9539"/>
            </a:avLst>
          </a:prstGeom>
          <a:solidFill>
            <a:srgbClr val="96B1AD"/>
          </a:solidFill>
          <a:ln>
            <a:noFill/>
          </a:ln>
          <a:effectLst>
            <a:outerShdw blurRad="165100" sx="103000" sy="103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a:extLst>
              <a:ext uri="{FF2B5EF4-FFF2-40B4-BE49-F238E27FC236}">
                <a16:creationId xmlns:a16="http://schemas.microsoft.com/office/drawing/2014/main" id="{0AC03896-AB21-044F-9B5E-84788CE7E7AD}"/>
              </a:ext>
            </a:extLst>
          </p:cNvPr>
          <p:cNvSpPr txBox="1"/>
          <p:nvPr/>
        </p:nvSpPr>
        <p:spPr>
          <a:xfrm>
            <a:off x="9406125" y="602146"/>
            <a:ext cx="2631051" cy="369332"/>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General Overview</a:t>
            </a:r>
          </a:p>
        </p:txBody>
      </p:sp>
      <p:sp>
        <p:nvSpPr>
          <p:cNvPr id="20" name="TextBox 19">
            <a:extLst>
              <a:ext uri="{FF2B5EF4-FFF2-40B4-BE49-F238E27FC236}">
                <a16:creationId xmlns:a16="http://schemas.microsoft.com/office/drawing/2014/main" id="{420F13A9-4A12-C248-9376-D8E61C9F19AA}"/>
              </a:ext>
            </a:extLst>
          </p:cNvPr>
          <p:cNvSpPr txBox="1"/>
          <p:nvPr/>
        </p:nvSpPr>
        <p:spPr>
          <a:xfrm>
            <a:off x="3619993" y="2023924"/>
            <a:ext cx="2631051" cy="369332"/>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Familiarity</a:t>
            </a:r>
          </a:p>
        </p:txBody>
      </p:sp>
      <p:sp>
        <p:nvSpPr>
          <p:cNvPr id="21" name="TextBox 20">
            <a:extLst>
              <a:ext uri="{FF2B5EF4-FFF2-40B4-BE49-F238E27FC236}">
                <a16:creationId xmlns:a16="http://schemas.microsoft.com/office/drawing/2014/main" id="{C8174C69-4412-2142-AF4A-BE798EDB806C}"/>
              </a:ext>
            </a:extLst>
          </p:cNvPr>
          <p:cNvSpPr txBox="1"/>
          <p:nvPr/>
        </p:nvSpPr>
        <p:spPr>
          <a:xfrm>
            <a:off x="6468524" y="2023924"/>
            <a:ext cx="2631051" cy="369332"/>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Usage &amp; Spend</a:t>
            </a:r>
          </a:p>
        </p:txBody>
      </p:sp>
      <p:sp>
        <p:nvSpPr>
          <p:cNvPr id="22" name="TextBox 21">
            <a:extLst>
              <a:ext uri="{FF2B5EF4-FFF2-40B4-BE49-F238E27FC236}">
                <a16:creationId xmlns:a16="http://schemas.microsoft.com/office/drawing/2014/main" id="{ECDCBED8-5291-1B42-9C8D-EA37D8EBC2E3}"/>
              </a:ext>
            </a:extLst>
          </p:cNvPr>
          <p:cNvSpPr txBox="1"/>
          <p:nvPr/>
        </p:nvSpPr>
        <p:spPr>
          <a:xfrm>
            <a:off x="9386985" y="1885425"/>
            <a:ext cx="2631051" cy="646331"/>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Shopping Behavior</a:t>
            </a:r>
          </a:p>
          <a:p>
            <a:pPr algn="ctr"/>
            <a:r>
              <a:rPr lang="en-US" b="1" dirty="0">
                <a:solidFill>
                  <a:srgbClr val="035153"/>
                </a:solidFill>
                <a:latin typeface="Arial" panose="020B0604020202020204" pitchFamily="34" charset="0"/>
                <a:cs typeface="Arial" panose="020B0604020202020204" pitchFamily="34" charset="0"/>
              </a:rPr>
              <a:t>Drivers</a:t>
            </a:r>
          </a:p>
        </p:txBody>
      </p:sp>
      <p:sp>
        <p:nvSpPr>
          <p:cNvPr id="23" name="TextBox 22">
            <a:extLst>
              <a:ext uri="{FF2B5EF4-FFF2-40B4-BE49-F238E27FC236}">
                <a16:creationId xmlns:a16="http://schemas.microsoft.com/office/drawing/2014/main" id="{0573083C-D7E7-7941-B20C-E94B5049FCA0}"/>
              </a:ext>
            </a:extLst>
          </p:cNvPr>
          <p:cNvSpPr txBox="1"/>
          <p:nvPr/>
        </p:nvSpPr>
        <p:spPr>
          <a:xfrm>
            <a:off x="6538912" y="5398137"/>
            <a:ext cx="2631051" cy="646331"/>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Prebiotic User:</a:t>
            </a:r>
          </a:p>
          <a:p>
            <a:pPr algn="ctr"/>
            <a:r>
              <a:rPr lang="en-US" b="1" dirty="0">
                <a:solidFill>
                  <a:srgbClr val="035153"/>
                </a:solidFill>
                <a:latin typeface="Arial" panose="020B0604020202020204" pitchFamily="34" charset="0"/>
                <a:cs typeface="Arial" panose="020B0604020202020204" pitchFamily="34" charset="0"/>
              </a:rPr>
              <a:t>Shopping Behavior</a:t>
            </a:r>
          </a:p>
        </p:txBody>
      </p:sp>
      <p:sp>
        <p:nvSpPr>
          <p:cNvPr id="24" name="TextBox 23">
            <a:extLst>
              <a:ext uri="{FF2B5EF4-FFF2-40B4-BE49-F238E27FC236}">
                <a16:creationId xmlns:a16="http://schemas.microsoft.com/office/drawing/2014/main" id="{E16F40D8-52A0-5643-ABBE-A84929683454}"/>
              </a:ext>
            </a:extLst>
          </p:cNvPr>
          <p:cNvSpPr txBox="1"/>
          <p:nvPr/>
        </p:nvSpPr>
        <p:spPr>
          <a:xfrm>
            <a:off x="6449274" y="3928592"/>
            <a:ext cx="2631051" cy="646331"/>
          </a:xfrm>
          <a:prstGeom prst="rect">
            <a:avLst/>
          </a:prstGeom>
          <a:noFill/>
        </p:spPr>
        <p:txBody>
          <a:bodyPr wrap="square" rtlCol="0">
            <a:spAutoFit/>
          </a:bodyPr>
          <a:lstStyle/>
          <a:p>
            <a:pPr algn="ctr"/>
            <a:r>
              <a:rPr lang="en-US" b="1" dirty="0" err="1">
                <a:solidFill>
                  <a:srgbClr val="035153"/>
                </a:solidFill>
                <a:latin typeface="Arial" panose="020B0604020202020204" pitchFamily="34" charset="0"/>
                <a:cs typeface="Arial" panose="020B0604020202020204" pitchFamily="34" charset="0"/>
              </a:rPr>
              <a:t>Prebotic</a:t>
            </a:r>
            <a:r>
              <a:rPr lang="en-US" b="1" dirty="0">
                <a:solidFill>
                  <a:srgbClr val="035153"/>
                </a:solidFill>
                <a:latin typeface="Arial" panose="020B0604020202020204" pitchFamily="34" charset="0"/>
                <a:cs typeface="Arial" panose="020B0604020202020204" pitchFamily="34" charset="0"/>
              </a:rPr>
              <a:t> User: Demographics</a:t>
            </a:r>
          </a:p>
        </p:txBody>
      </p:sp>
      <p:sp>
        <p:nvSpPr>
          <p:cNvPr id="27" name="TextBox 26">
            <a:extLst>
              <a:ext uri="{FF2B5EF4-FFF2-40B4-BE49-F238E27FC236}">
                <a16:creationId xmlns:a16="http://schemas.microsoft.com/office/drawing/2014/main" id="{CB507256-6D20-9248-92DC-7BD15195D302}"/>
              </a:ext>
            </a:extLst>
          </p:cNvPr>
          <p:cNvSpPr txBox="1"/>
          <p:nvPr/>
        </p:nvSpPr>
        <p:spPr>
          <a:xfrm>
            <a:off x="9390761" y="5259637"/>
            <a:ext cx="2631051" cy="923330"/>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Prebiotic User:</a:t>
            </a:r>
          </a:p>
          <a:p>
            <a:pPr algn="ctr"/>
            <a:r>
              <a:rPr lang="en-US" b="1" dirty="0">
                <a:solidFill>
                  <a:srgbClr val="035153"/>
                </a:solidFill>
                <a:latin typeface="Arial" panose="020B0604020202020204" pitchFamily="34" charset="0"/>
                <a:cs typeface="Arial" panose="020B0604020202020204" pitchFamily="34" charset="0"/>
              </a:rPr>
              <a:t>Trust, Transparency and Sustainability</a:t>
            </a:r>
          </a:p>
        </p:txBody>
      </p:sp>
      <p:sp>
        <p:nvSpPr>
          <p:cNvPr id="4" name="TextBox 3">
            <a:extLst>
              <a:ext uri="{FF2B5EF4-FFF2-40B4-BE49-F238E27FC236}">
                <a16:creationId xmlns:a16="http://schemas.microsoft.com/office/drawing/2014/main" id="{EBB96CDA-74AE-8D49-B9A2-C6AA4BEA5D76}"/>
              </a:ext>
            </a:extLst>
          </p:cNvPr>
          <p:cNvSpPr txBox="1"/>
          <p:nvPr/>
        </p:nvSpPr>
        <p:spPr>
          <a:xfrm>
            <a:off x="10052528" y="950623"/>
            <a:ext cx="1338245" cy="369332"/>
          </a:xfrm>
          <a:prstGeom prst="rect">
            <a:avLst/>
          </a:prstGeom>
          <a:noFill/>
        </p:spPr>
        <p:txBody>
          <a:bodyPr wrap="square" rtlCol="0">
            <a:spAutoFit/>
          </a:bodyPr>
          <a:lstStyle/>
          <a:p>
            <a:pPr algn="ctr"/>
            <a:r>
              <a:rPr lang="en-US" dirty="0">
                <a:solidFill>
                  <a:srgbClr val="035153"/>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Page 12</a:t>
            </a:r>
            <a:endParaRPr lang="en-US" dirty="0">
              <a:solidFill>
                <a:srgbClr val="035153"/>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F59C1C9-B5E7-C94C-9359-3F8E0F8060E8}"/>
              </a:ext>
            </a:extLst>
          </p:cNvPr>
          <p:cNvSpPr txBox="1"/>
          <p:nvPr/>
        </p:nvSpPr>
        <p:spPr>
          <a:xfrm>
            <a:off x="7130951" y="950623"/>
            <a:ext cx="1338245" cy="369332"/>
          </a:xfrm>
          <a:prstGeom prst="rect">
            <a:avLst/>
          </a:prstGeom>
          <a:noFill/>
        </p:spPr>
        <p:txBody>
          <a:bodyPr wrap="square" rtlCol="0">
            <a:spAutoFit/>
          </a:bodyPr>
          <a:lstStyle/>
          <a:p>
            <a:pPr algn="ctr"/>
            <a:r>
              <a:rPr lang="en-US" dirty="0">
                <a:solidFill>
                  <a:srgbClr val="035153"/>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Page 8</a:t>
            </a:r>
            <a:endParaRPr lang="en-US" dirty="0">
              <a:solidFill>
                <a:srgbClr val="035153"/>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E2348EF-1A1A-4745-A03E-B1BBBEAB73AD}"/>
              </a:ext>
            </a:extLst>
          </p:cNvPr>
          <p:cNvSpPr txBox="1"/>
          <p:nvPr/>
        </p:nvSpPr>
        <p:spPr>
          <a:xfrm>
            <a:off x="4035556" y="2452240"/>
            <a:ext cx="1799924" cy="369332"/>
          </a:xfrm>
          <a:prstGeom prst="rect">
            <a:avLst/>
          </a:prstGeom>
          <a:noFill/>
        </p:spPr>
        <p:txBody>
          <a:bodyPr wrap="square" rtlCol="0">
            <a:spAutoFit/>
          </a:bodyPr>
          <a:lstStyle/>
          <a:p>
            <a:pPr algn="ctr"/>
            <a:r>
              <a:rPr lang="en-US" dirty="0">
                <a:solidFill>
                  <a:srgbClr val="035153"/>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Page 25</a:t>
            </a:r>
            <a:endParaRPr lang="en-US" dirty="0">
              <a:solidFill>
                <a:srgbClr val="035153"/>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F7ED4E-00A2-2B43-8FBD-5BEC7C4309EF}"/>
              </a:ext>
            </a:extLst>
          </p:cNvPr>
          <p:cNvSpPr txBox="1"/>
          <p:nvPr/>
        </p:nvSpPr>
        <p:spPr>
          <a:xfrm>
            <a:off x="6792647" y="2452240"/>
            <a:ext cx="1982804" cy="369332"/>
          </a:xfrm>
          <a:prstGeom prst="rect">
            <a:avLst/>
          </a:prstGeom>
          <a:solidFill>
            <a:srgbClr val="96B1AD"/>
          </a:solidFill>
        </p:spPr>
        <p:txBody>
          <a:bodyPr wrap="square" rtlCol="0">
            <a:spAutoFit/>
          </a:bodyPr>
          <a:lstStyle/>
          <a:p>
            <a:pPr algn="ctr"/>
            <a:r>
              <a:rPr lang="en-US" dirty="0">
                <a:solidFill>
                  <a:srgbClr val="035153"/>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Page 33</a:t>
            </a:r>
            <a:endParaRPr lang="en-US" dirty="0">
              <a:solidFill>
                <a:srgbClr val="035153"/>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F265F4-3831-244B-B504-647163B12DB1}"/>
              </a:ext>
            </a:extLst>
          </p:cNvPr>
          <p:cNvSpPr txBox="1"/>
          <p:nvPr/>
        </p:nvSpPr>
        <p:spPr>
          <a:xfrm>
            <a:off x="9711108" y="2452240"/>
            <a:ext cx="1982804" cy="369332"/>
          </a:xfrm>
          <a:prstGeom prst="rect">
            <a:avLst/>
          </a:prstGeom>
          <a:noFill/>
        </p:spPr>
        <p:txBody>
          <a:bodyPr wrap="square" rtlCol="0">
            <a:spAutoFit/>
          </a:bodyPr>
          <a:lstStyle/>
          <a:p>
            <a:pPr algn="ctr"/>
            <a:r>
              <a:rPr lang="en-US" dirty="0">
                <a:solidFill>
                  <a:srgbClr val="035153"/>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Page 46</a:t>
            </a:r>
            <a:endParaRPr lang="en-US" dirty="0">
              <a:solidFill>
                <a:srgbClr val="035153"/>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9D6119-DB96-E344-8BC1-F040E2386C14}"/>
              </a:ext>
            </a:extLst>
          </p:cNvPr>
          <p:cNvSpPr txBox="1"/>
          <p:nvPr/>
        </p:nvSpPr>
        <p:spPr>
          <a:xfrm>
            <a:off x="4170912" y="522621"/>
            <a:ext cx="2088682" cy="1015663"/>
          </a:xfrm>
          <a:prstGeom prst="rect">
            <a:avLst/>
          </a:prstGeom>
          <a:noFill/>
        </p:spPr>
        <p:txBody>
          <a:bodyPr wrap="square" rtlCol="0">
            <a:spAutoFit/>
          </a:bodyPr>
          <a:lstStyle/>
          <a:p>
            <a:pPr algn="r"/>
            <a:r>
              <a:rPr lang="en-US" sz="2000" b="1" dirty="0">
                <a:solidFill>
                  <a:srgbClr val="035153"/>
                </a:solidFill>
                <a:latin typeface="Arial Black" panose="020B0604020202020204" pitchFamily="34" charset="0"/>
                <a:cs typeface="Arial Black" panose="020B0604020202020204" pitchFamily="34" charset="0"/>
              </a:rPr>
              <a:t>Overall Supplement User Data</a:t>
            </a:r>
          </a:p>
        </p:txBody>
      </p:sp>
      <p:sp>
        <p:nvSpPr>
          <p:cNvPr id="31" name="TextBox 30">
            <a:extLst>
              <a:ext uri="{FF2B5EF4-FFF2-40B4-BE49-F238E27FC236}">
                <a16:creationId xmlns:a16="http://schemas.microsoft.com/office/drawing/2014/main" id="{312083BC-972E-D947-813E-5E9A5BBEAEA8}"/>
              </a:ext>
            </a:extLst>
          </p:cNvPr>
          <p:cNvSpPr txBox="1"/>
          <p:nvPr/>
        </p:nvSpPr>
        <p:spPr>
          <a:xfrm>
            <a:off x="4170912" y="3724324"/>
            <a:ext cx="2088682" cy="1015663"/>
          </a:xfrm>
          <a:prstGeom prst="rect">
            <a:avLst/>
          </a:prstGeom>
          <a:noFill/>
        </p:spPr>
        <p:txBody>
          <a:bodyPr wrap="square" rtlCol="0">
            <a:spAutoFit/>
          </a:bodyPr>
          <a:lstStyle/>
          <a:p>
            <a:pPr algn="r"/>
            <a:r>
              <a:rPr lang="en-US" sz="2000" b="1" dirty="0">
                <a:solidFill>
                  <a:srgbClr val="035153"/>
                </a:solidFill>
                <a:latin typeface="Arial Black" panose="020B0604020202020204" pitchFamily="34" charset="0"/>
                <a:cs typeface="Arial Black" panose="020B0604020202020204" pitchFamily="34" charset="0"/>
              </a:rPr>
              <a:t>Prebiotic Supplement User Data</a:t>
            </a:r>
          </a:p>
        </p:txBody>
      </p:sp>
      <p:sp>
        <p:nvSpPr>
          <p:cNvPr id="33" name="TextBox 32">
            <a:extLst>
              <a:ext uri="{FF2B5EF4-FFF2-40B4-BE49-F238E27FC236}">
                <a16:creationId xmlns:a16="http://schemas.microsoft.com/office/drawing/2014/main" id="{89913BFD-3757-894A-8EAE-E84F38C2FDEC}"/>
              </a:ext>
            </a:extLst>
          </p:cNvPr>
          <p:cNvSpPr txBox="1"/>
          <p:nvPr/>
        </p:nvSpPr>
        <p:spPr>
          <a:xfrm>
            <a:off x="9720790" y="4597713"/>
            <a:ext cx="1982804" cy="369332"/>
          </a:xfrm>
          <a:prstGeom prst="rect">
            <a:avLst/>
          </a:prstGeom>
          <a:noFill/>
        </p:spPr>
        <p:txBody>
          <a:bodyPr wrap="square" rtlCol="0">
            <a:spAutoFit/>
          </a:bodyPr>
          <a:lstStyle/>
          <a:p>
            <a:pPr algn="ctr"/>
            <a:r>
              <a:rPr lang="en-US" dirty="0">
                <a:solidFill>
                  <a:srgbClr val="035153"/>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Page 67</a:t>
            </a:r>
            <a:endParaRPr lang="en-US" dirty="0">
              <a:solidFill>
                <a:srgbClr val="035153"/>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C392C7D9-B489-B84C-A6E4-005D4F24F353}"/>
              </a:ext>
            </a:extLst>
          </p:cNvPr>
          <p:cNvSpPr txBox="1"/>
          <p:nvPr/>
        </p:nvSpPr>
        <p:spPr>
          <a:xfrm>
            <a:off x="6863035" y="6084926"/>
            <a:ext cx="1982804" cy="369332"/>
          </a:xfrm>
          <a:prstGeom prst="rect">
            <a:avLst/>
          </a:prstGeom>
          <a:noFill/>
        </p:spPr>
        <p:txBody>
          <a:bodyPr wrap="square" rtlCol="0">
            <a:spAutoFit/>
          </a:bodyPr>
          <a:lstStyle/>
          <a:p>
            <a:pPr algn="ctr"/>
            <a:r>
              <a:rPr lang="en-US" dirty="0">
                <a:solidFill>
                  <a:srgbClr val="035153"/>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Page 82</a:t>
            </a:r>
            <a:endParaRPr lang="en-US" dirty="0">
              <a:solidFill>
                <a:srgbClr val="035153"/>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348916F-5708-3548-9073-CADF7CE66E91}"/>
              </a:ext>
            </a:extLst>
          </p:cNvPr>
          <p:cNvSpPr txBox="1"/>
          <p:nvPr/>
        </p:nvSpPr>
        <p:spPr>
          <a:xfrm>
            <a:off x="6773397" y="4597713"/>
            <a:ext cx="1982804" cy="369332"/>
          </a:xfrm>
          <a:prstGeom prst="rect">
            <a:avLst/>
          </a:prstGeom>
          <a:noFill/>
        </p:spPr>
        <p:txBody>
          <a:bodyPr wrap="square" rtlCol="0">
            <a:spAutoFit/>
          </a:bodyPr>
          <a:lstStyle/>
          <a:p>
            <a:pPr algn="ctr"/>
            <a:r>
              <a:rPr lang="en-US" dirty="0">
                <a:solidFill>
                  <a:srgbClr val="035153"/>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Page 61</a:t>
            </a:r>
            <a:endParaRPr lang="en-US" dirty="0">
              <a:solidFill>
                <a:srgbClr val="035153"/>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21FC585-7FBA-6B46-A423-0BCB824E76AE}"/>
              </a:ext>
            </a:extLst>
          </p:cNvPr>
          <p:cNvSpPr txBox="1"/>
          <p:nvPr/>
        </p:nvSpPr>
        <p:spPr>
          <a:xfrm>
            <a:off x="9714884" y="6084926"/>
            <a:ext cx="1982804" cy="369332"/>
          </a:xfrm>
          <a:prstGeom prst="rect">
            <a:avLst/>
          </a:prstGeom>
          <a:noFill/>
        </p:spPr>
        <p:txBody>
          <a:bodyPr wrap="square" rtlCol="0">
            <a:spAutoFit/>
          </a:bodyPr>
          <a:lstStyle/>
          <a:p>
            <a:pPr algn="ctr"/>
            <a:r>
              <a:rPr lang="en-US" dirty="0">
                <a:solidFill>
                  <a:srgbClr val="035153"/>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Page 93</a:t>
            </a:r>
            <a:endParaRPr lang="en-US" dirty="0">
              <a:solidFill>
                <a:srgbClr val="03515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776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AD9209B6-9CD7-B44C-9CB0-29D2E8E262B6}"/>
              </a:ext>
            </a:extLst>
          </p:cNvPr>
          <p:cNvSpPr txBox="1">
            <a:spLocks/>
          </p:cNvSpPr>
          <p:nvPr/>
        </p:nvSpPr>
        <p:spPr bwMode="auto">
          <a:xfrm>
            <a:off x="6745101" y="2994285"/>
            <a:ext cx="4707384" cy="98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spcBef>
                <a:spcPct val="20000"/>
              </a:spcBef>
              <a:buFont typeface="Arial" panose="020B0604020202020204" pitchFamily="34" charset="0"/>
              <a:buNone/>
            </a:pPr>
            <a:r>
              <a:rPr lang="en-US" altLang="id-ID" sz="3600" b="1" dirty="0">
                <a:solidFill>
                  <a:srgbClr val="035153"/>
                </a:solidFill>
                <a:latin typeface="Arial Black" panose="020B0604020202020204" pitchFamily="34" charset="0"/>
                <a:cs typeface="Arial Black" panose="020B0604020202020204" pitchFamily="34" charset="0"/>
              </a:rPr>
              <a:t>PREBIOTICS SURVEY DATA</a:t>
            </a:r>
          </a:p>
        </p:txBody>
      </p:sp>
      <p:pic>
        <p:nvPicPr>
          <p:cNvPr id="7" name="Picture 6">
            <a:extLst>
              <a:ext uri="{FF2B5EF4-FFF2-40B4-BE49-F238E27FC236}">
                <a16:creationId xmlns:a16="http://schemas.microsoft.com/office/drawing/2014/main" id="{992AF87F-D7FC-0C46-929A-E618D2E1AA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66" y="6173472"/>
            <a:ext cx="1316736" cy="684528"/>
          </a:xfrm>
          <a:prstGeom prst="rect">
            <a:avLst/>
          </a:prstGeom>
        </p:spPr>
      </p:pic>
      <p:pic>
        <p:nvPicPr>
          <p:cNvPr id="9" name="Picture Placeholder 8" descr="A banana sitting on top of a wooden table&#10;&#10;Description automatically generated">
            <a:extLst>
              <a:ext uri="{FF2B5EF4-FFF2-40B4-BE49-F238E27FC236}">
                <a16:creationId xmlns:a16="http://schemas.microsoft.com/office/drawing/2014/main" id="{63E6538B-8E64-0B44-8024-CBF532787489}"/>
              </a:ext>
            </a:extLst>
          </p:cNvPr>
          <p:cNvPicPr>
            <a:picLocks noGrp="1" noChangeAspect="1"/>
          </p:cNvPicPr>
          <p:nvPr>
            <p:ph type="pic" sz="quarter" idx="10"/>
          </p:nvPr>
        </p:nvPicPr>
        <p:blipFill>
          <a:blip r:embed="rId3"/>
          <a:srcRect l="23171" r="23171"/>
          <a:stretch>
            <a:fillRect/>
          </a:stretch>
        </p:blipFill>
        <p:spPr/>
      </p:pic>
      <p:sp>
        <p:nvSpPr>
          <p:cNvPr id="5" name="Freeform 5">
            <a:extLst>
              <a:ext uri="{FF2B5EF4-FFF2-40B4-BE49-F238E27FC236}">
                <a16:creationId xmlns:a16="http://schemas.microsoft.com/office/drawing/2014/main" id="{14BBA90D-57AC-1545-918C-1F64EFBC893F}"/>
              </a:ext>
            </a:extLst>
          </p:cNvPr>
          <p:cNvSpPr>
            <a:spLocks/>
          </p:cNvSpPr>
          <p:nvPr/>
        </p:nvSpPr>
        <p:spPr bwMode="auto">
          <a:xfrm>
            <a:off x="2329588"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1244534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A87F9A4-DE82-FB4C-BD24-8B37A671D33D}"/>
              </a:ext>
            </a:extLst>
          </p:cNvPr>
          <p:cNvSpPr txBox="1">
            <a:spLocks/>
          </p:cNvSpPr>
          <p:nvPr/>
        </p:nvSpPr>
        <p:spPr>
          <a:xfrm>
            <a:off x="931326" y="198646"/>
            <a:ext cx="6302766" cy="80168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r>
              <a:rPr lang="en-US" sz="2800" cap="all" dirty="0">
                <a:solidFill>
                  <a:srgbClr val="025253"/>
                </a:solidFill>
                <a:latin typeface="Arial Black"/>
                <a:cs typeface="Arial Bold"/>
              </a:rPr>
              <a:t>Prebiotic USER general Demographics</a:t>
            </a:r>
          </a:p>
        </p:txBody>
      </p:sp>
      <p:graphicFrame>
        <p:nvGraphicFramePr>
          <p:cNvPr id="4" name="Content Placeholder 8">
            <a:extLst>
              <a:ext uri="{FF2B5EF4-FFF2-40B4-BE49-F238E27FC236}">
                <a16:creationId xmlns:a16="http://schemas.microsoft.com/office/drawing/2014/main" id="{F51448E5-D3C1-FC44-9162-220F04F75A22}"/>
              </a:ext>
            </a:extLst>
          </p:cNvPr>
          <p:cNvGraphicFramePr>
            <a:graphicFrameLocks/>
          </p:cNvGraphicFramePr>
          <p:nvPr>
            <p:extLst>
              <p:ext uri="{D42A27DB-BD31-4B8C-83A1-F6EECF244321}">
                <p14:modId xmlns:p14="http://schemas.microsoft.com/office/powerpoint/2010/main" val="3074636834"/>
              </p:ext>
            </p:extLst>
          </p:nvPr>
        </p:nvGraphicFramePr>
        <p:xfrm>
          <a:off x="-1624993" y="2332656"/>
          <a:ext cx="4951646" cy="3559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8">
            <a:extLst>
              <a:ext uri="{FF2B5EF4-FFF2-40B4-BE49-F238E27FC236}">
                <a16:creationId xmlns:a16="http://schemas.microsoft.com/office/drawing/2014/main" id="{93A6FF83-2401-B14C-B648-A9CDB1744717}"/>
              </a:ext>
            </a:extLst>
          </p:cNvPr>
          <p:cNvGraphicFramePr>
            <a:graphicFrameLocks/>
          </p:cNvGraphicFramePr>
          <p:nvPr>
            <p:extLst>
              <p:ext uri="{D42A27DB-BD31-4B8C-83A1-F6EECF244321}">
                <p14:modId xmlns:p14="http://schemas.microsoft.com/office/powerpoint/2010/main" val="1598458882"/>
              </p:ext>
            </p:extLst>
          </p:nvPr>
        </p:nvGraphicFramePr>
        <p:xfrm>
          <a:off x="3167845" y="2174666"/>
          <a:ext cx="4369684" cy="3674654"/>
        </p:xfrm>
        <a:graphic>
          <a:graphicData uri="http://schemas.openxmlformats.org/drawingml/2006/chart">
            <c:chart xmlns:c="http://schemas.openxmlformats.org/drawingml/2006/chart" xmlns:r="http://schemas.openxmlformats.org/officeDocument/2006/relationships" r:id="rId3"/>
          </a:graphicData>
        </a:graphic>
      </p:graphicFrame>
      <p:sp>
        <p:nvSpPr>
          <p:cNvPr id="6" name="Freeform 6">
            <a:extLst>
              <a:ext uri="{FF2B5EF4-FFF2-40B4-BE49-F238E27FC236}">
                <a16:creationId xmlns:a16="http://schemas.microsoft.com/office/drawing/2014/main" id="{81BDE415-8A0B-0E43-95ED-6640D8BEBDF5}"/>
              </a:ext>
            </a:extLst>
          </p:cNvPr>
          <p:cNvSpPr>
            <a:spLocks noChangeAspect="1" noEditPoints="1"/>
          </p:cNvSpPr>
          <p:nvPr/>
        </p:nvSpPr>
        <p:spPr bwMode="auto">
          <a:xfrm>
            <a:off x="2370674" y="1232139"/>
            <a:ext cx="397829" cy="11430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rgbClr val="025253"/>
          </a:solidFill>
          <a:ln>
            <a:noFill/>
          </a:ln>
        </p:spPr>
        <p:txBody>
          <a:bodyPr vert="horz" wrap="square" lIns="91440" tIns="45720" rIns="91440" bIns="45720" numCol="1" anchor="t" anchorCtr="0" compatLnSpc="1">
            <a:prstTxWarp prst="textNoShape">
              <a:avLst/>
            </a:prstTxWarp>
          </a:bodyPr>
          <a:lstStyle/>
          <a:p>
            <a:endParaRPr lang="th-TH" dirty="0"/>
          </a:p>
        </p:txBody>
      </p:sp>
      <p:grpSp>
        <p:nvGrpSpPr>
          <p:cNvPr id="7" name="กลุ่ม 106">
            <a:extLst>
              <a:ext uri="{FF2B5EF4-FFF2-40B4-BE49-F238E27FC236}">
                <a16:creationId xmlns:a16="http://schemas.microsoft.com/office/drawing/2014/main" id="{34409AB8-1277-F04F-A554-1E3CFF81583E}"/>
              </a:ext>
            </a:extLst>
          </p:cNvPr>
          <p:cNvGrpSpPr>
            <a:grpSpLocks noChangeAspect="1"/>
          </p:cNvGrpSpPr>
          <p:nvPr/>
        </p:nvGrpSpPr>
        <p:grpSpPr>
          <a:xfrm>
            <a:off x="4722302" y="1232139"/>
            <a:ext cx="477589" cy="1143000"/>
            <a:chOff x="9234488" y="7932738"/>
            <a:chExt cx="1509712" cy="3613150"/>
          </a:xfrm>
          <a:solidFill>
            <a:srgbClr val="94CCC3"/>
          </a:solidFill>
        </p:grpSpPr>
        <p:sp>
          <p:nvSpPr>
            <p:cNvPr id="8" name="Freeform 9">
              <a:extLst>
                <a:ext uri="{FF2B5EF4-FFF2-40B4-BE49-F238E27FC236}">
                  <a16:creationId xmlns:a16="http://schemas.microsoft.com/office/drawing/2014/main" id="{A41CDF52-452E-204E-BB2D-C58EC7D2BF85}"/>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p>
          </p:txBody>
        </p:sp>
        <p:sp>
          <p:nvSpPr>
            <p:cNvPr id="9" name="Oval 10">
              <a:extLst>
                <a:ext uri="{FF2B5EF4-FFF2-40B4-BE49-F238E27FC236}">
                  <a16:creationId xmlns:a16="http://schemas.microsoft.com/office/drawing/2014/main" id="{4953D5F2-7CEE-F24A-A4D3-DD9C59FE2E48}"/>
                </a:ext>
              </a:extLst>
            </p:cNvPr>
            <p:cNvSpPr>
              <a:spLocks noChangeArrowheads="1"/>
            </p:cNvSpPr>
            <p:nvPr/>
          </p:nvSpPr>
          <p:spPr bwMode="auto">
            <a:xfrm>
              <a:off x="9731375" y="7932738"/>
              <a:ext cx="555625" cy="555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p>
          </p:txBody>
        </p:sp>
      </p:grpSp>
      <p:sp>
        <p:nvSpPr>
          <p:cNvPr id="10" name="TextBox 31">
            <a:extLst>
              <a:ext uri="{FF2B5EF4-FFF2-40B4-BE49-F238E27FC236}">
                <a16:creationId xmlns:a16="http://schemas.microsoft.com/office/drawing/2014/main" id="{64C68B59-36D6-FA4B-B72C-527CB39C8330}"/>
              </a:ext>
            </a:extLst>
          </p:cNvPr>
          <p:cNvSpPr txBox="1">
            <a:spLocks noChangeArrowheads="1"/>
          </p:cNvSpPr>
          <p:nvPr/>
        </p:nvSpPr>
        <p:spPr bwMode="auto">
          <a:xfrm>
            <a:off x="3045531" y="1465213"/>
            <a:ext cx="9217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400" b="1" dirty="0">
                <a:solidFill>
                  <a:srgbClr val="025253"/>
                </a:solidFill>
                <a:latin typeface="Arial" panose="020B0604020202020204" pitchFamily="34" charset="0"/>
                <a:ea typeface="Lato Black" pitchFamily="34" charset="0"/>
                <a:cs typeface="Arial" panose="020B0604020202020204" pitchFamily="34" charset="0"/>
              </a:rPr>
              <a:t>51</a:t>
            </a:r>
            <a:r>
              <a:rPr lang="id-ID" sz="2400" b="1" dirty="0">
                <a:solidFill>
                  <a:srgbClr val="025253"/>
                </a:solidFill>
                <a:latin typeface="Arial" panose="020B0604020202020204" pitchFamily="34" charset="0"/>
                <a:ea typeface="Lato Black" pitchFamily="34" charset="0"/>
                <a:cs typeface="Arial" panose="020B0604020202020204" pitchFamily="34" charset="0"/>
              </a:rPr>
              <a:t>%</a:t>
            </a:r>
          </a:p>
        </p:txBody>
      </p:sp>
      <p:sp>
        <p:nvSpPr>
          <p:cNvPr id="11" name="Round Same Side Corner Rectangle 58">
            <a:extLst>
              <a:ext uri="{FF2B5EF4-FFF2-40B4-BE49-F238E27FC236}">
                <a16:creationId xmlns:a16="http://schemas.microsoft.com/office/drawing/2014/main" id="{E0C7B5A8-5AA9-A047-95E9-EFDCBE967C9C}"/>
              </a:ext>
            </a:extLst>
          </p:cNvPr>
          <p:cNvSpPr/>
          <p:nvPr/>
        </p:nvSpPr>
        <p:spPr>
          <a:xfrm rot="16200000" flipH="1">
            <a:off x="3404157" y="1575662"/>
            <a:ext cx="204543" cy="914400"/>
          </a:xfrm>
          <a:prstGeom prst="round2SameRect">
            <a:avLst>
              <a:gd name="adj1" fmla="val 50000"/>
              <a:gd name="adj2" fmla="val 50000"/>
            </a:avLst>
          </a:prstGeom>
          <a:solidFill>
            <a:srgbClr val="02525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sp>
        <p:nvSpPr>
          <p:cNvPr id="12" name="TextBox 31">
            <a:extLst>
              <a:ext uri="{FF2B5EF4-FFF2-40B4-BE49-F238E27FC236}">
                <a16:creationId xmlns:a16="http://schemas.microsoft.com/office/drawing/2014/main" id="{80283663-6844-1A4E-AB2E-0C23072E97ED}"/>
              </a:ext>
            </a:extLst>
          </p:cNvPr>
          <p:cNvSpPr txBox="1">
            <a:spLocks noChangeArrowheads="1"/>
          </p:cNvSpPr>
          <p:nvPr/>
        </p:nvSpPr>
        <p:spPr bwMode="auto">
          <a:xfrm>
            <a:off x="5482632" y="1465213"/>
            <a:ext cx="882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400" b="1" dirty="0">
                <a:solidFill>
                  <a:srgbClr val="94CCC3"/>
                </a:solidFill>
                <a:latin typeface="Arial" panose="020B0604020202020204" pitchFamily="34" charset="0"/>
                <a:ea typeface="Lato Black" pitchFamily="34" charset="0"/>
                <a:cs typeface="Arial" panose="020B0604020202020204" pitchFamily="34" charset="0"/>
              </a:rPr>
              <a:t>49</a:t>
            </a:r>
            <a:r>
              <a:rPr lang="id-ID" sz="2400" b="1" dirty="0">
                <a:solidFill>
                  <a:srgbClr val="94CCC3"/>
                </a:solidFill>
                <a:latin typeface="Arial" panose="020B0604020202020204" pitchFamily="34" charset="0"/>
                <a:ea typeface="Lato Black" pitchFamily="34" charset="0"/>
                <a:cs typeface="Arial" panose="020B0604020202020204" pitchFamily="34" charset="0"/>
              </a:rPr>
              <a:t>%</a:t>
            </a:r>
          </a:p>
        </p:txBody>
      </p:sp>
      <p:sp>
        <p:nvSpPr>
          <p:cNvPr id="13" name="Round Same Side Corner Rectangle 58">
            <a:extLst>
              <a:ext uri="{FF2B5EF4-FFF2-40B4-BE49-F238E27FC236}">
                <a16:creationId xmlns:a16="http://schemas.microsoft.com/office/drawing/2014/main" id="{260BAEE4-186C-4C4F-9C63-EB58AEAEE017}"/>
              </a:ext>
            </a:extLst>
          </p:cNvPr>
          <p:cNvSpPr/>
          <p:nvPr/>
        </p:nvSpPr>
        <p:spPr>
          <a:xfrm rot="16200000" flipH="1">
            <a:off x="5823472" y="1573974"/>
            <a:ext cx="201168" cy="914400"/>
          </a:xfrm>
          <a:prstGeom prst="round2SameRect">
            <a:avLst>
              <a:gd name="adj1" fmla="val 50000"/>
              <a:gd name="adj2" fmla="val 50000"/>
            </a:avLst>
          </a:prstGeom>
          <a:solidFill>
            <a:srgbClr val="94CCC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sp>
        <p:nvSpPr>
          <p:cNvPr id="14" name="TextBox 13">
            <a:extLst>
              <a:ext uri="{FF2B5EF4-FFF2-40B4-BE49-F238E27FC236}">
                <a16:creationId xmlns:a16="http://schemas.microsoft.com/office/drawing/2014/main" id="{5802372C-4B2D-9A46-B46F-A91DEF29E2B0}"/>
              </a:ext>
            </a:extLst>
          </p:cNvPr>
          <p:cNvSpPr txBox="1"/>
          <p:nvPr/>
        </p:nvSpPr>
        <p:spPr>
          <a:xfrm>
            <a:off x="243310" y="2650835"/>
            <a:ext cx="2057896" cy="338554"/>
          </a:xfrm>
          <a:prstGeom prst="rect">
            <a:avLst/>
          </a:prstGeom>
          <a:noFill/>
        </p:spPr>
        <p:txBody>
          <a:bodyPr wrap="square" rtlCol="0">
            <a:spAutoFit/>
          </a:bodyPr>
          <a:lstStyle/>
          <a:p>
            <a:pPr algn="ctr"/>
            <a:r>
              <a:rPr lang="en-US" sz="1600" b="1" dirty="0">
                <a:solidFill>
                  <a:srgbClr val="025253"/>
                </a:solidFill>
                <a:latin typeface="Arial Black" panose="020B0604020202020204" pitchFamily="34" charset="0"/>
                <a:cs typeface="Arial Black" panose="020B0604020202020204" pitchFamily="34" charset="0"/>
              </a:rPr>
              <a:t>AGE</a:t>
            </a:r>
          </a:p>
        </p:txBody>
      </p:sp>
      <p:sp>
        <p:nvSpPr>
          <p:cNvPr id="15" name="TextBox 14">
            <a:extLst>
              <a:ext uri="{FF2B5EF4-FFF2-40B4-BE49-F238E27FC236}">
                <a16:creationId xmlns:a16="http://schemas.microsoft.com/office/drawing/2014/main" id="{0EDF3C7F-ABE0-D246-8A2A-FC522181C583}"/>
              </a:ext>
            </a:extLst>
          </p:cNvPr>
          <p:cNvSpPr txBox="1"/>
          <p:nvPr/>
        </p:nvSpPr>
        <p:spPr>
          <a:xfrm>
            <a:off x="243310" y="1676906"/>
            <a:ext cx="2057896" cy="338554"/>
          </a:xfrm>
          <a:prstGeom prst="rect">
            <a:avLst/>
          </a:prstGeom>
          <a:noFill/>
        </p:spPr>
        <p:txBody>
          <a:bodyPr wrap="square" rtlCol="0">
            <a:spAutoFit/>
          </a:bodyPr>
          <a:lstStyle/>
          <a:p>
            <a:pPr algn="ctr"/>
            <a:r>
              <a:rPr lang="en-US" sz="1600" b="1" dirty="0">
                <a:solidFill>
                  <a:srgbClr val="025253"/>
                </a:solidFill>
                <a:latin typeface="Arial Black" panose="020B0604020202020204" pitchFamily="34" charset="0"/>
                <a:cs typeface="Arial Black" panose="020B0604020202020204" pitchFamily="34" charset="0"/>
              </a:rPr>
              <a:t>GENDER</a:t>
            </a:r>
          </a:p>
        </p:txBody>
      </p:sp>
      <p:sp>
        <p:nvSpPr>
          <p:cNvPr id="16" name="TextBox 15">
            <a:extLst>
              <a:ext uri="{FF2B5EF4-FFF2-40B4-BE49-F238E27FC236}">
                <a16:creationId xmlns:a16="http://schemas.microsoft.com/office/drawing/2014/main" id="{2B97FEF3-35FB-F54E-9076-08F9480B5F3C}"/>
              </a:ext>
            </a:extLst>
          </p:cNvPr>
          <p:cNvSpPr txBox="1"/>
          <p:nvPr/>
        </p:nvSpPr>
        <p:spPr>
          <a:xfrm>
            <a:off x="4320945" y="2650835"/>
            <a:ext cx="2057896" cy="338554"/>
          </a:xfrm>
          <a:prstGeom prst="rect">
            <a:avLst/>
          </a:prstGeom>
          <a:noFill/>
        </p:spPr>
        <p:txBody>
          <a:bodyPr wrap="square" rtlCol="0">
            <a:spAutoFit/>
          </a:bodyPr>
          <a:lstStyle/>
          <a:p>
            <a:pPr algn="ctr"/>
            <a:r>
              <a:rPr lang="en-US" sz="1600" b="1" dirty="0">
                <a:solidFill>
                  <a:srgbClr val="025253"/>
                </a:solidFill>
                <a:latin typeface="Arial Black" panose="020B0604020202020204" pitchFamily="34" charset="0"/>
                <a:cs typeface="Arial Black" panose="020B0604020202020204" pitchFamily="34" charset="0"/>
              </a:rPr>
              <a:t>INCOME</a:t>
            </a:r>
          </a:p>
        </p:txBody>
      </p:sp>
      <p:sp>
        <p:nvSpPr>
          <p:cNvPr id="17" name="TextBox 16">
            <a:extLst>
              <a:ext uri="{FF2B5EF4-FFF2-40B4-BE49-F238E27FC236}">
                <a16:creationId xmlns:a16="http://schemas.microsoft.com/office/drawing/2014/main" id="{7D379735-B001-054A-85C7-E5F6C6E3D8B0}"/>
              </a:ext>
            </a:extLst>
          </p:cNvPr>
          <p:cNvSpPr txBox="1"/>
          <p:nvPr/>
        </p:nvSpPr>
        <p:spPr>
          <a:xfrm>
            <a:off x="4698607" y="6330963"/>
            <a:ext cx="4435522"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Take prebiotics at all, N=701 </a:t>
            </a:r>
          </a:p>
        </p:txBody>
      </p:sp>
      <p:sp>
        <p:nvSpPr>
          <p:cNvPr id="18" name="Content Placeholder 4">
            <a:extLst>
              <a:ext uri="{FF2B5EF4-FFF2-40B4-BE49-F238E27FC236}">
                <a16:creationId xmlns:a16="http://schemas.microsoft.com/office/drawing/2014/main" id="{47D0DC89-C17C-BB43-B578-B3BADA24EA27}"/>
              </a:ext>
            </a:extLst>
          </p:cNvPr>
          <p:cNvSpPr txBox="1">
            <a:spLocks/>
          </p:cNvSpPr>
          <p:nvPr/>
        </p:nvSpPr>
        <p:spPr>
          <a:xfrm>
            <a:off x="106434" y="738744"/>
            <a:ext cx="9184346" cy="1204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US" sz="1400" dirty="0">
              <a:solidFill>
                <a:schemeClr val="tx1"/>
              </a:solidFill>
              <a:latin typeface="Montserrat Light"/>
            </a:endParaRPr>
          </a:p>
        </p:txBody>
      </p:sp>
      <p:sp>
        <p:nvSpPr>
          <p:cNvPr id="19" name="TextBox 18">
            <a:extLst>
              <a:ext uri="{FF2B5EF4-FFF2-40B4-BE49-F238E27FC236}">
                <a16:creationId xmlns:a16="http://schemas.microsoft.com/office/drawing/2014/main" id="{68F6714B-1C52-E847-A426-856D40981EC7}"/>
              </a:ext>
            </a:extLst>
          </p:cNvPr>
          <p:cNvSpPr txBox="1"/>
          <p:nvPr/>
        </p:nvSpPr>
        <p:spPr>
          <a:xfrm>
            <a:off x="147350" y="6299986"/>
            <a:ext cx="3852997"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Regular Users vs. Irregular Users - similar across age, gender and income</a:t>
            </a:r>
          </a:p>
        </p:txBody>
      </p:sp>
      <p:pic>
        <p:nvPicPr>
          <p:cNvPr id="20" name="Picture 19">
            <a:extLst>
              <a:ext uri="{FF2B5EF4-FFF2-40B4-BE49-F238E27FC236}">
                <a16:creationId xmlns:a16="http://schemas.microsoft.com/office/drawing/2014/main" id="{19657651-0979-D846-BC06-A0B04749E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0048" y="113582"/>
            <a:ext cx="1758910" cy="914400"/>
          </a:xfrm>
          <a:prstGeom prst="rect">
            <a:avLst/>
          </a:prstGeom>
        </p:spPr>
      </p:pic>
      <p:grpSp>
        <p:nvGrpSpPr>
          <p:cNvPr id="21" name="Group 20">
            <a:extLst>
              <a:ext uri="{FF2B5EF4-FFF2-40B4-BE49-F238E27FC236}">
                <a16:creationId xmlns:a16="http://schemas.microsoft.com/office/drawing/2014/main" id="{5E2A014E-C7EF-0B4E-90E7-AC3A6155AFFD}"/>
              </a:ext>
            </a:extLst>
          </p:cNvPr>
          <p:cNvGrpSpPr/>
          <p:nvPr/>
        </p:nvGrpSpPr>
        <p:grpSpPr>
          <a:xfrm rot="5400000">
            <a:off x="-153506" y="83665"/>
            <a:ext cx="1200656" cy="977339"/>
            <a:chOff x="-11838" y="5916286"/>
            <a:chExt cx="1200656" cy="977339"/>
          </a:xfrm>
        </p:grpSpPr>
        <p:grpSp>
          <p:nvGrpSpPr>
            <p:cNvPr id="22" name="Group 21">
              <a:extLst>
                <a:ext uri="{FF2B5EF4-FFF2-40B4-BE49-F238E27FC236}">
                  <a16:creationId xmlns:a16="http://schemas.microsoft.com/office/drawing/2014/main" id="{978C886F-8FF0-2146-A461-90865E23292A}"/>
                </a:ext>
              </a:extLst>
            </p:cNvPr>
            <p:cNvGrpSpPr/>
            <p:nvPr/>
          </p:nvGrpSpPr>
          <p:grpSpPr>
            <a:xfrm flipH="1">
              <a:off x="0" y="5916286"/>
              <a:ext cx="1188818" cy="956930"/>
              <a:chOff x="11248262" y="6098345"/>
              <a:chExt cx="943738" cy="759655"/>
            </a:xfrm>
            <a:solidFill>
              <a:srgbClr val="025253"/>
            </a:solidFill>
          </p:grpSpPr>
          <p:sp>
            <p:nvSpPr>
              <p:cNvPr id="26" name="Freeform: Shape 20">
                <a:extLst>
                  <a:ext uri="{FF2B5EF4-FFF2-40B4-BE49-F238E27FC236}">
                    <a16:creationId xmlns:a16="http://schemas.microsoft.com/office/drawing/2014/main" id="{762A0A83-F6AF-D843-9AAC-2EA4CF5385DE}"/>
                  </a:ext>
                </a:extLst>
              </p:cNvPr>
              <p:cNvSpPr/>
              <p:nvPr/>
            </p:nvSpPr>
            <p:spPr>
              <a:xfrm rot="10800000">
                <a:off x="11248262" y="6098345"/>
                <a:ext cx="943738" cy="759655"/>
              </a:xfrm>
              <a:custGeom>
                <a:avLst/>
                <a:gdLst>
                  <a:gd name="connsiteX0" fmla="*/ 0 w 813519"/>
                  <a:gd name="connsiteY0" fmla="*/ 654837 h 654836"/>
                  <a:gd name="connsiteX1" fmla="*/ 273066 w 813519"/>
                  <a:gd name="connsiteY1" fmla="*/ 520803 h 654836"/>
                  <a:gd name="connsiteX2" fmla="*/ 493373 w 813519"/>
                  <a:gd name="connsiteY2" fmla="*/ 266334 h 654836"/>
                  <a:gd name="connsiteX3" fmla="*/ 693029 w 813519"/>
                  <a:gd name="connsiteY3" fmla="*/ 173807 h 654836"/>
                  <a:gd name="connsiteX4" fmla="*/ 813520 w 813519"/>
                  <a:gd name="connsiteY4" fmla="*/ 0 h 654836"/>
                  <a:gd name="connsiteX5" fmla="*/ 0 w 813519"/>
                  <a:gd name="connsiteY5" fmla="*/ 0 h 654836"/>
                  <a:gd name="connsiteX6" fmla="*/ 0 w 813519"/>
                  <a:gd name="connsiteY6" fmla="*/ 654837 h 6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19" h="654836">
                    <a:moveTo>
                      <a:pt x="0" y="654837"/>
                    </a:moveTo>
                    <a:cubicBezTo>
                      <a:pt x="97005" y="623825"/>
                      <a:pt x="198554" y="590220"/>
                      <a:pt x="273066" y="520803"/>
                    </a:cubicBezTo>
                    <a:cubicBezTo>
                      <a:pt x="355552" y="443958"/>
                      <a:pt x="399295" y="328448"/>
                      <a:pt x="493373" y="266334"/>
                    </a:cubicBezTo>
                    <a:cubicBezTo>
                      <a:pt x="554706" y="225833"/>
                      <a:pt x="630811" y="212926"/>
                      <a:pt x="693029" y="173807"/>
                    </a:cubicBezTo>
                    <a:cubicBezTo>
                      <a:pt x="754392" y="135233"/>
                      <a:pt x="797559" y="70525"/>
                      <a:pt x="813520" y="0"/>
                    </a:cubicBezTo>
                    <a:lnTo>
                      <a:pt x="0" y="0"/>
                    </a:lnTo>
                    <a:lnTo>
                      <a:pt x="0" y="654837"/>
                    </a:lnTo>
                    <a:close/>
                  </a:path>
                </a:pathLst>
              </a:custGeom>
              <a:grpFill/>
              <a:ln w="6058" cap="flat">
                <a:noFill/>
                <a:prstDash val="solid"/>
                <a:miter/>
              </a:ln>
            </p:spPr>
            <p:txBody>
              <a:bodyPr rtlCol="0" anchor="ctr"/>
              <a:lstStyle/>
              <a:p>
                <a:endParaRPr lang="en-US" dirty="0"/>
              </a:p>
            </p:txBody>
          </p:sp>
          <p:sp>
            <p:nvSpPr>
              <p:cNvPr id="27" name="Freeform: Shape 21">
                <a:extLst>
                  <a:ext uri="{FF2B5EF4-FFF2-40B4-BE49-F238E27FC236}">
                    <a16:creationId xmlns:a16="http://schemas.microsoft.com/office/drawing/2014/main" id="{F229F743-1561-D747-9AD5-D44CF25B3B9C}"/>
                  </a:ext>
                </a:extLst>
              </p:cNvPr>
              <p:cNvSpPr/>
              <p:nvPr/>
            </p:nvSpPr>
            <p:spPr>
              <a:xfrm rot="10800000">
                <a:off x="11378481" y="6203164"/>
                <a:ext cx="813519" cy="654836"/>
              </a:xfrm>
              <a:custGeom>
                <a:avLst/>
                <a:gdLst>
                  <a:gd name="connsiteX0" fmla="*/ 0 w 813519"/>
                  <a:gd name="connsiteY0" fmla="*/ 654837 h 654836"/>
                  <a:gd name="connsiteX1" fmla="*/ 273066 w 813519"/>
                  <a:gd name="connsiteY1" fmla="*/ 520803 h 654836"/>
                  <a:gd name="connsiteX2" fmla="*/ 493373 w 813519"/>
                  <a:gd name="connsiteY2" fmla="*/ 266334 h 654836"/>
                  <a:gd name="connsiteX3" fmla="*/ 693029 w 813519"/>
                  <a:gd name="connsiteY3" fmla="*/ 173807 h 654836"/>
                  <a:gd name="connsiteX4" fmla="*/ 813520 w 813519"/>
                  <a:gd name="connsiteY4" fmla="*/ 0 h 654836"/>
                  <a:gd name="connsiteX5" fmla="*/ 0 w 813519"/>
                  <a:gd name="connsiteY5" fmla="*/ 0 h 654836"/>
                  <a:gd name="connsiteX6" fmla="*/ 0 w 813519"/>
                  <a:gd name="connsiteY6" fmla="*/ 654837 h 6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19" h="654836">
                    <a:moveTo>
                      <a:pt x="0" y="654837"/>
                    </a:moveTo>
                    <a:cubicBezTo>
                      <a:pt x="97005" y="623825"/>
                      <a:pt x="198554" y="590220"/>
                      <a:pt x="273066" y="520803"/>
                    </a:cubicBezTo>
                    <a:cubicBezTo>
                      <a:pt x="355552" y="443958"/>
                      <a:pt x="399295" y="328448"/>
                      <a:pt x="493373" y="266334"/>
                    </a:cubicBezTo>
                    <a:cubicBezTo>
                      <a:pt x="554706" y="225833"/>
                      <a:pt x="630811" y="212926"/>
                      <a:pt x="693029" y="173807"/>
                    </a:cubicBezTo>
                    <a:cubicBezTo>
                      <a:pt x="754392" y="135233"/>
                      <a:pt x="797559" y="70525"/>
                      <a:pt x="813520" y="0"/>
                    </a:cubicBezTo>
                    <a:lnTo>
                      <a:pt x="0" y="0"/>
                    </a:lnTo>
                    <a:lnTo>
                      <a:pt x="0" y="654837"/>
                    </a:lnTo>
                    <a:close/>
                  </a:path>
                </a:pathLst>
              </a:custGeom>
              <a:grpFill/>
              <a:ln w="6058" cap="flat">
                <a:noFill/>
                <a:prstDash val="solid"/>
                <a:miter/>
              </a:ln>
            </p:spPr>
            <p:txBody>
              <a:bodyPr rtlCol="0" anchor="ctr"/>
              <a:lstStyle/>
              <a:p>
                <a:endParaRPr lang="en-US" dirty="0"/>
              </a:p>
            </p:txBody>
          </p:sp>
        </p:grpSp>
        <p:grpSp>
          <p:nvGrpSpPr>
            <p:cNvPr id="23" name="Group 22">
              <a:extLst>
                <a:ext uri="{FF2B5EF4-FFF2-40B4-BE49-F238E27FC236}">
                  <a16:creationId xmlns:a16="http://schemas.microsoft.com/office/drawing/2014/main" id="{DD6FAAA2-6879-0443-8861-3D3B0813E31A}"/>
                </a:ext>
              </a:extLst>
            </p:cNvPr>
            <p:cNvGrpSpPr>
              <a:grpSpLocks noChangeAspect="1"/>
            </p:cNvGrpSpPr>
            <p:nvPr/>
          </p:nvGrpSpPr>
          <p:grpSpPr>
            <a:xfrm flipH="1">
              <a:off x="-11838" y="6025099"/>
              <a:ext cx="1078992" cy="868526"/>
              <a:chOff x="11248262" y="6098345"/>
              <a:chExt cx="943738" cy="759655"/>
            </a:xfrm>
            <a:solidFill>
              <a:srgbClr val="94CCC3"/>
            </a:solidFill>
          </p:grpSpPr>
          <p:sp>
            <p:nvSpPr>
              <p:cNvPr id="24" name="Freeform: Shape 20">
                <a:extLst>
                  <a:ext uri="{FF2B5EF4-FFF2-40B4-BE49-F238E27FC236}">
                    <a16:creationId xmlns:a16="http://schemas.microsoft.com/office/drawing/2014/main" id="{A60E0026-F5C3-8D4E-8446-832FC8B9F270}"/>
                  </a:ext>
                </a:extLst>
              </p:cNvPr>
              <p:cNvSpPr/>
              <p:nvPr/>
            </p:nvSpPr>
            <p:spPr>
              <a:xfrm rot="10800000">
                <a:off x="11248262" y="6098345"/>
                <a:ext cx="943738" cy="759655"/>
              </a:xfrm>
              <a:custGeom>
                <a:avLst/>
                <a:gdLst>
                  <a:gd name="connsiteX0" fmla="*/ 0 w 813519"/>
                  <a:gd name="connsiteY0" fmla="*/ 654837 h 654836"/>
                  <a:gd name="connsiteX1" fmla="*/ 273066 w 813519"/>
                  <a:gd name="connsiteY1" fmla="*/ 520803 h 654836"/>
                  <a:gd name="connsiteX2" fmla="*/ 493373 w 813519"/>
                  <a:gd name="connsiteY2" fmla="*/ 266334 h 654836"/>
                  <a:gd name="connsiteX3" fmla="*/ 693029 w 813519"/>
                  <a:gd name="connsiteY3" fmla="*/ 173807 h 654836"/>
                  <a:gd name="connsiteX4" fmla="*/ 813520 w 813519"/>
                  <a:gd name="connsiteY4" fmla="*/ 0 h 654836"/>
                  <a:gd name="connsiteX5" fmla="*/ 0 w 813519"/>
                  <a:gd name="connsiteY5" fmla="*/ 0 h 654836"/>
                  <a:gd name="connsiteX6" fmla="*/ 0 w 813519"/>
                  <a:gd name="connsiteY6" fmla="*/ 654837 h 6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19" h="654836">
                    <a:moveTo>
                      <a:pt x="0" y="654837"/>
                    </a:moveTo>
                    <a:cubicBezTo>
                      <a:pt x="97005" y="623825"/>
                      <a:pt x="198554" y="590220"/>
                      <a:pt x="273066" y="520803"/>
                    </a:cubicBezTo>
                    <a:cubicBezTo>
                      <a:pt x="355552" y="443958"/>
                      <a:pt x="399295" y="328448"/>
                      <a:pt x="493373" y="266334"/>
                    </a:cubicBezTo>
                    <a:cubicBezTo>
                      <a:pt x="554706" y="225833"/>
                      <a:pt x="630811" y="212926"/>
                      <a:pt x="693029" y="173807"/>
                    </a:cubicBezTo>
                    <a:cubicBezTo>
                      <a:pt x="754392" y="135233"/>
                      <a:pt x="797559" y="70525"/>
                      <a:pt x="813520" y="0"/>
                    </a:cubicBezTo>
                    <a:lnTo>
                      <a:pt x="0" y="0"/>
                    </a:lnTo>
                    <a:lnTo>
                      <a:pt x="0" y="654837"/>
                    </a:lnTo>
                    <a:close/>
                  </a:path>
                </a:pathLst>
              </a:custGeom>
              <a:grpFill/>
              <a:ln w="6058" cap="flat">
                <a:noFill/>
                <a:prstDash val="solid"/>
                <a:miter/>
              </a:ln>
            </p:spPr>
            <p:txBody>
              <a:bodyPr rtlCol="0" anchor="ctr"/>
              <a:lstStyle/>
              <a:p>
                <a:endParaRPr lang="en-US" dirty="0"/>
              </a:p>
            </p:txBody>
          </p:sp>
          <p:sp>
            <p:nvSpPr>
              <p:cNvPr id="25" name="Freeform: Shape 21">
                <a:extLst>
                  <a:ext uri="{FF2B5EF4-FFF2-40B4-BE49-F238E27FC236}">
                    <a16:creationId xmlns:a16="http://schemas.microsoft.com/office/drawing/2014/main" id="{213E8E10-5181-4C4B-8A8B-311E37647B2A}"/>
                  </a:ext>
                </a:extLst>
              </p:cNvPr>
              <p:cNvSpPr/>
              <p:nvPr/>
            </p:nvSpPr>
            <p:spPr>
              <a:xfrm rot="10800000">
                <a:off x="11378481" y="6203164"/>
                <a:ext cx="813519" cy="654836"/>
              </a:xfrm>
              <a:custGeom>
                <a:avLst/>
                <a:gdLst>
                  <a:gd name="connsiteX0" fmla="*/ 0 w 813519"/>
                  <a:gd name="connsiteY0" fmla="*/ 654837 h 654836"/>
                  <a:gd name="connsiteX1" fmla="*/ 273066 w 813519"/>
                  <a:gd name="connsiteY1" fmla="*/ 520803 h 654836"/>
                  <a:gd name="connsiteX2" fmla="*/ 493373 w 813519"/>
                  <a:gd name="connsiteY2" fmla="*/ 266334 h 654836"/>
                  <a:gd name="connsiteX3" fmla="*/ 693029 w 813519"/>
                  <a:gd name="connsiteY3" fmla="*/ 173807 h 654836"/>
                  <a:gd name="connsiteX4" fmla="*/ 813520 w 813519"/>
                  <a:gd name="connsiteY4" fmla="*/ 0 h 654836"/>
                  <a:gd name="connsiteX5" fmla="*/ 0 w 813519"/>
                  <a:gd name="connsiteY5" fmla="*/ 0 h 654836"/>
                  <a:gd name="connsiteX6" fmla="*/ 0 w 813519"/>
                  <a:gd name="connsiteY6" fmla="*/ 654837 h 6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19" h="654836">
                    <a:moveTo>
                      <a:pt x="0" y="654837"/>
                    </a:moveTo>
                    <a:cubicBezTo>
                      <a:pt x="97005" y="623825"/>
                      <a:pt x="198554" y="590220"/>
                      <a:pt x="273066" y="520803"/>
                    </a:cubicBezTo>
                    <a:cubicBezTo>
                      <a:pt x="355552" y="443958"/>
                      <a:pt x="399295" y="328448"/>
                      <a:pt x="493373" y="266334"/>
                    </a:cubicBezTo>
                    <a:cubicBezTo>
                      <a:pt x="554706" y="225833"/>
                      <a:pt x="630811" y="212926"/>
                      <a:pt x="693029" y="173807"/>
                    </a:cubicBezTo>
                    <a:cubicBezTo>
                      <a:pt x="754392" y="135233"/>
                      <a:pt x="797559" y="70525"/>
                      <a:pt x="813520" y="0"/>
                    </a:cubicBezTo>
                    <a:lnTo>
                      <a:pt x="0" y="0"/>
                    </a:lnTo>
                    <a:lnTo>
                      <a:pt x="0" y="654837"/>
                    </a:lnTo>
                    <a:close/>
                  </a:path>
                </a:pathLst>
              </a:custGeom>
              <a:grpFill/>
              <a:ln w="6058" cap="flat">
                <a:noFill/>
                <a:prstDash val="solid"/>
                <a:miter/>
              </a:ln>
            </p:spPr>
            <p:txBody>
              <a:bodyPr rtlCol="0" anchor="ctr"/>
              <a:lstStyle/>
              <a:p>
                <a:endParaRPr lang="en-US" dirty="0"/>
              </a:p>
            </p:txBody>
          </p:sp>
        </p:grpSp>
      </p:grpSp>
      <p:sp>
        <p:nvSpPr>
          <p:cNvPr id="28" name="TextBox 27">
            <a:extLst>
              <a:ext uri="{FF2B5EF4-FFF2-40B4-BE49-F238E27FC236}">
                <a16:creationId xmlns:a16="http://schemas.microsoft.com/office/drawing/2014/main" id="{453154DE-6993-DD4A-AE21-5909BD68446C}"/>
              </a:ext>
            </a:extLst>
          </p:cNvPr>
          <p:cNvSpPr txBox="1"/>
          <p:nvPr/>
        </p:nvSpPr>
        <p:spPr>
          <a:xfrm>
            <a:off x="11537092" y="6378946"/>
            <a:ext cx="654908" cy="369332"/>
          </a:xfrm>
          <a:prstGeom prst="rect">
            <a:avLst/>
          </a:prstGeom>
          <a:noFill/>
        </p:spPr>
        <p:txBody>
          <a:bodyPr wrap="square" rtlCol="0">
            <a:spAutoFit/>
          </a:bodyPr>
          <a:lstStyle/>
          <a:p>
            <a:pPr algn="ctr"/>
            <a:fld id="{06147869-1AD3-4948-89CE-65911ED0527A}" type="slidenum">
              <a:rPr lang="en-US" smtClean="0">
                <a:latin typeface="Helvetica" pitchFamily="2" charset="0"/>
              </a:rPr>
              <a:pPr algn="ctr"/>
              <a:t>61</a:t>
            </a:fld>
            <a:endParaRPr lang="en-US" dirty="0">
              <a:latin typeface="Helvetica" pitchFamily="2" charset="0"/>
            </a:endParaRPr>
          </a:p>
        </p:txBody>
      </p:sp>
      <p:pic>
        <p:nvPicPr>
          <p:cNvPr id="29" name="Picture 28" descr="Text&#10;&#10;Description automatically generated">
            <a:extLst>
              <a:ext uri="{FF2B5EF4-FFF2-40B4-BE49-F238E27FC236}">
                <a16:creationId xmlns:a16="http://schemas.microsoft.com/office/drawing/2014/main" id="{B615D9A0-E8D4-4346-B6E2-5174FDC3B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6132" y="-16156"/>
            <a:ext cx="4833784" cy="6858000"/>
          </a:xfrm>
          <a:prstGeom prst="rect">
            <a:avLst/>
          </a:prstGeom>
        </p:spPr>
      </p:pic>
      <p:sp>
        <p:nvSpPr>
          <p:cNvPr id="30" name="TextBox 29">
            <a:extLst>
              <a:ext uri="{FF2B5EF4-FFF2-40B4-BE49-F238E27FC236}">
                <a16:creationId xmlns:a16="http://schemas.microsoft.com/office/drawing/2014/main" id="{ED99E23E-3355-E440-9CF2-9A5AD97D3EA6}"/>
              </a:ext>
            </a:extLst>
          </p:cNvPr>
          <p:cNvSpPr txBox="1"/>
          <p:nvPr/>
        </p:nvSpPr>
        <p:spPr>
          <a:xfrm>
            <a:off x="3837351" y="5888852"/>
            <a:ext cx="3691778" cy="276999"/>
          </a:xfrm>
          <a:prstGeom prst="rect">
            <a:avLst/>
          </a:prstGeom>
          <a:noFill/>
        </p:spPr>
        <p:txBody>
          <a:bodyPr wrap="square" rtlCol="0">
            <a:spAutoFit/>
          </a:bodyPr>
          <a:lstStyle/>
          <a:p>
            <a:r>
              <a:rPr lang="en-US" sz="1200" i="1" dirty="0">
                <a:solidFill>
                  <a:schemeClr val="accent2"/>
                </a:solidFill>
                <a:latin typeface="Arial" panose="020B0604020202020204" pitchFamily="34" charset="0"/>
                <a:cs typeface="Arial" panose="020B0604020202020204" pitchFamily="34" charset="0"/>
              </a:rPr>
              <a:t>*Converted to USD from original national currency</a:t>
            </a:r>
          </a:p>
        </p:txBody>
      </p:sp>
    </p:spTree>
    <p:extLst>
      <p:ext uri="{BB962C8B-B14F-4D97-AF65-F5344CB8AC3E}">
        <p14:creationId xmlns:p14="http://schemas.microsoft.com/office/powerpoint/2010/main" val="3031134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E54A-9930-4021-A1F1-DCBCFBF93D3C}"/>
              </a:ext>
            </a:extLst>
          </p:cNvPr>
          <p:cNvSpPr>
            <a:spLocks noGrp="1"/>
          </p:cNvSpPr>
          <p:nvPr>
            <p:ph type="title"/>
          </p:nvPr>
        </p:nvSpPr>
        <p:spPr/>
        <p:txBody>
          <a:bodyPr/>
          <a:lstStyle/>
          <a:p>
            <a:r>
              <a:rPr lang="en-US" sz="2800" dirty="0">
                <a:latin typeface="Arial Black" panose="020B0A04020102020204" pitchFamily="34" charset="0"/>
                <a:cs typeface="Arial Bold" panose="020B0704020202020204" pitchFamily="34" charset="0"/>
              </a:rPr>
              <a:t>Gender Demographics: by country</a:t>
            </a:r>
          </a:p>
        </p:txBody>
      </p:sp>
      <p:sp>
        <p:nvSpPr>
          <p:cNvPr id="25" name="Content Placeholder 24">
            <a:extLst>
              <a:ext uri="{FF2B5EF4-FFF2-40B4-BE49-F238E27FC236}">
                <a16:creationId xmlns:a16="http://schemas.microsoft.com/office/drawing/2014/main" id="{4A77DEE6-0F1F-4A63-9699-512F4BD38CA7}"/>
              </a:ext>
            </a:extLst>
          </p:cNvPr>
          <p:cNvSpPr>
            <a:spLocks noGrp="1"/>
          </p:cNvSpPr>
          <p:nvPr>
            <p:ph idx="4294967295"/>
          </p:nvPr>
        </p:nvSpPr>
        <p:spPr>
          <a:xfrm>
            <a:off x="339724" y="6387511"/>
            <a:ext cx="11512550" cy="404812"/>
          </a:xfrm>
        </p:spPr>
        <p:txBody>
          <a:bodyPr>
            <a:normAutofit/>
          </a:bodyPr>
          <a:lstStyle/>
          <a:p>
            <a:pPr marL="0" indent="0">
              <a:buNone/>
            </a:pPr>
            <a:r>
              <a:rPr lang="en-US" sz="1000" dirty="0">
                <a:solidFill>
                  <a:schemeClr val="bg1">
                    <a:lumMod val="50000"/>
                  </a:schemeClr>
                </a:solidFill>
                <a:latin typeface="Arial" panose="020B0604020202020204" pitchFamily="34" charset="0"/>
                <a:cs typeface="Arial" panose="020B0604020202020204" pitchFamily="34" charset="0"/>
              </a:rPr>
              <a:t>Note: Take prebiotics at all= regular and irregular users. US N=297, UK N=194, DE N=210. Question: “</a:t>
            </a:r>
            <a:r>
              <a:rPr lang="en-US" sz="1000" b="0" i="0" dirty="0">
                <a:solidFill>
                  <a:schemeClr val="bg1">
                    <a:lumMod val="50000"/>
                  </a:schemeClr>
                </a:solidFill>
                <a:effectLst/>
                <a:latin typeface="Arial" panose="020B0604020202020204" pitchFamily="34" charset="0"/>
                <a:cs typeface="Arial" panose="020B0604020202020204" pitchFamily="34" charset="0"/>
              </a:rPr>
              <a:t>How do you identify your gender?”</a:t>
            </a:r>
            <a:endParaRPr lang="en-US" sz="10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9" name="Chart 18">
            <a:extLst>
              <a:ext uri="{FF2B5EF4-FFF2-40B4-BE49-F238E27FC236}">
                <a16:creationId xmlns:a16="http://schemas.microsoft.com/office/drawing/2014/main" id="{CD1BEF33-FB75-4923-88A4-33B79E38ECFE}"/>
              </a:ext>
            </a:extLst>
          </p:cNvPr>
          <p:cNvGraphicFramePr/>
          <p:nvPr>
            <p:extLst>
              <p:ext uri="{D42A27DB-BD31-4B8C-83A1-F6EECF244321}">
                <p14:modId xmlns:p14="http://schemas.microsoft.com/office/powerpoint/2010/main" val="1293677550"/>
              </p:ext>
            </p:extLst>
          </p:nvPr>
        </p:nvGraphicFramePr>
        <p:xfrm>
          <a:off x="-491067" y="1625359"/>
          <a:ext cx="5283200" cy="36072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a:extLst>
              <a:ext uri="{FF2B5EF4-FFF2-40B4-BE49-F238E27FC236}">
                <a16:creationId xmlns:a16="http://schemas.microsoft.com/office/drawing/2014/main" id="{66882D30-96D0-450C-BD40-96ED720E46BA}"/>
              </a:ext>
            </a:extLst>
          </p:cNvPr>
          <p:cNvGraphicFramePr/>
          <p:nvPr>
            <p:extLst>
              <p:ext uri="{D42A27DB-BD31-4B8C-83A1-F6EECF244321}">
                <p14:modId xmlns:p14="http://schemas.microsoft.com/office/powerpoint/2010/main" val="3712727124"/>
              </p:ext>
            </p:extLst>
          </p:nvPr>
        </p:nvGraphicFramePr>
        <p:xfrm>
          <a:off x="3750318" y="1625359"/>
          <a:ext cx="4538732" cy="34720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23F87B73-0E65-4160-AB75-A80ACC72F83E}"/>
              </a:ext>
            </a:extLst>
          </p:cNvPr>
          <p:cNvGraphicFramePr/>
          <p:nvPr>
            <p:extLst>
              <p:ext uri="{D42A27DB-BD31-4B8C-83A1-F6EECF244321}">
                <p14:modId xmlns:p14="http://schemas.microsoft.com/office/powerpoint/2010/main" val="572618032"/>
              </p:ext>
            </p:extLst>
          </p:nvPr>
        </p:nvGraphicFramePr>
        <p:xfrm>
          <a:off x="7341845" y="1625359"/>
          <a:ext cx="4850155" cy="3472056"/>
        </p:xfrm>
        <a:graphic>
          <a:graphicData uri="http://schemas.openxmlformats.org/drawingml/2006/chart">
            <c:chart xmlns:c="http://schemas.openxmlformats.org/drawingml/2006/chart" xmlns:r="http://schemas.openxmlformats.org/officeDocument/2006/relationships" r:id="rId4"/>
          </a:graphicData>
        </a:graphic>
      </p:graphicFrame>
      <p:sp>
        <p:nvSpPr>
          <p:cNvPr id="7" name="Freeform 6">
            <a:extLst>
              <a:ext uri="{FF2B5EF4-FFF2-40B4-BE49-F238E27FC236}">
                <a16:creationId xmlns:a16="http://schemas.microsoft.com/office/drawing/2014/main" id="{FD5188AB-E393-B64C-90C3-1FBC1A157D08}"/>
              </a:ext>
            </a:extLst>
          </p:cNvPr>
          <p:cNvSpPr>
            <a:spLocks noChangeAspect="1" noEditPoints="1"/>
          </p:cNvSpPr>
          <p:nvPr/>
        </p:nvSpPr>
        <p:spPr bwMode="auto">
          <a:xfrm>
            <a:off x="1474081" y="2870934"/>
            <a:ext cx="318263" cy="9144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dirty="0"/>
          </a:p>
        </p:txBody>
      </p:sp>
      <p:grpSp>
        <p:nvGrpSpPr>
          <p:cNvPr id="8" name="กลุ่ม 106">
            <a:extLst>
              <a:ext uri="{FF2B5EF4-FFF2-40B4-BE49-F238E27FC236}">
                <a16:creationId xmlns:a16="http://schemas.microsoft.com/office/drawing/2014/main" id="{E446E3C7-3C15-7A47-B5C7-F1179670FE15}"/>
              </a:ext>
            </a:extLst>
          </p:cNvPr>
          <p:cNvGrpSpPr>
            <a:grpSpLocks noChangeAspect="1"/>
          </p:cNvGrpSpPr>
          <p:nvPr/>
        </p:nvGrpSpPr>
        <p:grpSpPr>
          <a:xfrm>
            <a:off x="2370057" y="2915455"/>
            <a:ext cx="382071" cy="914400"/>
            <a:chOff x="9234488" y="7932738"/>
            <a:chExt cx="1509712" cy="3613150"/>
          </a:xfrm>
          <a:solidFill>
            <a:schemeClr val="bg1"/>
          </a:solidFill>
        </p:grpSpPr>
        <p:sp>
          <p:nvSpPr>
            <p:cNvPr id="9" name="Freeform 9">
              <a:extLst>
                <a:ext uri="{FF2B5EF4-FFF2-40B4-BE49-F238E27FC236}">
                  <a16:creationId xmlns:a16="http://schemas.microsoft.com/office/drawing/2014/main" id="{D8BBD439-7E47-BC44-9F1B-B9517885DF78}"/>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p>
          </p:txBody>
        </p:sp>
        <p:sp>
          <p:nvSpPr>
            <p:cNvPr id="10" name="Oval 10">
              <a:extLst>
                <a:ext uri="{FF2B5EF4-FFF2-40B4-BE49-F238E27FC236}">
                  <a16:creationId xmlns:a16="http://schemas.microsoft.com/office/drawing/2014/main" id="{635B7B2C-4711-5349-AB8C-713A8230A81C}"/>
                </a:ext>
              </a:extLst>
            </p:cNvPr>
            <p:cNvSpPr>
              <a:spLocks noChangeArrowheads="1"/>
            </p:cNvSpPr>
            <p:nvPr/>
          </p:nvSpPr>
          <p:spPr bwMode="auto">
            <a:xfrm>
              <a:off x="9731375" y="7932738"/>
              <a:ext cx="555625" cy="555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p>
          </p:txBody>
        </p:sp>
      </p:grpSp>
      <p:sp>
        <p:nvSpPr>
          <p:cNvPr id="11" name="Freeform 10">
            <a:extLst>
              <a:ext uri="{FF2B5EF4-FFF2-40B4-BE49-F238E27FC236}">
                <a16:creationId xmlns:a16="http://schemas.microsoft.com/office/drawing/2014/main" id="{0A8D8E52-9815-6140-819F-67B74480F57E}"/>
              </a:ext>
            </a:extLst>
          </p:cNvPr>
          <p:cNvSpPr>
            <a:spLocks noChangeAspect="1" noEditPoints="1"/>
          </p:cNvSpPr>
          <p:nvPr/>
        </p:nvSpPr>
        <p:spPr bwMode="auto">
          <a:xfrm>
            <a:off x="5360335" y="2912051"/>
            <a:ext cx="318263" cy="9144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dirty="0"/>
          </a:p>
        </p:txBody>
      </p:sp>
      <p:grpSp>
        <p:nvGrpSpPr>
          <p:cNvPr id="12" name="กลุ่ม 106">
            <a:extLst>
              <a:ext uri="{FF2B5EF4-FFF2-40B4-BE49-F238E27FC236}">
                <a16:creationId xmlns:a16="http://schemas.microsoft.com/office/drawing/2014/main" id="{F75E3087-8307-6E44-AF66-74E4D36C3B38}"/>
              </a:ext>
            </a:extLst>
          </p:cNvPr>
          <p:cNvGrpSpPr>
            <a:grpSpLocks noChangeAspect="1"/>
          </p:cNvGrpSpPr>
          <p:nvPr/>
        </p:nvGrpSpPr>
        <p:grpSpPr>
          <a:xfrm>
            <a:off x="6256311" y="2956572"/>
            <a:ext cx="382071" cy="914400"/>
            <a:chOff x="9234488" y="7932738"/>
            <a:chExt cx="1509712" cy="3613150"/>
          </a:xfrm>
          <a:solidFill>
            <a:schemeClr val="bg1"/>
          </a:solidFill>
        </p:grpSpPr>
        <p:sp>
          <p:nvSpPr>
            <p:cNvPr id="13" name="Freeform 9">
              <a:extLst>
                <a:ext uri="{FF2B5EF4-FFF2-40B4-BE49-F238E27FC236}">
                  <a16:creationId xmlns:a16="http://schemas.microsoft.com/office/drawing/2014/main" id="{25F79920-EB5D-5841-B8D5-9F3C5ECD1625}"/>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p>
          </p:txBody>
        </p:sp>
        <p:sp>
          <p:nvSpPr>
            <p:cNvPr id="14" name="Oval 10">
              <a:extLst>
                <a:ext uri="{FF2B5EF4-FFF2-40B4-BE49-F238E27FC236}">
                  <a16:creationId xmlns:a16="http://schemas.microsoft.com/office/drawing/2014/main" id="{F02A5BE3-0BE5-9A4A-8FFC-9BA7D940A8CB}"/>
                </a:ext>
              </a:extLst>
            </p:cNvPr>
            <p:cNvSpPr>
              <a:spLocks noChangeArrowheads="1"/>
            </p:cNvSpPr>
            <p:nvPr/>
          </p:nvSpPr>
          <p:spPr bwMode="auto">
            <a:xfrm>
              <a:off x="9731375" y="7932738"/>
              <a:ext cx="555625" cy="555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p>
          </p:txBody>
        </p:sp>
      </p:grpSp>
      <p:sp>
        <p:nvSpPr>
          <p:cNvPr id="15" name="Freeform 14">
            <a:extLst>
              <a:ext uri="{FF2B5EF4-FFF2-40B4-BE49-F238E27FC236}">
                <a16:creationId xmlns:a16="http://schemas.microsoft.com/office/drawing/2014/main" id="{382851C4-0189-324D-A3E8-E6659C42FC38}"/>
              </a:ext>
            </a:extLst>
          </p:cNvPr>
          <p:cNvSpPr>
            <a:spLocks noChangeAspect="1" noEditPoints="1"/>
          </p:cNvSpPr>
          <p:nvPr/>
        </p:nvSpPr>
        <p:spPr bwMode="auto">
          <a:xfrm>
            <a:off x="9177614" y="2935262"/>
            <a:ext cx="318263" cy="9144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dirty="0"/>
          </a:p>
        </p:txBody>
      </p:sp>
      <p:grpSp>
        <p:nvGrpSpPr>
          <p:cNvPr id="16" name="กลุ่ม 106">
            <a:extLst>
              <a:ext uri="{FF2B5EF4-FFF2-40B4-BE49-F238E27FC236}">
                <a16:creationId xmlns:a16="http://schemas.microsoft.com/office/drawing/2014/main" id="{81C0DD2A-04D5-9D46-8477-A24BFBB368CD}"/>
              </a:ext>
            </a:extLst>
          </p:cNvPr>
          <p:cNvGrpSpPr>
            <a:grpSpLocks noChangeAspect="1"/>
          </p:cNvGrpSpPr>
          <p:nvPr/>
        </p:nvGrpSpPr>
        <p:grpSpPr>
          <a:xfrm>
            <a:off x="10073590" y="2979783"/>
            <a:ext cx="382071" cy="914400"/>
            <a:chOff x="9234488" y="7932738"/>
            <a:chExt cx="1509712" cy="3613150"/>
          </a:xfrm>
          <a:solidFill>
            <a:schemeClr val="bg1"/>
          </a:solidFill>
        </p:grpSpPr>
        <p:sp>
          <p:nvSpPr>
            <p:cNvPr id="17" name="Freeform 9">
              <a:extLst>
                <a:ext uri="{FF2B5EF4-FFF2-40B4-BE49-F238E27FC236}">
                  <a16:creationId xmlns:a16="http://schemas.microsoft.com/office/drawing/2014/main" id="{BCA8C3BA-3686-F149-BDA6-48DC10AB7A63}"/>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p>
          </p:txBody>
        </p:sp>
        <p:sp>
          <p:nvSpPr>
            <p:cNvPr id="18" name="Oval 10">
              <a:extLst>
                <a:ext uri="{FF2B5EF4-FFF2-40B4-BE49-F238E27FC236}">
                  <a16:creationId xmlns:a16="http://schemas.microsoft.com/office/drawing/2014/main" id="{FEF371B6-8899-104C-BB7B-D65D9D6F0239}"/>
                </a:ext>
              </a:extLst>
            </p:cNvPr>
            <p:cNvSpPr>
              <a:spLocks noChangeArrowheads="1"/>
            </p:cNvSpPr>
            <p:nvPr/>
          </p:nvSpPr>
          <p:spPr bwMode="auto">
            <a:xfrm>
              <a:off x="9731375" y="7932738"/>
              <a:ext cx="555625" cy="555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p>
          </p:txBody>
        </p:sp>
      </p:grpSp>
    </p:spTree>
    <p:extLst>
      <p:ext uri="{BB962C8B-B14F-4D97-AF65-F5344CB8AC3E}">
        <p14:creationId xmlns:p14="http://schemas.microsoft.com/office/powerpoint/2010/main" val="1203555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E47B-56DB-46DE-9512-CAF46B94C97E}"/>
              </a:ext>
            </a:extLst>
          </p:cNvPr>
          <p:cNvSpPr>
            <a:spLocks noGrp="1"/>
          </p:cNvSpPr>
          <p:nvPr>
            <p:ph type="title"/>
          </p:nvPr>
        </p:nvSpPr>
        <p:spPr>
          <a:xfrm>
            <a:off x="1039211" y="280024"/>
            <a:ext cx="10515600" cy="661106"/>
          </a:xfrm>
        </p:spPr>
        <p:txBody>
          <a:bodyPr/>
          <a:lstStyle/>
          <a:p>
            <a:r>
              <a:rPr lang="en-US" sz="2800" dirty="0">
                <a:latin typeface="Arial Black" panose="020B0A04020102020204" pitchFamily="34" charset="0"/>
                <a:cs typeface="Arial Bold" panose="020B0704020202020204" pitchFamily="34" charset="0"/>
              </a:rPr>
              <a:t>Age demographics: by country</a:t>
            </a:r>
          </a:p>
        </p:txBody>
      </p:sp>
      <p:graphicFrame>
        <p:nvGraphicFramePr>
          <p:cNvPr id="6" name="Content Placeholder 5">
            <a:extLst>
              <a:ext uri="{FF2B5EF4-FFF2-40B4-BE49-F238E27FC236}">
                <a16:creationId xmlns:a16="http://schemas.microsoft.com/office/drawing/2014/main" id="{294254BD-F476-4D07-B9A9-C5C0D878B0F2}"/>
              </a:ext>
            </a:extLst>
          </p:cNvPr>
          <p:cNvGraphicFramePr>
            <a:graphicFrameLocks noGrp="1"/>
          </p:cNvGraphicFramePr>
          <p:nvPr>
            <p:ph idx="4294967295"/>
            <p:extLst>
              <p:ext uri="{D42A27DB-BD31-4B8C-83A1-F6EECF244321}">
                <p14:modId xmlns:p14="http://schemas.microsoft.com/office/powerpoint/2010/main" val="1628040154"/>
              </p:ext>
            </p:extLst>
          </p:nvPr>
        </p:nvGraphicFramePr>
        <p:xfrm>
          <a:off x="0" y="1459890"/>
          <a:ext cx="4886325" cy="48244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5">
            <a:extLst>
              <a:ext uri="{FF2B5EF4-FFF2-40B4-BE49-F238E27FC236}">
                <a16:creationId xmlns:a16="http://schemas.microsoft.com/office/drawing/2014/main" id="{AE5B34F8-39D8-4752-AFDA-CABC2A2151A4}"/>
              </a:ext>
            </a:extLst>
          </p:cNvPr>
          <p:cNvGraphicFramePr>
            <a:graphicFrameLocks/>
          </p:cNvGraphicFramePr>
          <p:nvPr>
            <p:extLst>
              <p:ext uri="{D42A27DB-BD31-4B8C-83A1-F6EECF244321}">
                <p14:modId xmlns:p14="http://schemas.microsoft.com/office/powerpoint/2010/main" val="4184462816"/>
              </p:ext>
            </p:extLst>
          </p:nvPr>
        </p:nvGraphicFramePr>
        <p:xfrm>
          <a:off x="3257267" y="1459338"/>
          <a:ext cx="5827593" cy="48244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5">
            <a:extLst>
              <a:ext uri="{FF2B5EF4-FFF2-40B4-BE49-F238E27FC236}">
                <a16:creationId xmlns:a16="http://schemas.microsoft.com/office/drawing/2014/main" id="{FBB02E78-3B98-4E0C-B45B-C4FA953F244E}"/>
              </a:ext>
            </a:extLst>
          </p:cNvPr>
          <p:cNvGraphicFramePr>
            <a:graphicFrameLocks/>
          </p:cNvGraphicFramePr>
          <p:nvPr>
            <p:extLst>
              <p:ext uri="{D42A27DB-BD31-4B8C-83A1-F6EECF244321}">
                <p14:modId xmlns:p14="http://schemas.microsoft.com/office/powerpoint/2010/main" val="125756445"/>
              </p:ext>
            </p:extLst>
          </p:nvPr>
        </p:nvGraphicFramePr>
        <p:xfrm>
          <a:off x="7830878" y="1480348"/>
          <a:ext cx="4511249" cy="4824412"/>
        </p:xfrm>
        <a:graphic>
          <a:graphicData uri="http://schemas.openxmlformats.org/drawingml/2006/chart">
            <c:chart xmlns:c="http://schemas.openxmlformats.org/drawingml/2006/chart" xmlns:r="http://schemas.openxmlformats.org/officeDocument/2006/relationships" r:id="rId4"/>
          </a:graphicData>
        </a:graphic>
      </p:graphicFrame>
      <p:sp>
        <p:nvSpPr>
          <p:cNvPr id="9" name="Content Placeholder 24">
            <a:extLst>
              <a:ext uri="{FF2B5EF4-FFF2-40B4-BE49-F238E27FC236}">
                <a16:creationId xmlns:a16="http://schemas.microsoft.com/office/drawing/2014/main" id="{F08F8E59-1E1C-491C-8727-CC904EB22AB3}"/>
              </a:ext>
            </a:extLst>
          </p:cNvPr>
          <p:cNvSpPr txBox="1">
            <a:spLocks/>
          </p:cNvSpPr>
          <p:nvPr/>
        </p:nvSpPr>
        <p:spPr>
          <a:xfrm>
            <a:off x="0" y="6292339"/>
            <a:ext cx="2557126" cy="53908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latin typeface="Arial" panose="020B0604020202020204" pitchFamily="34" charset="0"/>
                <a:cs typeface="Arial" panose="020B0604020202020204" pitchFamily="34" charset="0"/>
              </a:rPr>
              <a:t>Note: Take prebiotics at all= regular and irregular users. US N=297, UK N=194, DE N=210. Question: “</a:t>
            </a:r>
            <a:r>
              <a:rPr lang="en-US" sz="1200" b="0" i="0" dirty="0">
                <a:solidFill>
                  <a:schemeClr val="bg1">
                    <a:lumMod val="50000"/>
                  </a:schemeClr>
                </a:solidFill>
                <a:effectLst/>
                <a:latin typeface="Arial" panose="020B0604020202020204" pitchFamily="34" charset="0"/>
                <a:cs typeface="Arial" panose="020B0604020202020204" pitchFamily="34" charset="0"/>
              </a:rPr>
              <a:t>How old are you?”</a:t>
            </a:r>
            <a:r>
              <a:rPr lang="en-US" sz="1200" dirty="0">
                <a:solidFill>
                  <a:schemeClr val="bg1">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48556F0F-C2F6-4958-BF3F-C569C131660E}"/>
              </a:ext>
            </a:extLst>
          </p:cNvPr>
          <p:cNvSpPr txBox="1"/>
          <p:nvPr/>
        </p:nvSpPr>
        <p:spPr>
          <a:xfrm>
            <a:off x="1554297" y="962140"/>
            <a:ext cx="8834206" cy="861774"/>
          </a:xfrm>
          <a:prstGeom prst="rect">
            <a:avLst/>
          </a:prstGeom>
          <a:noFill/>
        </p:spPr>
        <p:txBody>
          <a:bodyPr wrap="square" rtlCol="0">
            <a:spAutoFit/>
          </a:bodyPr>
          <a:lstStyle/>
          <a:p>
            <a:r>
              <a:rPr lang="en-US" sz="1600" b="1" dirty="0">
                <a:solidFill>
                  <a:srgbClr val="035153"/>
                </a:solidFill>
                <a:latin typeface="Arial" panose="020B0604020202020204" pitchFamily="34" charset="0"/>
                <a:cs typeface="Arial" panose="020B0604020202020204" pitchFamily="34" charset="0"/>
              </a:rPr>
              <a:t>ITC KEY INSIGHT: </a:t>
            </a:r>
            <a:r>
              <a:rPr lang="en-US" sz="1600" dirty="0">
                <a:solidFill>
                  <a:srgbClr val="035153"/>
                </a:solidFill>
                <a:latin typeface="Arial" panose="020B0604020202020204" pitchFamily="34" charset="0"/>
                <a:cs typeface="Arial" panose="020B0604020202020204" pitchFamily="34" charset="0"/>
              </a:rPr>
              <a:t>All prebiotic users tend to be younger than average supplement user (62% under 46 vs. 46% overall)</a:t>
            </a:r>
          </a:p>
          <a:p>
            <a:pPr marL="285750" indent="-285750">
              <a:buFont typeface="Arial" panose="020B0604020202020204" pitchFamily="34" charset="0"/>
              <a:buChar char="•"/>
            </a:pPr>
            <a:endParaRPr lang="en-US" dirty="0">
              <a:solidFill>
                <a:srgbClr val="035153"/>
              </a:solidFill>
            </a:endParaRPr>
          </a:p>
        </p:txBody>
      </p:sp>
      <p:sp>
        <p:nvSpPr>
          <p:cNvPr id="11" name="Freeform 260">
            <a:extLst>
              <a:ext uri="{FF2B5EF4-FFF2-40B4-BE49-F238E27FC236}">
                <a16:creationId xmlns:a16="http://schemas.microsoft.com/office/drawing/2014/main" id="{FDAE8006-EDE8-BB42-9593-0F002D04FA2B}"/>
              </a:ext>
            </a:extLst>
          </p:cNvPr>
          <p:cNvSpPr>
            <a:spLocks noChangeAspect="1" noEditPoints="1"/>
          </p:cNvSpPr>
          <p:nvPr/>
        </p:nvSpPr>
        <p:spPr bwMode="auto">
          <a:xfrm>
            <a:off x="1152275" y="962140"/>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2215733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E47B-56DB-46DE-9512-CAF46B94C97E}"/>
              </a:ext>
            </a:extLst>
          </p:cNvPr>
          <p:cNvSpPr>
            <a:spLocks noGrp="1"/>
          </p:cNvSpPr>
          <p:nvPr>
            <p:ph type="title"/>
          </p:nvPr>
        </p:nvSpPr>
        <p:spPr/>
        <p:txBody>
          <a:bodyPr/>
          <a:lstStyle/>
          <a:p>
            <a:r>
              <a:rPr lang="en-US" sz="2800" dirty="0">
                <a:latin typeface="Arial Black" panose="020B0A04020102020204" pitchFamily="34" charset="0"/>
                <a:cs typeface="Arial Bold" panose="020B0704020202020204" pitchFamily="34" charset="0"/>
              </a:rPr>
              <a:t>Ethnic background: by country</a:t>
            </a:r>
          </a:p>
        </p:txBody>
      </p:sp>
      <p:graphicFrame>
        <p:nvGraphicFramePr>
          <p:cNvPr id="6" name="Content Placeholder 5">
            <a:extLst>
              <a:ext uri="{FF2B5EF4-FFF2-40B4-BE49-F238E27FC236}">
                <a16:creationId xmlns:a16="http://schemas.microsoft.com/office/drawing/2014/main" id="{294254BD-F476-4D07-B9A9-C5C0D878B0F2}"/>
              </a:ext>
            </a:extLst>
          </p:cNvPr>
          <p:cNvGraphicFramePr>
            <a:graphicFrameLocks noGrp="1"/>
          </p:cNvGraphicFramePr>
          <p:nvPr>
            <p:ph idx="4294967295"/>
            <p:extLst>
              <p:ext uri="{D42A27DB-BD31-4B8C-83A1-F6EECF244321}">
                <p14:modId xmlns:p14="http://schemas.microsoft.com/office/powerpoint/2010/main" val="3507048193"/>
              </p:ext>
            </p:extLst>
          </p:nvPr>
        </p:nvGraphicFramePr>
        <p:xfrm>
          <a:off x="-152400" y="1514475"/>
          <a:ext cx="4664075" cy="49765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5">
            <a:extLst>
              <a:ext uri="{FF2B5EF4-FFF2-40B4-BE49-F238E27FC236}">
                <a16:creationId xmlns:a16="http://schemas.microsoft.com/office/drawing/2014/main" id="{E897E389-578C-4336-98BE-04005BCC267D}"/>
              </a:ext>
            </a:extLst>
          </p:cNvPr>
          <p:cNvGraphicFramePr>
            <a:graphicFrameLocks/>
          </p:cNvGraphicFramePr>
          <p:nvPr>
            <p:extLst>
              <p:ext uri="{D42A27DB-BD31-4B8C-83A1-F6EECF244321}">
                <p14:modId xmlns:p14="http://schemas.microsoft.com/office/powerpoint/2010/main" val="4123021746"/>
              </p:ext>
            </p:extLst>
          </p:nvPr>
        </p:nvGraphicFramePr>
        <p:xfrm>
          <a:off x="3810001" y="1513801"/>
          <a:ext cx="4844482" cy="4977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5">
            <a:extLst>
              <a:ext uri="{FF2B5EF4-FFF2-40B4-BE49-F238E27FC236}">
                <a16:creationId xmlns:a16="http://schemas.microsoft.com/office/drawing/2014/main" id="{2FA1A3F7-1915-4E8E-AB4B-ACC88F105BE0}"/>
              </a:ext>
            </a:extLst>
          </p:cNvPr>
          <p:cNvGraphicFramePr>
            <a:graphicFrameLocks/>
          </p:cNvGraphicFramePr>
          <p:nvPr>
            <p:extLst>
              <p:ext uri="{D42A27DB-BD31-4B8C-83A1-F6EECF244321}">
                <p14:modId xmlns:p14="http://schemas.microsoft.com/office/powerpoint/2010/main" val="2847084639"/>
              </p:ext>
            </p:extLst>
          </p:nvPr>
        </p:nvGraphicFramePr>
        <p:xfrm>
          <a:off x="7281334" y="1513801"/>
          <a:ext cx="5025062" cy="4977266"/>
        </p:xfrm>
        <a:graphic>
          <a:graphicData uri="http://schemas.openxmlformats.org/drawingml/2006/chart">
            <c:chart xmlns:c="http://schemas.openxmlformats.org/drawingml/2006/chart" xmlns:r="http://schemas.openxmlformats.org/officeDocument/2006/relationships" r:id="rId4"/>
          </a:graphicData>
        </a:graphic>
      </p:graphicFrame>
      <p:sp>
        <p:nvSpPr>
          <p:cNvPr id="3" name="Content Placeholder 24">
            <a:extLst>
              <a:ext uri="{FF2B5EF4-FFF2-40B4-BE49-F238E27FC236}">
                <a16:creationId xmlns:a16="http://schemas.microsoft.com/office/drawing/2014/main" id="{35A09695-F77A-464D-B118-86572DD415F9}"/>
              </a:ext>
            </a:extLst>
          </p:cNvPr>
          <p:cNvSpPr txBox="1">
            <a:spLocks/>
          </p:cNvSpPr>
          <p:nvPr/>
        </p:nvSpPr>
        <p:spPr>
          <a:xfrm>
            <a:off x="0" y="6491067"/>
            <a:ext cx="9526137" cy="378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000" dirty="0">
                <a:solidFill>
                  <a:schemeClr val="bg1">
                    <a:lumMod val="50000"/>
                  </a:schemeClr>
                </a:solidFill>
                <a:latin typeface="Arial" panose="020B0604020202020204" pitchFamily="34" charset="0"/>
                <a:cs typeface="Arial" panose="020B0604020202020204" pitchFamily="34" charset="0"/>
              </a:rPr>
              <a:t>Note: Take prebiotics at all= regular and irregular users. US N=297, UK N=194, DE N=210. Question: “</a:t>
            </a:r>
            <a:r>
              <a:rPr lang="en-US" sz="1000" b="0" i="0" dirty="0">
                <a:solidFill>
                  <a:schemeClr val="bg1">
                    <a:lumMod val="50000"/>
                  </a:schemeClr>
                </a:solidFill>
                <a:effectLst/>
                <a:latin typeface="Arial" panose="020B0604020202020204" pitchFamily="34" charset="0"/>
                <a:cs typeface="Arial" panose="020B0604020202020204" pitchFamily="34" charset="0"/>
              </a:rPr>
              <a:t>How do you identify your primary ethnicity origin/race?”</a:t>
            </a:r>
            <a:r>
              <a:rPr lang="en-US" sz="1000" dirty="0">
                <a:solidFill>
                  <a:schemeClr val="bg1">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44156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9277-DEF3-43FB-AD11-8A1A4F0B70FB}"/>
              </a:ext>
            </a:extLst>
          </p:cNvPr>
          <p:cNvSpPr>
            <a:spLocks noGrp="1"/>
          </p:cNvSpPr>
          <p:nvPr>
            <p:ph type="title"/>
          </p:nvPr>
        </p:nvSpPr>
        <p:spPr>
          <a:xfrm>
            <a:off x="1024855" y="280883"/>
            <a:ext cx="10515600" cy="661106"/>
          </a:xfrm>
        </p:spPr>
        <p:txBody>
          <a:bodyPr>
            <a:noAutofit/>
          </a:bodyPr>
          <a:lstStyle/>
          <a:p>
            <a:r>
              <a:rPr lang="en-US" dirty="0">
                <a:latin typeface="Arial Black" panose="020B0A04020102020204" pitchFamily="34" charset="0"/>
                <a:cs typeface="Arial Bold" panose="020B0704020202020204" pitchFamily="34" charset="0"/>
              </a:rPr>
              <a:t>Health CONCERNS: PREBIOTICS USERS By country</a:t>
            </a:r>
          </a:p>
        </p:txBody>
      </p:sp>
      <p:graphicFrame>
        <p:nvGraphicFramePr>
          <p:cNvPr id="6" name="Content Placeholder 5">
            <a:extLst>
              <a:ext uri="{FF2B5EF4-FFF2-40B4-BE49-F238E27FC236}">
                <a16:creationId xmlns:a16="http://schemas.microsoft.com/office/drawing/2014/main" id="{4BB45E97-4672-41A5-8011-30F5242354B8}"/>
              </a:ext>
            </a:extLst>
          </p:cNvPr>
          <p:cNvGraphicFramePr>
            <a:graphicFrameLocks noGrp="1"/>
          </p:cNvGraphicFramePr>
          <p:nvPr>
            <p:ph idx="4294967295"/>
            <p:extLst>
              <p:ext uri="{D42A27DB-BD31-4B8C-83A1-F6EECF244321}">
                <p14:modId xmlns:p14="http://schemas.microsoft.com/office/powerpoint/2010/main" val="1526520871"/>
              </p:ext>
            </p:extLst>
          </p:nvPr>
        </p:nvGraphicFramePr>
        <p:xfrm>
          <a:off x="606214" y="1166580"/>
          <a:ext cx="10212349" cy="516865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4E7F97C2-4337-49CA-A3C9-84856E90EB4B}"/>
              </a:ext>
            </a:extLst>
          </p:cNvPr>
          <p:cNvSpPr txBox="1"/>
          <p:nvPr/>
        </p:nvSpPr>
        <p:spPr>
          <a:xfrm>
            <a:off x="395239" y="6457890"/>
            <a:ext cx="6669070" cy="400110"/>
          </a:xfrm>
          <a:prstGeom prst="rect">
            <a:avLst/>
          </a:prstGeom>
          <a:noFill/>
        </p:spPr>
        <p:txBody>
          <a:bodyPr wrap="square">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US N=115, UK N=61, DE N=65. </a:t>
            </a:r>
            <a:r>
              <a:rPr lang="en-US" sz="1000" b="0" i="0" dirty="0">
                <a:solidFill>
                  <a:schemeClr val="bg1">
                    <a:lumMod val="50000"/>
                  </a:schemeClr>
                </a:solidFill>
                <a:effectLst/>
                <a:latin typeface="Arial" panose="020B0604020202020204" pitchFamily="34" charset="0"/>
                <a:cs typeface="Arial" panose="020B0604020202020204" pitchFamily="34" charset="0"/>
              </a:rPr>
              <a:t>Question: Which of the following health conditions impact you currently or have impacted you within the past year?</a:t>
            </a:r>
            <a:endParaRPr lang="en-US"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023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693038-3B12-1F48-9E4E-B3F04A172D66}"/>
              </a:ext>
            </a:extLst>
          </p:cNvPr>
          <p:cNvSpPr txBox="1">
            <a:spLocks/>
          </p:cNvSpPr>
          <p:nvPr/>
        </p:nvSpPr>
        <p:spPr>
          <a:xfrm>
            <a:off x="949347" y="352474"/>
            <a:ext cx="9975850" cy="646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r>
              <a:rPr lang="en-US" sz="2800" cap="all" dirty="0">
                <a:solidFill>
                  <a:srgbClr val="025253"/>
                </a:solidFill>
                <a:latin typeface="Arial Black" panose="020B0A04020102020204" pitchFamily="34" charset="0"/>
                <a:cs typeface="Arial Bold" panose="020B0704020202020204" pitchFamily="34" charset="0"/>
              </a:rPr>
              <a:t>Top 3 Health Concerns 2020</a:t>
            </a:r>
          </a:p>
        </p:txBody>
      </p:sp>
      <p:graphicFrame>
        <p:nvGraphicFramePr>
          <p:cNvPr id="4" name="Table 5">
            <a:extLst>
              <a:ext uri="{FF2B5EF4-FFF2-40B4-BE49-F238E27FC236}">
                <a16:creationId xmlns:a16="http://schemas.microsoft.com/office/drawing/2014/main" id="{D680716E-85BE-3046-8E6F-BA3A797EB560}"/>
              </a:ext>
            </a:extLst>
          </p:cNvPr>
          <p:cNvGraphicFramePr>
            <a:graphicFrameLocks noGrp="1"/>
          </p:cNvGraphicFramePr>
          <p:nvPr>
            <p:extLst>
              <p:ext uri="{D42A27DB-BD31-4B8C-83A1-F6EECF244321}">
                <p14:modId xmlns:p14="http://schemas.microsoft.com/office/powerpoint/2010/main" val="2351119941"/>
              </p:ext>
            </p:extLst>
          </p:nvPr>
        </p:nvGraphicFramePr>
        <p:xfrm>
          <a:off x="2932562" y="2568320"/>
          <a:ext cx="2411498" cy="1584960"/>
        </p:xfrm>
        <a:graphic>
          <a:graphicData uri="http://schemas.openxmlformats.org/drawingml/2006/table">
            <a:tbl>
              <a:tblPr firstRow="1" bandRow="1">
                <a:tableStyleId>{5C22544A-7EE6-4342-B048-85BDC9FD1C3A}</a:tableStyleId>
              </a:tblPr>
              <a:tblGrid>
                <a:gridCol w="2411498">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400" b="1" i="0" dirty="0">
                          <a:latin typeface="Arial" panose="020B0604020202020204" pitchFamily="34" charset="0"/>
                          <a:cs typeface="Arial" panose="020B0604020202020204" pitchFamily="34" charset="0"/>
                        </a:rPr>
                        <a:t>US </a:t>
                      </a:r>
                    </a:p>
                    <a:p>
                      <a:pPr marL="0" indent="0" algn="ctr">
                        <a:buFont typeface="Arial" panose="020B0604020202020204" pitchFamily="34" charset="0"/>
                        <a:buNone/>
                      </a:pPr>
                      <a:r>
                        <a:rPr lang="en-US" sz="1400" b="1" i="0" dirty="0">
                          <a:latin typeface="Arial" panose="020B0604020202020204" pitchFamily="34" charset="0"/>
                          <a:cs typeface="Arial" panose="020B0604020202020204" pitchFamily="34" charset="0"/>
                        </a:rPr>
                        <a:t>Top 3 Health Concerns</a:t>
                      </a:r>
                    </a:p>
                  </a:txBody>
                  <a:tcPr anchor="ctr">
                    <a:solidFill>
                      <a:srgbClr val="025253"/>
                    </a:solidFill>
                  </a:tcPr>
                </a:tc>
                <a:extLst>
                  <a:ext uri="{0D108BD9-81ED-4DB2-BD59-A6C34878D82A}">
                    <a16:rowId xmlns:a16="http://schemas.microsoft.com/office/drawing/2014/main" val="3644197670"/>
                  </a:ext>
                </a:extLst>
              </a:tr>
              <a:tr h="259041">
                <a:tc>
                  <a:txBody>
                    <a:bodyPr/>
                    <a:lstStyle/>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High Blood Pressure</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High Cholesterol</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Anxiety or Stress &amp; Joint or Other Pain</a:t>
                      </a:r>
                    </a:p>
                    <a:p>
                      <a:pPr marL="171450" indent="-171450" algn="ctr" fontAlgn="b">
                        <a:buFont typeface="Arial" panose="020B0604020202020204" pitchFamily="34" charset="0"/>
                        <a:buChar char="•"/>
                      </a:pPr>
                      <a:endParaRPr lang="en-US" sz="1400" b="0" i="0" u="none" strike="noStrike" dirty="0">
                        <a:solidFill>
                          <a:srgbClr val="002060"/>
                        </a:solidFill>
                        <a:effectLst/>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5" name="Table 5">
            <a:extLst>
              <a:ext uri="{FF2B5EF4-FFF2-40B4-BE49-F238E27FC236}">
                <a16:creationId xmlns:a16="http://schemas.microsoft.com/office/drawing/2014/main" id="{956E4955-12DC-9A4E-912C-9BDD2FECF230}"/>
              </a:ext>
            </a:extLst>
          </p:cNvPr>
          <p:cNvGraphicFramePr>
            <a:graphicFrameLocks noGrp="1"/>
          </p:cNvGraphicFramePr>
          <p:nvPr>
            <p:extLst>
              <p:ext uri="{D42A27DB-BD31-4B8C-83A1-F6EECF244321}">
                <p14:modId xmlns:p14="http://schemas.microsoft.com/office/powerpoint/2010/main" val="3553920041"/>
              </p:ext>
            </p:extLst>
          </p:nvPr>
        </p:nvGraphicFramePr>
        <p:xfrm>
          <a:off x="6034967" y="2568320"/>
          <a:ext cx="2411497" cy="1158240"/>
        </p:xfrm>
        <a:graphic>
          <a:graphicData uri="http://schemas.openxmlformats.org/drawingml/2006/table">
            <a:tbl>
              <a:tblPr firstRow="1" bandRow="1">
                <a:tableStyleId>{7DF18680-E054-41AD-8BC1-D1AEF772440D}</a:tableStyleId>
              </a:tblPr>
              <a:tblGrid>
                <a:gridCol w="2411497">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UK </a:t>
                      </a:r>
                    </a:p>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Top 3 Health Concerns</a:t>
                      </a:r>
                    </a:p>
                  </a:txBody>
                  <a:tcPr anchor="ctr">
                    <a:solidFill>
                      <a:srgbClr val="96B1AD"/>
                    </a:solidFill>
                  </a:tcPr>
                </a:tc>
                <a:extLst>
                  <a:ext uri="{0D108BD9-81ED-4DB2-BD59-A6C34878D82A}">
                    <a16:rowId xmlns:a16="http://schemas.microsoft.com/office/drawing/2014/main" val="3644197670"/>
                  </a:ext>
                </a:extLst>
              </a:tr>
              <a:tr h="293709">
                <a:tc>
                  <a:txBody>
                    <a:bodyPr/>
                    <a:lstStyle/>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Joint or Other Pain</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Anxiety or Stress</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Lack of Energy</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6" name="Table 5">
            <a:extLst>
              <a:ext uri="{FF2B5EF4-FFF2-40B4-BE49-F238E27FC236}">
                <a16:creationId xmlns:a16="http://schemas.microsoft.com/office/drawing/2014/main" id="{FE5A5617-E4C9-304C-8F1E-776D23F53880}"/>
              </a:ext>
            </a:extLst>
          </p:cNvPr>
          <p:cNvGraphicFramePr>
            <a:graphicFrameLocks noGrp="1"/>
          </p:cNvGraphicFramePr>
          <p:nvPr>
            <p:extLst>
              <p:ext uri="{D42A27DB-BD31-4B8C-83A1-F6EECF244321}">
                <p14:modId xmlns:p14="http://schemas.microsoft.com/office/powerpoint/2010/main" val="1201194699"/>
              </p:ext>
            </p:extLst>
          </p:nvPr>
        </p:nvGraphicFramePr>
        <p:xfrm>
          <a:off x="9137370" y="2568320"/>
          <a:ext cx="2411497" cy="1371600"/>
        </p:xfrm>
        <a:graphic>
          <a:graphicData uri="http://schemas.openxmlformats.org/drawingml/2006/table">
            <a:tbl>
              <a:tblPr firstRow="1" bandRow="1">
                <a:tableStyleId>{5C22544A-7EE6-4342-B048-85BDC9FD1C3A}</a:tableStyleId>
              </a:tblPr>
              <a:tblGrid>
                <a:gridCol w="2411497">
                  <a:extLst>
                    <a:ext uri="{9D8B030D-6E8A-4147-A177-3AD203B41FA5}">
                      <a16:colId xmlns:a16="http://schemas.microsoft.com/office/drawing/2014/main" val="204549843"/>
                    </a:ext>
                  </a:extLst>
                </a:gridCol>
              </a:tblGrid>
              <a:tr h="259041">
                <a:tc>
                  <a:txBody>
                    <a:bodyPr/>
                    <a:lstStyle/>
                    <a:p>
                      <a:pPr algn="ctr"/>
                      <a:r>
                        <a:rPr lang="en-US" sz="1400" b="0" i="0" dirty="0">
                          <a:solidFill>
                            <a:schemeClr val="bg1"/>
                          </a:solidFill>
                          <a:latin typeface="Arial" panose="020B0604020202020204" pitchFamily="34" charset="0"/>
                          <a:cs typeface="Arial" panose="020B0604020202020204" pitchFamily="34" charset="0"/>
                        </a:rPr>
                        <a:t>Germany </a:t>
                      </a:r>
                    </a:p>
                    <a:p>
                      <a:pPr algn="ctr"/>
                      <a:r>
                        <a:rPr lang="en-US" sz="1400" b="0" i="0" dirty="0">
                          <a:solidFill>
                            <a:schemeClr val="bg1"/>
                          </a:solidFill>
                          <a:latin typeface="Arial" panose="020B0604020202020204" pitchFamily="34" charset="0"/>
                          <a:cs typeface="Arial" panose="020B0604020202020204" pitchFamily="34" charset="0"/>
                        </a:rPr>
                        <a:t>Top 3 Health Concerns</a:t>
                      </a:r>
                    </a:p>
                  </a:txBody>
                  <a:tcPr anchor="ctr">
                    <a:solidFill>
                      <a:schemeClr val="bg1">
                        <a:lumMod val="50000"/>
                      </a:schemeClr>
                    </a:solidFill>
                  </a:tcPr>
                </a:tc>
                <a:extLst>
                  <a:ext uri="{0D108BD9-81ED-4DB2-BD59-A6C34878D82A}">
                    <a16:rowId xmlns:a16="http://schemas.microsoft.com/office/drawing/2014/main" val="3644197670"/>
                  </a:ext>
                </a:extLst>
              </a:tr>
              <a:tr h="259041">
                <a:tc>
                  <a:txBody>
                    <a:bodyPr/>
                    <a:lstStyle/>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Joint or Other Pain</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Insomnia/ Sleep Problems</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High Blood Pressure</a:t>
                      </a:r>
                    </a:p>
                    <a:p>
                      <a:pPr algn="ctr" fontAlgn="b"/>
                      <a:endParaRPr lang="en-US" sz="1400" b="0" i="0" u="none" strike="noStrike" dirty="0">
                        <a:solidFill>
                          <a:srgbClr val="68A1B4"/>
                        </a:solidFill>
                        <a:effectLst/>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7" name="Table 5">
            <a:extLst>
              <a:ext uri="{FF2B5EF4-FFF2-40B4-BE49-F238E27FC236}">
                <a16:creationId xmlns:a16="http://schemas.microsoft.com/office/drawing/2014/main" id="{D6408027-0831-A54F-92E6-C2FA534E62EF}"/>
              </a:ext>
            </a:extLst>
          </p:cNvPr>
          <p:cNvGraphicFramePr>
            <a:graphicFrameLocks noGrp="1"/>
          </p:cNvGraphicFramePr>
          <p:nvPr>
            <p:extLst>
              <p:ext uri="{D42A27DB-BD31-4B8C-83A1-F6EECF244321}">
                <p14:modId xmlns:p14="http://schemas.microsoft.com/office/powerpoint/2010/main" val="98001204"/>
              </p:ext>
            </p:extLst>
          </p:nvPr>
        </p:nvGraphicFramePr>
        <p:xfrm>
          <a:off x="2932562" y="4614801"/>
          <a:ext cx="2411498" cy="1158240"/>
        </p:xfrm>
        <a:graphic>
          <a:graphicData uri="http://schemas.openxmlformats.org/drawingml/2006/table">
            <a:tbl>
              <a:tblPr firstRow="1" bandRow="1">
                <a:tableStyleId>{5C22544A-7EE6-4342-B048-85BDC9FD1C3A}</a:tableStyleId>
              </a:tblPr>
              <a:tblGrid>
                <a:gridCol w="2411498">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400" b="1" i="0" dirty="0">
                          <a:latin typeface="Arial" panose="020B0604020202020204" pitchFamily="34" charset="0"/>
                          <a:cs typeface="Arial" panose="020B0604020202020204" pitchFamily="34" charset="0"/>
                        </a:rPr>
                        <a:t>US </a:t>
                      </a:r>
                    </a:p>
                    <a:p>
                      <a:pPr marL="0" indent="0" algn="ctr">
                        <a:buFont typeface="Arial" panose="020B0604020202020204" pitchFamily="34" charset="0"/>
                        <a:buNone/>
                      </a:pPr>
                      <a:r>
                        <a:rPr lang="en-US" sz="1400" b="1" i="0" dirty="0">
                          <a:latin typeface="Arial" panose="020B0604020202020204" pitchFamily="34" charset="0"/>
                          <a:cs typeface="Arial" panose="020B0604020202020204" pitchFamily="34" charset="0"/>
                        </a:rPr>
                        <a:t>Top 3 Health Concerns</a:t>
                      </a:r>
                    </a:p>
                  </a:txBody>
                  <a:tcPr anchor="ctr">
                    <a:solidFill>
                      <a:srgbClr val="025253"/>
                    </a:solidFill>
                  </a:tcPr>
                </a:tc>
                <a:extLst>
                  <a:ext uri="{0D108BD9-81ED-4DB2-BD59-A6C34878D82A}">
                    <a16:rowId xmlns:a16="http://schemas.microsoft.com/office/drawing/2014/main" val="3644197670"/>
                  </a:ext>
                </a:extLst>
              </a:tr>
              <a:tr h="417144">
                <a:tc>
                  <a:txBody>
                    <a:bodyPr/>
                    <a:lstStyle/>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High Cholesterol</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Anxiety or stress</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Diabetes</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8" name="Table 5">
            <a:extLst>
              <a:ext uri="{FF2B5EF4-FFF2-40B4-BE49-F238E27FC236}">
                <a16:creationId xmlns:a16="http://schemas.microsoft.com/office/drawing/2014/main" id="{C1F8FC69-1325-4D48-B8F8-B703CB641835}"/>
              </a:ext>
            </a:extLst>
          </p:cNvPr>
          <p:cNvGraphicFramePr>
            <a:graphicFrameLocks noGrp="1"/>
          </p:cNvGraphicFramePr>
          <p:nvPr>
            <p:extLst>
              <p:ext uri="{D42A27DB-BD31-4B8C-83A1-F6EECF244321}">
                <p14:modId xmlns:p14="http://schemas.microsoft.com/office/powerpoint/2010/main" val="138815050"/>
              </p:ext>
            </p:extLst>
          </p:nvPr>
        </p:nvGraphicFramePr>
        <p:xfrm>
          <a:off x="5937272" y="4614801"/>
          <a:ext cx="2411497" cy="1158240"/>
        </p:xfrm>
        <a:graphic>
          <a:graphicData uri="http://schemas.openxmlformats.org/drawingml/2006/table">
            <a:tbl>
              <a:tblPr firstRow="1" bandRow="1">
                <a:tableStyleId>{7DF18680-E054-41AD-8BC1-D1AEF772440D}</a:tableStyleId>
              </a:tblPr>
              <a:tblGrid>
                <a:gridCol w="2411497">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UK </a:t>
                      </a:r>
                    </a:p>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Top 3 Health Concerns</a:t>
                      </a:r>
                    </a:p>
                  </a:txBody>
                  <a:tcPr anchor="ctr">
                    <a:solidFill>
                      <a:srgbClr val="96B1AD"/>
                    </a:solidFill>
                  </a:tcPr>
                </a:tc>
                <a:extLst>
                  <a:ext uri="{0D108BD9-81ED-4DB2-BD59-A6C34878D82A}">
                    <a16:rowId xmlns:a16="http://schemas.microsoft.com/office/drawing/2014/main" val="3644197670"/>
                  </a:ext>
                </a:extLst>
              </a:tr>
              <a:tr h="293709">
                <a:tc>
                  <a:txBody>
                    <a:bodyPr/>
                    <a:lstStyle/>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Lack of Energy</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Joint or other pain</a:t>
                      </a:r>
                    </a:p>
                    <a:p>
                      <a:pPr marL="171450" indent="-1714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Anxiety or stress</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9" name="Table 5">
            <a:extLst>
              <a:ext uri="{FF2B5EF4-FFF2-40B4-BE49-F238E27FC236}">
                <a16:creationId xmlns:a16="http://schemas.microsoft.com/office/drawing/2014/main" id="{5A3EAB15-7A46-0A48-878A-5D971EF5D0B6}"/>
              </a:ext>
            </a:extLst>
          </p:cNvPr>
          <p:cNvGraphicFramePr>
            <a:graphicFrameLocks noGrp="1"/>
          </p:cNvGraphicFramePr>
          <p:nvPr>
            <p:extLst>
              <p:ext uri="{D42A27DB-BD31-4B8C-83A1-F6EECF244321}">
                <p14:modId xmlns:p14="http://schemas.microsoft.com/office/powerpoint/2010/main" val="1634764909"/>
              </p:ext>
            </p:extLst>
          </p:nvPr>
        </p:nvGraphicFramePr>
        <p:xfrm>
          <a:off x="9137370" y="4614801"/>
          <a:ext cx="2411497" cy="1158240"/>
        </p:xfrm>
        <a:graphic>
          <a:graphicData uri="http://schemas.openxmlformats.org/drawingml/2006/table">
            <a:tbl>
              <a:tblPr firstRow="1" bandRow="1">
                <a:tableStyleId>{5C22544A-7EE6-4342-B048-85BDC9FD1C3A}</a:tableStyleId>
              </a:tblPr>
              <a:tblGrid>
                <a:gridCol w="2411497">
                  <a:extLst>
                    <a:ext uri="{9D8B030D-6E8A-4147-A177-3AD203B41FA5}">
                      <a16:colId xmlns:a16="http://schemas.microsoft.com/office/drawing/2014/main" val="204549843"/>
                    </a:ext>
                  </a:extLst>
                </a:gridCol>
              </a:tblGrid>
              <a:tr h="259041">
                <a:tc>
                  <a:txBody>
                    <a:bodyPr/>
                    <a:lstStyle/>
                    <a:p>
                      <a:pPr algn="ctr"/>
                      <a:r>
                        <a:rPr lang="en-US" sz="1400" b="0" i="0" dirty="0">
                          <a:solidFill>
                            <a:schemeClr val="bg1"/>
                          </a:solidFill>
                          <a:latin typeface="Arial" panose="020B0604020202020204" pitchFamily="34" charset="0"/>
                          <a:cs typeface="Arial" panose="020B0604020202020204" pitchFamily="34" charset="0"/>
                        </a:rPr>
                        <a:t>Germany </a:t>
                      </a:r>
                    </a:p>
                    <a:p>
                      <a:pPr algn="ctr"/>
                      <a:r>
                        <a:rPr lang="en-US" sz="1400" b="0" i="0" dirty="0">
                          <a:solidFill>
                            <a:schemeClr val="bg1"/>
                          </a:solidFill>
                          <a:latin typeface="Arial" panose="020B0604020202020204" pitchFamily="34" charset="0"/>
                          <a:cs typeface="Arial" panose="020B0604020202020204" pitchFamily="34" charset="0"/>
                        </a:rPr>
                        <a:t>Top 3 Health Concerns</a:t>
                      </a:r>
                    </a:p>
                  </a:txBody>
                  <a:tcPr anchor="ctr">
                    <a:solidFill>
                      <a:schemeClr val="bg1">
                        <a:lumMod val="50000"/>
                      </a:schemeClr>
                    </a:solidFill>
                  </a:tcPr>
                </a:tc>
                <a:extLst>
                  <a:ext uri="{0D108BD9-81ED-4DB2-BD59-A6C34878D82A}">
                    <a16:rowId xmlns:a16="http://schemas.microsoft.com/office/drawing/2014/main" val="3644197670"/>
                  </a:ext>
                </a:extLst>
              </a:tr>
              <a:tr h="259041">
                <a:tc>
                  <a:txBody>
                    <a:bodyPr/>
                    <a:lstStyle/>
                    <a:p>
                      <a:pPr marL="285750" indent="-2857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Joint or other pain</a:t>
                      </a:r>
                    </a:p>
                    <a:p>
                      <a:pPr marL="285750" indent="-2857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Insomnia/ Sleep problems</a:t>
                      </a:r>
                    </a:p>
                    <a:p>
                      <a:pPr marL="285750" indent="-285750" algn="l" fontAlgn="b">
                        <a:buFont typeface="Arial" panose="020B0604020202020204" pitchFamily="34" charset="0"/>
                        <a:buChar char="•"/>
                      </a:pPr>
                      <a:r>
                        <a:rPr lang="en-US" sz="1400" b="0" i="0" u="none" strike="noStrike" dirty="0">
                          <a:solidFill>
                            <a:schemeClr val="tx1">
                              <a:lumMod val="95000"/>
                              <a:lumOff val="5000"/>
                            </a:schemeClr>
                          </a:solidFill>
                          <a:effectLst/>
                          <a:latin typeface="Arial" panose="020B0604020202020204" pitchFamily="34" charset="0"/>
                          <a:cs typeface="Arial" panose="020B0604020202020204" pitchFamily="34" charset="0"/>
                        </a:rPr>
                        <a:t>High Blood Pressure</a:t>
                      </a:r>
                    </a:p>
                  </a:txBody>
                  <a:tcPr marL="0" marR="0" marT="0" marB="0" anchor="ctr">
                    <a:noFill/>
                  </a:tcPr>
                </a:tc>
                <a:extLst>
                  <a:ext uri="{0D108BD9-81ED-4DB2-BD59-A6C34878D82A}">
                    <a16:rowId xmlns:a16="http://schemas.microsoft.com/office/drawing/2014/main" val="2354016713"/>
                  </a:ext>
                </a:extLst>
              </a:tr>
            </a:tbl>
          </a:graphicData>
        </a:graphic>
      </p:graphicFrame>
      <p:sp>
        <p:nvSpPr>
          <p:cNvPr id="10" name="TextBox 9">
            <a:extLst>
              <a:ext uri="{FF2B5EF4-FFF2-40B4-BE49-F238E27FC236}">
                <a16:creationId xmlns:a16="http://schemas.microsoft.com/office/drawing/2014/main" id="{BE3F67A8-D9FC-E143-9CC9-89DB5988C7D8}"/>
              </a:ext>
            </a:extLst>
          </p:cNvPr>
          <p:cNvSpPr txBox="1"/>
          <p:nvPr/>
        </p:nvSpPr>
        <p:spPr>
          <a:xfrm>
            <a:off x="351996" y="6440501"/>
            <a:ext cx="11512550" cy="246221"/>
          </a:xfrm>
          <a:prstGeom prst="rect">
            <a:avLst/>
          </a:prstGeom>
          <a:noFill/>
        </p:spPr>
        <p:txBody>
          <a:bodyPr wrap="square">
            <a:spAutoFit/>
          </a:bodyPr>
          <a:lstStyle/>
          <a:p>
            <a:r>
              <a:rPr lang="en-US" sz="1000" b="0" i="0" dirty="0">
                <a:solidFill>
                  <a:schemeClr val="bg1">
                    <a:lumMod val="50000"/>
                  </a:schemeClr>
                </a:solidFill>
                <a:effectLst/>
                <a:latin typeface="Arial" panose="020B0604020202020204" pitchFamily="34" charset="0"/>
                <a:cs typeface="Arial" panose="020B0604020202020204" pitchFamily="34" charset="0"/>
              </a:rPr>
              <a:t>All respondents vs. All reg </a:t>
            </a:r>
            <a:r>
              <a:rPr lang="en-US" sz="1000" dirty="0">
                <a:solidFill>
                  <a:schemeClr val="bg1">
                    <a:lumMod val="50000"/>
                  </a:schemeClr>
                </a:solidFill>
                <a:latin typeface="Arial" panose="020B0604020202020204" pitchFamily="34" charset="0"/>
                <a:cs typeface="Arial" panose="020B0604020202020204" pitchFamily="34" charset="0"/>
              </a:rPr>
              <a:t>prebiotic users. </a:t>
            </a:r>
            <a:r>
              <a:rPr lang="en-US" sz="1000" b="0" i="0" dirty="0">
                <a:solidFill>
                  <a:schemeClr val="bg1">
                    <a:lumMod val="50000"/>
                  </a:schemeClr>
                </a:solidFill>
                <a:effectLst/>
                <a:latin typeface="Arial" panose="020B0604020202020204" pitchFamily="34" charset="0"/>
                <a:cs typeface="Arial" panose="020B0604020202020204" pitchFamily="34" charset="0"/>
              </a:rPr>
              <a:t>All Question: Which of the following health conditions impact you currently or have impacted you within the past year?</a:t>
            </a:r>
            <a:endParaRPr lang="en-US" sz="1000" dirty="0">
              <a:solidFill>
                <a:schemeClr val="bg1">
                  <a:lumMod val="50000"/>
                </a:schemeClr>
              </a:solidFill>
              <a:latin typeface="Arial" panose="020B0604020202020204" pitchFamily="34" charset="0"/>
              <a:cs typeface="Arial" panose="020B0604020202020204" pitchFamily="34" charset="0"/>
            </a:endParaRPr>
          </a:p>
        </p:txBody>
      </p:sp>
      <p:sp>
        <p:nvSpPr>
          <p:cNvPr id="20" name="Content Placeholder 2">
            <a:extLst>
              <a:ext uri="{FF2B5EF4-FFF2-40B4-BE49-F238E27FC236}">
                <a16:creationId xmlns:a16="http://schemas.microsoft.com/office/drawing/2014/main" id="{84ED89D8-C3D6-824A-A1C3-567B5153D676}"/>
              </a:ext>
            </a:extLst>
          </p:cNvPr>
          <p:cNvSpPr txBox="1">
            <a:spLocks/>
          </p:cNvSpPr>
          <p:nvPr/>
        </p:nvSpPr>
        <p:spPr>
          <a:xfrm>
            <a:off x="216804" y="5025264"/>
            <a:ext cx="2566901" cy="369888"/>
          </a:xfrm>
          <a:ln>
            <a:solidFill>
              <a:schemeClr val="bg1">
                <a:lumMod val="75000"/>
              </a:schemeClr>
            </a:solidFill>
          </a:ln>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b="1" dirty="0">
                <a:solidFill>
                  <a:srgbClr val="025253"/>
                </a:solidFill>
                <a:latin typeface="Arial Black" panose="020B0604020202020204" pitchFamily="34" charset="0"/>
                <a:cs typeface="Arial Black" panose="020B0604020202020204" pitchFamily="34" charset="0"/>
              </a:rPr>
              <a:t>Regular Prebiotic Users</a:t>
            </a:r>
          </a:p>
        </p:txBody>
      </p:sp>
      <p:grpSp>
        <p:nvGrpSpPr>
          <p:cNvPr id="21" name="Group 20">
            <a:extLst>
              <a:ext uri="{FF2B5EF4-FFF2-40B4-BE49-F238E27FC236}">
                <a16:creationId xmlns:a16="http://schemas.microsoft.com/office/drawing/2014/main" id="{A5FEE8A9-CFC7-824C-B641-A69C35970690}"/>
              </a:ext>
            </a:extLst>
          </p:cNvPr>
          <p:cNvGrpSpPr>
            <a:grpSpLocks noChangeAspect="1"/>
          </p:cNvGrpSpPr>
          <p:nvPr/>
        </p:nvGrpSpPr>
        <p:grpSpPr>
          <a:xfrm>
            <a:off x="3398933" y="1369608"/>
            <a:ext cx="1478755" cy="914403"/>
            <a:chOff x="387485" y="1503654"/>
            <a:chExt cx="5915037" cy="3657600"/>
          </a:xfrm>
          <a:solidFill>
            <a:srgbClr val="025253"/>
          </a:solidFill>
        </p:grpSpPr>
        <p:sp>
          <p:nvSpPr>
            <p:cNvPr id="22" name="Shape 1833">
              <a:extLst>
                <a:ext uri="{FF2B5EF4-FFF2-40B4-BE49-F238E27FC236}">
                  <a16:creationId xmlns:a16="http://schemas.microsoft.com/office/drawing/2014/main" id="{C3891AE6-E21B-894A-820C-4103A6A808D3}"/>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 name="Shape 1834">
              <a:extLst>
                <a:ext uri="{FF2B5EF4-FFF2-40B4-BE49-F238E27FC236}">
                  <a16:creationId xmlns:a16="http://schemas.microsoft.com/office/drawing/2014/main" id="{07A30516-18C8-144F-AC91-23D0F3AB1F54}"/>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24" name="Shape 1835">
              <a:extLst>
                <a:ext uri="{FF2B5EF4-FFF2-40B4-BE49-F238E27FC236}">
                  <a16:creationId xmlns:a16="http://schemas.microsoft.com/office/drawing/2014/main" id="{6EEB51E2-8DAD-6945-8D0B-946235D3647D}"/>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 name="Shape 1836">
              <a:extLst>
                <a:ext uri="{FF2B5EF4-FFF2-40B4-BE49-F238E27FC236}">
                  <a16:creationId xmlns:a16="http://schemas.microsoft.com/office/drawing/2014/main" id="{333F08D7-FBBF-E743-A4C4-1F040CFE2A43}"/>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 name="Shape 1837">
              <a:extLst>
                <a:ext uri="{FF2B5EF4-FFF2-40B4-BE49-F238E27FC236}">
                  <a16:creationId xmlns:a16="http://schemas.microsoft.com/office/drawing/2014/main" id="{E0574423-A0A5-E444-A451-56294548E1A8}"/>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 name="Shape 1838">
              <a:extLst>
                <a:ext uri="{FF2B5EF4-FFF2-40B4-BE49-F238E27FC236}">
                  <a16:creationId xmlns:a16="http://schemas.microsoft.com/office/drawing/2014/main" id="{BD098AC5-7052-2F48-A9F5-59BA60CA56A3}"/>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8" name="Shape 1839">
              <a:extLst>
                <a:ext uri="{FF2B5EF4-FFF2-40B4-BE49-F238E27FC236}">
                  <a16:creationId xmlns:a16="http://schemas.microsoft.com/office/drawing/2014/main" id="{90F0F4F3-6ABA-ED42-99D2-E8DEFB93E24A}"/>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 name="Shape 1840">
              <a:extLst>
                <a:ext uri="{FF2B5EF4-FFF2-40B4-BE49-F238E27FC236}">
                  <a16:creationId xmlns:a16="http://schemas.microsoft.com/office/drawing/2014/main" id="{3D9F63AC-1D48-F149-8C40-9D7126761961}"/>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 name="Shape 1841">
              <a:extLst>
                <a:ext uri="{FF2B5EF4-FFF2-40B4-BE49-F238E27FC236}">
                  <a16:creationId xmlns:a16="http://schemas.microsoft.com/office/drawing/2014/main" id="{107D4B6B-4FFF-EC4E-8399-0D228E112DC7}"/>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 name="Shape 1842">
              <a:extLst>
                <a:ext uri="{FF2B5EF4-FFF2-40B4-BE49-F238E27FC236}">
                  <a16:creationId xmlns:a16="http://schemas.microsoft.com/office/drawing/2014/main" id="{0824BEBF-F7C9-C54A-84A1-4E4D3634E6B3}"/>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2" name="Shape 1843">
              <a:extLst>
                <a:ext uri="{FF2B5EF4-FFF2-40B4-BE49-F238E27FC236}">
                  <a16:creationId xmlns:a16="http://schemas.microsoft.com/office/drawing/2014/main" id="{91FA2DD2-A03E-ED46-AD77-C73C4C63FE16}"/>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3" name="Shape 1844">
              <a:extLst>
                <a:ext uri="{FF2B5EF4-FFF2-40B4-BE49-F238E27FC236}">
                  <a16:creationId xmlns:a16="http://schemas.microsoft.com/office/drawing/2014/main" id="{6D3889EA-5F97-E74E-B909-0168AFA8B9ED}"/>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34" name="Shape 1845">
              <a:extLst>
                <a:ext uri="{FF2B5EF4-FFF2-40B4-BE49-F238E27FC236}">
                  <a16:creationId xmlns:a16="http://schemas.microsoft.com/office/drawing/2014/main" id="{11DA13CC-5BED-DF4B-B87C-7B594952946E}"/>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5" name="Shape 1846">
              <a:extLst>
                <a:ext uri="{FF2B5EF4-FFF2-40B4-BE49-F238E27FC236}">
                  <a16:creationId xmlns:a16="http://schemas.microsoft.com/office/drawing/2014/main" id="{190ECFEC-504D-0E4B-A585-19221B761FC5}"/>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6" name="Shape 1847">
              <a:extLst>
                <a:ext uri="{FF2B5EF4-FFF2-40B4-BE49-F238E27FC236}">
                  <a16:creationId xmlns:a16="http://schemas.microsoft.com/office/drawing/2014/main" id="{6B3C0767-8259-6A42-8DA3-5E35723BC68F}"/>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7" name="Shape 1848">
              <a:extLst>
                <a:ext uri="{FF2B5EF4-FFF2-40B4-BE49-F238E27FC236}">
                  <a16:creationId xmlns:a16="http://schemas.microsoft.com/office/drawing/2014/main" id="{86F4D758-8CB6-FA48-A568-6B21DD35593A}"/>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8" name="Shape 1849">
              <a:extLst>
                <a:ext uri="{FF2B5EF4-FFF2-40B4-BE49-F238E27FC236}">
                  <a16:creationId xmlns:a16="http://schemas.microsoft.com/office/drawing/2014/main" id="{CD1B7A3D-F303-8C40-A104-C3E5F4373242}"/>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9" name="Shape 1850">
              <a:extLst>
                <a:ext uri="{FF2B5EF4-FFF2-40B4-BE49-F238E27FC236}">
                  <a16:creationId xmlns:a16="http://schemas.microsoft.com/office/drawing/2014/main" id="{F5E5AA47-A3E4-D744-B176-5C0654C1235A}"/>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40" name="Shape 1851">
              <a:extLst>
                <a:ext uri="{FF2B5EF4-FFF2-40B4-BE49-F238E27FC236}">
                  <a16:creationId xmlns:a16="http://schemas.microsoft.com/office/drawing/2014/main" id="{1BD9355F-F730-4E4A-B4D1-5E49B89EA64B}"/>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1" name="Shape 1852">
              <a:extLst>
                <a:ext uri="{FF2B5EF4-FFF2-40B4-BE49-F238E27FC236}">
                  <a16:creationId xmlns:a16="http://schemas.microsoft.com/office/drawing/2014/main" id="{2E3F0ADC-9AD1-D04B-9753-D3B9971D8389}"/>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2" name="Shape 1853">
              <a:extLst>
                <a:ext uri="{FF2B5EF4-FFF2-40B4-BE49-F238E27FC236}">
                  <a16:creationId xmlns:a16="http://schemas.microsoft.com/office/drawing/2014/main" id="{3EC87FB5-6B23-2646-91CF-FBA0227AE7AB}"/>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3" name="Shape 1854">
              <a:extLst>
                <a:ext uri="{FF2B5EF4-FFF2-40B4-BE49-F238E27FC236}">
                  <a16:creationId xmlns:a16="http://schemas.microsoft.com/office/drawing/2014/main" id="{2E7FA6DC-27E3-664F-A621-8FD47CA7C182}"/>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44" name="Shape 1855">
              <a:extLst>
                <a:ext uri="{FF2B5EF4-FFF2-40B4-BE49-F238E27FC236}">
                  <a16:creationId xmlns:a16="http://schemas.microsoft.com/office/drawing/2014/main" id="{B9E7BE9A-6D13-1848-AA06-ED1FBA62AB75}"/>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5" name="Shape 1856">
              <a:extLst>
                <a:ext uri="{FF2B5EF4-FFF2-40B4-BE49-F238E27FC236}">
                  <a16:creationId xmlns:a16="http://schemas.microsoft.com/office/drawing/2014/main" id="{0E537A36-FC99-9B4E-94BA-60C97BA5B958}"/>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6" name="Shape 1857">
              <a:extLst>
                <a:ext uri="{FF2B5EF4-FFF2-40B4-BE49-F238E27FC236}">
                  <a16:creationId xmlns:a16="http://schemas.microsoft.com/office/drawing/2014/main" id="{CA19766C-E642-D344-BA8E-06B51A5CAA19}"/>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7" name="Shape 1858">
              <a:extLst>
                <a:ext uri="{FF2B5EF4-FFF2-40B4-BE49-F238E27FC236}">
                  <a16:creationId xmlns:a16="http://schemas.microsoft.com/office/drawing/2014/main" id="{EE02A9D0-D185-6143-8FA4-C0EA37B9366D}"/>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48" name="Shape 1859">
              <a:extLst>
                <a:ext uri="{FF2B5EF4-FFF2-40B4-BE49-F238E27FC236}">
                  <a16:creationId xmlns:a16="http://schemas.microsoft.com/office/drawing/2014/main" id="{554C70AD-C4E4-4E4B-BC05-D3EF9ED08522}"/>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9" name="Shape 1860">
              <a:extLst>
                <a:ext uri="{FF2B5EF4-FFF2-40B4-BE49-F238E27FC236}">
                  <a16:creationId xmlns:a16="http://schemas.microsoft.com/office/drawing/2014/main" id="{B1C1F81D-C48A-DE4B-AA9B-B807144FA905}"/>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0" name="Shape 1861">
              <a:extLst>
                <a:ext uri="{FF2B5EF4-FFF2-40B4-BE49-F238E27FC236}">
                  <a16:creationId xmlns:a16="http://schemas.microsoft.com/office/drawing/2014/main" id="{F0C963B6-62A1-7F41-9641-FA56ED9E48C2}"/>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1" name="Shape 1862">
              <a:extLst>
                <a:ext uri="{FF2B5EF4-FFF2-40B4-BE49-F238E27FC236}">
                  <a16:creationId xmlns:a16="http://schemas.microsoft.com/office/drawing/2014/main" id="{B191C9B6-A016-6E4C-81C5-F5C5718A2DAD}"/>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52" name="Shape 1863">
              <a:extLst>
                <a:ext uri="{FF2B5EF4-FFF2-40B4-BE49-F238E27FC236}">
                  <a16:creationId xmlns:a16="http://schemas.microsoft.com/office/drawing/2014/main" id="{998891C1-8F5A-3840-B478-154DBF193461}"/>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3" name="Shape 1864">
              <a:extLst>
                <a:ext uri="{FF2B5EF4-FFF2-40B4-BE49-F238E27FC236}">
                  <a16:creationId xmlns:a16="http://schemas.microsoft.com/office/drawing/2014/main" id="{F5E8FC82-F2B3-6A49-81E1-9759ABB24FC9}"/>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4" name="Shape 1865">
              <a:extLst>
                <a:ext uri="{FF2B5EF4-FFF2-40B4-BE49-F238E27FC236}">
                  <a16:creationId xmlns:a16="http://schemas.microsoft.com/office/drawing/2014/main" id="{EF38BDDC-6AE4-124D-9223-25F910739FE6}"/>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5" name="Shape 1866">
              <a:extLst>
                <a:ext uri="{FF2B5EF4-FFF2-40B4-BE49-F238E27FC236}">
                  <a16:creationId xmlns:a16="http://schemas.microsoft.com/office/drawing/2014/main" id="{552F5FD5-5B94-BE49-B002-5FE2F42ED908}"/>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6" name="Shape 1867">
              <a:extLst>
                <a:ext uri="{FF2B5EF4-FFF2-40B4-BE49-F238E27FC236}">
                  <a16:creationId xmlns:a16="http://schemas.microsoft.com/office/drawing/2014/main" id="{2D6C684F-9740-6640-83C2-36C96852D0FE}"/>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7" name="Shape 1868">
              <a:extLst>
                <a:ext uri="{FF2B5EF4-FFF2-40B4-BE49-F238E27FC236}">
                  <a16:creationId xmlns:a16="http://schemas.microsoft.com/office/drawing/2014/main" id="{F79FDCCE-551E-DF41-8C09-AA28EFFEBED6}"/>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8" name="Shape 1869">
              <a:extLst>
                <a:ext uri="{FF2B5EF4-FFF2-40B4-BE49-F238E27FC236}">
                  <a16:creationId xmlns:a16="http://schemas.microsoft.com/office/drawing/2014/main" id="{2ABFB539-BAA8-0240-BFCE-E7DA25C9AE74}"/>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9" name="Shape 1870">
              <a:extLst>
                <a:ext uri="{FF2B5EF4-FFF2-40B4-BE49-F238E27FC236}">
                  <a16:creationId xmlns:a16="http://schemas.microsoft.com/office/drawing/2014/main" id="{36A0899C-700E-6C42-BC13-22D978090DD4}"/>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0" name="Shape 1871">
              <a:extLst>
                <a:ext uri="{FF2B5EF4-FFF2-40B4-BE49-F238E27FC236}">
                  <a16:creationId xmlns:a16="http://schemas.microsoft.com/office/drawing/2014/main" id="{199AD105-5FA0-2440-8EEA-5EDA864EFA4F}"/>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1" name="Shape 1872">
              <a:extLst>
                <a:ext uri="{FF2B5EF4-FFF2-40B4-BE49-F238E27FC236}">
                  <a16:creationId xmlns:a16="http://schemas.microsoft.com/office/drawing/2014/main" id="{26CCB84F-54F3-7340-9AD8-55B390CF045A}"/>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2" name="Shape 1873">
              <a:extLst>
                <a:ext uri="{FF2B5EF4-FFF2-40B4-BE49-F238E27FC236}">
                  <a16:creationId xmlns:a16="http://schemas.microsoft.com/office/drawing/2014/main" id="{CF8E6026-404C-9747-9569-65A06F4A21AC}"/>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3" name="Shape 1874">
              <a:extLst>
                <a:ext uri="{FF2B5EF4-FFF2-40B4-BE49-F238E27FC236}">
                  <a16:creationId xmlns:a16="http://schemas.microsoft.com/office/drawing/2014/main" id="{249B42B2-2852-0E42-9E8A-52D61D785E18}"/>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4" name="Shape 1875">
              <a:extLst>
                <a:ext uri="{FF2B5EF4-FFF2-40B4-BE49-F238E27FC236}">
                  <a16:creationId xmlns:a16="http://schemas.microsoft.com/office/drawing/2014/main" id="{1633DD70-1823-3C48-AC7A-C0D878DC6CFE}"/>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5" name="Shape 1876">
              <a:extLst>
                <a:ext uri="{FF2B5EF4-FFF2-40B4-BE49-F238E27FC236}">
                  <a16:creationId xmlns:a16="http://schemas.microsoft.com/office/drawing/2014/main" id="{EA2755A5-9846-DA4A-B2BF-13F799D881DB}"/>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6" name="Shape 1877">
              <a:extLst>
                <a:ext uri="{FF2B5EF4-FFF2-40B4-BE49-F238E27FC236}">
                  <a16:creationId xmlns:a16="http://schemas.microsoft.com/office/drawing/2014/main" id="{2B6023B9-A701-FD47-B98C-46E13DB87A19}"/>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7" name="Shape 1878">
              <a:extLst>
                <a:ext uri="{FF2B5EF4-FFF2-40B4-BE49-F238E27FC236}">
                  <a16:creationId xmlns:a16="http://schemas.microsoft.com/office/drawing/2014/main" id="{D722066B-B05A-6B4F-9691-6B556C9AEABB}"/>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8" name="Shape 1879">
              <a:extLst>
                <a:ext uri="{FF2B5EF4-FFF2-40B4-BE49-F238E27FC236}">
                  <a16:creationId xmlns:a16="http://schemas.microsoft.com/office/drawing/2014/main" id="{388F4EC4-1821-6B40-9FA3-AB3EDD1A6B73}"/>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9" name="Shape 1880">
              <a:extLst>
                <a:ext uri="{FF2B5EF4-FFF2-40B4-BE49-F238E27FC236}">
                  <a16:creationId xmlns:a16="http://schemas.microsoft.com/office/drawing/2014/main" id="{1B4AD11C-401A-2341-AD7D-609B262AED5E}"/>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0" name="Shape 1881">
              <a:extLst>
                <a:ext uri="{FF2B5EF4-FFF2-40B4-BE49-F238E27FC236}">
                  <a16:creationId xmlns:a16="http://schemas.microsoft.com/office/drawing/2014/main" id="{816C8F04-2A2B-994A-B4D1-CC7DD04D1EDE}"/>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1" name="Shape 1882">
              <a:extLst>
                <a:ext uri="{FF2B5EF4-FFF2-40B4-BE49-F238E27FC236}">
                  <a16:creationId xmlns:a16="http://schemas.microsoft.com/office/drawing/2014/main" id="{E11F01B7-79A3-EF45-AB83-53E27633C47C}"/>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2" name="Shape 1883">
              <a:extLst>
                <a:ext uri="{FF2B5EF4-FFF2-40B4-BE49-F238E27FC236}">
                  <a16:creationId xmlns:a16="http://schemas.microsoft.com/office/drawing/2014/main" id="{A90C6BC6-5A87-644E-9F53-3AE50554FBCD}"/>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3" name="Shape 1884">
              <a:extLst>
                <a:ext uri="{FF2B5EF4-FFF2-40B4-BE49-F238E27FC236}">
                  <a16:creationId xmlns:a16="http://schemas.microsoft.com/office/drawing/2014/main" id="{0C8E000A-1E5B-4C47-9FA6-609DD08E89EA}"/>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4" name="Shape 1885">
              <a:extLst>
                <a:ext uri="{FF2B5EF4-FFF2-40B4-BE49-F238E27FC236}">
                  <a16:creationId xmlns:a16="http://schemas.microsoft.com/office/drawing/2014/main" id="{2F6088DB-EB05-4246-B118-E02459308498}"/>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5" name="Shape 1886">
              <a:extLst>
                <a:ext uri="{FF2B5EF4-FFF2-40B4-BE49-F238E27FC236}">
                  <a16:creationId xmlns:a16="http://schemas.microsoft.com/office/drawing/2014/main" id="{11A19C29-DC2D-FB41-8B3B-49C6890BC113}"/>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6" name="Shape 1887">
              <a:extLst>
                <a:ext uri="{FF2B5EF4-FFF2-40B4-BE49-F238E27FC236}">
                  <a16:creationId xmlns:a16="http://schemas.microsoft.com/office/drawing/2014/main" id="{E23876B7-B751-2545-95DC-230428A77A43}"/>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7" name="Shape 1888">
              <a:extLst>
                <a:ext uri="{FF2B5EF4-FFF2-40B4-BE49-F238E27FC236}">
                  <a16:creationId xmlns:a16="http://schemas.microsoft.com/office/drawing/2014/main" id="{B306C5C2-0BD2-5544-A2D5-2EFBA5B721C5}"/>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8" name="Shape 1889">
              <a:extLst>
                <a:ext uri="{FF2B5EF4-FFF2-40B4-BE49-F238E27FC236}">
                  <a16:creationId xmlns:a16="http://schemas.microsoft.com/office/drawing/2014/main" id="{71DC957F-DB6F-8543-9D53-3C3EB3619551}"/>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9" name="Shape 1890">
              <a:extLst>
                <a:ext uri="{FF2B5EF4-FFF2-40B4-BE49-F238E27FC236}">
                  <a16:creationId xmlns:a16="http://schemas.microsoft.com/office/drawing/2014/main" id="{44E93739-5BF9-BF4E-899D-848CDCC4CA82}"/>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0" name="Shape 1891">
              <a:extLst>
                <a:ext uri="{FF2B5EF4-FFF2-40B4-BE49-F238E27FC236}">
                  <a16:creationId xmlns:a16="http://schemas.microsoft.com/office/drawing/2014/main" id="{7F29B9A1-2C8A-D048-B651-A3F5A15F8839}"/>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1" name="Shape 1892">
              <a:extLst>
                <a:ext uri="{FF2B5EF4-FFF2-40B4-BE49-F238E27FC236}">
                  <a16:creationId xmlns:a16="http://schemas.microsoft.com/office/drawing/2014/main" id="{DF3CDD23-4002-E74D-9900-6E0BCC344B85}"/>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2" name="Shape 1893">
              <a:extLst>
                <a:ext uri="{FF2B5EF4-FFF2-40B4-BE49-F238E27FC236}">
                  <a16:creationId xmlns:a16="http://schemas.microsoft.com/office/drawing/2014/main" id="{B030F93E-D07C-5145-BF7E-A922FAE1FE81}"/>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3" name="Shape 1894">
              <a:extLst>
                <a:ext uri="{FF2B5EF4-FFF2-40B4-BE49-F238E27FC236}">
                  <a16:creationId xmlns:a16="http://schemas.microsoft.com/office/drawing/2014/main" id="{11203560-74A2-7248-ABA7-19713A194D88}"/>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4" name="Shape 1895">
              <a:extLst>
                <a:ext uri="{FF2B5EF4-FFF2-40B4-BE49-F238E27FC236}">
                  <a16:creationId xmlns:a16="http://schemas.microsoft.com/office/drawing/2014/main" id="{0D321E86-8D61-F445-A2B7-2BB9EFAA9147}"/>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5" name="Shape 1896">
              <a:extLst>
                <a:ext uri="{FF2B5EF4-FFF2-40B4-BE49-F238E27FC236}">
                  <a16:creationId xmlns:a16="http://schemas.microsoft.com/office/drawing/2014/main" id="{1485238F-397F-594E-AF6E-60BE86D68DF7}"/>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6" name="Shape 1897">
              <a:extLst>
                <a:ext uri="{FF2B5EF4-FFF2-40B4-BE49-F238E27FC236}">
                  <a16:creationId xmlns:a16="http://schemas.microsoft.com/office/drawing/2014/main" id="{892F0711-BE22-CC49-B20D-66D48CCE3C7E}"/>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7" name="Shape 1898">
              <a:extLst>
                <a:ext uri="{FF2B5EF4-FFF2-40B4-BE49-F238E27FC236}">
                  <a16:creationId xmlns:a16="http://schemas.microsoft.com/office/drawing/2014/main" id="{A57637FB-AFDB-5344-8E78-F9B71D79A0BC}"/>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8" name="Shape 1899">
              <a:extLst>
                <a:ext uri="{FF2B5EF4-FFF2-40B4-BE49-F238E27FC236}">
                  <a16:creationId xmlns:a16="http://schemas.microsoft.com/office/drawing/2014/main" id="{0C1AC453-912F-F44C-9493-17C02DC2FC47}"/>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9" name="Shape 1900">
              <a:extLst>
                <a:ext uri="{FF2B5EF4-FFF2-40B4-BE49-F238E27FC236}">
                  <a16:creationId xmlns:a16="http://schemas.microsoft.com/office/drawing/2014/main" id="{CE9A7976-D7E4-BE48-AD32-B844338ED4A8}"/>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0" name="Shape 1901">
              <a:extLst>
                <a:ext uri="{FF2B5EF4-FFF2-40B4-BE49-F238E27FC236}">
                  <a16:creationId xmlns:a16="http://schemas.microsoft.com/office/drawing/2014/main" id="{B1339A82-A0FD-D144-A2A1-06F5C91E2F35}"/>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1" name="Shape 1902">
              <a:extLst>
                <a:ext uri="{FF2B5EF4-FFF2-40B4-BE49-F238E27FC236}">
                  <a16:creationId xmlns:a16="http://schemas.microsoft.com/office/drawing/2014/main" id="{A20BE06B-8282-E94A-BB80-D1E2B0B95FF6}"/>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2" name="Shape 1903">
              <a:extLst>
                <a:ext uri="{FF2B5EF4-FFF2-40B4-BE49-F238E27FC236}">
                  <a16:creationId xmlns:a16="http://schemas.microsoft.com/office/drawing/2014/main" id="{77C0B504-1057-144B-A59E-239EE59C0F04}"/>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3" name="Shape 1904">
              <a:extLst>
                <a:ext uri="{FF2B5EF4-FFF2-40B4-BE49-F238E27FC236}">
                  <a16:creationId xmlns:a16="http://schemas.microsoft.com/office/drawing/2014/main" id="{7E59195D-8C5E-2D4F-AB3D-EE5C084C18C0}"/>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4" name="Shape 1905">
              <a:extLst>
                <a:ext uri="{FF2B5EF4-FFF2-40B4-BE49-F238E27FC236}">
                  <a16:creationId xmlns:a16="http://schemas.microsoft.com/office/drawing/2014/main" id="{0353D930-739C-A24D-8AD4-82E2793DBE37}"/>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5" name="Shape 1906">
              <a:extLst>
                <a:ext uri="{FF2B5EF4-FFF2-40B4-BE49-F238E27FC236}">
                  <a16:creationId xmlns:a16="http://schemas.microsoft.com/office/drawing/2014/main" id="{9285AA37-528F-DB45-9C51-331481DE5394}"/>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6" name="Shape 1907">
              <a:extLst>
                <a:ext uri="{FF2B5EF4-FFF2-40B4-BE49-F238E27FC236}">
                  <a16:creationId xmlns:a16="http://schemas.microsoft.com/office/drawing/2014/main" id="{2FBBEA9C-A253-6744-A0D6-F08E81B3ECCF}"/>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7" name="Shape 1908">
              <a:extLst>
                <a:ext uri="{FF2B5EF4-FFF2-40B4-BE49-F238E27FC236}">
                  <a16:creationId xmlns:a16="http://schemas.microsoft.com/office/drawing/2014/main" id="{4083FFCA-867C-C144-8997-38906142C1CD}"/>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8" name="Shape 1909">
              <a:extLst>
                <a:ext uri="{FF2B5EF4-FFF2-40B4-BE49-F238E27FC236}">
                  <a16:creationId xmlns:a16="http://schemas.microsoft.com/office/drawing/2014/main" id="{FF2DA225-F6C3-D943-930E-A7E4915EF7DD}"/>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9" name="Shape 1910">
              <a:extLst>
                <a:ext uri="{FF2B5EF4-FFF2-40B4-BE49-F238E27FC236}">
                  <a16:creationId xmlns:a16="http://schemas.microsoft.com/office/drawing/2014/main" id="{DF973E3C-748B-9C41-8976-A9E66F096644}"/>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0" name="Shape 1911">
              <a:extLst>
                <a:ext uri="{FF2B5EF4-FFF2-40B4-BE49-F238E27FC236}">
                  <a16:creationId xmlns:a16="http://schemas.microsoft.com/office/drawing/2014/main" id="{94ED815C-8823-614D-A4E2-38C045715A46}"/>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1" name="Shape 1912">
              <a:extLst>
                <a:ext uri="{FF2B5EF4-FFF2-40B4-BE49-F238E27FC236}">
                  <a16:creationId xmlns:a16="http://schemas.microsoft.com/office/drawing/2014/main" id="{F900191E-4EEE-F547-AA21-13D2DF311DE5}"/>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2" name="Shape 1913">
              <a:extLst>
                <a:ext uri="{FF2B5EF4-FFF2-40B4-BE49-F238E27FC236}">
                  <a16:creationId xmlns:a16="http://schemas.microsoft.com/office/drawing/2014/main" id="{0CFA6492-1F34-A940-84DF-8386B3DE3BD8}"/>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3" name="Shape 1914">
              <a:extLst>
                <a:ext uri="{FF2B5EF4-FFF2-40B4-BE49-F238E27FC236}">
                  <a16:creationId xmlns:a16="http://schemas.microsoft.com/office/drawing/2014/main" id="{C72B891E-6005-3449-9492-110962F43CCB}"/>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4" name="Shape 1915">
              <a:extLst>
                <a:ext uri="{FF2B5EF4-FFF2-40B4-BE49-F238E27FC236}">
                  <a16:creationId xmlns:a16="http://schemas.microsoft.com/office/drawing/2014/main" id="{9B69F4CB-1070-F149-A1FF-BFB49762673E}"/>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5" name="Shape 1916">
              <a:extLst>
                <a:ext uri="{FF2B5EF4-FFF2-40B4-BE49-F238E27FC236}">
                  <a16:creationId xmlns:a16="http://schemas.microsoft.com/office/drawing/2014/main" id="{A9D12183-3804-E14A-B1F7-39789E4C9A5B}"/>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6" name="Shape 1917">
              <a:extLst>
                <a:ext uri="{FF2B5EF4-FFF2-40B4-BE49-F238E27FC236}">
                  <a16:creationId xmlns:a16="http://schemas.microsoft.com/office/drawing/2014/main" id="{7138D30E-880E-2C45-9E57-4DF0B854AD98}"/>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7" name="Shape 1918">
              <a:extLst>
                <a:ext uri="{FF2B5EF4-FFF2-40B4-BE49-F238E27FC236}">
                  <a16:creationId xmlns:a16="http://schemas.microsoft.com/office/drawing/2014/main" id="{5849AA83-EDD0-0F4F-90FC-6BAD0D5D345D}"/>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8" name="Shape 1919">
              <a:extLst>
                <a:ext uri="{FF2B5EF4-FFF2-40B4-BE49-F238E27FC236}">
                  <a16:creationId xmlns:a16="http://schemas.microsoft.com/office/drawing/2014/main" id="{1AF06FED-F9C9-9247-9824-639E5267E462}"/>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9" name="Shape 1921">
              <a:extLst>
                <a:ext uri="{FF2B5EF4-FFF2-40B4-BE49-F238E27FC236}">
                  <a16:creationId xmlns:a16="http://schemas.microsoft.com/office/drawing/2014/main" id="{F0AC36CB-71B2-D24A-9EFE-39AD09DB570C}"/>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0" name="Shape 1922">
              <a:extLst>
                <a:ext uri="{FF2B5EF4-FFF2-40B4-BE49-F238E27FC236}">
                  <a16:creationId xmlns:a16="http://schemas.microsoft.com/office/drawing/2014/main" id="{50973A3A-C3CB-AD46-9F53-755A4CB09D82}"/>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1" name="Shape 1923">
              <a:extLst>
                <a:ext uri="{FF2B5EF4-FFF2-40B4-BE49-F238E27FC236}">
                  <a16:creationId xmlns:a16="http://schemas.microsoft.com/office/drawing/2014/main" id="{85E8285C-F957-F446-B795-1E5CCEDAB5AD}"/>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2" name="Shape 1924">
              <a:extLst>
                <a:ext uri="{FF2B5EF4-FFF2-40B4-BE49-F238E27FC236}">
                  <a16:creationId xmlns:a16="http://schemas.microsoft.com/office/drawing/2014/main" id="{96942999-DCAA-C947-804A-98CAB801F747}"/>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3" name="Shape 1925">
              <a:extLst>
                <a:ext uri="{FF2B5EF4-FFF2-40B4-BE49-F238E27FC236}">
                  <a16:creationId xmlns:a16="http://schemas.microsoft.com/office/drawing/2014/main" id="{3F300E27-37E9-6445-B03E-BD796E09E452}"/>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4" name="Shape 1926">
              <a:extLst>
                <a:ext uri="{FF2B5EF4-FFF2-40B4-BE49-F238E27FC236}">
                  <a16:creationId xmlns:a16="http://schemas.microsoft.com/office/drawing/2014/main" id="{979365EF-7F7F-814F-8D3A-71C2BEE488E1}"/>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5" name="Shape 1927">
              <a:extLst>
                <a:ext uri="{FF2B5EF4-FFF2-40B4-BE49-F238E27FC236}">
                  <a16:creationId xmlns:a16="http://schemas.microsoft.com/office/drawing/2014/main" id="{F5915C2D-F7E6-604B-9517-809B7FF5AA39}"/>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6" name="Shape 1928">
              <a:extLst>
                <a:ext uri="{FF2B5EF4-FFF2-40B4-BE49-F238E27FC236}">
                  <a16:creationId xmlns:a16="http://schemas.microsoft.com/office/drawing/2014/main" id="{9FC4A6D2-7AC3-B44B-A575-8405B59E6C08}"/>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7" name="Shape 1929">
              <a:extLst>
                <a:ext uri="{FF2B5EF4-FFF2-40B4-BE49-F238E27FC236}">
                  <a16:creationId xmlns:a16="http://schemas.microsoft.com/office/drawing/2014/main" id="{8C064910-D557-484C-8281-74C182CB8B4C}"/>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8" name="Shape 1930">
              <a:extLst>
                <a:ext uri="{FF2B5EF4-FFF2-40B4-BE49-F238E27FC236}">
                  <a16:creationId xmlns:a16="http://schemas.microsoft.com/office/drawing/2014/main" id="{0FEC35FF-83C8-5545-B8A1-28CA2AE3EF26}"/>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9" name="Shape 1931">
              <a:extLst>
                <a:ext uri="{FF2B5EF4-FFF2-40B4-BE49-F238E27FC236}">
                  <a16:creationId xmlns:a16="http://schemas.microsoft.com/office/drawing/2014/main" id="{2FC6E7BC-13AB-5D47-9B27-8BD7352F7B38}"/>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0" name="Shape 1932">
              <a:extLst>
                <a:ext uri="{FF2B5EF4-FFF2-40B4-BE49-F238E27FC236}">
                  <a16:creationId xmlns:a16="http://schemas.microsoft.com/office/drawing/2014/main" id="{0F6ACCB5-2C94-F54E-84D3-03D0AD962C3E}"/>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1" name="Shape 1933">
              <a:extLst>
                <a:ext uri="{FF2B5EF4-FFF2-40B4-BE49-F238E27FC236}">
                  <a16:creationId xmlns:a16="http://schemas.microsoft.com/office/drawing/2014/main" id="{9D958BCD-BCFB-FD47-B473-A07B30A48C4B}"/>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2" name="Shape 1934">
              <a:extLst>
                <a:ext uri="{FF2B5EF4-FFF2-40B4-BE49-F238E27FC236}">
                  <a16:creationId xmlns:a16="http://schemas.microsoft.com/office/drawing/2014/main" id="{AC257CCF-81C1-B341-82C4-F010577680DF}"/>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3" name="Shape 1935">
              <a:extLst>
                <a:ext uri="{FF2B5EF4-FFF2-40B4-BE49-F238E27FC236}">
                  <a16:creationId xmlns:a16="http://schemas.microsoft.com/office/drawing/2014/main" id="{94C78F68-C56A-0C4D-B28D-0C735762C082}"/>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4" name="Shape 1936">
              <a:extLst>
                <a:ext uri="{FF2B5EF4-FFF2-40B4-BE49-F238E27FC236}">
                  <a16:creationId xmlns:a16="http://schemas.microsoft.com/office/drawing/2014/main" id="{DADDA1B2-B8E9-5945-935B-242FB26C5194}"/>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125" name="Shape 2843">
            <a:extLst>
              <a:ext uri="{FF2B5EF4-FFF2-40B4-BE49-F238E27FC236}">
                <a16:creationId xmlns:a16="http://schemas.microsoft.com/office/drawing/2014/main" id="{45D5BE78-A993-9F47-AC61-2574D9D441F6}"/>
              </a:ext>
            </a:extLst>
          </p:cNvPr>
          <p:cNvSpPr>
            <a:spLocks noChangeAspect="1"/>
          </p:cNvSpPr>
          <p:nvPr/>
        </p:nvSpPr>
        <p:spPr>
          <a:xfrm>
            <a:off x="6907054" y="1361241"/>
            <a:ext cx="599039" cy="914400"/>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26" name="Shape 2871">
            <a:extLst>
              <a:ext uri="{FF2B5EF4-FFF2-40B4-BE49-F238E27FC236}">
                <a16:creationId xmlns:a16="http://schemas.microsoft.com/office/drawing/2014/main" id="{4FAE0431-F7B6-C14B-AEEA-1A5051C1417A}"/>
              </a:ext>
            </a:extLst>
          </p:cNvPr>
          <p:cNvSpPr>
            <a:spLocks noChangeAspect="1"/>
          </p:cNvSpPr>
          <p:nvPr/>
        </p:nvSpPr>
        <p:spPr>
          <a:xfrm>
            <a:off x="9944132" y="1399475"/>
            <a:ext cx="771832" cy="914400"/>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27" name="Content Placeholder 2">
            <a:extLst>
              <a:ext uri="{FF2B5EF4-FFF2-40B4-BE49-F238E27FC236}">
                <a16:creationId xmlns:a16="http://schemas.microsoft.com/office/drawing/2014/main" id="{9C9C603F-FC08-7E4D-B0E1-1975570D9F80}"/>
              </a:ext>
            </a:extLst>
          </p:cNvPr>
          <p:cNvSpPr txBox="1">
            <a:spLocks/>
          </p:cNvSpPr>
          <p:nvPr/>
        </p:nvSpPr>
        <p:spPr>
          <a:xfrm>
            <a:off x="216803" y="3174515"/>
            <a:ext cx="2566901" cy="369888"/>
          </a:xfrm>
          <a:ln>
            <a:solidFill>
              <a:schemeClr val="bg1">
                <a:lumMod val="75000"/>
              </a:schemeClr>
            </a:solidFill>
          </a:ln>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b="1" dirty="0">
                <a:solidFill>
                  <a:srgbClr val="025253"/>
                </a:solidFill>
                <a:latin typeface="Arial Black" panose="020B0604020202020204" pitchFamily="34" charset="0"/>
                <a:cs typeface="Arial Black" panose="020B0604020202020204" pitchFamily="34" charset="0"/>
              </a:rPr>
              <a:t>All Those Who Take Supplements</a:t>
            </a:r>
          </a:p>
        </p:txBody>
      </p:sp>
    </p:spTree>
    <p:extLst>
      <p:ext uri="{BB962C8B-B14F-4D97-AF65-F5344CB8AC3E}">
        <p14:creationId xmlns:p14="http://schemas.microsoft.com/office/powerpoint/2010/main" val="1961607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AD9209B6-9CD7-B44C-9CB0-29D2E8E262B6}"/>
              </a:ext>
            </a:extLst>
          </p:cNvPr>
          <p:cNvSpPr txBox="1">
            <a:spLocks/>
          </p:cNvSpPr>
          <p:nvPr/>
        </p:nvSpPr>
        <p:spPr bwMode="auto">
          <a:xfrm>
            <a:off x="6745101" y="2994285"/>
            <a:ext cx="4707384" cy="14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spcBef>
                <a:spcPct val="20000"/>
              </a:spcBef>
              <a:buFont typeface="Arial" panose="020B0604020202020204" pitchFamily="34" charset="0"/>
              <a:buNone/>
            </a:pPr>
            <a:r>
              <a:rPr lang="en-US" altLang="id-ID" sz="3600" b="1" dirty="0">
                <a:solidFill>
                  <a:srgbClr val="035153"/>
                </a:solidFill>
                <a:latin typeface="Arial Black" panose="020B0604020202020204" pitchFamily="34" charset="0"/>
                <a:cs typeface="Arial Black" panose="020B0604020202020204" pitchFamily="34" charset="0"/>
              </a:rPr>
              <a:t>BENEFITS, FAMILIARITY AND USAGE</a:t>
            </a:r>
          </a:p>
        </p:txBody>
      </p:sp>
      <p:pic>
        <p:nvPicPr>
          <p:cNvPr id="7" name="Picture 6">
            <a:extLst>
              <a:ext uri="{FF2B5EF4-FFF2-40B4-BE49-F238E27FC236}">
                <a16:creationId xmlns:a16="http://schemas.microsoft.com/office/drawing/2014/main" id="{992AF87F-D7FC-0C46-929A-E618D2E1AA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66" y="6173472"/>
            <a:ext cx="1316736" cy="684528"/>
          </a:xfrm>
          <a:prstGeom prst="rect">
            <a:avLst/>
          </a:prstGeom>
        </p:spPr>
      </p:pic>
      <p:pic>
        <p:nvPicPr>
          <p:cNvPr id="9" name="Picture Placeholder 8" descr="A banana sitting on top of a wooden table&#10;&#10;Description automatically generated">
            <a:extLst>
              <a:ext uri="{FF2B5EF4-FFF2-40B4-BE49-F238E27FC236}">
                <a16:creationId xmlns:a16="http://schemas.microsoft.com/office/drawing/2014/main" id="{63E6538B-8E64-0B44-8024-CBF532787489}"/>
              </a:ext>
            </a:extLst>
          </p:cNvPr>
          <p:cNvPicPr>
            <a:picLocks noGrp="1" noChangeAspect="1"/>
          </p:cNvPicPr>
          <p:nvPr>
            <p:ph type="pic" sz="quarter" idx="10"/>
          </p:nvPr>
        </p:nvPicPr>
        <p:blipFill>
          <a:blip r:embed="rId3"/>
          <a:srcRect l="23171" r="23171"/>
          <a:stretch>
            <a:fillRect/>
          </a:stretch>
        </p:blipFill>
        <p:spPr/>
      </p:pic>
      <p:sp>
        <p:nvSpPr>
          <p:cNvPr id="5" name="Freeform 5">
            <a:extLst>
              <a:ext uri="{FF2B5EF4-FFF2-40B4-BE49-F238E27FC236}">
                <a16:creationId xmlns:a16="http://schemas.microsoft.com/office/drawing/2014/main" id="{14BBA90D-57AC-1545-918C-1F64EFBC893F}"/>
              </a:ext>
            </a:extLst>
          </p:cNvPr>
          <p:cNvSpPr>
            <a:spLocks/>
          </p:cNvSpPr>
          <p:nvPr/>
        </p:nvSpPr>
        <p:spPr bwMode="auto">
          <a:xfrm>
            <a:off x="2329588"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1561210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909873" y="188393"/>
            <a:ext cx="10515600" cy="661106"/>
          </a:xfrm>
        </p:spPr>
        <p:txBody>
          <a:bodyPr>
            <a:normAutofit/>
          </a:bodyPr>
          <a:lstStyle/>
          <a:p>
            <a:r>
              <a:rPr lang="en-US" sz="2800" dirty="0">
                <a:latin typeface="Arial Black" panose="020B0A04020102020204" pitchFamily="34" charset="0"/>
                <a:cs typeface="Arial Bold" panose="020B0704020202020204" pitchFamily="34" charset="0"/>
              </a:rPr>
              <a:t>Benefits of Prebiotics</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253889" y="683562"/>
            <a:ext cx="10028238" cy="1438275"/>
          </a:xfrm>
        </p:spPr>
        <p:txBody>
          <a:bodyPr>
            <a:normAutofit/>
          </a:bodyPr>
          <a:lstStyle/>
          <a:p>
            <a:pPr>
              <a:spcBef>
                <a:spcPts val="0"/>
              </a:spcBef>
            </a:pPr>
            <a:r>
              <a:rPr lang="en-US" sz="1600" dirty="0">
                <a:latin typeface="Arial" panose="020B0604020202020204" pitchFamily="34" charset="0"/>
                <a:cs typeface="Arial" panose="020B0604020202020204" pitchFamily="34" charset="0"/>
              </a:rPr>
              <a:t>Gut health clearly remains a top benefit, with microbiome health also showing strong recognition</a:t>
            </a:r>
          </a:p>
          <a:p>
            <a:pPr>
              <a:spcBef>
                <a:spcPts val="0"/>
              </a:spcBef>
            </a:pPr>
            <a:r>
              <a:rPr lang="en-US" sz="1600" dirty="0">
                <a:latin typeface="Arial" panose="020B0604020202020204" pitchFamily="34" charset="0"/>
                <a:cs typeface="Arial" panose="020B0604020202020204" pitchFamily="34" charset="0"/>
              </a:rPr>
              <a:t>Immunity health has seen a steady gain and is now clearly recognized as a benefit</a:t>
            </a:r>
          </a:p>
          <a:p>
            <a:pPr>
              <a:spcBef>
                <a:spcPts val="0"/>
              </a:spcBef>
            </a:pPr>
            <a:r>
              <a:rPr lang="en-US" sz="1600" dirty="0">
                <a:latin typeface="Arial" panose="020B0604020202020204" pitchFamily="34" charset="0"/>
                <a:cs typeface="Arial" panose="020B0604020202020204" pitchFamily="34" charset="0"/>
              </a:rPr>
              <a:t>Regular Users are much more likely to recognize the more wide-ranging benefits of prebiotics such as fiber source or bone health</a:t>
            </a:r>
          </a:p>
          <a:p>
            <a:pPr>
              <a:spcBef>
                <a:spcPts val="0"/>
              </a:spcBef>
            </a:pPr>
            <a:r>
              <a:rPr lang="en-US" sz="1600" dirty="0">
                <a:latin typeface="Arial" panose="020B0604020202020204" pitchFamily="34" charset="0"/>
                <a:cs typeface="Arial" panose="020B0604020202020204" pitchFamily="34" charset="0"/>
              </a:rPr>
              <a:t>Many non-users aren’t familiar with the benefits of prebiotics, thus highlighting the need for further consumer education</a:t>
            </a:r>
          </a:p>
        </p:txBody>
      </p:sp>
      <p:graphicFrame>
        <p:nvGraphicFramePr>
          <p:cNvPr id="7" name="Content Placeholder 7">
            <a:extLst>
              <a:ext uri="{FF2B5EF4-FFF2-40B4-BE49-F238E27FC236}">
                <a16:creationId xmlns:a16="http://schemas.microsoft.com/office/drawing/2014/main" id="{874623BF-B6C9-4476-B03D-2D1ECADCB91E}"/>
              </a:ext>
            </a:extLst>
          </p:cNvPr>
          <p:cNvGraphicFramePr>
            <a:graphicFrameLocks/>
          </p:cNvGraphicFramePr>
          <p:nvPr>
            <p:extLst>
              <p:ext uri="{D42A27DB-BD31-4B8C-83A1-F6EECF244321}">
                <p14:modId xmlns:p14="http://schemas.microsoft.com/office/powerpoint/2010/main" val="471656010"/>
              </p:ext>
            </p:extLst>
          </p:nvPr>
        </p:nvGraphicFramePr>
        <p:xfrm>
          <a:off x="238628" y="1955899"/>
          <a:ext cx="11714743" cy="435600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F6FA8C7-E53D-4DCD-B702-495243135B9C}"/>
              </a:ext>
            </a:extLst>
          </p:cNvPr>
          <p:cNvSpPr txBox="1"/>
          <p:nvPr/>
        </p:nvSpPr>
        <p:spPr>
          <a:xfrm>
            <a:off x="1" y="6435524"/>
            <a:ext cx="11425472"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N=241 for Prebiotics Regular Users, N=460 for Prebiotics Irregular Users. Question: “Why are you taking/What have you heard are the benefits of taking a prebiotic supplement?”</a:t>
            </a:r>
          </a:p>
        </p:txBody>
      </p:sp>
      <p:sp>
        <p:nvSpPr>
          <p:cNvPr id="6" name="Freeform 260">
            <a:extLst>
              <a:ext uri="{FF2B5EF4-FFF2-40B4-BE49-F238E27FC236}">
                <a16:creationId xmlns:a16="http://schemas.microsoft.com/office/drawing/2014/main" id="{FA72D602-9676-E348-9457-EABE1931C9AE}"/>
              </a:ext>
            </a:extLst>
          </p:cNvPr>
          <p:cNvSpPr>
            <a:spLocks noChangeAspect="1" noEditPoints="1"/>
          </p:cNvSpPr>
          <p:nvPr/>
        </p:nvSpPr>
        <p:spPr bwMode="auto">
          <a:xfrm>
            <a:off x="943034" y="764604"/>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590787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p:txBody>
          <a:bodyPr>
            <a:normAutofit/>
          </a:bodyPr>
          <a:lstStyle/>
          <a:p>
            <a:r>
              <a:rPr lang="en-US" sz="2800" dirty="0">
                <a:latin typeface="Arial Black" panose="020B0A04020102020204" pitchFamily="34" charset="0"/>
                <a:cs typeface="Arial Bold" panose="020B0704020202020204" pitchFamily="34" charset="0"/>
              </a:rPr>
              <a:t>Benefits of Prebiotics: Top 5</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361406" y="1026232"/>
            <a:ext cx="10028238" cy="801687"/>
          </a:xfrm>
        </p:spPr>
        <p:txBody>
          <a:bodyPr>
            <a:normAutofit/>
          </a:bodyPr>
          <a:lstStyle/>
          <a:p>
            <a:pPr marL="0" indent="0">
              <a:spcBef>
                <a:spcPts val="0"/>
              </a:spcBef>
              <a:buNone/>
            </a:pPr>
            <a:r>
              <a:rPr lang="en-US" sz="1600" dirty="0">
                <a:latin typeface="Arial" panose="020B0604020202020204" pitchFamily="34" charset="0"/>
                <a:cs typeface="Arial" panose="020B0604020202020204" pitchFamily="34" charset="0"/>
              </a:rPr>
              <a:t>Gut and immunity are the top reasons across all ages and income levels. </a:t>
            </a:r>
          </a:p>
        </p:txBody>
      </p:sp>
      <p:graphicFrame>
        <p:nvGraphicFramePr>
          <p:cNvPr id="7" name="Content Placeholder 7">
            <a:extLst>
              <a:ext uri="{FF2B5EF4-FFF2-40B4-BE49-F238E27FC236}">
                <a16:creationId xmlns:a16="http://schemas.microsoft.com/office/drawing/2014/main" id="{874623BF-B6C9-4476-B03D-2D1ECADCB91E}"/>
              </a:ext>
            </a:extLst>
          </p:cNvPr>
          <p:cNvGraphicFramePr>
            <a:graphicFrameLocks/>
          </p:cNvGraphicFramePr>
          <p:nvPr>
            <p:extLst>
              <p:ext uri="{D42A27DB-BD31-4B8C-83A1-F6EECF244321}">
                <p14:modId xmlns:p14="http://schemas.microsoft.com/office/powerpoint/2010/main" val="390138874"/>
              </p:ext>
            </p:extLst>
          </p:nvPr>
        </p:nvGraphicFramePr>
        <p:xfrm>
          <a:off x="374373" y="1270518"/>
          <a:ext cx="11714743" cy="498494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F6FA8C7-E53D-4DCD-B702-495243135B9C}"/>
              </a:ext>
            </a:extLst>
          </p:cNvPr>
          <p:cNvSpPr txBox="1"/>
          <p:nvPr/>
        </p:nvSpPr>
        <p:spPr>
          <a:xfrm>
            <a:off x="0" y="6435524"/>
            <a:ext cx="11051099"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N=241 for Prebiotics Regular Users, N=460 for Prebiotics Irregular Users. Question: “Why are you taking/What have you heard are the benefits of taking a prebiotic supplement?”</a:t>
            </a:r>
          </a:p>
        </p:txBody>
      </p:sp>
      <p:sp>
        <p:nvSpPr>
          <p:cNvPr id="6" name="Freeform 260">
            <a:extLst>
              <a:ext uri="{FF2B5EF4-FFF2-40B4-BE49-F238E27FC236}">
                <a16:creationId xmlns:a16="http://schemas.microsoft.com/office/drawing/2014/main" id="{0A8E2763-09B4-0741-B752-8E13079C6A7A}"/>
              </a:ext>
            </a:extLst>
          </p:cNvPr>
          <p:cNvSpPr>
            <a:spLocks noChangeAspect="1" noEditPoints="1"/>
          </p:cNvSpPr>
          <p:nvPr/>
        </p:nvSpPr>
        <p:spPr bwMode="auto">
          <a:xfrm>
            <a:off x="918856" y="919775"/>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27993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FAA2CD-49B2-4CC2-9A52-AE2C8906A252}"/>
              </a:ext>
            </a:extLst>
          </p:cNvPr>
          <p:cNvSpPr txBox="1"/>
          <p:nvPr/>
        </p:nvSpPr>
        <p:spPr>
          <a:xfrm>
            <a:off x="5352232" y="1695031"/>
            <a:ext cx="5487745" cy="461665"/>
          </a:xfrm>
          <a:prstGeom prst="rect">
            <a:avLst/>
          </a:prstGeom>
          <a:noFill/>
        </p:spPr>
        <p:txBody>
          <a:bodyPr wrap="square" lIns="91440" tIns="45720" rIns="91440" bIns="45720" rtlCol="0" anchor="t">
            <a:spAutoFit/>
          </a:bodyPr>
          <a:lstStyle/>
          <a:p>
            <a:r>
              <a:rPr lang="en-US" sz="2400" b="1" dirty="0">
                <a:solidFill>
                  <a:schemeClr val="accent2"/>
                </a:solidFill>
                <a:latin typeface="Arial Black"/>
                <a:cs typeface="Arial Bold"/>
              </a:rPr>
              <a:t>CONSUMER SURVEY 2020</a:t>
            </a:r>
            <a:endParaRPr lang="en-ID" sz="2400" b="1" dirty="0">
              <a:solidFill>
                <a:schemeClr val="accent2"/>
              </a:solidFill>
              <a:latin typeface="Arial Black"/>
              <a:cs typeface="Arial Bold"/>
            </a:endParaRPr>
          </a:p>
        </p:txBody>
      </p:sp>
      <p:grpSp>
        <p:nvGrpSpPr>
          <p:cNvPr id="6" name="Group 5">
            <a:extLst>
              <a:ext uri="{FF2B5EF4-FFF2-40B4-BE49-F238E27FC236}">
                <a16:creationId xmlns:a16="http://schemas.microsoft.com/office/drawing/2014/main" id="{251AE9A6-6BDF-415D-8088-8581F4CA5284}"/>
              </a:ext>
            </a:extLst>
          </p:cNvPr>
          <p:cNvGrpSpPr/>
          <p:nvPr/>
        </p:nvGrpSpPr>
        <p:grpSpPr>
          <a:xfrm>
            <a:off x="5619478" y="892525"/>
            <a:ext cx="478753" cy="366106"/>
            <a:chOff x="7169514" y="1913357"/>
            <a:chExt cx="263769" cy="201706"/>
          </a:xfrm>
          <a:solidFill>
            <a:schemeClr val="accent2"/>
          </a:solidFill>
        </p:grpSpPr>
        <p:sp>
          <p:nvSpPr>
            <p:cNvPr id="7" name="Freeform: Shape 20">
              <a:extLst>
                <a:ext uri="{FF2B5EF4-FFF2-40B4-BE49-F238E27FC236}">
                  <a16:creationId xmlns:a16="http://schemas.microsoft.com/office/drawing/2014/main" id="{75B92954-5242-4528-8AAA-AE4BE79D3A35}"/>
                </a:ext>
              </a:extLst>
            </p:cNvPr>
            <p:cNvSpPr/>
            <p:nvPr/>
          </p:nvSpPr>
          <p:spPr>
            <a:xfrm>
              <a:off x="7169514" y="2045242"/>
              <a:ext cx="69821" cy="69821"/>
            </a:xfrm>
            <a:custGeom>
              <a:avLst/>
              <a:gdLst>
                <a:gd name="connsiteX0" fmla="*/ 36811 w 69821"/>
                <a:gd name="connsiteY0" fmla="*/ 73661 h 69821"/>
                <a:gd name="connsiteX1" fmla="*/ 0 w 69821"/>
                <a:gd name="connsiteY1" fmla="*/ 36850 h 69821"/>
                <a:gd name="connsiteX2" fmla="*/ 36811 w 69821"/>
                <a:gd name="connsiteY2" fmla="*/ 0 h 69821"/>
                <a:gd name="connsiteX3" fmla="*/ 73661 w 69821"/>
                <a:gd name="connsiteY3" fmla="*/ 36850 h 69821"/>
                <a:gd name="connsiteX4" fmla="*/ 36811 w 69821"/>
                <a:gd name="connsiteY4" fmla="*/ 73661 h 69821"/>
                <a:gd name="connsiteX5" fmla="*/ 36811 w 69821"/>
                <a:gd name="connsiteY5" fmla="*/ 15516 h 69821"/>
                <a:gd name="connsiteX6" fmla="*/ 15516 w 69821"/>
                <a:gd name="connsiteY6" fmla="*/ 36850 h 69821"/>
                <a:gd name="connsiteX7" fmla="*/ 36811 w 69821"/>
                <a:gd name="connsiteY7" fmla="*/ 58146 h 69821"/>
                <a:gd name="connsiteX8" fmla="*/ 58146 w 69821"/>
                <a:gd name="connsiteY8" fmla="*/ 36850 h 69821"/>
                <a:gd name="connsiteX9" fmla="*/ 36811 w 69821"/>
                <a:gd name="connsiteY9" fmla="*/ 15516 h 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21" h="69821">
                  <a:moveTo>
                    <a:pt x="36811" y="73661"/>
                  </a:moveTo>
                  <a:cubicBezTo>
                    <a:pt x="16524" y="73661"/>
                    <a:pt x="0" y="57137"/>
                    <a:pt x="0" y="36850"/>
                  </a:cubicBezTo>
                  <a:cubicBezTo>
                    <a:pt x="0" y="16524"/>
                    <a:pt x="16524" y="0"/>
                    <a:pt x="36811" y="0"/>
                  </a:cubicBezTo>
                  <a:cubicBezTo>
                    <a:pt x="57137" y="0"/>
                    <a:pt x="73661" y="16524"/>
                    <a:pt x="73661" y="36850"/>
                  </a:cubicBezTo>
                  <a:cubicBezTo>
                    <a:pt x="73661" y="57137"/>
                    <a:pt x="57137" y="73661"/>
                    <a:pt x="36811" y="73661"/>
                  </a:cubicBezTo>
                  <a:close/>
                  <a:moveTo>
                    <a:pt x="36811" y="15516"/>
                  </a:moveTo>
                  <a:cubicBezTo>
                    <a:pt x="25058" y="15516"/>
                    <a:pt x="15516" y="25058"/>
                    <a:pt x="15516" y="36850"/>
                  </a:cubicBezTo>
                  <a:cubicBezTo>
                    <a:pt x="15516" y="48603"/>
                    <a:pt x="25058" y="58146"/>
                    <a:pt x="36811" y="58146"/>
                  </a:cubicBezTo>
                  <a:cubicBezTo>
                    <a:pt x="48565" y="58146"/>
                    <a:pt x="58146" y="48603"/>
                    <a:pt x="58146" y="36850"/>
                  </a:cubicBezTo>
                  <a:cubicBezTo>
                    <a:pt x="58146" y="25058"/>
                    <a:pt x="48565" y="15516"/>
                    <a:pt x="36811" y="15516"/>
                  </a:cubicBezTo>
                  <a:close/>
                </a:path>
              </a:pathLst>
            </a:custGeom>
            <a:grpFill/>
            <a:ln w="3867" cap="flat">
              <a:noFill/>
              <a:prstDash val="solid"/>
              <a:miter/>
            </a:ln>
          </p:spPr>
          <p:txBody>
            <a:bodyPr rtlCol="0" anchor="ctr"/>
            <a:lstStyle/>
            <a:p>
              <a:endParaRPr lang="en-ID" dirty="0">
                <a:solidFill>
                  <a:schemeClr val="accent2"/>
                </a:solidFill>
              </a:endParaRPr>
            </a:p>
          </p:txBody>
        </p:sp>
        <p:sp>
          <p:nvSpPr>
            <p:cNvPr id="8" name="Freeform: Shape 21">
              <a:extLst>
                <a:ext uri="{FF2B5EF4-FFF2-40B4-BE49-F238E27FC236}">
                  <a16:creationId xmlns:a16="http://schemas.microsoft.com/office/drawing/2014/main" id="{62981B6C-A7D1-4148-8700-9B64B9B7C586}"/>
                </a:ext>
              </a:extLst>
            </p:cNvPr>
            <p:cNvSpPr/>
            <p:nvPr/>
          </p:nvSpPr>
          <p:spPr>
            <a:xfrm>
              <a:off x="7227699" y="1944389"/>
              <a:ext cx="69821" cy="69821"/>
            </a:xfrm>
            <a:custGeom>
              <a:avLst/>
              <a:gdLst>
                <a:gd name="connsiteX0" fmla="*/ 36811 w 69821"/>
                <a:gd name="connsiteY0" fmla="*/ 73661 h 69821"/>
                <a:gd name="connsiteX1" fmla="*/ 0 w 69821"/>
                <a:gd name="connsiteY1" fmla="*/ 36850 h 69821"/>
                <a:gd name="connsiteX2" fmla="*/ 36811 w 69821"/>
                <a:gd name="connsiteY2" fmla="*/ 0 h 69821"/>
                <a:gd name="connsiteX3" fmla="*/ 73661 w 69821"/>
                <a:gd name="connsiteY3" fmla="*/ 36850 h 69821"/>
                <a:gd name="connsiteX4" fmla="*/ 36811 w 69821"/>
                <a:gd name="connsiteY4" fmla="*/ 73661 h 69821"/>
                <a:gd name="connsiteX5" fmla="*/ 36811 w 69821"/>
                <a:gd name="connsiteY5" fmla="*/ 15516 h 69821"/>
                <a:gd name="connsiteX6" fmla="*/ 15516 w 69821"/>
                <a:gd name="connsiteY6" fmla="*/ 36850 h 69821"/>
                <a:gd name="connsiteX7" fmla="*/ 36811 w 69821"/>
                <a:gd name="connsiteY7" fmla="*/ 58146 h 69821"/>
                <a:gd name="connsiteX8" fmla="*/ 58146 w 69821"/>
                <a:gd name="connsiteY8" fmla="*/ 36850 h 69821"/>
                <a:gd name="connsiteX9" fmla="*/ 36811 w 69821"/>
                <a:gd name="connsiteY9" fmla="*/ 15516 h 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21" h="69821">
                  <a:moveTo>
                    <a:pt x="36811" y="73661"/>
                  </a:moveTo>
                  <a:cubicBezTo>
                    <a:pt x="16524" y="73661"/>
                    <a:pt x="0" y="57137"/>
                    <a:pt x="0" y="36850"/>
                  </a:cubicBezTo>
                  <a:cubicBezTo>
                    <a:pt x="0" y="16524"/>
                    <a:pt x="16524" y="0"/>
                    <a:pt x="36811" y="0"/>
                  </a:cubicBezTo>
                  <a:cubicBezTo>
                    <a:pt x="57137" y="0"/>
                    <a:pt x="73661" y="16524"/>
                    <a:pt x="73661" y="36850"/>
                  </a:cubicBezTo>
                  <a:cubicBezTo>
                    <a:pt x="73661" y="57137"/>
                    <a:pt x="57137" y="73661"/>
                    <a:pt x="36811" y="73661"/>
                  </a:cubicBezTo>
                  <a:close/>
                  <a:moveTo>
                    <a:pt x="36811" y="15516"/>
                  </a:moveTo>
                  <a:cubicBezTo>
                    <a:pt x="25058" y="15516"/>
                    <a:pt x="15516" y="25058"/>
                    <a:pt x="15516" y="36850"/>
                  </a:cubicBezTo>
                  <a:cubicBezTo>
                    <a:pt x="15516" y="48603"/>
                    <a:pt x="25058" y="58146"/>
                    <a:pt x="36811" y="58146"/>
                  </a:cubicBezTo>
                  <a:cubicBezTo>
                    <a:pt x="48565" y="58146"/>
                    <a:pt x="58146" y="48603"/>
                    <a:pt x="58146" y="36850"/>
                  </a:cubicBezTo>
                  <a:cubicBezTo>
                    <a:pt x="58146" y="25058"/>
                    <a:pt x="48565" y="15516"/>
                    <a:pt x="36811" y="15516"/>
                  </a:cubicBezTo>
                  <a:close/>
                </a:path>
              </a:pathLst>
            </a:custGeom>
            <a:grpFill/>
            <a:ln w="3867" cap="flat">
              <a:noFill/>
              <a:prstDash val="solid"/>
              <a:miter/>
            </a:ln>
          </p:spPr>
          <p:txBody>
            <a:bodyPr rtlCol="0" anchor="ctr"/>
            <a:lstStyle/>
            <a:p>
              <a:endParaRPr lang="en-ID" dirty="0">
                <a:solidFill>
                  <a:schemeClr val="accent2"/>
                </a:solidFill>
              </a:endParaRPr>
            </a:p>
          </p:txBody>
        </p:sp>
        <p:sp>
          <p:nvSpPr>
            <p:cNvPr id="9" name="Freeform: Shape 22">
              <a:extLst>
                <a:ext uri="{FF2B5EF4-FFF2-40B4-BE49-F238E27FC236}">
                  <a16:creationId xmlns:a16="http://schemas.microsoft.com/office/drawing/2014/main" id="{BC708A5D-60CF-486E-A6C6-500F09D388A8}"/>
                </a:ext>
              </a:extLst>
            </p:cNvPr>
            <p:cNvSpPr/>
            <p:nvPr/>
          </p:nvSpPr>
          <p:spPr>
            <a:xfrm>
              <a:off x="7320794" y="2037484"/>
              <a:ext cx="69821" cy="69821"/>
            </a:xfrm>
            <a:custGeom>
              <a:avLst/>
              <a:gdLst>
                <a:gd name="connsiteX0" fmla="*/ 36811 w 69821"/>
                <a:gd name="connsiteY0" fmla="*/ 73661 h 69821"/>
                <a:gd name="connsiteX1" fmla="*/ 0 w 69821"/>
                <a:gd name="connsiteY1" fmla="*/ 36850 h 69821"/>
                <a:gd name="connsiteX2" fmla="*/ 36811 w 69821"/>
                <a:gd name="connsiteY2" fmla="*/ 0 h 69821"/>
                <a:gd name="connsiteX3" fmla="*/ 73661 w 69821"/>
                <a:gd name="connsiteY3" fmla="*/ 36850 h 69821"/>
                <a:gd name="connsiteX4" fmla="*/ 36811 w 69821"/>
                <a:gd name="connsiteY4" fmla="*/ 73661 h 69821"/>
                <a:gd name="connsiteX5" fmla="*/ 36811 w 69821"/>
                <a:gd name="connsiteY5" fmla="*/ 15516 h 69821"/>
                <a:gd name="connsiteX6" fmla="*/ 15516 w 69821"/>
                <a:gd name="connsiteY6" fmla="*/ 36850 h 69821"/>
                <a:gd name="connsiteX7" fmla="*/ 36811 w 69821"/>
                <a:gd name="connsiteY7" fmla="*/ 58146 h 69821"/>
                <a:gd name="connsiteX8" fmla="*/ 58146 w 69821"/>
                <a:gd name="connsiteY8" fmla="*/ 36850 h 69821"/>
                <a:gd name="connsiteX9" fmla="*/ 36811 w 69821"/>
                <a:gd name="connsiteY9" fmla="*/ 15516 h 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21" h="69821">
                  <a:moveTo>
                    <a:pt x="36811" y="73661"/>
                  </a:moveTo>
                  <a:cubicBezTo>
                    <a:pt x="16524" y="73661"/>
                    <a:pt x="0" y="57137"/>
                    <a:pt x="0" y="36850"/>
                  </a:cubicBezTo>
                  <a:cubicBezTo>
                    <a:pt x="0" y="16524"/>
                    <a:pt x="16524" y="0"/>
                    <a:pt x="36811" y="0"/>
                  </a:cubicBezTo>
                  <a:cubicBezTo>
                    <a:pt x="57137" y="0"/>
                    <a:pt x="73661" y="16524"/>
                    <a:pt x="73661" y="36850"/>
                  </a:cubicBezTo>
                  <a:cubicBezTo>
                    <a:pt x="73661" y="57137"/>
                    <a:pt x="57137" y="73661"/>
                    <a:pt x="36811" y="73661"/>
                  </a:cubicBezTo>
                  <a:close/>
                  <a:moveTo>
                    <a:pt x="36811" y="15516"/>
                  </a:moveTo>
                  <a:cubicBezTo>
                    <a:pt x="25058" y="15516"/>
                    <a:pt x="15516" y="25058"/>
                    <a:pt x="15516" y="36850"/>
                  </a:cubicBezTo>
                  <a:cubicBezTo>
                    <a:pt x="15516" y="48603"/>
                    <a:pt x="25058" y="58146"/>
                    <a:pt x="36811" y="58146"/>
                  </a:cubicBezTo>
                  <a:cubicBezTo>
                    <a:pt x="48565" y="58146"/>
                    <a:pt x="58146" y="48603"/>
                    <a:pt x="58146" y="36850"/>
                  </a:cubicBezTo>
                  <a:cubicBezTo>
                    <a:pt x="58146" y="25058"/>
                    <a:pt x="48565" y="15516"/>
                    <a:pt x="36811" y="15516"/>
                  </a:cubicBezTo>
                  <a:close/>
                </a:path>
              </a:pathLst>
            </a:custGeom>
            <a:grpFill/>
            <a:ln w="3867" cap="flat">
              <a:noFill/>
              <a:prstDash val="solid"/>
              <a:miter/>
            </a:ln>
          </p:spPr>
          <p:txBody>
            <a:bodyPr rtlCol="0" anchor="ctr"/>
            <a:lstStyle/>
            <a:p>
              <a:endParaRPr lang="en-ID" dirty="0">
                <a:solidFill>
                  <a:schemeClr val="accent2"/>
                </a:solidFill>
              </a:endParaRPr>
            </a:p>
          </p:txBody>
        </p:sp>
        <p:sp>
          <p:nvSpPr>
            <p:cNvPr id="10" name="Freeform: Shape 23">
              <a:extLst>
                <a:ext uri="{FF2B5EF4-FFF2-40B4-BE49-F238E27FC236}">
                  <a16:creationId xmlns:a16="http://schemas.microsoft.com/office/drawing/2014/main" id="{85C9E7A7-9994-4ACB-A664-1BF3F1B692C3}"/>
                </a:ext>
              </a:extLst>
            </p:cNvPr>
            <p:cNvSpPr/>
            <p:nvPr/>
          </p:nvSpPr>
          <p:spPr>
            <a:xfrm>
              <a:off x="7363462" y="1913357"/>
              <a:ext cx="69821" cy="69821"/>
            </a:xfrm>
            <a:custGeom>
              <a:avLst/>
              <a:gdLst>
                <a:gd name="connsiteX0" fmla="*/ 36811 w 69821"/>
                <a:gd name="connsiteY0" fmla="*/ 73661 h 69821"/>
                <a:gd name="connsiteX1" fmla="*/ 0 w 69821"/>
                <a:gd name="connsiteY1" fmla="*/ 36850 h 69821"/>
                <a:gd name="connsiteX2" fmla="*/ 36811 w 69821"/>
                <a:gd name="connsiteY2" fmla="*/ 0 h 69821"/>
                <a:gd name="connsiteX3" fmla="*/ 73661 w 69821"/>
                <a:gd name="connsiteY3" fmla="*/ 36850 h 69821"/>
                <a:gd name="connsiteX4" fmla="*/ 36811 w 69821"/>
                <a:gd name="connsiteY4" fmla="*/ 73661 h 69821"/>
                <a:gd name="connsiteX5" fmla="*/ 36811 w 69821"/>
                <a:gd name="connsiteY5" fmla="*/ 15516 h 69821"/>
                <a:gd name="connsiteX6" fmla="*/ 15516 w 69821"/>
                <a:gd name="connsiteY6" fmla="*/ 36850 h 69821"/>
                <a:gd name="connsiteX7" fmla="*/ 36811 w 69821"/>
                <a:gd name="connsiteY7" fmla="*/ 58146 h 69821"/>
                <a:gd name="connsiteX8" fmla="*/ 58146 w 69821"/>
                <a:gd name="connsiteY8" fmla="*/ 36850 h 69821"/>
                <a:gd name="connsiteX9" fmla="*/ 36811 w 69821"/>
                <a:gd name="connsiteY9" fmla="*/ 15516 h 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21" h="69821">
                  <a:moveTo>
                    <a:pt x="36811" y="73661"/>
                  </a:moveTo>
                  <a:cubicBezTo>
                    <a:pt x="16524" y="73661"/>
                    <a:pt x="0" y="57137"/>
                    <a:pt x="0" y="36850"/>
                  </a:cubicBezTo>
                  <a:cubicBezTo>
                    <a:pt x="0" y="16524"/>
                    <a:pt x="16524" y="0"/>
                    <a:pt x="36811" y="0"/>
                  </a:cubicBezTo>
                  <a:cubicBezTo>
                    <a:pt x="57137" y="0"/>
                    <a:pt x="73661" y="16524"/>
                    <a:pt x="73661" y="36850"/>
                  </a:cubicBezTo>
                  <a:cubicBezTo>
                    <a:pt x="73661" y="57137"/>
                    <a:pt x="57137" y="73661"/>
                    <a:pt x="36811" y="73661"/>
                  </a:cubicBezTo>
                  <a:close/>
                  <a:moveTo>
                    <a:pt x="36811" y="15516"/>
                  </a:moveTo>
                  <a:cubicBezTo>
                    <a:pt x="25058" y="15516"/>
                    <a:pt x="15516" y="25058"/>
                    <a:pt x="15516" y="36850"/>
                  </a:cubicBezTo>
                  <a:cubicBezTo>
                    <a:pt x="15516" y="48603"/>
                    <a:pt x="25058" y="58146"/>
                    <a:pt x="36811" y="58146"/>
                  </a:cubicBezTo>
                  <a:cubicBezTo>
                    <a:pt x="48565" y="58146"/>
                    <a:pt x="58146" y="48603"/>
                    <a:pt x="58146" y="36850"/>
                  </a:cubicBezTo>
                  <a:cubicBezTo>
                    <a:pt x="58146" y="25058"/>
                    <a:pt x="48565" y="15516"/>
                    <a:pt x="36811" y="15516"/>
                  </a:cubicBezTo>
                  <a:close/>
                </a:path>
              </a:pathLst>
            </a:custGeom>
            <a:grpFill/>
            <a:ln w="3867" cap="flat">
              <a:noFill/>
              <a:prstDash val="solid"/>
              <a:miter/>
            </a:ln>
          </p:spPr>
          <p:txBody>
            <a:bodyPr rtlCol="0" anchor="ctr"/>
            <a:lstStyle/>
            <a:p>
              <a:endParaRPr lang="en-ID" dirty="0">
                <a:solidFill>
                  <a:schemeClr val="accent2"/>
                </a:solidFill>
              </a:endParaRPr>
            </a:p>
          </p:txBody>
        </p:sp>
        <p:sp>
          <p:nvSpPr>
            <p:cNvPr id="11" name="Freeform: Shape 24">
              <a:extLst>
                <a:ext uri="{FF2B5EF4-FFF2-40B4-BE49-F238E27FC236}">
                  <a16:creationId xmlns:a16="http://schemas.microsoft.com/office/drawing/2014/main" id="{F23B761A-BF40-4D3C-9849-B5F255D982A1}"/>
                </a:ext>
              </a:extLst>
            </p:cNvPr>
            <p:cNvSpPr/>
            <p:nvPr/>
          </p:nvSpPr>
          <p:spPr>
            <a:xfrm>
              <a:off x="7387504" y="1934808"/>
              <a:ext cx="19395" cy="11637"/>
            </a:xfrm>
            <a:custGeom>
              <a:avLst/>
              <a:gdLst>
                <a:gd name="connsiteX0" fmla="*/ 3887 w 19394"/>
                <a:gd name="connsiteY0" fmla="*/ 14585 h 11636"/>
                <a:gd name="connsiteX1" fmla="*/ 1715 w 19394"/>
                <a:gd name="connsiteY1" fmla="*/ 13925 h 11636"/>
                <a:gd name="connsiteX2" fmla="*/ 668 w 19394"/>
                <a:gd name="connsiteY2" fmla="*/ 8534 h 11636"/>
                <a:gd name="connsiteX3" fmla="*/ 16649 w 19394"/>
                <a:gd name="connsiteY3" fmla="*/ 0 h 11636"/>
                <a:gd name="connsiteX4" fmla="*/ 20528 w 19394"/>
                <a:gd name="connsiteY4" fmla="*/ 3879 h 11636"/>
                <a:gd name="connsiteX5" fmla="*/ 16649 w 19394"/>
                <a:gd name="connsiteY5" fmla="*/ 7758 h 11636"/>
                <a:gd name="connsiteX6" fmla="*/ 7107 w 19394"/>
                <a:gd name="connsiteY6" fmla="*/ 12839 h 11636"/>
                <a:gd name="connsiteX7" fmla="*/ 3887 w 19394"/>
                <a:gd name="connsiteY7" fmla="*/ 14585 h 1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94" h="11636">
                  <a:moveTo>
                    <a:pt x="3887" y="14585"/>
                  </a:moveTo>
                  <a:cubicBezTo>
                    <a:pt x="3150" y="14585"/>
                    <a:pt x="2413" y="14391"/>
                    <a:pt x="1715" y="13925"/>
                  </a:cubicBezTo>
                  <a:cubicBezTo>
                    <a:pt x="-69" y="12723"/>
                    <a:pt x="-535" y="10318"/>
                    <a:pt x="668" y="8534"/>
                  </a:cubicBezTo>
                  <a:cubicBezTo>
                    <a:pt x="4236" y="3181"/>
                    <a:pt x="10210" y="0"/>
                    <a:pt x="16649" y="0"/>
                  </a:cubicBezTo>
                  <a:cubicBezTo>
                    <a:pt x="18782" y="0"/>
                    <a:pt x="20528" y="1745"/>
                    <a:pt x="20528" y="3879"/>
                  </a:cubicBezTo>
                  <a:cubicBezTo>
                    <a:pt x="20528" y="6012"/>
                    <a:pt x="18782" y="7758"/>
                    <a:pt x="16649" y="7758"/>
                  </a:cubicBezTo>
                  <a:cubicBezTo>
                    <a:pt x="12809" y="7758"/>
                    <a:pt x="9240" y="9659"/>
                    <a:pt x="7107" y="12839"/>
                  </a:cubicBezTo>
                  <a:cubicBezTo>
                    <a:pt x="6370" y="13964"/>
                    <a:pt x="5128" y="14585"/>
                    <a:pt x="3887" y="14585"/>
                  </a:cubicBezTo>
                  <a:close/>
                </a:path>
              </a:pathLst>
            </a:custGeom>
            <a:grpFill/>
            <a:ln w="3867" cap="flat">
              <a:noFill/>
              <a:prstDash val="solid"/>
              <a:miter/>
            </a:ln>
          </p:spPr>
          <p:txBody>
            <a:bodyPr rtlCol="0" anchor="ctr"/>
            <a:lstStyle/>
            <a:p>
              <a:endParaRPr lang="en-ID" dirty="0">
                <a:solidFill>
                  <a:schemeClr val="accent2"/>
                </a:solidFill>
              </a:endParaRPr>
            </a:p>
          </p:txBody>
        </p:sp>
        <p:sp>
          <p:nvSpPr>
            <p:cNvPr id="12" name="Freeform: Shape 25">
              <a:extLst>
                <a:ext uri="{FF2B5EF4-FFF2-40B4-BE49-F238E27FC236}">
                  <a16:creationId xmlns:a16="http://schemas.microsoft.com/office/drawing/2014/main" id="{5E36F93C-EF8E-43F3-8A55-DA03C2CEBF3A}"/>
                </a:ext>
              </a:extLst>
            </p:cNvPr>
            <p:cNvSpPr/>
            <p:nvPr/>
          </p:nvSpPr>
          <p:spPr>
            <a:xfrm>
              <a:off x="7218522" y="2003362"/>
              <a:ext cx="38790" cy="58184"/>
            </a:xfrm>
            <a:custGeom>
              <a:avLst/>
              <a:gdLst>
                <a:gd name="connsiteX0" fmla="*/ 0 w 38789"/>
                <a:gd name="connsiteY0" fmla="*/ 53611 h 58184"/>
                <a:gd name="connsiteX1" fmla="*/ 25086 w 38789"/>
                <a:gd name="connsiteY1" fmla="*/ 0 h 58184"/>
                <a:gd name="connsiteX2" fmla="*/ 39139 w 38789"/>
                <a:gd name="connsiteY2" fmla="*/ 6576 h 58184"/>
                <a:gd name="connsiteX3" fmla="*/ 14053 w 38789"/>
                <a:gd name="connsiteY3" fmla="*/ 60187 h 58184"/>
              </a:gdLst>
              <a:ahLst/>
              <a:cxnLst>
                <a:cxn ang="0">
                  <a:pos x="connsiteX0" y="connsiteY0"/>
                </a:cxn>
                <a:cxn ang="0">
                  <a:pos x="connsiteX1" y="connsiteY1"/>
                </a:cxn>
                <a:cxn ang="0">
                  <a:pos x="connsiteX2" y="connsiteY2"/>
                </a:cxn>
                <a:cxn ang="0">
                  <a:pos x="connsiteX3" y="connsiteY3"/>
                </a:cxn>
              </a:cxnLst>
              <a:rect l="l" t="t" r="r" b="b"/>
              <a:pathLst>
                <a:path w="38789" h="58184">
                  <a:moveTo>
                    <a:pt x="0" y="53611"/>
                  </a:moveTo>
                  <a:lnTo>
                    <a:pt x="25086" y="0"/>
                  </a:lnTo>
                  <a:lnTo>
                    <a:pt x="39139" y="6576"/>
                  </a:lnTo>
                  <a:lnTo>
                    <a:pt x="14053" y="60187"/>
                  </a:lnTo>
                  <a:close/>
                </a:path>
              </a:pathLst>
            </a:custGeom>
            <a:grpFill/>
            <a:ln w="3867" cap="flat">
              <a:noFill/>
              <a:prstDash val="solid"/>
              <a:miter/>
            </a:ln>
          </p:spPr>
          <p:txBody>
            <a:bodyPr rtlCol="0" anchor="ctr"/>
            <a:lstStyle/>
            <a:p>
              <a:endParaRPr lang="en-ID" dirty="0">
                <a:solidFill>
                  <a:schemeClr val="accent2"/>
                </a:solidFill>
              </a:endParaRPr>
            </a:p>
          </p:txBody>
        </p:sp>
        <p:sp>
          <p:nvSpPr>
            <p:cNvPr id="13" name="Freeform: Shape 26">
              <a:extLst>
                <a:ext uri="{FF2B5EF4-FFF2-40B4-BE49-F238E27FC236}">
                  <a16:creationId xmlns:a16="http://schemas.microsoft.com/office/drawing/2014/main" id="{9407A81D-8D48-4B47-89F2-0F45CC426882}"/>
                </a:ext>
              </a:extLst>
            </p:cNvPr>
            <p:cNvSpPr/>
            <p:nvPr/>
          </p:nvSpPr>
          <p:spPr>
            <a:xfrm>
              <a:off x="7283092" y="1991886"/>
              <a:ext cx="62063" cy="62063"/>
            </a:xfrm>
            <a:custGeom>
              <a:avLst/>
              <a:gdLst>
                <a:gd name="connsiteX0" fmla="*/ 0 w 62063"/>
                <a:gd name="connsiteY0" fmla="*/ 10790 h 62063"/>
                <a:gd name="connsiteX1" fmla="*/ 11150 w 62063"/>
                <a:gd name="connsiteY1" fmla="*/ 0 h 62063"/>
                <a:gd name="connsiteX2" fmla="*/ 62940 w 62063"/>
                <a:gd name="connsiteY2" fmla="*/ 53518 h 62063"/>
                <a:gd name="connsiteX3" fmla="*/ 51790 w 62063"/>
                <a:gd name="connsiteY3" fmla="*/ 64308 h 62063"/>
              </a:gdLst>
              <a:ahLst/>
              <a:cxnLst>
                <a:cxn ang="0">
                  <a:pos x="connsiteX0" y="connsiteY0"/>
                </a:cxn>
                <a:cxn ang="0">
                  <a:pos x="connsiteX1" y="connsiteY1"/>
                </a:cxn>
                <a:cxn ang="0">
                  <a:pos x="connsiteX2" y="connsiteY2"/>
                </a:cxn>
                <a:cxn ang="0">
                  <a:pos x="connsiteX3" y="connsiteY3"/>
                </a:cxn>
              </a:cxnLst>
              <a:rect l="l" t="t" r="r" b="b"/>
              <a:pathLst>
                <a:path w="62063" h="62063">
                  <a:moveTo>
                    <a:pt x="0" y="10790"/>
                  </a:moveTo>
                  <a:lnTo>
                    <a:pt x="11150" y="0"/>
                  </a:lnTo>
                  <a:lnTo>
                    <a:pt x="62940" y="53518"/>
                  </a:lnTo>
                  <a:lnTo>
                    <a:pt x="51790" y="64308"/>
                  </a:lnTo>
                  <a:close/>
                </a:path>
              </a:pathLst>
            </a:custGeom>
            <a:grpFill/>
            <a:ln w="3867" cap="flat">
              <a:noFill/>
              <a:prstDash val="solid"/>
              <a:miter/>
            </a:ln>
          </p:spPr>
          <p:txBody>
            <a:bodyPr rtlCol="0" anchor="ctr"/>
            <a:lstStyle/>
            <a:p>
              <a:endParaRPr lang="en-ID" dirty="0">
                <a:solidFill>
                  <a:schemeClr val="accent2"/>
                </a:solidFill>
              </a:endParaRPr>
            </a:p>
          </p:txBody>
        </p:sp>
        <p:sp>
          <p:nvSpPr>
            <p:cNvPr id="14" name="Freeform: Shape 27">
              <a:extLst>
                <a:ext uri="{FF2B5EF4-FFF2-40B4-BE49-F238E27FC236}">
                  <a16:creationId xmlns:a16="http://schemas.microsoft.com/office/drawing/2014/main" id="{63DD6410-668A-4B28-A589-2BA37E9880A5}"/>
                </a:ext>
              </a:extLst>
            </p:cNvPr>
            <p:cNvSpPr/>
            <p:nvPr/>
          </p:nvSpPr>
          <p:spPr>
            <a:xfrm>
              <a:off x="7361452" y="1980154"/>
              <a:ext cx="34911" cy="65942"/>
            </a:xfrm>
            <a:custGeom>
              <a:avLst/>
              <a:gdLst>
                <a:gd name="connsiteX0" fmla="*/ 0 w 34910"/>
                <a:gd name="connsiteY0" fmla="*/ 64634 h 65942"/>
                <a:gd name="connsiteX1" fmla="*/ 22450 w 34910"/>
                <a:gd name="connsiteY1" fmla="*/ 0 h 65942"/>
                <a:gd name="connsiteX2" fmla="*/ 37107 w 34910"/>
                <a:gd name="connsiteY2" fmla="*/ 5091 h 65942"/>
                <a:gd name="connsiteX3" fmla="*/ 14656 w 34910"/>
                <a:gd name="connsiteY3" fmla="*/ 69725 h 65942"/>
              </a:gdLst>
              <a:ahLst/>
              <a:cxnLst>
                <a:cxn ang="0">
                  <a:pos x="connsiteX0" y="connsiteY0"/>
                </a:cxn>
                <a:cxn ang="0">
                  <a:pos x="connsiteX1" y="connsiteY1"/>
                </a:cxn>
                <a:cxn ang="0">
                  <a:pos x="connsiteX2" y="connsiteY2"/>
                </a:cxn>
                <a:cxn ang="0">
                  <a:pos x="connsiteX3" y="connsiteY3"/>
                </a:cxn>
              </a:cxnLst>
              <a:rect l="l" t="t" r="r" b="b"/>
              <a:pathLst>
                <a:path w="34910" h="65942">
                  <a:moveTo>
                    <a:pt x="0" y="64634"/>
                  </a:moveTo>
                  <a:lnTo>
                    <a:pt x="22450" y="0"/>
                  </a:lnTo>
                  <a:lnTo>
                    <a:pt x="37107" y="5091"/>
                  </a:lnTo>
                  <a:lnTo>
                    <a:pt x="14656" y="69725"/>
                  </a:lnTo>
                  <a:close/>
                </a:path>
              </a:pathLst>
            </a:custGeom>
            <a:grpFill/>
            <a:ln w="3867" cap="flat">
              <a:noFill/>
              <a:prstDash val="solid"/>
              <a:miter/>
            </a:ln>
          </p:spPr>
          <p:txBody>
            <a:bodyPr rtlCol="0" anchor="ctr"/>
            <a:lstStyle/>
            <a:p>
              <a:endParaRPr lang="en-ID" dirty="0">
                <a:solidFill>
                  <a:schemeClr val="accent2"/>
                </a:solidFill>
              </a:endParaRPr>
            </a:p>
          </p:txBody>
        </p:sp>
      </p:grpSp>
      <p:sp>
        <p:nvSpPr>
          <p:cNvPr id="15" name="TextBox 14">
            <a:extLst>
              <a:ext uri="{FF2B5EF4-FFF2-40B4-BE49-F238E27FC236}">
                <a16:creationId xmlns:a16="http://schemas.microsoft.com/office/drawing/2014/main" id="{C9C49B3F-465D-4743-A037-7FC81A4B226A}"/>
              </a:ext>
            </a:extLst>
          </p:cNvPr>
          <p:cNvSpPr txBox="1"/>
          <p:nvPr/>
        </p:nvSpPr>
        <p:spPr>
          <a:xfrm>
            <a:off x="5502443" y="2173616"/>
            <a:ext cx="5920062" cy="4185761"/>
          </a:xfrm>
          <a:prstGeom prst="rect">
            <a:avLst/>
          </a:prstGeom>
          <a:noFill/>
        </p:spPr>
        <p:txBody>
          <a:bodyPr wrap="square" rtlCol="0">
            <a:spAutoFit/>
          </a:bodyPr>
          <a:lstStyle/>
          <a:p>
            <a:r>
              <a:rPr lang="en-US" sz="1400" dirty="0">
                <a:solidFill>
                  <a:schemeClr val="accent2"/>
                </a:solidFill>
                <a:latin typeface="Arial" panose="020B0604020202020204" pitchFamily="34" charset="0"/>
                <a:cs typeface="Arial" panose="020B0604020202020204" pitchFamily="34" charset="0"/>
              </a:rPr>
              <a:t>Fielded June-July 2020</a:t>
            </a:r>
          </a:p>
          <a:p>
            <a:pPr marL="460375" lvl="1" indent="-230188">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Fielded online by Dynata</a:t>
            </a:r>
          </a:p>
          <a:p>
            <a:pPr marL="460375" lvl="1" indent="-230188">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Analyzed by Ooyen Research &amp; Trust Transparency Center</a:t>
            </a:r>
          </a:p>
          <a:p>
            <a:endParaRPr lang="en-US" sz="1400" dirty="0">
              <a:solidFill>
                <a:schemeClr val="accent2"/>
              </a:solidFill>
              <a:latin typeface="Arial" panose="020B0604020202020204" pitchFamily="34" charset="0"/>
              <a:cs typeface="Arial" panose="020B0604020202020204" pitchFamily="34" charset="0"/>
            </a:endParaRPr>
          </a:p>
          <a:p>
            <a:r>
              <a:rPr lang="en-US" sz="1400" dirty="0">
                <a:solidFill>
                  <a:schemeClr val="accent2"/>
                </a:solidFill>
                <a:latin typeface="Arial" panose="020B0604020202020204" pitchFamily="34" charset="0"/>
                <a:cs typeface="Arial" panose="020B0604020202020204" pitchFamily="34" charset="0"/>
              </a:rPr>
              <a:t>Surveyed opinions and habits of 2,004 consumers</a:t>
            </a:r>
          </a:p>
          <a:p>
            <a:pPr marL="460375" lvl="1" indent="-230188">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USA - 1,000 consumers</a:t>
            </a:r>
          </a:p>
          <a:p>
            <a:pPr marL="460375" lvl="1" indent="-230188">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UK - 501 consumers </a:t>
            </a:r>
          </a:p>
          <a:p>
            <a:pPr marL="460375" lvl="1" indent="-230188">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Germany (DE) - 503 consumers 	</a:t>
            </a:r>
          </a:p>
          <a:p>
            <a:endParaRPr lang="en-US" sz="1400" dirty="0">
              <a:solidFill>
                <a:schemeClr val="accent2"/>
              </a:solidFill>
              <a:latin typeface="Arial" panose="020B0604020202020204" pitchFamily="34" charset="0"/>
              <a:cs typeface="Arial" panose="020B0604020202020204" pitchFamily="34" charset="0"/>
            </a:endParaRPr>
          </a:p>
          <a:p>
            <a:r>
              <a:rPr lang="en-US" sz="1400" dirty="0">
                <a:solidFill>
                  <a:schemeClr val="accent2"/>
                </a:solidFill>
                <a:latin typeface="Arial" panose="020B0604020202020204" pitchFamily="34" charset="0"/>
                <a:cs typeface="Arial" panose="020B0604020202020204" pitchFamily="34" charset="0"/>
              </a:rPr>
              <a:t>General Criteria for Participation</a:t>
            </a:r>
          </a:p>
          <a:p>
            <a:pPr marL="460375" lvl="1" indent="-230188">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Supplement users, with sporadic users no more than 7% of sample (vs. the 5% limit in previous years)</a:t>
            </a:r>
          </a:p>
          <a:p>
            <a:pPr marL="460375" lvl="1" indent="-230188">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Disqualified poor quality responses and respondents who did not fit survey consumer profile parameters</a:t>
            </a:r>
          </a:p>
          <a:p>
            <a:pPr lvl="1"/>
            <a:endParaRPr lang="en-US" sz="1400" dirty="0">
              <a:solidFill>
                <a:schemeClr val="accent2"/>
              </a:solidFill>
              <a:latin typeface="Arial" panose="020B0604020202020204" pitchFamily="34" charset="0"/>
              <a:cs typeface="Arial" panose="020B0604020202020204" pitchFamily="34" charset="0"/>
            </a:endParaRPr>
          </a:p>
          <a:p>
            <a:r>
              <a:rPr lang="en-US" sz="1400" i="1" dirty="0">
                <a:solidFill>
                  <a:schemeClr val="accent2"/>
                </a:solidFill>
                <a:latin typeface="Arial" panose="020B0604020202020204" pitchFamily="34" charset="0"/>
                <a:cs typeface="Arial" panose="020B0604020202020204" pitchFamily="34" charset="0"/>
              </a:rPr>
              <a:t>The information in this presentation is for the recipient only and should not be share in its entirety.  You may share components of this survey data with attribution:</a:t>
            </a:r>
          </a:p>
          <a:p>
            <a:r>
              <a:rPr lang="en-US" sz="1400" b="1" dirty="0">
                <a:solidFill>
                  <a:schemeClr val="accent2"/>
                </a:solidFill>
                <a:latin typeface="Arial" panose="020B0604020202020204" pitchFamily="34" charset="0"/>
                <a:cs typeface="Arial" panose="020B0604020202020204" pitchFamily="34" charset="0"/>
              </a:rPr>
              <a:t>Trust Transparency </a:t>
            </a:r>
            <a:r>
              <a:rPr lang="en-US" sz="1400" b="1">
                <a:solidFill>
                  <a:schemeClr val="accent2"/>
                </a:solidFill>
                <a:latin typeface="Arial" panose="020B0604020202020204" pitchFamily="34" charset="0"/>
                <a:cs typeface="Arial" panose="020B0604020202020204" pitchFamily="34" charset="0"/>
              </a:rPr>
              <a:t>Center ITC Insights </a:t>
            </a:r>
            <a:r>
              <a:rPr lang="en-US" sz="1400" b="1" dirty="0">
                <a:solidFill>
                  <a:schemeClr val="accent2"/>
                </a:solidFill>
                <a:latin typeface="Arial" panose="020B0604020202020204" pitchFamily="34" charset="0"/>
                <a:cs typeface="Arial" panose="020B0604020202020204" pitchFamily="34" charset="0"/>
              </a:rPr>
              <a:t>– Consumer Survey 2020</a:t>
            </a:r>
          </a:p>
        </p:txBody>
      </p:sp>
      <p:sp>
        <p:nvSpPr>
          <p:cNvPr id="16" name="TextBox 15">
            <a:extLst>
              <a:ext uri="{FF2B5EF4-FFF2-40B4-BE49-F238E27FC236}">
                <a16:creationId xmlns:a16="http://schemas.microsoft.com/office/drawing/2014/main" id="{9F86FE79-17E5-4B99-B5E2-5C37E3A812D8}"/>
              </a:ext>
            </a:extLst>
          </p:cNvPr>
          <p:cNvSpPr txBox="1"/>
          <p:nvPr/>
        </p:nvSpPr>
        <p:spPr>
          <a:xfrm>
            <a:off x="5519148" y="1418032"/>
            <a:ext cx="4610471" cy="276999"/>
          </a:xfrm>
          <a:prstGeom prst="rect">
            <a:avLst/>
          </a:prstGeom>
          <a:noFill/>
        </p:spPr>
        <p:txBody>
          <a:bodyPr wrap="square" rtlCol="0">
            <a:spAutoFit/>
          </a:bodyPr>
          <a:lstStyle/>
          <a:p>
            <a:r>
              <a:rPr lang="en-US" sz="1200" b="1">
                <a:solidFill>
                  <a:schemeClr val="accent2"/>
                </a:solidFill>
                <a:latin typeface="Arial Bold" panose="020B0704020202020204" pitchFamily="34" charset="0"/>
                <a:cs typeface="Arial Bold" panose="020B0704020202020204" pitchFamily="34" charset="0"/>
              </a:rPr>
              <a:t>ITC INSIGHTS</a:t>
            </a:r>
            <a:endParaRPr lang="en-ID" sz="1200" b="1" dirty="0">
              <a:solidFill>
                <a:schemeClr val="accent2"/>
              </a:solidFill>
              <a:latin typeface="Arial Bold" panose="020B0704020202020204" pitchFamily="34" charset="0"/>
              <a:cs typeface="Arial Bold" panose="020B0704020202020204" pitchFamily="34" charset="0"/>
            </a:endParaRPr>
          </a:p>
        </p:txBody>
      </p:sp>
      <p:pic>
        <p:nvPicPr>
          <p:cNvPr id="17" name="Picture Placeholder 16" descr="A person standing in front of a store&#10;&#10;Description automatically generated">
            <a:extLst>
              <a:ext uri="{FF2B5EF4-FFF2-40B4-BE49-F238E27FC236}">
                <a16:creationId xmlns:a16="http://schemas.microsoft.com/office/drawing/2014/main" id="{EF11AA6B-646F-074F-A964-0FDFD2A69ED8}"/>
              </a:ext>
            </a:extLst>
          </p:cNvPr>
          <p:cNvPicPr>
            <a:picLocks noGrp="1" noChangeAspect="1"/>
          </p:cNvPicPr>
          <p:nvPr>
            <p:ph type="pic" sz="quarter" idx="10"/>
          </p:nvPr>
        </p:nvPicPr>
        <p:blipFill>
          <a:blip r:embed="rId2"/>
          <a:srcRect l="23171" r="23171"/>
          <a:stretch>
            <a:fillRect/>
          </a:stretch>
        </p:blipFill>
        <p:spPr/>
      </p:pic>
      <p:pic>
        <p:nvPicPr>
          <p:cNvPr id="19" name="Picture 18" descr="Logo, company name&#10;&#10;Description automatically generated">
            <a:extLst>
              <a:ext uri="{FF2B5EF4-FFF2-40B4-BE49-F238E27FC236}">
                <a16:creationId xmlns:a16="http://schemas.microsoft.com/office/drawing/2014/main" id="{492E1509-4473-EB4E-82A7-63CBC6928620}"/>
              </a:ext>
            </a:extLst>
          </p:cNvPr>
          <p:cNvPicPr>
            <a:picLocks noChangeAspect="1"/>
          </p:cNvPicPr>
          <p:nvPr/>
        </p:nvPicPr>
        <p:blipFill>
          <a:blip r:embed="rId3"/>
          <a:stretch>
            <a:fillRect/>
          </a:stretch>
        </p:blipFill>
        <p:spPr>
          <a:xfrm>
            <a:off x="9457481" y="77388"/>
            <a:ext cx="2734519" cy="1371600"/>
          </a:xfrm>
          <a:prstGeom prst="rect">
            <a:avLst/>
          </a:prstGeom>
        </p:spPr>
      </p:pic>
    </p:spTree>
    <p:extLst>
      <p:ext uri="{BB962C8B-B14F-4D97-AF65-F5344CB8AC3E}">
        <p14:creationId xmlns:p14="http://schemas.microsoft.com/office/powerpoint/2010/main" val="14886357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E3F83F3-A030-0F44-948B-0731C268EB0C}"/>
              </a:ext>
            </a:extLst>
          </p:cNvPr>
          <p:cNvSpPr txBox="1">
            <a:spLocks/>
          </p:cNvSpPr>
          <p:nvPr/>
        </p:nvSpPr>
        <p:spPr>
          <a:xfrm>
            <a:off x="955902" y="317956"/>
            <a:ext cx="8459788" cy="87459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pPr marL="12700">
              <a:lnSpc>
                <a:spcPct val="100000"/>
              </a:lnSpc>
              <a:spcBef>
                <a:spcPts val="100"/>
              </a:spcBef>
            </a:pPr>
            <a:r>
              <a:rPr lang="en-US" sz="2800" spc="110" dirty="0">
                <a:solidFill>
                  <a:srgbClr val="025253"/>
                </a:solidFill>
                <a:latin typeface="Arial Black" panose="020B0604020202020204" pitchFamily="34" charset="0"/>
                <a:cs typeface="Arial Black" panose="020B0604020202020204" pitchFamily="34" charset="0"/>
              </a:rPr>
              <a:t>WHY THEY TAKE PREBIOTICS: BENEFITS BY COUNTRY</a:t>
            </a:r>
            <a:endParaRPr lang="en-US" sz="2800" spc="140" dirty="0">
              <a:solidFill>
                <a:srgbClr val="025253"/>
              </a:solidFill>
              <a:latin typeface="Arial Black" panose="020B0604020202020204" pitchFamily="34" charset="0"/>
              <a:cs typeface="Arial Black" panose="020B0604020202020204" pitchFamily="34" charset="0"/>
            </a:endParaRPr>
          </a:p>
        </p:txBody>
      </p:sp>
      <p:graphicFrame>
        <p:nvGraphicFramePr>
          <p:cNvPr id="5" name="object 5">
            <a:extLst>
              <a:ext uri="{FF2B5EF4-FFF2-40B4-BE49-F238E27FC236}">
                <a16:creationId xmlns:a16="http://schemas.microsoft.com/office/drawing/2014/main" id="{F2DC6437-C81B-7D48-B236-289305B45997}"/>
              </a:ext>
            </a:extLst>
          </p:cNvPr>
          <p:cNvGraphicFramePr>
            <a:graphicFrameLocks noGrp="1"/>
          </p:cNvGraphicFramePr>
          <p:nvPr>
            <p:extLst>
              <p:ext uri="{D42A27DB-BD31-4B8C-83A1-F6EECF244321}">
                <p14:modId xmlns:p14="http://schemas.microsoft.com/office/powerpoint/2010/main" val="3798156387"/>
              </p:ext>
            </p:extLst>
          </p:nvPr>
        </p:nvGraphicFramePr>
        <p:xfrm>
          <a:off x="352905" y="2943633"/>
          <a:ext cx="3728085" cy="1885955"/>
        </p:xfrm>
        <a:graphic>
          <a:graphicData uri="http://schemas.openxmlformats.org/drawingml/2006/table">
            <a:tbl>
              <a:tblPr firstRow="1" bandRow="1">
                <a:tableStyleId>{2D5ABB26-0587-4C30-8999-92F81FD0307C}</a:tableStyleId>
              </a:tblPr>
              <a:tblGrid>
                <a:gridCol w="3037840">
                  <a:extLst>
                    <a:ext uri="{9D8B030D-6E8A-4147-A177-3AD203B41FA5}">
                      <a16:colId xmlns:a16="http://schemas.microsoft.com/office/drawing/2014/main" val="20000"/>
                    </a:ext>
                  </a:extLst>
                </a:gridCol>
                <a:gridCol w="690245">
                  <a:extLst>
                    <a:ext uri="{9D8B030D-6E8A-4147-A177-3AD203B41FA5}">
                      <a16:colId xmlns:a16="http://schemas.microsoft.com/office/drawing/2014/main" val="20001"/>
                    </a:ext>
                  </a:extLst>
                </a:gridCol>
              </a:tblGrid>
              <a:tr h="314325">
                <a:tc gridSpan="2">
                  <a:txBody>
                    <a:bodyPr/>
                    <a:lstStyle/>
                    <a:p>
                      <a:pPr marL="9525" algn="ctr">
                        <a:lnSpc>
                          <a:spcPts val="2365"/>
                        </a:lnSpc>
                      </a:pPr>
                      <a:r>
                        <a:rPr lang="en-US" sz="2000" b="1" dirty="0">
                          <a:solidFill>
                            <a:schemeClr val="bg1"/>
                          </a:solidFill>
                          <a:latin typeface="Arial"/>
                          <a:cs typeface="Arial"/>
                        </a:rPr>
                        <a:t>US Regular Users</a:t>
                      </a:r>
                      <a:endParaRPr sz="2000" b="1" dirty="0">
                        <a:solidFill>
                          <a:schemeClr val="bg1"/>
                        </a:solidFill>
                        <a:latin typeface="Arial"/>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a:noFill/>
                      <a:prstDash val="solid"/>
                    </a:lnB>
                    <a:lnTlToBr w="12700" cmpd="sng">
                      <a:noFill/>
                      <a:prstDash val="solid"/>
                    </a:lnTlToBr>
                    <a:lnBlToTr w="12700" cmpd="sng">
                      <a:noFill/>
                      <a:prstDash val="solid"/>
                    </a:lnBlToTr>
                    <a:solidFill>
                      <a:srgbClr val="276963"/>
                    </a:solidFill>
                  </a:tcPr>
                </a:tc>
                <a:tc hMerge="1">
                  <a:txBody>
                    <a:bodyPr/>
                    <a:lstStyle/>
                    <a:p>
                      <a:pPr marL="8890" algn="ctr">
                        <a:lnSpc>
                          <a:spcPts val="2365"/>
                        </a:lnSpc>
                      </a:pPr>
                      <a:endParaRPr lang="en-US" sz="200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a:noFill/>
                      <a:prstDash val="solid"/>
                    </a:lnB>
                    <a:lnTlToBr w="12700" cmpd="sng">
                      <a:noFill/>
                      <a:prstDash val="solid"/>
                    </a:lnTlToBr>
                    <a:lnBlToTr w="12700" cmpd="sng">
                      <a:noFill/>
                      <a:prstDash val="solid"/>
                    </a:lnBlToTr>
                    <a:solidFill>
                      <a:srgbClr val="276963"/>
                    </a:solidFill>
                  </a:tcPr>
                </a:tc>
                <a:extLst>
                  <a:ext uri="{0D108BD9-81ED-4DB2-BD59-A6C34878D82A}">
                    <a16:rowId xmlns:a16="http://schemas.microsoft.com/office/drawing/2014/main" val="1393855280"/>
                  </a:ext>
                </a:extLst>
              </a:tr>
              <a:tr h="314325">
                <a:tc>
                  <a:txBody>
                    <a:bodyPr/>
                    <a:lstStyle/>
                    <a:p>
                      <a:pPr marL="9525">
                        <a:lnSpc>
                          <a:spcPts val="2365"/>
                        </a:lnSpc>
                      </a:pPr>
                      <a:r>
                        <a:rPr sz="2000" spc="-5" dirty="0">
                          <a:latin typeface="Arial"/>
                          <a:cs typeface="Arial"/>
                        </a:rPr>
                        <a:t>Gut</a:t>
                      </a:r>
                      <a:r>
                        <a:rPr sz="2000" spc="-20" dirty="0">
                          <a:latin typeface="Arial"/>
                          <a:cs typeface="Arial"/>
                        </a:rPr>
                        <a:t> </a:t>
                      </a:r>
                      <a:r>
                        <a:rPr sz="2000" spc="10" dirty="0">
                          <a:latin typeface="Arial"/>
                          <a:cs typeface="Arial"/>
                        </a:rPr>
                        <a:t>health/digestion</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2700" cap="flat" cmpd="sng" algn="ctr">
                      <a:noFill/>
                      <a:prstDash val="solid"/>
                      <a:round/>
                      <a:headEnd type="none" w="med" len="med"/>
                      <a:tailEnd type="none" w="med" len="med"/>
                    </a:lnT>
                    <a:lnB w="19050">
                      <a:noFill/>
                      <a:prstDash val="solid"/>
                    </a:lnB>
                    <a:lnTlToBr w="12700" cmpd="sng">
                      <a:noFill/>
                      <a:prstDash val="solid"/>
                    </a:lnTlToBr>
                    <a:lnBlToTr w="12700" cmpd="sng">
                      <a:noFill/>
                      <a:prstDash val="solid"/>
                    </a:lnBlToTr>
                    <a:noFill/>
                  </a:tcPr>
                </a:tc>
                <a:tc>
                  <a:txBody>
                    <a:bodyPr/>
                    <a:lstStyle/>
                    <a:p>
                      <a:pPr marL="8890" algn="ctr">
                        <a:lnSpc>
                          <a:spcPts val="2365"/>
                        </a:lnSpc>
                      </a:pPr>
                      <a:r>
                        <a:rPr lang="en-US" sz="2000" spc="-5" dirty="0">
                          <a:latin typeface="Arial"/>
                          <a:cs typeface="Arial"/>
                        </a:rPr>
                        <a:t>36%</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4325">
                <a:tc>
                  <a:txBody>
                    <a:bodyPr/>
                    <a:lstStyle/>
                    <a:p>
                      <a:pPr marL="9525">
                        <a:lnSpc>
                          <a:spcPts val="2375"/>
                        </a:lnSpc>
                      </a:pPr>
                      <a:r>
                        <a:rPr sz="2000" spc="-5" dirty="0">
                          <a:latin typeface="Arial"/>
                          <a:cs typeface="Arial"/>
                        </a:rPr>
                        <a:t>Immunity</a:t>
                      </a:r>
                      <a:r>
                        <a:rPr sz="2000" spc="-15" dirty="0">
                          <a:latin typeface="Arial"/>
                          <a:cs typeface="Arial"/>
                        </a:rPr>
                        <a:t> </a:t>
                      </a:r>
                      <a:r>
                        <a:rPr sz="2000" spc="-5" dirty="0">
                          <a:latin typeface="Arial"/>
                          <a:cs typeface="Arial"/>
                        </a:rPr>
                        <a:t>health</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9050">
                      <a:noFill/>
                      <a:prstDash val="solid"/>
                    </a:lnB>
                    <a:lnTlToBr w="12700" cmpd="sng">
                      <a:noFill/>
                      <a:prstDash val="solid"/>
                    </a:lnTlToBr>
                    <a:lnBlToTr w="12700" cmpd="sng">
                      <a:noFill/>
                      <a:prstDash val="solid"/>
                    </a:lnBlToTr>
                    <a:noFill/>
                  </a:tcPr>
                </a:tc>
                <a:tc>
                  <a:txBody>
                    <a:bodyPr/>
                    <a:lstStyle/>
                    <a:p>
                      <a:pPr marL="8890" algn="ctr">
                        <a:lnSpc>
                          <a:spcPts val="2375"/>
                        </a:lnSpc>
                      </a:pPr>
                      <a:r>
                        <a:rPr lang="en-US" sz="2000" spc="-5" dirty="0">
                          <a:latin typeface="Arial"/>
                          <a:cs typeface="Arial"/>
                        </a:rPr>
                        <a:t>29%</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9050">
                      <a:noFill/>
                      <a:prstDash val="solid"/>
                    </a:lnT>
                    <a:lnB w="1905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4325">
                <a:tc>
                  <a:txBody>
                    <a:bodyPr/>
                    <a:lstStyle/>
                    <a:p>
                      <a:pPr marL="9525">
                        <a:lnSpc>
                          <a:spcPts val="2375"/>
                        </a:lnSpc>
                      </a:pPr>
                      <a:r>
                        <a:rPr sz="2000" spc="-5" dirty="0">
                          <a:latin typeface="Arial"/>
                          <a:cs typeface="Arial"/>
                        </a:rPr>
                        <a:t>Source </a:t>
                      </a:r>
                      <a:r>
                        <a:rPr sz="2000" dirty="0">
                          <a:latin typeface="Arial"/>
                          <a:cs typeface="Arial"/>
                        </a:rPr>
                        <a:t>of</a:t>
                      </a:r>
                      <a:r>
                        <a:rPr sz="2000" spc="-30" dirty="0">
                          <a:latin typeface="Arial"/>
                          <a:cs typeface="Arial"/>
                        </a:rPr>
                        <a:t> </a:t>
                      </a:r>
                      <a:r>
                        <a:rPr sz="2000" spc="20" dirty="0">
                          <a:latin typeface="Arial"/>
                          <a:cs typeface="Arial"/>
                        </a:rPr>
                        <a:t>fiber</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9050">
                      <a:noFill/>
                      <a:prstDash val="solid"/>
                    </a:lnB>
                    <a:lnTlToBr w="12700" cmpd="sng">
                      <a:noFill/>
                      <a:prstDash val="solid"/>
                    </a:lnTlToBr>
                    <a:lnBlToTr w="12700" cmpd="sng">
                      <a:noFill/>
                      <a:prstDash val="solid"/>
                    </a:lnBlToTr>
                    <a:noFill/>
                  </a:tcPr>
                </a:tc>
                <a:tc>
                  <a:txBody>
                    <a:bodyPr/>
                    <a:lstStyle/>
                    <a:p>
                      <a:pPr marL="8890" algn="ctr">
                        <a:lnSpc>
                          <a:spcPts val="2375"/>
                        </a:lnSpc>
                      </a:pPr>
                      <a:r>
                        <a:rPr lang="en-US" sz="2000" spc="-5" dirty="0">
                          <a:latin typeface="Arial"/>
                          <a:cs typeface="Arial"/>
                        </a:rPr>
                        <a:t>21%</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9050">
                      <a:noFill/>
                      <a:prstDash val="solid"/>
                    </a:lnT>
                    <a:lnB w="1905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4325">
                <a:tc>
                  <a:txBody>
                    <a:bodyPr/>
                    <a:lstStyle/>
                    <a:p>
                      <a:pPr marL="9525">
                        <a:lnSpc>
                          <a:spcPts val="2375"/>
                        </a:lnSpc>
                      </a:pPr>
                      <a:r>
                        <a:rPr sz="2000" spc="-5" dirty="0">
                          <a:latin typeface="Arial"/>
                          <a:cs typeface="Arial"/>
                        </a:rPr>
                        <a:t>Regularity</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9050">
                      <a:noFill/>
                      <a:prstDash val="solid"/>
                    </a:lnB>
                    <a:lnTlToBr w="12700" cmpd="sng">
                      <a:noFill/>
                      <a:prstDash val="solid"/>
                    </a:lnTlToBr>
                    <a:lnBlToTr w="12700" cmpd="sng">
                      <a:noFill/>
                      <a:prstDash val="solid"/>
                    </a:lnBlToTr>
                    <a:noFill/>
                  </a:tcPr>
                </a:tc>
                <a:tc>
                  <a:txBody>
                    <a:bodyPr/>
                    <a:lstStyle/>
                    <a:p>
                      <a:pPr marL="8890" algn="ctr">
                        <a:lnSpc>
                          <a:spcPts val="2375"/>
                        </a:lnSpc>
                      </a:pPr>
                      <a:r>
                        <a:rPr lang="en-US" sz="2000" spc="-5" dirty="0">
                          <a:latin typeface="Arial"/>
                          <a:cs typeface="Arial"/>
                        </a:rPr>
                        <a:t>20%</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9050">
                      <a:noFill/>
                      <a:prstDash val="solid"/>
                    </a:lnT>
                    <a:lnB w="1905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4330">
                <a:tc>
                  <a:txBody>
                    <a:bodyPr/>
                    <a:lstStyle/>
                    <a:p>
                      <a:pPr marL="9525">
                        <a:lnSpc>
                          <a:spcPts val="2375"/>
                        </a:lnSpc>
                      </a:pPr>
                      <a:r>
                        <a:rPr sz="2000" spc="-5" dirty="0">
                          <a:latin typeface="Arial"/>
                          <a:cs typeface="Arial"/>
                        </a:rPr>
                        <a:t>Inflammation/autoimmune</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 algn="ctr">
                        <a:lnSpc>
                          <a:spcPts val="2375"/>
                        </a:lnSpc>
                      </a:pPr>
                      <a:r>
                        <a:rPr lang="en-US" sz="2000" spc="-5" dirty="0">
                          <a:latin typeface="Arial"/>
                          <a:cs typeface="Arial"/>
                        </a:rPr>
                        <a:t>18%</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9050">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6" name="object 6">
            <a:extLst>
              <a:ext uri="{FF2B5EF4-FFF2-40B4-BE49-F238E27FC236}">
                <a16:creationId xmlns:a16="http://schemas.microsoft.com/office/drawing/2014/main" id="{245BA18E-03FF-4645-A1E2-508C5DFB339E}"/>
              </a:ext>
            </a:extLst>
          </p:cNvPr>
          <p:cNvGraphicFramePr>
            <a:graphicFrameLocks noGrp="1"/>
          </p:cNvGraphicFramePr>
          <p:nvPr>
            <p:extLst>
              <p:ext uri="{D42A27DB-BD31-4B8C-83A1-F6EECF244321}">
                <p14:modId xmlns:p14="http://schemas.microsoft.com/office/powerpoint/2010/main" val="300139424"/>
              </p:ext>
            </p:extLst>
          </p:nvPr>
        </p:nvGraphicFramePr>
        <p:xfrm>
          <a:off x="4385261" y="2943633"/>
          <a:ext cx="3497285" cy="1885955"/>
        </p:xfrm>
        <a:graphic>
          <a:graphicData uri="http://schemas.openxmlformats.org/drawingml/2006/table">
            <a:tbl>
              <a:tblPr firstRow="1" bandRow="1">
                <a:tableStyleId>{2D5ABB26-0587-4C30-8999-92F81FD0307C}</a:tableStyleId>
              </a:tblPr>
              <a:tblGrid>
                <a:gridCol w="2475169">
                  <a:extLst>
                    <a:ext uri="{9D8B030D-6E8A-4147-A177-3AD203B41FA5}">
                      <a16:colId xmlns:a16="http://schemas.microsoft.com/office/drawing/2014/main" val="20000"/>
                    </a:ext>
                  </a:extLst>
                </a:gridCol>
                <a:gridCol w="1022116">
                  <a:extLst>
                    <a:ext uri="{9D8B030D-6E8A-4147-A177-3AD203B41FA5}">
                      <a16:colId xmlns:a16="http://schemas.microsoft.com/office/drawing/2014/main" val="20002"/>
                    </a:ext>
                  </a:extLst>
                </a:gridCol>
              </a:tblGrid>
              <a:tr h="314325">
                <a:tc gridSpan="2">
                  <a:txBody>
                    <a:bodyPr/>
                    <a:lstStyle/>
                    <a:p>
                      <a:pPr marL="9525" algn="ctr">
                        <a:lnSpc>
                          <a:spcPts val="2375"/>
                        </a:lnSpc>
                      </a:pPr>
                      <a:r>
                        <a:rPr lang="en-US" sz="2000" b="1" dirty="0">
                          <a:latin typeface="Arial"/>
                          <a:cs typeface="Arial"/>
                        </a:rPr>
                        <a:t>UK Regular Users</a:t>
                      </a:r>
                      <a:endParaRPr sz="2000" b="1" dirty="0">
                        <a:latin typeface="Arial"/>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a:noFill/>
                      <a:prstDash val="solid"/>
                    </a:lnB>
                    <a:lnTlToBr w="12700" cmpd="sng">
                      <a:noFill/>
                      <a:prstDash val="solid"/>
                    </a:lnTlToBr>
                    <a:lnBlToTr w="12700" cmpd="sng">
                      <a:noFill/>
                      <a:prstDash val="solid"/>
                    </a:lnBlToTr>
                    <a:solidFill>
                      <a:srgbClr val="96B1AC"/>
                    </a:solidFill>
                  </a:tcPr>
                </a:tc>
                <a:tc hMerge="1">
                  <a:txBody>
                    <a:bodyPr/>
                    <a:lstStyle/>
                    <a:p>
                      <a:pPr marL="8890" algn="ctr">
                        <a:lnSpc>
                          <a:spcPts val="2375"/>
                        </a:lnSpc>
                      </a:pPr>
                      <a:endParaRPr sz="2000" b="1">
                        <a:latin typeface="Arial"/>
                        <a:cs typeface="Arial"/>
                      </a:endParaRPr>
                    </a:p>
                  </a:txBody>
                  <a:tcPr marL="0" marR="0" marT="0" marB="0">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6B1AC"/>
                    </a:solidFill>
                  </a:tcPr>
                </a:tc>
                <a:extLst>
                  <a:ext uri="{0D108BD9-81ED-4DB2-BD59-A6C34878D82A}">
                    <a16:rowId xmlns:a16="http://schemas.microsoft.com/office/drawing/2014/main" val="1146297145"/>
                  </a:ext>
                </a:extLst>
              </a:tr>
              <a:tr h="314325">
                <a:tc>
                  <a:txBody>
                    <a:bodyPr/>
                    <a:lstStyle/>
                    <a:p>
                      <a:pPr marL="9525">
                        <a:lnSpc>
                          <a:spcPts val="2375"/>
                        </a:lnSpc>
                      </a:pPr>
                      <a:r>
                        <a:rPr sz="2000" spc="20" dirty="0">
                          <a:latin typeface="Arial"/>
                          <a:cs typeface="Arial"/>
                        </a:rPr>
                        <a:t>Microbiome</a:t>
                      </a:r>
                      <a:r>
                        <a:rPr sz="2000" spc="-15" dirty="0">
                          <a:latin typeface="Arial"/>
                          <a:cs typeface="Arial"/>
                        </a:rPr>
                        <a:t> </a:t>
                      </a:r>
                      <a:r>
                        <a:rPr sz="2000" spc="-5" dirty="0">
                          <a:latin typeface="Arial"/>
                          <a:cs typeface="Arial"/>
                        </a:rPr>
                        <a:t>healt</a:t>
                      </a:r>
                      <a:r>
                        <a:rPr lang="en-US" sz="2000" spc="-5" dirty="0">
                          <a:latin typeface="Arial"/>
                          <a:cs typeface="Arial"/>
                        </a:rPr>
                        <a:t>h</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2700" cap="flat" cmpd="sng" algn="ctr">
                      <a:noFill/>
                      <a:prstDash val="solid"/>
                      <a:round/>
                      <a:headEnd type="none" w="med" len="med"/>
                      <a:tailEnd type="none" w="med" len="med"/>
                    </a:lnT>
                    <a:lnB w="19050">
                      <a:noFill/>
                      <a:prstDash val="solid"/>
                    </a:lnB>
                    <a:lnTlToBr w="12700" cmpd="sng">
                      <a:noFill/>
                      <a:prstDash val="solid"/>
                    </a:lnTlToBr>
                    <a:lnBlToTr w="12700" cmpd="sng">
                      <a:noFill/>
                      <a:prstDash val="solid"/>
                    </a:lnBlToTr>
                    <a:noFill/>
                  </a:tcPr>
                </a:tc>
                <a:tc>
                  <a:txBody>
                    <a:bodyPr/>
                    <a:lstStyle/>
                    <a:p>
                      <a:pPr marL="8890" algn="ctr">
                        <a:lnSpc>
                          <a:spcPts val="2375"/>
                        </a:lnSpc>
                      </a:pPr>
                      <a:r>
                        <a:rPr sz="2000" spc="-5" dirty="0">
                          <a:latin typeface="Arial"/>
                          <a:cs typeface="Arial"/>
                        </a:rPr>
                        <a:t>34%</a:t>
                      </a:r>
                      <a:endParaRPr sz="2000" dirty="0">
                        <a:latin typeface="Arial"/>
                        <a:cs typeface="Arial"/>
                      </a:endParaRPr>
                    </a:p>
                  </a:txBody>
                  <a:tcPr marL="0" marR="0" marT="0" marB="0">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4325">
                <a:tc>
                  <a:txBody>
                    <a:bodyPr/>
                    <a:lstStyle/>
                    <a:p>
                      <a:pPr marL="9525">
                        <a:lnSpc>
                          <a:spcPts val="2375"/>
                        </a:lnSpc>
                      </a:pPr>
                      <a:r>
                        <a:rPr sz="2000" spc="-5" dirty="0">
                          <a:latin typeface="Arial"/>
                          <a:cs typeface="Arial"/>
                        </a:rPr>
                        <a:t>Immunity</a:t>
                      </a:r>
                      <a:r>
                        <a:rPr sz="2000" spc="-15" dirty="0">
                          <a:latin typeface="Arial"/>
                          <a:cs typeface="Arial"/>
                        </a:rPr>
                        <a:t> </a:t>
                      </a:r>
                      <a:r>
                        <a:rPr sz="2000" spc="-5" dirty="0">
                          <a:latin typeface="Arial"/>
                          <a:cs typeface="Arial"/>
                        </a:rPr>
                        <a:t>healt</a:t>
                      </a:r>
                      <a:r>
                        <a:rPr lang="en-US" sz="2000" spc="-5" dirty="0">
                          <a:latin typeface="Arial"/>
                          <a:cs typeface="Arial"/>
                        </a:rPr>
                        <a:t>h</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9050">
                      <a:noFill/>
                      <a:prstDash val="solid"/>
                    </a:lnB>
                    <a:lnTlToBr w="12700" cmpd="sng">
                      <a:noFill/>
                      <a:prstDash val="solid"/>
                    </a:lnTlToBr>
                    <a:lnBlToTr w="12700" cmpd="sng">
                      <a:noFill/>
                      <a:prstDash val="solid"/>
                    </a:lnBlToTr>
                    <a:noFill/>
                  </a:tcPr>
                </a:tc>
                <a:tc>
                  <a:txBody>
                    <a:bodyPr/>
                    <a:lstStyle/>
                    <a:p>
                      <a:pPr marL="8890" algn="ctr">
                        <a:lnSpc>
                          <a:spcPts val="2375"/>
                        </a:lnSpc>
                      </a:pPr>
                      <a:r>
                        <a:rPr sz="2000" spc="-5" dirty="0">
                          <a:latin typeface="Arial"/>
                          <a:cs typeface="Arial"/>
                        </a:rPr>
                        <a:t>28%</a:t>
                      </a:r>
                      <a:endParaRPr sz="2000" dirty="0">
                        <a:latin typeface="Arial"/>
                        <a:cs typeface="Arial"/>
                      </a:endParaRPr>
                    </a:p>
                  </a:txBody>
                  <a:tcPr marL="0" marR="0" marT="0" marB="0">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4325">
                <a:tc>
                  <a:txBody>
                    <a:bodyPr/>
                    <a:lstStyle/>
                    <a:p>
                      <a:pPr marL="9525">
                        <a:lnSpc>
                          <a:spcPts val="2375"/>
                        </a:lnSpc>
                      </a:pPr>
                      <a:r>
                        <a:rPr sz="2000" spc="-5" dirty="0">
                          <a:latin typeface="Arial"/>
                          <a:cs typeface="Arial"/>
                        </a:rPr>
                        <a:t>Source </a:t>
                      </a:r>
                      <a:r>
                        <a:rPr sz="2000" dirty="0">
                          <a:latin typeface="Arial"/>
                          <a:cs typeface="Arial"/>
                        </a:rPr>
                        <a:t>of</a:t>
                      </a:r>
                      <a:r>
                        <a:rPr sz="2000" spc="-30" dirty="0">
                          <a:latin typeface="Arial"/>
                          <a:cs typeface="Arial"/>
                        </a:rPr>
                        <a:t> </a:t>
                      </a:r>
                      <a:r>
                        <a:rPr sz="2000" spc="20" dirty="0">
                          <a:latin typeface="Arial"/>
                          <a:cs typeface="Arial"/>
                        </a:rPr>
                        <a:t>fiber</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9050">
                      <a:noFill/>
                      <a:prstDash val="solid"/>
                    </a:lnB>
                    <a:lnTlToBr w="12700" cmpd="sng">
                      <a:noFill/>
                      <a:prstDash val="solid"/>
                    </a:lnTlToBr>
                    <a:lnBlToTr w="12700" cmpd="sng">
                      <a:noFill/>
                      <a:prstDash val="solid"/>
                    </a:lnBlToTr>
                    <a:noFill/>
                  </a:tcPr>
                </a:tc>
                <a:tc>
                  <a:txBody>
                    <a:bodyPr/>
                    <a:lstStyle/>
                    <a:p>
                      <a:pPr marL="8890" algn="ctr">
                        <a:lnSpc>
                          <a:spcPts val="2375"/>
                        </a:lnSpc>
                      </a:pPr>
                      <a:r>
                        <a:rPr sz="2000" spc="-5" dirty="0">
                          <a:latin typeface="Arial"/>
                          <a:cs typeface="Arial"/>
                        </a:rPr>
                        <a:t>26%</a:t>
                      </a:r>
                      <a:endParaRPr sz="2000" dirty="0">
                        <a:latin typeface="Arial"/>
                        <a:cs typeface="Arial"/>
                      </a:endParaRPr>
                    </a:p>
                  </a:txBody>
                  <a:tcPr marL="0" marR="0" marT="0" marB="0">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4325">
                <a:tc>
                  <a:txBody>
                    <a:bodyPr/>
                    <a:lstStyle/>
                    <a:p>
                      <a:pPr marL="9525">
                        <a:lnSpc>
                          <a:spcPts val="2375"/>
                        </a:lnSpc>
                      </a:pPr>
                      <a:r>
                        <a:rPr sz="2000" spc="-5" dirty="0">
                          <a:latin typeface="Arial"/>
                          <a:cs typeface="Arial"/>
                        </a:rPr>
                        <a:t>Gut</a:t>
                      </a:r>
                      <a:r>
                        <a:rPr sz="2000" spc="-25" dirty="0">
                          <a:latin typeface="Arial"/>
                          <a:cs typeface="Arial"/>
                        </a:rPr>
                        <a:t> </a:t>
                      </a:r>
                      <a:r>
                        <a:rPr sz="2000" spc="10" dirty="0">
                          <a:latin typeface="Arial"/>
                          <a:cs typeface="Arial"/>
                        </a:rPr>
                        <a:t>health/digestion</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9050">
                      <a:noFill/>
                      <a:prstDash val="solid"/>
                    </a:lnB>
                    <a:lnTlToBr w="12700" cmpd="sng">
                      <a:noFill/>
                      <a:prstDash val="solid"/>
                    </a:lnTlToBr>
                    <a:lnBlToTr w="12700" cmpd="sng">
                      <a:noFill/>
                      <a:prstDash val="solid"/>
                    </a:lnBlToTr>
                    <a:noFill/>
                  </a:tcPr>
                </a:tc>
                <a:tc>
                  <a:txBody>
                    <a:bodyPr/>
                    <a:lstStyle/>
                    <a:p>
                      <a:pPr marL="8890" algn="ctr">
                        <a:lnSpc>
                          <a:spcPts val="2375"/>
                        </a:lnSpc>
                      </a:pPr>
                      <a:r>
                        <a:rPr sz="2000" spc="-5" dirty="0">
                          <a:latin typeface="Arial"/>
                          <a:cs typeface="Arial"/>
                        </a:rPr>
                        <a:t>26%</a:t>
                      </a:r>
                      <a:endParaRPr sz="2000" dirty="0">
                        <a:latin typeface="Arial"/>
                        <a:cs typeface="Arial"/>
                      </a:endParaRPr>
                    </a:p>
                  </a:txBody>
                  <a:tcPr marL="0" marR="0" marT="0" marB="0">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4330">
                <a:tc>
                  <a:txBody>
                    <a:bodyPr/>
                    <a:lstStyle/>
                    <a:p>
                      <a:pPr marL="9525">
                        <a:lnSpc>
                          <a:spcPts val="2370"/>
                        </a:lnSpc>
                      </a:pPr>
                      <a:r>
                        <a:rPr sz="2000" spc="-5" dirty="0">
                          <a:latin typeface="Arial"/>
                          <a:cs typeface="Arial"/>
                        </a:rPr>
                        <a:t>Bone</a:t>
                      </a:r>
                      <a:r>
                        <a:rPr sz="2000" spc="-15" dirty="0">
                          <a:latin typeface="Arial"/>
                          <a:cs typeface="Arial"/>
                        </a:rPr>
                        <a:t> </a:t>
                      </a:r>
                      <a:r>
                        <a:rPr sz="2000" spc="-5" dirty="0">
                          <a:latin typeface="Arial"/>
                          <a:cs typeface="Arial"/>
                        </a:rPr>
                        <a:t>health</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 algn="ctr">
                        <a:lnSpc>
                          <a:spcPts val="2370"/>
                        </a:lnSpc>
                      </a:pPr>
                      <a:r>
                        <a:rPr sz="2000" spc="-5" dirty="0">
                          <a:latin typeface="Arial"/>
                          <a:cs typeface="Arial"/>
                        </a:rPr>
                        <a:t>25%</a:t>
                      </a:r>
                      <a:endParaRPr sz="2000" dirty="0">
                        <a:latin typeface="Arial"/>
                        <a:cs typeface="Arial"/>
                      </a:endParaRPr>
                    </a:p>
                  </a:txBody>
                  <a:tcPr marL="0" marR="0" marT="0" marB="0">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7" name="object 7">
            <a:extLst>
              <a:ext uri="{FF2B5EF4-FFF2-40B4-BE49-F238E27FC236}">
                <a16:creationId xmlns:a16="http://schemas.microsoft.com/office/drawing/2014/main" id="{A1E3189C-E30F-F141-B7D2-27D570110487}"/>
              </a:ext>
            </a:extLst>
          </p:cNvPr>
          <p:cNvGraphicFramePr>
            <a:graphicFrameLocks noGrp="1"/>
          </p:cNvGraphicFramePr>
          <p:nvPr>
            <p:extLst>
              <p:ext uri="{D42A27DB-BD31-4B8C-83A1-F6EECF244321}">
                <p14:modId xmlns:p14="http://schemas.microsoft.com/office/powerpoint/2010/main" val="1562577742"/>
              </p:ext>
            </p:extLst>
          </p:nvPr>
        </p:nvGraphicFramePr>
        <p:xfrm>
          <a:off x="8140861" y="2943633"/>
          <a:ext cx="3716020" cy="1885955"/>
        </p:xfrm>
        <a:graphic>
          <a:graphicData uri="http://schemas.openxmlformats.org/drawingml/2006/table">
            <a:tbl>
              <a:tblPr firstRow="1" bandRow="1">
                <a:tableStyleId>{2D5ABB26-0587-4C30-8999-92F81FD0307C}</a:tableStyleId>
              </a:tblPr>
              <a:tblGrid>
                <a:gridCol w="2710019">
                  <a:extLst>
                    <a:ext uri="{9D8B030D-6E8A-4147-A177-3AD203B41FA5}">
                      <a16:colId xmlns:a16="http://schemas.microsoft.com/office/drawing/2014/main" val="20000"/>
                    </a:ext>
                  </a:extLst>
                </a:gridCol>
                <a:gridCol w="1006001">
                  <a:extLst>
                    <a:ext uri="{9D8B030D-6E8A-4147-A177-3AD203B41FA5}">
                      <a16:colId xmlns:a16="http://schemas.microsoft.com/office/drawing/2014/main" val="20001"/>
                    </a:ext>
                  </a:extLst>
                </a:gridCol>
              </a:tblGrid>
              <a:tr h="314325">
                <a:tc gridSpan="2">
                  <a:txBody>
                    <a:bodyPr/>
                    <a:lstStyle/>
                    <a:p>
                      <a:pPr marL="9525" algn="ctr">
                        <a:lnSpc>
                          <a:spcPts val="2370"/>
                        </a:lnSpc>
                      </a:pPr>
                      <a:r>
                        <a:rPr lang="en-US" sz="2000" b="1" dirty="0">
                          <a:solidFill>
                            <a:schemeClr val="bg1"/>
                          </a:solidFill>
                          <a:latin typeface="Arial"/>
                          <a:cs typeface="Arial"/>
                        </a:rPr>
                        <a:t>Germany Regular Users</a:t>
                      </a:r>
                      <a:endParaRPr sz="2000" b="1" dirty="0">
                        <a:solidFill>
                          <a:schemeClr val="bg1"/>
                        </a:solidFill>
                        <a:latin typeface="Arial"/>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a:noFill/>
                      <a:prstDash val="solid"/>
                    </a:lnB>
                    <a:lnTlToBr w="12700" cmpd="sng">
                      <a:noFill/>
                      <a:prstDash val="solid"/>
                    </a:lnTlToBr>
                    <a:lnBlToTr w="12700" cmpd="sng">
                      <a:noFill/>
                      <a:prstDash val="solid"/>
                    </a:lnBlToTr>
                    <a:solidFill>
                      <a:srgbClr val="7F7F7F"/>
                    </a:solidFill>
                  </a:tcPr>
                </a:tc>
                <a:tc hMerge="1">
                  <a:txBody>
                    <a:bodyPr/>
                    <a:lstStyle/>
                    <a:p>
                      <a:pPr marL="8890" algn="ctr">
                        <a:lnSpc>
                          <a:spcPts val="2370"/>
                        </a:lnSpc>
                      </a:pPr>
                      <a:endParaRPr lang="en-US" sz="200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a:noFill/>
                      <a:prstDash val="soli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4248659832"/>
                  </a:ext>
                </a:extLst>
              </a:tr>
              <a:tr h="314325">
                <a:tc>
                  <a:txBody>
                    <a:bodyPr/>
                    <a:lstStyle/>
                    <a:p>
                      <a:pPr marL="9525">
                        <a:lnSpc>
                          <a:spcPts val="2370"/>
                        </a:lnSpc>
                      </a:pPr>
                      <a:r>
                        <a:rPr sz="2000" spc="-5" dirty="0">
                          <a:latin typeface="Arial"/>
                          <a:cs typeface="Arial"/>
                        </a:rPr>
                        <a:t>Immunity</a:t>
                      </a:r>
                      <a:r>
                        <a:rPr sz="2000" spc="-15" dirty="0">
                          <a:latin typeface="Arial"/>
                          <a:cs typeface="Arial"/>
                        </a:rPr>
                        <a:t> </a:t>
                      </a:r>
                      <a:r>
                        <a:rPr sz="2000" spc="-5" dirty="0">
                          <a:latin typeface="Arial"/>
                          <a:cs typeface="Arial"/>
                        </a:rPr>
                        <a:t>health</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2700" cap="flat" cmpd="sng" algn="ctr">
                      <a:noFill/>
                      <a:prstDash val="solid"/>
                      <a:round/>
                      <a:headEnd type="none" w="med" len="med"/>
                      <a:tailEnd type="none" w="med" len="med"/>
                    </a:lnT>
                    <a:lnB w="19050">
                      <a:noFill/>
                      <a:prstDash val="solid"/>
                    </a:lnB>
                    <a:lnTlToBr w="12700" cmpd="sng">
                      <a:noFill/>
                      <a:prstDash val="solid"/>
                    </a:lnTlToBr>
                    <a:lnBlToTr w="12700" cmpd="sng">
                      <a:noFill/>
                      <a:prstDash val="solid"/>
                    </a:lnBlToTr>
                    <a:noFill/>
                  </a:tcPr>
                </a:tc>
                <a:tc>
                  <a:txBody>
                    <a:bodyPr/>
                    <a:lstStyle/>
                    <a:p>
                      <a:pPr marL="8890" algn="ctr">
                        <a:lnSpc>
                          <a:spcPts val="2370"/>
                        </a:lnSpc>
                      </a:pPr>
                      <a:r>
                        <a:rPr lang="en-US" sz="2000" spc="-5" dirty="0">
                          <a:latin typeface="Arial"/>
                          <a:cs typeface="Arial"/>
                        </a:rPr>
                        <a:t>26%</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4325">
                <a:tc>
                  <a:txBody>
                    <a:bodyPr/>
                    <a:lstStyle/>
                    <a:p>
                      <a:pPr marL="9525">
                        <a:lnSpc>
                          <a:spcPts val="2365"/>
                        </a:lnSpc>
                      </a:pPr>
                      <a:r>
                        <a:rPr sz="2000" spc="-5" dirty="0">
                          <a:latin typeface="Arial"/>
                          <a:cs typeface="Arial"/>
                        </a:rPr>
                        <a:t>Gut</a:t>
                      </a:r>
                      <a:r>
                        <a:rPr sz="2000" spc="-20" dirty="0">
                          <a:latin typeface="Arial"/>
                          <a:cs typeface="Arial"/>
                        </a:rPr>
                        <a:t> </a:t>
                      </a:r>
                      <a:r>
                        <a:rPr sz="2000" spc="10" dirty="0">
                          <a:latin typeface="Arial"/>
                          <a:cs typeface="Arial"/>
                        </a:rPr>
                        <a:t>health/digestion</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9050">
                      <a:noFill/>
                      <a:prstDash val="solid"/>
                    </a:lnB>
                    <a:lnTlToBr w="12700" cmpd="sng">
                      <a:noFill/>
                      <a:prstDash val="solid"/>
                    </a:lnTlToBr>
                    <a:lnBlToTr w="12700" cmpd="sng">
                      <a:noFill/>
                      <a:prstDash val="solid"/>
                    </a:lnBlToTr>
                    <a:noFill/>
                  </a:tcPr>
                </a:tc>
                <a:tc>
                  <a:txBody>
                    <a:bodyPr/>
                    <a:lstStyle/>
                    <a:p>
                      <a:pPr marL="8890" algn="ctr">
                        <a:lnSpc>
                          <a:spcPts val="2365"/>
                        </a:lnSpc>
                      </a:pPr>
                      <a:r>
                        <a:rPr lang="en-US" sz="2000" spc="-5" dirty="0">
                          <a:latin typeface="Arial"/>
                          <a:cs typeface="Arial"/>
                        </a:rPr>
                        <a:t>25%</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9050">
                      <a:noFill/>
                      <a:prstDash val="solid"/>
                    </a:lnT>
                    <a:lnB w="1905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4325">
                <a:tc>
                  <a:txBody>
                    <a:bodyPr/>
                    <a:lstStyle/>
                    <a:p>
                      <a:pPr marL="9525">
                        <a:lnSpc>
                          <a:spcPts val="2365"/>
                        </a:lnSpc>
                      </a:pPr>
                      <a:r>
                        <a:rPr sz="2000" spc="-5" dirty="0">
                          <a:latin typeface="Arial"/>
                          <a:cs typeface="Arial"/>
                        </a:rPr>
                        <a:t>Regularity</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9050">
                      <a:noFill/>
                      <a:prstDash val="solid"/>
                    </a:lnB>
                    <a:lnTlToBr w="12700" cmpd="sng">
                      <a:noFill/>
                      <a:prstDash val="solid"/>
                    </a:lnTlToBr>
                    <a:lnBlToTr w="12700" cmpd="sng">
                      <a:noFill/>
                      <a:prstDash val="solid"/>
                    </a:lnBlToTr>
                    <a:noFill/>
                  </a:tcPr>
                </a:tc>
                <a:tc>
                  <a:txBody>
                    <a:bodyPr/>
                    <a:lstStyle/>
                    <a:p>
                      <a:pPr marL="8890" algn="ctr">
                        <a:lnSpc>
                          <a:spcPts val="2365"/>
                        </a:lnSpc>
                      </a:pPr>
                      <a:r>
                        <a:rPr lang="en-US" sz="2000" spc="-5" dirty="0">
                          <a:latin typeface="Arial"/>
                          <a:cs typeface="Arial"/>
                        </a:rPr>
                        <a:t>25%</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9050">
                      <a:noFill/>
                      <a:prstDash val="solid"/>
                    </a:lnT>
                    <a:lnB w="1905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4325">
                <a:tc>
                  <a:txBody>
                    <a:bodyPr/>
                    <a:lstStyle/>
                    <a:p>
                      <a:pPr marL="9525">
                        <a:lnSpc>
                          <a:spcPts val="2375"/>
                        </a:lnSpc>
                      </a:pPr>
                      <a:r>
                        <a:rPr sz="2000" spc="20" dirty="0">
                          <a:latin typeface="Arial"/>
                          <a:cs typeface="Arial"/>
                        </a:rPr>
                        <a:t>Microbiome</a:t>
                      </a:r>
                      <a:r>
                        <a:rPr sz="2000" spc="-10" dirty="0">
                          <a:latin typeface="Arial"/>
                          <a:cs typeface="Arial"/>
                        </a:rPr>
                        <a:t> </a:t>
                      </a:r>
                      <a:r>
                        <a:rPr sz="2000" spc="-5" dirty="0">
                          <a:latin typeface="Arial"/>
                          <a:cs typeface="Arial"/>
                        </a:rPr>
                        <a:t>health</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9050">
                      <a:noFill/>
                      <a:prstDash val="solid"/>
                    </a:lnB>
                    <a:lnTlToBr w="12700" cmpd="sng">
                      <a:noFill/>
                      <a:prstDash val="solid"/>
                    </a:lnTlToBr>
                    <a:lnBlToTr w="12700" cmpd="sng">
                      <a:noFill/>
                      <a:prstDash val="solid"/>
                    </a:lnBlToTr>
                    <a:noFill/>
                  </a:tcPr>
                </a:tc>
                <a:tc>
                  <a:txBody>
                    <a:bodyPr/>
                    <a:lstStyle/>
                    <a:p>
                      <a:pPr marL="8890" algn="ctr">
                        <a:lnSpc>
                          <a:spcPts val="2375"/>
                        </a:lnSpc>
                      </a:pPr>
                      <a:r>
                        <a:rPr lang="en-US" sz="2000" spc="-5" dirty="0">
                          <a:latin typeface="Arial"/>
                          <a:cs typeface="Arial"/>
                        </a:rPr>
                        <a:t>22%</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9050">
                      <a:noFill/>
                      <a:prstDash val="solid"/>
                    </a:lnT>
                    <a:lnB w="1905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4330">
                <a:tc>
                  <a:txBody>
                    <a:bodyPr/>
                    <a:lstStyle/>
                    <a:p>
                      <a:pPr marL="9525">
                        <a:lnSpc>
                          <a:spcPts val="2375"/>
                        </a:lnSpc>
                      </a:pPr>
                      <a:r>
                        <a:rPr sz="2000" spc="10" dirty="0">
                          <a:latin typeface="Arial"/>
                          <a:cs typeface="Arial"/>
                        </a:rPr>
                        <a:t>Athletic</a:t>
                      </a:r>
                      <a:r>
                        <a:rPr sz="2000" spc="-20" dirty="0">
                          <a:latin typeface="Arial"/>
                          <a:cs typeface="Arial"/>
                        </a:rPr>
                        <a:t> </a:t>
                      </a:r>
                      <a:r>
                        <a:rPr sz="2000" spc="15" dirty="0">
                          <a:latin typeface="Arial"/>
                          <a:cs typeface="Arial"/>
                        </a:rPr>
                        <a:t>performance</a:t>
                      </a:r>
                      <a:endParaRPr sz="2000" dirty="0">
                        <a:latin typeface="Arial"/>
                        <a:cs typeface="Arial"/>
                      </a:endParaRPr>
                    </a:p>
                  </a:txBody>
                  <a:tcPr marL="0" marR="0" marT="0" marB="0">
                    <a:lnL w="12700" cap="flat" cmpd="sng" algn="ctr">
                      <a:solidFill>
                        <a:schemeClr val="tx1"/>
                      </a:solidFill>
                      <a:prstDash val="solid"/>
                      <a:round/>
                      <a:headEnd type="none" w="med" len="med"/>
                      <a:tailEnd type="none" w="med" len="med"/>
                    </a:lnL>
                    <a:lnR w="19050">
                      <a:noFill/>
                      <a:prstDash val="solid"/>
                    </a:lnR>
                    <a:lnT w="19050">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 algn="ctr">
                        <a:lnSpc>
                          <a:spcPts val="2375"/>
                        </a:lnSpc>
                      </a:pPr>
                      <a:r>
                        <a:rPr lang="en-US" sz="2000" spc="-5" dirty="0">
                          <a:latin typeface="Arial"/>
                          <a:cs typeface="Arial"/>
                        </a:rPr>
                        <a:t>22%</a:t>
                      </a:r>
                      <a:endParaRPr lang="en-US" sz="2000" dirty="0">
                        <a:latin typeface="Arial"/>
                        <a:cs typeface="Arial"/>
                      </a:endParaRPr>
                    </a:p>
                  </a:txBody>
                  <a:tcPr marL="0" marR="0" marT="0" marB="0">
                    <a:lnL w="19050">
                      <a:noFill/>
                      <a:prstDash val="solid"/>
                    </a:lnL>
                    <a:lnR w="12700" cap="flat" cmpd="sng" algn="ctr">
                      <a:solidFill>
                        <a:schemeClr val="tx1"/>
                      </a:solidFill>
                      <a:prstDash val="solid"/>
                      <a:round/>
                      <a:headEnd type="none" w="med" len="med"/>
                      <a:tailEnd type="none" w="med" len="med"/>
                    </a:lnR>
                    <a:lnT w="19050">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 name="object 9">
            <a:extLst>
              <a:ext uri="{FF2B5EF4-FFF2-40B4-BE49-F238E27FC236}">
                <a16:creationId xmlns:a16="http://schemas.microsoft.com/office/drawing/2014/main" id="{AC7025A8-35F2-E644-80C1-9B313E2C1416}"/>
              </a:ext>
            </a:extLst>
          </p:cNvPr>
          <p:cNvSpPr txBox="1"/>
          <p:nvPr/>
        </p:nvSpPr>
        <p:spPr>
          <a:xfrm>
            <a:off x="26136" y="6494577"/>
            <a:ext cx="11560603" cy="341440"/>
          </a:xfrm>
          <a:prstGeom prst="rect">
            <a:avLst/>
          </a:prstGeom>
        </p:spPr>
        <p:txBody>
          <a:bodyPr vert="horz" wrap="square" lIns="0" tIns="20320" rIns="0" bIns="0" rtlCol="0" anchor="t">
            <a:spAutoFit/>
          </a:bodyPr>
          <a:lstStyle/>
          <a:p>
            <a:pPr marL="12700" marR="5080">
              <a:lnSpc>
                <a:spcPts val="1300"/>
              </a:lnSpc>
              <a:spcBef>
                <a:spcPts val="160"/>
              </a:spcBef>
            </a:pPr>
            <a:r>
              <a:rPr sz="1000" spc="-5" dirty="0">
                <a:solidFill>
                  <a:schemeClr val="bg1">
                    <a:lumMod val="50000"/>
                  </a:schemeClr>
                </a:solidFill>
                <a:latin typeface="Arial" panose="020B0604020202020204" pitchFamily="34" charset="0"/>
                <a:cs typeface="Arial" panose="020B0604020202020204" pitchFamily="34" charset="0"/>
              </a:rPr>
              <a:t>Note: </a:t>
            </a:r>
            <a:r>
              <a:rPr sz="1000" dirty="0">
                <a:solidFill>
                  <a:schemeClr val="bg1">
                    <a:lumMod val="50000"/>
                  </a:schemeClr>
                </a:solidFill>
                <a:latin typeface="Arial" panose="020B0604020202020204" pitchFamily="34" charset="0"/>
                <a:cs typeface="Arial" panose="020B0604020202020204" pitchFamily="34" charset="0"/>
              </a:rPr>
              <a:t>Regular </a:t>
            </a:r>
            <a:r>
              <a:rPr sz="1000" spc="-5" dirty="0">
                <a:solidFill>
                  <a:schemeClr val="bg1">
                    <a:lumMod val="50000"/>
                  </a:schemeClr>
                </a:solidFill>
                <a:latin typeface="Arial" panose="020B0604020202020204" pitchFamily="34" charset="0"/>
                <a:cs typeface="Arial" panose="020B0604020202020204" pitchFamily="34" charset="0"/>
              </a:rPr>
              <a:t>Users </a:t>
            </a:r>
            <a:r>
              <a:rPr sz="1000" spc="20" dirty="0">
                <a:solidFill>
                  <a:schemeClr val="bg1">
                    <a:lumMod val="50000"/>
                  </a:schemeClr>
                </a:solidFill>
                <a:latin typeface="Arial" panose="020B0604020202020204" pitchFamily="34" charset="0"/>
                <a:cs typeface="Arial" panose="020B0604020202020204" pitchFamily="34" charset="0"/>
              </a:rPr>
              <a:t>indicated </a:t>
            </a:r>
            <a:r>
              <a:rPr sz="1000" spc="10" dirty="0">
                <a:solidFill>
                  <a:schemeClr val="bg1">
                    <a:lumMod val="50000"/>
                  </a:schemeClr>
                </a:solidFill>
                <a:latin typeface="Arial" panose="020B0604020202020204" pitchFamily="34" charset="0"/>
                <a:cs typeface="Arial" panose="020B0604020202020204" pitchFamily="34" charset="0"/>
              </a:rPr>
              <a:t>using supplement </a:t>
            </a:r>
            <a:r>
              <a:rPr sz="1000" dirty="0">
                <a:solidFill>
                  <a:schemeClr val="bg1">
                    <a:lumMod val="50000"/>
                  </a:schemeClr>
                </a:solidFill>
                <a:latin typeface="Arial" panose="020B0604020202020204" pitchFamily="34" charset="0"/>
                <a:cs typeface="Arial" panose="020B0604020202020204" pitchFamily="34" charset="0"/>
              </a:rPr>
              <a:t>at least </a:t>
            </a:r>
            <a:r>
              <a:rPr sz="1000" spc="-5" dirty="0">
                <a:solidFill>
                  <a:schemeClr val="bg1">
                    <a:lumMod val="50000"/>
                  </a:schemeClr>
                </a:solidFill>
                <a:latin typeface="Arial" panose="020B0604020202020204" pitchFamily="34" charset="0"/>
                <a:cs typeface="Arial" panose="020B0604020202020204" pitchFamily="34" charset="0"/>
              </a:rPr>
              <a:t>4 times </a:t>
            </a:r>
            <a:r>
              <a:rPr sz="1000" spc="20" dirty="0">
                <a:solidFill>
                  <a:schemeClr val="bg1">
                    <a:lumMod val="50000"/>
                  </a:schemeClr>
                </a:solidFill>
                <a:latin typeface="Arial" panose="020B0604020202020204" pitchFamily="34" charset="0"/>
                <a:cs typeface="Arial" panose="020B0604020202020204" pitchFamily="34" charset="0"/>
              </a:rPr>
              <a:t>per </a:t>
            </a:r>
            <a:r>
              <a:rPr sz="1000" dirty="0">
                <a:solidFill>
                  <a:schemeClr val="bg1">
                    <a:lumMod val="50000"/>
                  </a:schemeClr>
                </a:solidFill>
                <a:latin typeface="Arial" panose="020B0604020202020204" pitchFamily="34" charset="0"/>
                <a:cs typeface="Arial" panose="020B0604020202020204" pitchFamily="34" charset="0"/>
              </a:rPr>
              <a:t>week. </a:t>
            </a:r>
            <a:r>
              <a:rPr sz="1000" spc="15" dirty="0">
                <a:solidFill>
                  <a:schemeClr val="bg1">
                    <a:lumMod val="50000"/>
                  </a:schemeClr>
                </a:solidFill>
                <a:latin typeface="Arial" panose="020B0604020202020204" pitchFamily="34" charset="0"/>
                <a:cs typeface="Arial" panose="020B0604020202020204" pitchFamily="34" charset="0"/>
              </a:rPr>
              <a:t>N=115 </a:t>
            </a:r>
            <a:r>
              <a:rPr sz="1000" spc="-5" dirty="0">
                <a:solidFill>
                  <a:schemeClr val="bg1">
                    <a:lumMod val="50000"/>
                  </a:schemeClr>
                </a:solidFill>
                <a:latin typeface="Arial" panose="020B0604020202020204" pitchFamily="34" charset="0"/>
                <a:cs typeface="Arial" panose="020B0604020202020204" pitchFamily="34" charset="0"/>
              </a:rPr>
              <a:t>for </a:t>
            </a:r>
            <a:r>
              <a:rPr sz="1000" spc="-15" dirty="0">
                <a:solidFill>
                  <a:schemeClr val="bg1">
                    <a:lumMod val="50000"/>
                  </a:schemeClr>
                </a:solidFill>
                <a:latin typeface="Arial" panose="020B0604020202020204" pitchFamily="34" charset="0"/>
                <a:cs typeface="Arial" panose="020B0604020202020204" pitchFamily="34" charset="0"/>
              </a:rPr>
              <a:t>USA, </a:t>
            </a:r>
            <a:r>
              <a:rPr sz="1000" spc="20" dirty="0">
                <a:solidFill>
                  <a:schemeClr val="bg1">
                    <a:lumMod val="50000"/>
                  </a:schemeClr>
                </a:solidFill>
                <a:latin typeface="Arial" panose="020B0604020202020204" pitchFamily="34" charset="0"/>
                <a:cs typeface="Arial" panose="020B0604020202020204" pitchFamily="34" charset="0"/>
              </a:rPr>
              <a:t>N=61 </a:t>
            </a:r>
            <a:r>
              <a:rPr sz="1000" spc="-5" dirty="0">
                <a:solidFill>
                  <a:schemeClr val="bg1">
                    <a:lumMod val="50000"/>
                  </a:schemeClr>
                </a:solidFill>
                <a:latin typeface="Arial" panose="020B0604020202020204" pitchFamily="34" charset="0"/>
                <a:cs typeface="Arial" panose="020B0604020202020204" pitchFamily="34" charset="0"/>
              </a:rPr>
              <a:t>for </a:t>
            </a:r>
            <a:r>
              <a:rPr sz="1000" dirty="0">
                <a:solidFill>
                  <a:schemeClr val="bg1">
                    <a:lumMod val="50000"/>
                  </a:schemeClr>
                </a:solidFill>
                <a:latin typeface="Arial" panose="020B0604020202020204" pitchFamily="34" charset="0"/>
                <a:cs typeface="Arial" panose="020B0604020202020204" pitchFamily="34" charset="0"/>
              </a:rPr>
              <a:t>UK, </a:t>
            </a:r>
            <a:r>
              <a:rPr sz="1000" spc="20" dirty="0">
                <a:solidFill>
                  <a:schemeClr val="bg1">
                    <a:lumMod val="50000"/>
                  </a:schemeClr>
                </a:solidFill>
                <a:latin typeface="Arial" panose="020B0604020202020204" pitchFamily="34" charset="0"/>
                <a:cs typeface="Arial" panose="020B0604020202020204" pitchFamily="34" charset="0"/>
              </a:rPr>
              <a:t>N=65 </a:t>
            </a:r>
            <a:r>
              <a:rPr sz="1000" spc="-5" dirty="0">
                <a:solidFill>
                  <a:schemeClr val="bg1">
                    <a:lumMod val="50000"/>
                  </a:schemeClr>
                </a:solidFill>
                <a:latin typeface="Arial" panose="020B0604020202020204" pitchFamily="34" charset="0"/>
                <a:cs typeface="Arial" panose="020B0604020202020204" pitchFamily="34" charset="0"/>
              </a:rPr>
              <a:t>for </a:t>
            </a:r>
            <a:r>
              <a:rPr lang="en-US" sz="1000" spc="-20" dirty="0">
                <a:solidFill>
                  <a:schemeClr val="bg1">
                    <a:lumMod val="50000"/>
                  </a:schemeClr>
                </a:solidFill>
                <a:latin typeface="Arial" panose="020B0604020202020204" pitchFamily="34" charset="0"/>
                <a:cs typeface="Arial" panose="020B0604020202020204" pitchFamily="34" charset="0"/>
              </a:rPr>
              <a:t>Germany</a:t>
            </a:r>
            <a:r>
              <a:rPr sz="1000" spc="-20" dirty="0">
                <a:solidFill>
                  <a:schemeClr val="bg1">
                    <a:lumMod val="50000"/>
                  </a:schemeClr>
                </a:solidFill>
                <a:latin typeface="Arial" panose="020B0604020202020204" pitchFamily="34" charset="0"/>
                <a:cs typeface="Arial" panose="020B0604020202020204" pitchFamily="34" charset="0"/>
              </a:rPr>
              <a:t>. </a:t>
            </a:r>
            <a:r>
              <a:rPr sz="1000" spc="-5" dirty="0">
                <a:solidFill>
                  <a:schemeClr val="bg1">
                    <a:lumMod val="50000"/>
                  </a:schemeClr>
                </a:solidFill>
                <a:latin typeface="Arial" panose="020B0604020202020204" pitchFamily="34" charset="0"/>
                <a:cs typeface="Arial" panose="020B0604020202020204" pitchFamily="34" charset="0"/>
              </a:rPr>
              <a:t>*Note small </a:t>
            </a:r>
            <a:r>
              <a:rPr sz="1000" spc="10" dirty="0">
                <a:solidFill>
                  <a:schemeClr val="bg1">
                    <a:lumMod val="50000"/>
                  </a:schemeClr>
                </a:solidFill>
                <a:latin typeface="Arial" panose="020B0604020202020204" pitchFamily="34" charset="0"/>
                <a:cs typeface="Arial" panose="020B0604020202020204" pitchFamily="34" charset="0"/>
              </a:rPr>
              <a:t>sample </a:t>
            </a:r>
            <a:r>
              <a:rPr sz="1000" dirty="0">
                <a:solidFill>
                  <a:schemeClr val="bg1">
                    <a:lumMod val="50000"/>
                  </a:schemeClr>
                </a:solidFill>
                <a:latin typeface="Arial" panose="020B0604020202020204" pitchFamily="34" charset="0"/>
                <a:cs typeface="Arial" panose="020B0604020202020204" pitchFamily="34" charset="0"/>
              </a:rPr>
              <a:t>sizes </a:t>
            </a:r>
            <a:r>
              <a:rPr sz="1000" spc="-5" dirty="0">
                <a:solidFill>
                  <a:schemeClr val="bg1">
                    <a:lumMod val="50000"/>
                  </a:schemeClr>
                </a:solidFill>
                <a:latin typeface="Arial" panose="020B0604020202020204" pitchFamily="34" charset="0"/>
                <a:cs typeface="Arial" panose="020B0604020202020204" pitchFamily="34" charset="0"/>
              </a:rPr>
              <a:t>for </a:t>
            </a:r>
            <a:r>
              <a:rPr sz="1000" spc="10" dirty="0">
                <a:solidFill>
                  <a:schemeClr val="bg1">
                    <a:lumMod val="50000"/>
                  </a:schemeClr>
                </a:solidFill>
                <a:latin typeface="Arial" panose="020B0604020202020204" pitchFamily="34" charset="0"/>
                <a:cs typeface="Arial" panose="020B0604020202020204" pitchFamily="34" charset="0"/>
              </a:rPr>
              <a:t>individual </a:t>
            </a:r>
            <a:r>
              <a:rPr sz="1000" spc="5" dirty="0">
                <a:solidFill>
                  <a:schemeClr val="bg1">
                    <a:lumMod val="50000"/>
                  </a:schemeClr>
                </a:solidFill>
                <a:latin typeface="Arial" panose="020B0604020202020204" pitchFamily="34" charset="0"/>
                <a:cs typeface="Arial" panose="020B0604020202020204" pitchFamily="34" charset="0"/>
              </a:rPr>
              <a:t>countries </a:t>
            </a:r>
            <a:r>
              <a:rPr sz="1000" spc="20" dirty="0">
                <a:solidFill>
                  <a:schemeClr val="bg1">
                    <a:lumMod val="50000"/>
                  </a:schemeClr>
                </a:solidFill>
                <a:latin typeface="Arial" panose="020B0604020202020204" pitchFamily="34" charset="0"/>
                <a:cs typeface="Arial" panose="020B0604020202020204" pitchFamily="34" charset="0"/>
              </a:rPr>
              <a:t>due</a:t>
            </a:r>
            <a:r>
              <a:rPr lang="en-US" sz="1000" spc="20" dirty="0">
                <a:solidFill>
                  <a:schemeClr val="bg1">
                    <a:lumMod val="50000"/>
                  </a:schemeClr>
                </a:solidFill>
                <a:latin typeface="Arial" panose="020B0604020202020204" pitchFamily="34" charset="0"/>
                <a:cs typeface="Arial" panose="020B0604020202020204" pitchFamily="34" charset="0"/>
              </a:rPr>
              <a:t> </a:t>
            </a:r>
            <a:r>
              <a:rPr sz="1000" spc="-5" dirty="0">
                <a:solidFill>
                  <a:schemeClr val="bg1">
                    <a:lumMod val="50000"/>
                  </a:schemeClr>
                </a:solidFill>
                <a:latin typeface="Arial" panose="020B0604020202020204" pitchFamily="34" charset="0"/>
                <a:cs typeface="Arial" panose="020B0604020202020204" pitchFamily="34" charset="0"/>
              </a:rPr>
              <a:t>to </a:t>
            </a:r>
            <a:r>
              <a:rPr sz="1000" dirty="0">
                <a:solidFill>
                  <a:schemeClr val="bg1">
                    <a:lumMod val="50000"/>
                  </a:schemeClr>
                </a:solidFill>
                <a:latin typeface="Arial" panose="020B0604020202020204" pitchFamily="34" charset="0"/>
                <a:cs typeface="Arial" panose="020B0604020202020204" pitchFamily="34" charset="0"/>
              </a:rPr>
              <a:t>low </a:t>
            </a:r>
            <a:r>
              <a:rPr sz="1000" spc="10" dirty="0">
                <a:solidFill>
                  <a:schemeClr val="bg1">
                    <a:lumMod val="50000"/>
                  </a:schemeClr>
                </a:solidFill>
                <a:latin typeface="Arial" panose="020B0604020202020204" pitchFamily="34" charset="0"/>
                <a:cs typeface="Arial" panose="020B0604020202020204" pitchFamily="34" charset="0"/>
              </a:rPr>
              <a:t>usage. </a:t>
            </a:r>
            <a:r>
              <a:rPr sz="1000" spc="-5" dirty="0">
                <a:solidFill>
                  <a:schemeClr val="bg1">
                    <a:lumMod val="50000"/>
                  </a:schemeClr>
                </a:solidFill>
                <a:latin typeface="Arial" panose="020B0604020202020204" pitchFamily="34" charset="0"/>
                <a:cs typeface="Arial" panose="020B0604020202020204" pitchFamily="34" charset="0"/>
              </a:rPr>
              <a:t>Question: “Why are you taking/What have you </a:t>
            </a:r>
            <a:r>
              <a:rPr sz="1000" spc="10" dirty="0">
                <a:solidFill>
                  <a:schemeClr val="bg1">
                    <a:lumMod val="50000"/>
                  </a:schemeClr>
                </a:solidFill>
                <a:latin typeface="Arial" panose="020B0604020202020204" pitchFamily="34" charset="0"/>
                <a:cs typeface="Arial" panose="020B0604020202020204" pitchFamily="34" charset="0"/>
              </a:rPr>
              <a:t>heard </a:t>
            </a:r>
            <a:r>
              <a:rPr sz="1000" spc="-5" dirty="0">
                <a:solidFill>
                  <a:schemeClr val="bg1">
                    <a:lumMod val="50000"/>
                  </a:schemeClr>
                </a:solidFill>
                <a:latin typeface="Arial" panose="020B0604020202020204" pitchFamily="34" charset="0"/>
                <a:cs typeface="Arial" panose="020B0604020202020204" pitchFamily="34" charset="0"/>
              </a:rPr>
              <a:t>are the </a:t>
            </a:r>
            <a:r>
              <a:rPr sz="1000" spc="5" dirty="0">
                <a:solidFill>
                  <a:schemeClr val="bg1">
                    <a:lumMod val="50000"/>
                  </a:schemeClr>
                </a:solidFill>
                <a:latin typeface="Arial" panose="020B0604020202020204" pitchFamily="34" charset="0"/>
                <a:cs typeface="Arial" panose="020B0604020202020204" pitchFamily="34" charset="0"/>
              </a:rPr>
              <a:t>benefits </a:t>
            </a:r>
            <a:r>
              <a:rPr sz="1000" dirty="0">
                <a:solidFill>
                  <a:schemeClr val="bg1">
                    <a:lumMod val="50000"/>
                  </a:schemeClr>
                </a:solidFill>
                <a:latin typeface="Arial" panose="020B0604020202020204" pitchFamily="34" charset="0"/>
                <a:cs typeface="Arial" panose="020B0604020202020204" pitchFamily="34" charset="0"/>
              </a:rPr>
              <a:t>of </a:t>
            </a:r>
            <a:r>
              <a:rPr sz="1000" spc="5" dirty="0">
                <a:solidFill>
                  <a:schemeClr val="bg1">
                    <a:lumMod val="50000"/>
                  </a:schemeClr>
                </a:solidFill>
                <a:latin typeface="Arial" panose="020B0604020202020204" pitchFamily="34" charset="0"/>
                <a:cs typeface="Arial" panose="020B0604020202020204" pitchFamily="34" charset="0"/>
              </a:rPr>
              <a:t>taking </a:t>
            </a:r>
            <a:r>
              <a:rPr sz="1000" spc="-5" dirty="0">
                <a:solidFill>
                  <a:schemeClr val="bg1">
                    <a:lumMod val="50000"/>
                  </a:schemeClr>
                </a:solidFill>
                <a:latin typeface="Arial" panose="020B0604020202020204" pitchFamily="34" charset="0"/>
                <a:cs typeface="Arial" panose="020B0604020202020204" pitchFamily="34" charset="0"/>
              </a:rPr>
              <a:t>a </a:t>
            </a:r>
            <a:r>
              <a:rPr sz="1000" spc="15" dirty="0">
                <a:solidFill>
                  <a:schemeClr val="bg1">
                    <a:lumMod val="50000"/>
                  </a:schemeClr>
                </a:solidFill>
                <a:latin typeface="Arial" panose="020B0604020202020204" pitchFamily="34" charset="0"/>
                <a:cs typeface="Arial" panose="020B0604020202020204" pitchFamily="34" charset="0"/>
              </a:rPr>
              <a:t>prebiotic</a:t>
            </a:r>
            <a:r>
              <a:rPr sz="1000" spc="-80" dirty="0">
                <a:solidFill>
                  <a:schemeClr val="bg1">
                    <a:lumMod val="50000"/>
                  </a:schemeClr>
                </a:solidFill>
                <a:latin typeface="Arial" panose="020B0604020202020204" pitchFamily="34" charset="0"/>
                <a:cs typeface="Arial" panose="020B0604020202020204" pitchFamily="34" charset="0"/>
              </a:rPr>
              <a:t> </a:t>
            </a:r>
            <a:r>
              <a:rPr sz="1000" spc="5" dirty="0">
                <a:solidFill>
                  <a:schemeClr val="bg1">
                    <a:lumMod val="50000"/>
                  </a:schemeClr>
                </a:solidFill>
                <a:latin typeface="Arial" panose="020B0604020202020204" pitchFamily="34" charset="0"/>
                <a:cs typeface="Arial" panose="020B0604020202020204" pitchFamily="34" charset="0"/>
              </a:rPr>
              <a:t>supplement?”</a:t>
            </a:r>
            <a:endParaRPr sz="1000" dirty="0">
              <a:solidFill>
                <a:schemeClr val="bg1">
                  <a:lumMod val="50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D54BE7E-BA61-034C-B4E9-BBAA14684D6C}"/>
              </a:ext>
            </a:extLst>
          </p:cNvPr>
          <p:cNvGrpSpPr>
            <a:grpSpLocks noChangeAspect="1"/>
          </p:cNvGrpSpPr>
          <p:nvPr/>
        </p:nvGrpSpPr>
        <p:grpSpPr>
          <a:xfrm>
            <a:off x="1477570" y="1724373"/>
            <a:ext cx="1478755" cy="914403"/>
            <a:chOff x="387485" y="1503654"/>
            <a:chExt cx="5915037" cy="3657600"/>
          </a:xfrm>
          <a:solidFill>
            <a:srgbClr val="236F65"/>
          </a:solidFill>
        </p:grpSpPr>
        <p:sp>
          <p:nvSpPr>
            <p:cNvPr id="10" name="Shape 1833">
              <a:extLst>
                <a:ext uri="{FF2B5EF4-FFF2-40B4-BE49-F238E27FC236}">
                  <a16:creationId xmlns:a16="http://schemas.microsoft.com/office/drawing/2014/main" id="{28590F6A-93A8-9145-B8FF-BDFFB5D695D0}"/>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 name="Shape 1834">
              <a:extLst>
                <a:ext uri="{FF2B5EF4-FFF2-40B4-BE49-F238E27FC236}">
                  <a16:creationId xmlns:a16="http://schemas.microsoft.com/office/drawing/2014/main" id="{1514B8EF-A349-EE49-8EA0-762482086219}"/>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2" name="Shape 1835">
              <a:extLst>
                <a:ext uri="{FF2B5EF4-FFF2-40B4-BE49-F238E27FC236}">
                  <a16:creationId xmlns:a16="http://schemas.microsoft.com/office/drawing/2014/main" id="{76D66652-C553-8441-8E7C-C53A40BAD6BA}"/>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 name="Shape 1836">
              <a:extLst>
                <a:ext uri="{FF2B5EF4-FFF2-40B4-BE49-F238E27FC236}">
                  <a16:creationId xmlns:a16="http://schemas.microsoft.com/office/drawing/2014/main" id="{175365AD-1B09-0A45-95F9-93F7D406526F}"/>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 name="Shape 1837">
              <a:extLst>
                <a:ext uri="{FF2B5EF4-FFF2-40B4-BE49-F238E27FC236}">
                  <a16:creationId xmlns:a16="http://schemas.microsoft.com/office/drawing/2014/main" id="{47AF1994-018D-554E-82E7-1A817DF06142}"/>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 name="Shape 1838">
              <a:extLst>
                <a:ext uri="{FF2B5EF4-FFF2-40B4-BE49-F238E27FC236}">
                  <a16:creationId xmlns:a16="http://schemas.microsoft.com/office/drawing/2014/main" id="{2D61EFD7-1D99-1042-8A3A-E6E5BD808F75}"/>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 name="Shape 1839">
              <a:extLst>
                <a:ext uri="{FF2B5EF4-FFF2-40B4-BE49-F238E27FC236}">
                  <a16:creationId xmlns:a16="http://schemas.microsoft.com/office/drawing/2014/main" id="{86EF7B87-AD52-B141-BB97-9A0A1AD8CC45}"/>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 name="Shape 1840">
              <a:extLst>
                <a:ext uri="{FF2B5EF4-FFF2-40B4-BE49-F238E27FC236}">
                  <a16:creationId xmlns:a16="http://schemas.microsoft.com/office/drawing/2014/main" id="{2C294B91-F6E7-2441-9165-C420EFC16E58}"/>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 name="Shape 1841">
              <a:extLst>
                <a:ext uri="{FF2B5EF4-FFF2-40B4-BE49-F238E27FC236}">
                  <a16:creationId xmlns:a16="http://schemas.microsoft.com/office/drawing/2014/main" id="{05E7BEDF-65D6-0A4C-9A6B-36891B6B3FDD}"/>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 name="Shape 1842">
              <a:extLst>
                <a:ext uri="{FF2B5EF4-FFF2-40B4-BE49-F238E27FC236}">
                  <a16:creationId xmlns:a16="http://schemas.microsoft.com/office/drawing/2014/main" id="{14FEA486-4F7B-0643-B29E-BECF33E0C5AF}"/>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 name="Shape 1843">
              <a:extLst>
                <a:ext uri="{FF2B5EF4-FFF2-40B4-BE49-F238E27FC236}">
                  <a16:creationId xmlns:a16="http://schemas.microsoft.com/office/drawing/2014/main" id="{83783E2B-E67B-824E-8EF3-D6ADE5090CEA}"/>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 name="Shape 1844">
              <a:extLst>
                <a:ext uri="{FF2B5EF4-FFF2-40B4-BE49-F238E27FC236}">
                  <a16:creationId xmlns:a16="http://schemas.microsoft.com/office/drawing/2014/main" id="{ED83B6E1-D312-614C-88B0-0A72CD9C67F8}"/>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22" name="Shape 1845">
              <a:extLst>
                <a:ext uri="{FF2B5EF4-FFF2-40B4-BE49-F238E27FC236}">
                  <a16:creationId xmlns:a16="http://schemas.microsoft.com/office/drawing/2014/main" id="{E32D4D81-7ECA-DD49-9FC0-A90F81C332A7}"/>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3" name="Shape 1846">
              <a:extLst>
                <a:ext uri="{FF2B5EF4-FFF2-40B4-BE49-F238E27FC236}">
                  <a16:creationId xmlns:a16="http://schemas.microsoft.com/office/drawing/2014/main" id="{499BD007-D8AB-1940-9270-9D9B493A7A73}"/>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4" name="Shape 1847">
              <a:extLst>
                <a:ext uri="{FF2B5EF4-FFF2-40B4-BE49-F238E27FC236}">
                  <a16:creationId xmlns:a16="http://schemas.microsoft.com/office/drawing/2014/main" id="{0874172A-500F-AA45-AE2F-F9B9C1569C7F}"/>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5" name="Shape 1848">
              <a:extLst>
                <a:ext uri="{FF2B5EF4-FFF2-40B4-BE49-F238E27FC236}">
                  <a16:creationId xmlns:a16="http://schemas.microsoft.com/office/drawing/2014/main" id="{85E0182C-7BB3-AA4A-9AC1-51440FB9825E}"/>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6" name="Shape 1849">
              <a:extLst>
                <a:ext uri="{FF2B5EF4-FFF2-40B4-BE49-F238E27FC236}">
                  <a16:creationId xmlns:a16="http://schemas.microsoft.com/office/drawing/2014/main" id="{56B984F1-8B9E-524F-86DD-241CA195605D}"/>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7" name="Shape 1850">
              <a:extLst>
                <a:ext uri="{FF2B5EF4-FFF2-40B4-BE49-F238E27FC236}">
                  <a16:creationId xmlns:a16="http://schemas.microsoft.com/office/drawing/2014/main" id="{80EF3D57-26B5-F84E-8D5C-2E648FCA0AFB}"/>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28" name="Shape 1851">
              <a:extLst>
                <a:ext uri="{FF2B5EF4-FFF2-40B4-BE49-F238E27FC236}">
                  <a16:creationId xmlns:a16="http://schemas.microsoft.com/office/drawing/2014/main" id="{7F00F196-C0DA-6D45-8946-DEE2BF852682}"/>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9" name="Shape 1852">
              <a:extLst>
                <a:ext uri="{FF2B5EF4-FFF2-40B4-BE49-F238E27FC236}">
                  <a16:creationId xmlns:a16="http://schemas.microsoft.com/office/drawing/2014/main" id="{850EB261-30A5-9945-BB8D-423B254BDF57}"/>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0" name="Shape 1853">
              <a:extLst>
                <a:ext uri="{FF2B5EF4-FFF2-40B4-BE49-F238E27FC236}">
                  <a16:creationId xmlns:a16="http://schemas.microsoft.com/office/drawing/2014/main" id="{4D84B5BF-57A7-0742-B2A3-9B3697159035}"/>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1" name="Shape 1854">
              <a:extLst>
                <a:ext uri="{FF2B5EF4-FFF2-40B4-BE49-F238E27FC236}">
                  <a16:creationId xmlns:a16="http://schemas.microsoft.com/office/drawing/2014/main" id="{26F13749-573D-494E-95A8-C15749093C90}"/>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32" name="Shape 1855">
              <a:extLst>
                <a:ext uri="{FF2B5EF4-FFF2-40B4-BE49-F238E27FC236}">
                  <a16:creationId xmlns:a16="http://schemas.microsoft.com/office/drawing/2014/main" id="{4A172C59-C5EA-6D4F-84E2-1CAE22D8433C}"/>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3" name="Shape 1856">
              <a:extLst>
                <a:ext uri="{FF2B5EF4-FFF2-40B4-BE49-F238E27FC236}">
                  <a16:creationId xmlns:a16="http://schemas.microsoft.com/office/drawing/2014/main" id="{25134721-D797-8A41-9063-323E135FC359}"/>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4" name="Shape 1857">
              <a:extLst>
                <a:ext uri="{FF2B5EF4-FFF2-40B4-BE49-F238E27FC236}">
                  <a16:creationId xmlns:a16="http://schemas.microsoft.com/office/drawing/2014/main" id="{D15BFFF0-B702-DC47-BB70-E2FB8411D9FB}"/>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5" name="Shape 1858">
              <a:extLst>
                <a:ext uri="{FF2B5EF4-FFF2-40B4-BE49-F238E27FC236}">
                  <a16:creationId xmlns:a16="http://schemas.microsoft.com/office/drawing/2014/main" id="{C2D13274-9A98-4544-BB7B-86D10759D1A9}"/>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36" name="Shape 1859">
              <a:extLst>
                <a:ext uri="{FF2B5EF4-FFF2-40B4-BE49-F238E27FC236}">
                  <a16:creationId xmlns:a16="http://schemas.microsoft.com/office/drawing/2014/main" id="{5CB064A6-D4F0-E944-B267-78DB07B94933}"/>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7" name="Shape 1860">
              <a:extLst>
                <a:ext uri="{FF2B5EF4-FFF2-40B4-BE49-F238E27FC236}">
                  <a16:creationId xmlns:a16="http://schemas.microsoft.com/office/drawing/2014/main" id="{E17E431B-92A7-5D4E-92C4-3B27C5A583E4}"/>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8" name="Shape 1861">
              <a:extLst>
                <a:ext uri="{FF2B5EF4-FFF2-40B4-BE49-F238E27FC236}">
                  <a16:creationId xmlns:a16="http://schemas.microsoft.com/office/drawing/2014/main" id="{2BFD65BA-7FB8-8F48-9BD1-E678D3BED626}"/>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39" name="Shape 1862">
              <a:extLst>
                <a:ext uri="{FF2B5EF4-FFF2-40B4-BE49-F238E27FC236}">
                  <a16:creationId xmlns:a16="http://schemas.microsoft.com/office/drawing/2014/main" id="{4C38E505-434F-F546-96CB-1AC4BB8AAD6F}"/>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40" name="Shape 1863">
              <a:extLst>
                <a:ext uri="{FF2B5EF4-FFF2-40B4-BE49-F238E27FC236}">
                  <a16:creationId xmlns:a16="http://schemas.microsoft.com/office/drawing/2014/main" id="{6641F156-2EBC-4D46-8A15-6003DC1F6A92}"/>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1" name="Shape 1864">
              <a:extLst>
                <a:ext uri="{FF2B5EF4-FFF2-40B4-BE49-F238E27FC236}">
                  <a16:creationId xmlns:a16="http://schemas.microsoft.com/office/drawing/2014/main" id="{1EA0297F-B605-2F4F-A698-23C608E15D18}"/>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2" name="Shape 1865">
              <a:extLst>
                <a:ext uri="{FF2B5EF4-FFF2-40B4-BE49-F238E27FC236}">
                  <a16:creationId xmlns:a16="http://schemas.microsoft.com/office/drawing/2014/main" id="{E19B397B-E1E1-A342-A3AF-E9991AE70555}"/>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3" name="Shape 1866">
              <a:extLst>
                <a:ext uri="{FF2B5EF4-FFF2-40B4-BE49-F238E27FC236}">
                  <a16:creationId xmlns:a16="http://schemas.microsoft.com/office/drawing/2014/main" id="{13B95475-5B2D-1340-B73C-75F0B1C88711}"/>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4" name="Shape 1867">
              <a:extLst>
                <a:ext uri="{FF2B5EF4-FFF2-40B4-BE49-F238E27FC236}">
                  <a16:creationId xmlns:a16="http://schemas.microsoft.com/office/drawing/2014/main" id="{420C3656-AA0B-2E4E-8994-CFC2233B9524}"/>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5" name="Shape 1868">
              <a:extLst>
                <a:ext uri="{FF2B5EF4-FFF2-40B4-BE49-F238E27FC236}">
                  <a16:creationId xmlns:a16="http://schemas.microsoft.com/office/drawing/2014/main" id="{77B624C9-8D8C-D74B-9CD5-B88B23904E86}"/>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6" name="Shape 1869">
              <a:extLst>
                <a:ext uri="{FF2B5EF4-FFF2-40B4-BE49-F238E27FC236}">
                  <a16:creationId xmlns:a16="http://schemas.microsoft.com/office/drawing/2014/main" id="{C5791A79-961A-674C-A422-93598B8721BD}"/>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7" name="Shape 1870">
              <a:extLst>
                <a:ext uri="{FF2B5EF4-FFF2-40B4-BE49-F238E27FC236}">
                  <a16:creationId xmlns:a16="http://schemas.microsoft.com/office/drawing/2014/main" id="{2134BCD1-C2A3-C54E-97EB-D3F96DFB2C8C}"/>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8" name="Shape 1871">
              <a:extLst>
                <a:ext uri="{FF2B5EF4-FFF2-40B4-BE49-F238E27FC236}">
                  <a16:creationId xmlns:a16="http://schemas.microsoft.com/office/drawing/2014/main" id="{2B356F62-2C34-E54C-BF2C-3662E26977EA}"/>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49" name="Shape 1872">
              <a:extLst>
                <a:ext uri="{FF2B5EF4-FFF2-40B4-BE49-F238E27FC236}">
                  <a16:creationId xmlns:a16="http://schemas.microsoft.com/office/drawing/2014/main" id="{B86079AD-CB10-FA45-8526-140B3AF9D931}"/>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0" name="Shape 1873">
              <a:extLst>
                <a:ext uri="{FF2B5EF4-FFF2-40B4-BE49-F238E27FC236}">
                  <a16:creationId xmlns:a16="http://schemas.microsoft.com/office/drawing/2014/main" id="{75C4F8B5-4F65-1042-B023-46E51D79145E}"/>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1" name="Shape 1874">
              <a:extLst>
                <a:ext uri="{FF2B5EF4-FFF2-40B4-BE49-F238E27FC236}">
                  <a16:creationId xmlns:a16="http://schemas.microsoft.com/office/drawing/2014/main" id="{0AC4DF81-C141-3047-9AD9-CCB44884F4C0}"/>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2" name="Shape 1875">
              <a:extLst>
                <a:ext uri="{FF2B5EF4-FFF2-40B4-BE49-F238E27FC236}">
                  <a16:creationId xmlns:a16="http://schemas.microsoft.com/office/drawing/2014/main" id="{7317C192-6BAE-644C-B528-C38C3D171E9D}"/>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3" name="Shape 1876">
              <a:extLst>
                <a:ext uri="{FF2B5EF4-FFF2-40B4-BE49-F238E27FC236}">
                  <a16:creationId xmlns:a16="http://schemas.microsoft.com/office/drawing/2014/main" id="{B96A56B0-3D9C-EB4B-A20D-612477EAD9E3}"/>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4" name="Shape 1877">
              <a:extLst>
                <a:ext uri="{FF2B5EF4-FFF2-40B4-BE49-F238E27FC236}">
                  <a16:creationId xmlns:a16="http://schemas.microsoft.com/office/drawing/2014/main" id="{2785664C-4D83-CA4C-822F-84BCFCD37C40}"/>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5" name="Shape 1878">
              <a:extLst>
                <a:ext uri="{FF2B5EF4-FFF2-40B4-BE49-F238E27FC236}">
                  <a16:creationId xmlns:a16="http://schemas.microsoft.com/office/drawing/2014/main" id="{42DA9180-D5B0-4243-A074-F2A24911DBC2}"/>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6" name="Shape 1879">
              <a:extLst>
                <a:ext uri="{FF2B5EF4-FFF2-40B4-BE49-F238E27FC236}">
                  <a16:creationId xmlns:a16="http://schemas.microsoft.com/office/drawing/2014/main" id="{980999F0-4E85-6640-BEC4-A96D148A3ABC}"/>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7" name="Shape 1880">
              <a:extLst>
                <a:ext uri="{FF2B5EF4-FFF2-40B4-BE49-F238E27FC236}">
                  <a16:creationId xmlns:a16="http://schemas.microsoft.com/office/drawing/2014/main" id="{755BBF4B-BF22-114D-98E5-3378E26FFB8E}"/>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8" name="Shape 1881">
              <a:extLst>
                <a:ext uri="{FF2B5EF4-FFF2-40B4-BE49-F238E27FC236}">
                  <a16:creationId xmlns:a16="http://schemas.microsoft.com/office/drawing/2014/main" id="{DB899CD9-E8C9-F14B-BE6E-22225093208D}"/>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59" name="Shape 1882">
              <a:extLst>
                <a:ext uri="{FF2B5EF4-FFF2-40B4-BE49-F238E27FC236}">
                  <a16:creationId xmlns:a16="http://schemas.microsoft.com/office/drawing/2014/main" id="{E2B8E1AE-57A5-3544-8A28-11F79328CB7E}"/>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0" name="Shape 1883">
              <a:extLst>
                <a:ext uri="{FF2B5EF4-FFF2-40B4-BE49-F238E27FC236}">
                  <a16:creationId xmlns:a16="http://schemas.microsoft.com/office/drawing/2014/main" id="{25FC5769-5DFE-AE46-B0D7-86094997C116}"/>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1" name="Shape 1884">
              <a:extLst>
                <a:ext uri="{FF2B5EF4-FFF2-40B4-BE49-F238E27FC236}">
                  <a16:creationId xmlns:a16="http://schemas.microsoft.com/office/drawing/2014/main" id="{E575CF29-EB71-E841-9AEE-F2F3446FBE15}"/>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2" name="Shape 1885">
              <a:extLst>
                <a:ext uri="{FF2B5EF4-FFF2-40B4-BE49-F238E27FC236}">
                  <a16:creationId xmlns:a16="http://schemas.microsoft.com/office/drawing/2014/main" id="{E1C11C59-A90D-954F-A661-B79B41817C28}"/>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3" name="Shape 1886">
              <a:extLst>
                <a:ext uri="{FF2B5EF4-FFF2-40B4-BE49-F238E27FC236}">
                  <a16:creationId xmlns:a16="http://schemas.microsoft.com/office/drawing/2014/main" id="{4E9210A7-8555-E149-9B5B-A5E71D7DBC4F}"/>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4" name="Shape 1887">
              <a:extLst>
                <a:ext uri="{FF2B5EF4-FFF2-40B4-BE49-F238E27FC236}">
                  <a16:creationId xmlns:a16="http://schemas.microsoft.com/office/drawing/2014/main" id="{19BA9FD9-4A87-6048-A1D2-718E164F6550}"/>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5" name="Shape 1888">
              <a:extLst>
                <a:ext uri="{FF2B5EF4-FFF2-40B4-BE49-F238E27FC236}">
                  <a16:creationId xmlns:a16="http://schemas.microsoft.com/office/drawing/2014/main" id="{15491625-4001-0048-AD7D-80F5242EFE65}"/>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6" name="Shape 1889">
              <a:extLst>
                <a:ext uri="{FF2B5EF4-FFF2-40B4-BE49-F238E27FC236}">
                  <a16:creationId xmlns:a16="http://schemas.microsoft.com/office/drawing/2014/main" id="{3C1E02D4-A31E-DB45-B3EB-620B9C350B6F}"/>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7" name="Shape 1890">
              <a:extLst>
                <a:ext uri="{FF2B5EF4-FFF2-40B4-BE49-F238E27FC236}">
                  <a16:creationId xmlns:a16="http://schemas.microsoft.com/office/drawing/2014/main" id="{06D7B686-5920-E94D-9EDB-674E64A50E1A}"/>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8" name="Shape 1891">
              <a:extLst>
                <a:ext uri="{FF2B5EF4-FFF2-40B4-BE49-F238E27FC236}">
                  <a16:creationId xmlns:a16="http://schemas.microsoft.com/office/drawing/2014/main" id="{D0E31169-835A-2B4B-B0A4-1A1001CC402E}"/>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69" name="Shape 1892">
              <a:extLst>
                <a:ext uri="{FF2B5EF4-FFF2-40B4-BE49-F238E27FC236}">
                  <a16:creationId xmlns:a16="http://schemas.microsoft.com/office/drawing/2014/main" id="{6066D41E-2AF4-DE48-AEBD-1F421D2FE750}"/>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0" name="Shape 1893">
              <a:extLst>
                <a:ext uri="{FF2B5EF4-FFF2-40B4-BE49-F238E27FC236}">
                  <a16:creationId xmlns:a16="http://schemas.microsoft.com/office/drawing/2014/main" id="{A5ACBC30-203D-B346-BE88-4748CFE996F1}"/>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1" name="Shape 1894">
              <a:extLst>
                <a:ext uri="{FF2B5EF4-FFF2-40B4-BE49-F238E27FC236}">
                  <a16:creationId xmlns:a16="http://schemas.microsoft.com/office/drawing/2014/main" id="{A2061C9B-A32E-2F41-BA00-CBFB4043A80B}"/>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2" name="Shape 1895">
              <a:extLst>
                <a:ext uri="{FF2B5EF4-FFF2-40B4-BE49-F238E27FC236}">
                  <a16:creationId xmlns:a16="http://schemas.microsoft.com/office/drawing/2014/main" id="{A4E8C051-C383-544C-8C25-CBD6F23C45FB}"/>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3" name="Shape 1896">
              <a:extLst>
                <a:ext uri="{FF2B5EF4-FFF2-40B4-BE49-F238E27FC236}">
                  <a16:creationId xmlns:a16="http://schemas.microsoft.com/office/drawing/2014/main" id="{ACF34B3B-4FB8-4748-A2D9-A2DC1806D8A6}"/>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4" name="Shape 1897">
              <a:extLst>
                <a:ext uri="{FF2B5EF4-FFF2-40B4-BE49-F238E27FC236}">
                  <a16:creationId xmlns:a16="http://schemas.microsoft.com/office/drawing/2014/main" id="{CBCF04F8-B9EB-C844-8521-B3B8A8013F8A}"/>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5" name="Shape 1898">
              <a:extLst>
                <a:ext uri="{FF2B5EF4-FFF2-40B4-BE49-F238E27FC236}">
                  <a16:creationId xmlns:a16="http://schemas.microsoft.com/office/drawing/2014/main" id="{3B0D44F8-D562-8D44-9564-8FE4A00D0402}"/>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6" name="Shape 1899">
              <a:extLst>
                <a:ext uri="{FF2B5EF4-FFF2-40B4-BE49-F238E27FC236}">
                  <a16:creationId xmlns:a16="http://schemas.microsoft.com/office/drawing/2014/main" id="{4CF6D545-845E-1642-BC72-CDCBAA861E42}"/>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7" name="Shape 1900">
              <a:extLst>
                <a:ext uri="{FF2B5EF4-FFF2-40B4-BE49-F238E27FC236}">
                  <a16:creationId xmlns:a16="http://schemas.microsoft.com/office/drawing/2014/main" id="{7949530B-1141-E64C-B29B-A077730AB437}"/>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8" name="Shape 1901">
              <a:extLst>
                <a:ext uri="{FF2B5EF4-FFF2-40B4-BE49-F238E27FC236}">
                  <a16:creationId xmlns:a16="http://schemas.microsoft.com/office/drawing/2014/main" id="{80CF7E6D-3AE0-2F47-A8A2-26A9EFEB07C9}"/>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79" name="Shape 1902">
              <a:extLst>
                <a:ext uri="{FF2B5EF4-FFF2-40B4-BE49-F238E27FC236}">
                  <a16:creationId xmlns:a16="http://schemas.microsoft.com/office/drawing/2014/main" id="{CBD14407-E189-5242-9E47-18289C1ABEF4}"/>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0" name="Shape 1903">
              <a:extLst>
                <a:ext uri="{FF2B5EF4-FFF2-40B4-BE49-F238E27FC236}">
                  <a16:creationId xmlns:a16="http://schemas.microsoft.com/office/drawing/2014/main" id="{9D1B0997-7C88-4946-B018-89B71AFCEE8C}"/>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1" name="Shape 1904">
              <a:extLst>
                <a:ext uri="{FF2B5EF4-FFF2-40B4-BE49-F238E27FC236}">
                  <a16:creationId xmlns:a16="http://schemas.microsoft.com/office/drawing/2014/main" id="{FF1CDBCC-B346-8F4A-A8A4-B4B24DCD4D67}"/>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2" name="Shape 1905">
              <a:extLst>
                <a:ext uri="{FF2B5EF4-FFF2-40B4-BE49-F238E27FC236}">
                  <a16:creationId xmlns:a16="http://schemas.microsoft.com/office/drawing/2014/main" id="{B52B41B3-AD56-004C-AD3D-2EAF2134B8A8}"/>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3" name="Shape 1906">
              <a:extLst>
                <a:ext uri="{FF2B5EF4-FFF2-40B4-BE49-F238E27FC236}">
                  <a16:creationId xmlns:a16="http://schemas.microsoft.com/office/drawing/2014/main" id="{4E2654F3-25BE-894F-B6AE-5ACA8D8A48F0}"/>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4" name="Shape 1907">
              <a:extLst>
                <a:ext uri="{FF2B5EF4-FFF2-40B4-BE49-F238E27FC236}">
                  <a16:creationId xmlns:a16="http://schemas.microsoft.com/office/drawing/2014/main" id="{02CAC10D-7FC1-8E4D-8B3C-E7DACBE7E76E}"/>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5" name="Shape 1908">
              <a:extLst>
                <a:ext uri="{FF2B5EF4-FFF2-40B4-BE49-F238E27FC236}">
                  <a16:creationId xmlns:a16="http://schemas.microsoft.com/office/drawing/2014/main" id="{6021EB69-D6BD-0B41-85BA-51C8B58835BE}"/>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6" name="Shape 1909">
              <a:extLst>
                <a:ext uri="{FF2B5EF4-FFF2-40B4-BE49-F238E27FC236}">
                  <a16:creationId xmlns:a16="http://schemas.microsoft.com/office/drawing/2014/main" id="{3C0D40D1-EEEC-CA4F-9FB8-9F2934F8C7C0}"/>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7" name="Shape 1910">
              <a:extLst>
                <a:ext uri="{FF2B5EF4-FFF2-40B4-BE49-F238E27FC236}">
                  <a16:creationId xmlns:a16="http://schemas.microsoft.com/office/drawing/2014/main" id="{4720EC6D-CFF9-DC4A-B34C-38103081B34C}"/>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8" name="Shape 1911">
              <a:extLst>
                <a:ext uri="{FF2B5EF4-FFF2-40B4-BE49-F238E27FC236}">
                  <a16:creationId xmlns:a16="http://schemas.microsoft.com/office/drawing/2014/main" id="{73AF1CE9-03CF-2540-9647-5F68CD97417D}"/>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89" name="Shape 1912">
              <a:extLst>
                <a:ext uri="{FF2B5EF4-FFF2-40B4-BE49-F238E27FC236}">
                  <a16:creationId xmlns:a16="http://schemas.microsoft.com/office/drawing/2014/main" id="{9D0B7012-E925-8642-A663-DDE70F7110C7}"/>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0" name="Shape 1913">
              <a:extLst>
                <a:ext uri="{FF2B5EF4-FFF2-40B4-BE49-F238E27FC236}">
                  <a16:creationId xmlns:a16="http://schemas.microsoft.com/office/drawing/2014/main" id="{745E2676-87D8-684B-8B2D-3AD85D99271F}"/>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1" name="Shape 1914">
              <a:extLst>
                <a:ext uri="{FF2B5EF4-FFF2-40B4-BE49-F238E27FC236}">
                  <a16:creationId xmlns:a16="http://schemas.microsoft.com/office/drawing/2014/main" id="{499DAF5C-1902-EE42-A2B2-745FAFE7EB2E}"/>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2" name="Shape 1915">
              <a:extLst>
                <a:ext uri="{FF2B5EF4-FFF2-40B4-BE49-F238E27FC236}">
                  <a16:creationId xmlns:a16="http://schemas.microsoft.com/office/drawing/2014/main" id="{FE07A9E5-A257-3841-A726-75CE7A5AAABA}"/>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3" name="Shape 1916">
              <a:extLst>
                <a:ext uri="{FF2B5EF4-FFF2-40B4-BE49-F238E27FC236}">
                  <a16:creationId xmlns:a16="http://schemas.microsoft.com/office/drawing/2014/main" id="{270E3DA4-404B-0044-9610-AC320BB13730}"/>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4" name="Shape 1917">
              <a:extLst>
                <a:ext uri="{FF2B5EF4-FFF2-40B4-BE49-F238E27FC236}">
                  <a16:creationId xmlns:a16="http://schemas.microsoft.com/office/drawing/2014/main" id="{D572D11B-FA6F-8D49-A0A3-338C7E1F0B7A}"/>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5" name="Shape 1918">
              <a:extLst>
                <a:ext uri="{FF2B5EF4-FFF2-40B4-BE49-F238E27FC236}">
                  <a16:creationId xmlns:a16="http://schemas.microsoft.com/office/drawing/2014/main" id="{51FB7748-7CBF-574C-B7DF-CFCE36242217}"/>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6" name="Shape 1919">
              <a:extLst>
                <a:ext uri="{FF2B5EF4-FFF2-40B4-BE49-F238E27FC236}">
                  <a16:creationId xmlns:a16="http://schemas.microsoft.com/office/drawing/2014/main" id="{74AF347D-92CF-AC42-B12E-2D913C07135E}"/>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7" name="Shape 1921">
              <a:extLst>
                <a:ext uri="{FF2B5EF4-FFF2-40B4-BE49-F238E27FC236}">
                  <a16:creationId xmlns:a16="http://schemas.microsoft.com/office/drawing/2014/main" id="{4B536A6A-01D2-3643-B662-4D22F47CB226}"/>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8" name="Shape 1922">
              <a:extLst>
                <a:ext uri="{FF2B5EF4-FFF2-40B4-BE49-F238E27FC236}">
                  <a16:creationId xmlns:a16="http://schemas.microsoft.com/office/drawing/2014/main" id="{4D94B132-0602-FC49-804C-150C035587D9}"/>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99" name="Shape 1923">
              <a:extLst>
                <a:ext uri="{FF2B5EF4-FFF2-40B4-BE49-F238E27FC236}">
                  <a16:creationId xmlns:a16="http://schemas.microsoft.com/office/drawing/2014/main" id="{F2BA3A48-1634-A84D-A6B7-ADFE9E863622}"/>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0" name="Shape 1924">
              <a:extLst>
                <a:ext uri="{FF2B5EF4-FFF2-40B4-BE49-F238E27FC236}">
                  <a16:creationId xmlns:a16="http://schemas.microsoft.com/office/drawing/2014/main" id="{504EA16B-4181-D149-970F-349547A8BBB4}"/>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1" name="Shape 1925">
              <a:extLst>
                <a:ext uri="{FF2B5EF4-FFF2-40B4-BE49-F238E27FC236}">
                  <a16:creationId xmlns:a16="http://schemas.microsoft.com/office/drawing/2014/main" id="{067E7B06-ED40-C641-A849-4DDCB7F7B3BA}"/>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2" name="Shape 1926">
              <a:extLst>
                <a:ext uri="{FF2B5EF4-FFF2-40B4-BE49-F238E27FC236}">
                  <a16:creationId xmlns:a16="http://schemas.microsoft.com/office/drawing/2014/main" id="{45AF8EAE-ACC5-2F46-85D5-9C1615A9818D}"/>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3" name="Shape 1927">
              <a:extLst>
                <a:ext uri="{FF2B5EF4-FFF2-40B4-BE49-F238E27FC236}">
                  <a16:creationId xmlns:a16="http://schemas.microsoft.com/office/drawing/2014/main" id="{2D944067-5A9D-4348-BECE-86A0F682B0C4}"/>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4" name="Shape 1928">
              <a:extLst>
                <a:ext uri="{FF2B5EF4-FFF2-40B4-BE49-F238E27FC236}">
                  <a16:creationId xmlns:a16="http://schemas.microsoft.com/office/drawing/2014/main" id="{7970145A-0ECD-3A4B-B30D-5BC7F98E81CD}"/>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5" name="Shape 1929">
              <a:extLst>
                <a:ext uri="{FF2B5EF4-FFF2-40B4-BE49-F238E27FC236}">
                  <a16:creationId xmlns:a16="http://schemas.microsoft.com/office/drawing/2014/main" id="{AFC25900-289B-FD4A-B109-5FEF8CFA5AA1}"/>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6" name="Shape 1930">
              <a:extLst>
                <a:ext uri="{FF2B5EF4-FFF2-40B4-BE49-F238E27FC236}">
                  <a16:creationId xmlns:a16="http://schemas.microsoft.com/office/drawing/2014/main" id="{32B50AF7-92AA-A448-B9F9-C0B5E6F8E9C6}"/>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7" name="Shape 1931">
              <a:extLst>
                <a:ext uri="{FF2B5EF4-FFF2-40B4-BE49-F238E27FC236}">
                  <a16:creationId xmlns:a16="http://schemas.microsoft.com/office/drawing/2014/main" id="{20DD84B5-B11C-E642-B242-9CEE27D35F6A}"/>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8" name="Shape 1932">
              <a:extLst>
                <a:ext uri="{FF2B5EF4-FFF2-40B4-BE49-F238E27FC236}">
                  <a16:creationId xmlns:a16="http://schemas.microsoft.com/office/drawing/2014/main" id="{F5711FDB-1192-BF43-9CCD-BF260094FE81}"/>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09" name="Shape 1933">
              <a:extLst>
                <a:ext uri="{FF2B5EF4-FFF2-40B4-BE49-F238E27FC236}">
                  <a16:creationId xmlns:a16="http://schemas.microsoft.com/office/drawing/2014/main" id="{61AE2E8C-266D-5045-B24E-C38685E77D31}"/>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0" name="Shape 1934">
              <a:extLst>
                <a:ext uri="{FF2B5EF4-FFF2-40B4-BE49-F238E27FC236}">
                  <a16:creationId xmlns:a16="http://schemas.microsoft.com/office/drawing/2014/main" id="{03170D61-3F79-0045-BDDE-2206503B979F}"/>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1" name="Shape 1935">
              <a:extLst>
                <a:ext uri="{FF2B5EF4-FFF2-40B4-BE49-F238E27FC236}">
                  <a16:creationId xmlns:a16="http://schemas.microsoft.com/office/drawing/2014/main" id="{849A2F1E-93BB-354E-9CAE-02ABE7823E82}"/>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2" name="Shape 1936">
              <a:extLst>
                <a:ext uri="{FF2B5EF4-FFF2-40B4-BE49-F238E27FC236}">
                  <a16:creationId xmlns:a16="http://schemas.microsoft.com/office/drawing/2014/main" id="{76DEC59E-4808-9A46-BF73-0A34257F49C6}"/>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113" name="Shape 2843">
            <a:extLst>
              <a:ext uri="{FF2B5EF4-FFF2-40B4-BE49-F238E27FC236}">
                <a16:creationId xmlns:a16="http://schemas.microsoft.com/office/drawing/2014/main" id="{B4F9E044-034B-9449-BCE9-CBE0131D3764}"/>
              </a:ext>
            </a:extLst>
          </p:cNvPr>
          <p:cNvSpPr>
            <a:spLocks noChangeAspect="1"/>
          </p:cNvSpPr>
          <p:nvPr/>
        </p:nvSpPr>
        <p:spPr>
          <a:xfrm>
            <a:off x="5834384" y="1768129"/>
            <a:ext cx="599039" cy="914400"/>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14" name="Shape 2871">
            <a:extLst>
              <a:ext uri="{FF2B5EF4-FFF2-40B4-BE49-F238E27FC236}">
                <a16:creationId xmlns:a16="http://schemas.microsoft.com/office/drawing/2014/main" id="{06EE23AA-A6C3-8749-92FD-C48BEDCB7A2B}"/>
              </a:ext>
            </a:extLst>
          </p:cNvPr>
          <p:cNvSpPr>
            <a:spLocks noChangeAspect="1"/>
          </p:cNvSpPr>
          <p:nvPr/>
        </p:nvSpPr>
        <p:spPr>
          <a:xfrm>
            <a:off x="9612955" y="1761306"/>
            <a:ext cx="771832" cy="914400"/>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15" name="TextBox 114">
            <a:extLst>
              <a:ext uri="{FF2B5EF4-FFF2-40B4-BE49-F238E27FC236}">
                <a16:creationId xmlns:a16="http://schemas.microsoft.com/office/drawing/2014/main" id="{45D49906-BB7A-894A-A2B7-EC19B9E480E3}"/>
              </a:ext>
            </a:extLst>
          </p:cNvPr>
          <p:cNvSpPr txBox="1"/>
          <p:nvPr/>
        </p:nvSpPr>
        <p:spPr>
          <a:xfrm>
            <a:off x="3002525" y="5304237"/>
            <a:ext cx="8454442" cy="369332"/>
          </a:xfrm>
          <a:prstGeom prst="rect">
            <a:avLst/>
          </a:prstGeom>
          <a:noFill/>
        </p:spPr>
        <p:txBody>
          <a:bodyPr wrap="square" rtlCol="0">
            <a:spAutoFit/>
          </a:bodyPr>
          <a:lstStyle/>
          <a:p>
            <a:r>
              <a:rPr lang="en-US" dirty="0">
                <a:solidFill>
                  <a:srgbClr val="025253"/>
                </a:solidFill>
                <a:latin typeface="Helvetica" pitchFamily="2" charset="0"/>
              </a:rPr>
              <a:t>Varies by geography, but there are patterns that emerge…</a:t>
            </a:r>
          </a:p>
        </p:txBody>
      </p:sp>
    </p:spTree>
    <p:extLst>
      <p:ext uri="{BB962C8B-B14F-4D97-AF65-F5344CB8AC3E}">
        <p14:creationId xmlns:p14="http://schemas.microsoft.com/office/powerpoint/2010/main" val="26068618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1">
            <a:extLst>
              <a:ext uri="{FF2B5EF4-FFF2-40B4-BE49-F238E27FC236}">
                <a16:creationId xmlns:a16="http://schemas.microsoft.com/office/drawing/2014/main" id="{570140F7-EE57-8F4C-A5D7-C4B780EA3BE7}"/>
              </a:ext>
            </a:extLst>
          </p:cNvPr>
          <p:cNvSpPr txBox="1">
            <a:spLocks/>
          </p:cNvSpPr>
          <p:nvPr/>
        </p:nvSpPr>
        <p:spPr>
          <a:xfrm>
            <a:off x="998312" y="224238"/>
            <a:ext cx="9671386" cy="44371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pPr marL="12700">
              <a:lnSpc>
                <a:spcPct val="100000"/>
              </a:lnSpc>
              <a:spcBef>
                <a:spcPts val="100"/>
              </a:spcBef>
            </a:pPr>
            <a:r>
              <a:rPr lang="en-US" sz="2800" spc="130" dirty="0">
                <a:solidFill>
                  <a:srgbClr val="025253"/>
                </a:solidFill>
                <a:latin typeface="Arial Black" panose="020B0604020202020204" pitchFamily="34" charset="0"/>
                <a:cs typeface="Arial Black" panose="020B0604020202020204" pitchFamily="34" charset="0"/>
              </a:rPr>
              <a:t>PREBIOTIC USER FAMILIARITY </a:t>
            </a:r>
            <a:r>
              <a:rPr lang="en-US" sz="2800" spc="280" dirty="0">
                <a:solidFill>
                  <a:srgbClr val="025253"/>
                </a:solidFill>
                <a:latin typeface="Arial Black" panose="020B0604020202020204" pitchFamily="34" charset="0"/>
                <a:cs typeface="Arial Black" panose="020B0604020202020204" pitchFamily="34" charset="0"/>
              </a:rPr>
              <a:t>LEVELS</a:t>
            </a:r>
            <a:endParaRPr lang="en-US" sz="2800" spc="95" dirty="0">
              <a:solidFill>
                <a:srgbClr val="025253"/>
              </a:solidFill>
              <a:latin typeface="Arial Black" panose="020B0604020202020204" pitchFamily="34" charset="0"/>
              <a:cs typeface="Arial Black" panose="020B0604020202020204" pitchFamily="34" charset="0"/>
            </a:endParaRPr>
          </a:p>
        </p:txBody>
      </p:sp>
      <p:sp>
        <p:nvSpPr>
          <p:cNvPr id="5" name="object 103">
            <a:extLst>
              <a:ext uri="{FF2B5EF4-FFF2-40B4-BE49-F238E27FC236}">
                <a16:creationId xmlns:a16="http://schemas.microsoft.com/office/drawing/2014/main" id="{B1726DBF-2C4C-EC40-A530-95D8AC12D400}"/>
              </a:ext>
            </a:extLst>
          </p:cNvPr>
          <p:cNvSpPr txBox="1"/>
          <p:nvPr/>
        </p:nvSpPr>
        <p:spPr>
          <a:xfrm>
            <a:off x="1158195" y="4389881"/>
            <a:ext cx="4699697" cy="928203"/>
          </a:xfrm>
          <a:prstGeom prst="rect">
            <a:avLst/>
          </a:prstGeom>
        </p:spPr>
        <p:txBody>
          <a:bodyPr vert="horz" wrap="square" lIns="0" tIns="13970" rIns="0" bIns="0" rtlCol="0">
            <a:spAutoFit/>
          </a:bodyPr>
          <a:lstStyle/>
          <a:p>
            <a:pPr marL="12700" marR="5080">
              <a:lnSpc>
                <a:spcPct val="99400"/>
              </a:lnSpc>
              <a:spcBef>
                <a:spcPts val="110"/>
              </a:spcBef>
            </a:pPr>
            <a:r>
              <a:rPr sz="2000" spc="-80" dirty="0">
                <a:solidFill>
                  <a:srgbClr val="035153"/>
                </a:solidFill>
                <a:latin typeface="Arial" panose="020B0604020202020204" pitchFamily="34" charset="0"/>
                <a:cs typeface="Arial" panose="020B0604020202020204" pitchFamily="34" charset="0"/>
              </a:rPr>
              <a:t>Regular </a:t>
            </a:r>
            <a:r>
              <a:rPr sz="2000" spc="-90" dirty="0">
                <a:solidFill>
                  <a:srgbClr val="035153"/>
                </a:solidFill>
                <a:latin typeface="Arial" panose="020B0604020202020204" pitchFamily="34" charset="0"/>
                <a:cs typeface="Arial" panose="020B0604020202020204" pitchFamily="34" charset="0"/>
              </a:rPr>
              <a:t>Prebiotic </a:t>
            </a:r>
            <a:r>
              <a:rPr sz="2000" spc="-55" dirty="0">
                <a:solidFill>
                  <a:srgbClr val="035153"/>
                </a:solidFill>
                <a:latin typeface="Arial" panose="020B0604020202020204" pitchFamily="34" charset="0"/>
                <a:cs typeface="Arial" panose="020B0604020202020204" pitchFamily="34" charset="0"/>
              </a:rPr>
              <a:t>Users </a:t>
            </a:r>
            <a:r>
              <a:rPr sz="2000" spc="-75" dirty="0">
                <a:solidFill>
                  <a:srgbClr val="035153"/>
                </a:solidFill>
                <a:latin typeface="Arial" panose="020B0604020202020204" pitchFamily="34" charset="0"/>
                <a:cs typeface="Arial" panose="020B0604020202020204" pitchFamily="34" charset="0"/>
              </a:rPr>
              <a:t>in </a:t>
            </a:r>
            <a:r>
              <a:rPr sz="2000" spc="-80" dirty="0">
                <a:solidFill>
                  <a:srgbClr val="035153"/>
                </a:solidFill>
                <a:latin typeface="Arial" panose="020B0604020202020204" pitchFamily="34" charset="0"/>
                <a:cs typeface="Arial" panose="020B0604020202020204" pitchFamily="34" charset="0"/>
              </a:rPr>
              <a:t>the </a:t>
            </a:r>
            <a:r>
              <a:rPr sz="2000" spc="-35" dirty="0">
                <a:solidFill>
                  <a:srgbClr val="035153"/>
                </a:solidFill>
                <a:latin typeface="Arial" panose="020B0604020202020204" pitchFamily="34" charset="0"/>
                <a:cs typeface="Arial" panose="020B0604020202020204" pitchFamily="34" charset="0"/>
              </a:rPr>
              <a:t>USA </a:t>
            </a:r>
            <a:r>
              <a:rPr sz="2000" spc="-60" dirty="0">
                <a:solidFill>
                  <a:srgbClr val="035153"/>
                </a:solidFill>
                <a:latin typeface="Arial" panose="020B0604020202020204" pitchFamily="34" charset="0"/>
                <a:cs typeface="Arial" panose="020B0604020202020204" pitchFamily="34" charset="0"/>
              </a:rPr>
              <a:t>and UK  </a:t>
            </a:r>
            <a:r>
              <a:rPr sz="2000" spc="-95" dirty="0">
                <a:solidFill>
                  <a:srgbClr val="035153"/>
                </a:solidFill>
                <a:latin typeface="Arial" panose="020B0604020202020204" pitchFamily="34" charset="0"/>
                <a:cs typeface="Arial" panose="020B0604020202020204" pitchFamily="34" charset="0"/>
              </a:rPr>
              <a:t>are </a:t>
            </a:r>
            <a:r>
              <a:rPr sz="2000" spc="-60" dirty="0">
                <a:solidFill>
                  <a:srgbClr val="035153"/>
                </a:solidFill>
                <a:latin typeface="Arial" panose="020B0604020202020204" pitchFamily="34" charset="0"/>
                <a:cs typeface="Arial" panose="020B0604020202020204" pitchFamily="34" charset="0"/>
              </a:rPr>
              <a:t>most </a:t>
            </a:r>
            <a:r>
              <a:rPr sz="2000" spc="-114" dirty="0">
                <a:solidFill>
                  <a:srgbClr val="035153"/>
                </a:solidFill>
                <a:latin typeface="Arial" panose="020B0604020202020204" pitchFamily="34" charset="0"/>
                <a:cs typeface="Arial" panose="020B0604020202020204" pitchFamily="34" charset="0"/>
              </a:rPr>
              <a:t>likely </a:t>
            </a:r>
            <a:r>
              <a:rPr sz="2000" spc="-80" dirty="0">
                <a:solidFill>
                  <a:srgbClr val="035153"/>
                </a:solidFill>
                <a:latin typeface="Arial" panose="020B0604020202020204" pitchFamily="34" charset="0"/>
                <a:cs typeface="Arial" panose="020B0604020202020204" pitchFamily="34" charset="0"/>
              </a:rPr>
              <a:t>to </a:t>
            </a:r>
            <a:r>
              <a:rPr sz="2000" spc="-70" dirty="0">
                <a:solidFill>
                  <a:srgbClr val="035153"/>
                </a:solidFill>
                <a:latin typeface="Arial" panose="020B0604020202020204" pitchFamily="34" charset="0"/>
                <a:cs typeface="Arial" panose="020B0604020202020204" pitchFamily="34" charset="0"/>
              </a:rPr>
              <a:t>be </a:t>
            </a:r>
            <a:r>
              <a:rPr sz="2000" spc="-110" dirty="0">
                <a:solidFill>
                  <a:srgbClr val="035153"/>
                </a:solidFill>
                <a:latin typeface="Arial" panose="020B0604020202020204" pitchFamily="34" charset="0"/>
                <a:cs typeface="Arial" panose="020B0604020202020204" pitchFamily="34" charset="0"/>
              </a:rPr>
              <a:t>very/extremely</a:t>
            </a:r>
            <a:r>
              <a:rPr sz="2000" spc="-355" dirty="0">
                <a:solidFill>
                  <a:srgbClr val="035153"/>
                </a:solidFill>
                <a:latin typeface="Arial" panose="020B0604020202020204" pitchFamily="34" charset="0"/>
                <a:cs typeface="Arial" panose="020B0604020202020204" pitchFamily="34" charset="0"/>
              </a:rPr>
              <a:t> </a:t>
            </a:r>
            <a:r>
              <a:rPr sz="2000" spc="-100" dirty="0">
                <a:solidFill>
                  <a:srgbClr val="035153"/>
                </a:solidFill>
                <a:latin typeface="Arial" panose="020B0604020202020204" pitchFamily="34" charset="0"/>
                <a:cs typeface="Arial" panose="020B0604020202020204" pitchFamily="34" charset="0"/>
              </a:rPr>
              <a:t>familiar  </a:t>
            </a:r>
            <a:r>
              <a:rPr sz="2000" spc="-80" dirty="0">
                <a:solidFill>
                  <a:srgbClr val="035153"/>
                </a:solidFill>
                <a:latin typeface="Arial" panose="020B0604020202020204" pitchFamily="34" charset="0"/>
                <a:cs typeface="Arial" panose="020B0604020202020204" pitchFamily="34" charset="0"/>
              </a:rPr>
              <a:t>with </a:t>
            </a:r>
            <a:r>
              <a:rPr sz="2000" spc="-95" dirty="0">
                <a:solidFill>
                  <a:srgbClr val="035153"/>
                </a:solidFill>
                <a:latin typeface="Arial" panose="020B0604020202020204" pitchFamily="34" charset="0"/>
                <a:cs typeface="Arial" panose="020B0604020202020204" pitchFamily="34" charset="0"/>
              </a:rPr>
              <a:t>use, </a:t>
            </a:r>
            <a:r>
              <a:rPr sz="2000" spc="-85" dirty="0">
                <a:solidFill>
                  <a:srgbClr val="035153"/>
                </a:solidFill>
                <a:latin typeface="Arial" panose="020B0604020202020204" pitchFamily="34" charset="0"/>
                <a:cs typeface="Arial" panose="020B0604020202020204" pitchFamily="34" charset="0"/>
              </a:rPr>
              <a:t>while </a:t>
            </a:r>
            <a:r>
              <a:rPr sz="2000" spc="-65" dirty="0">
                <a:solidFill>
                  <a:srgbClr val="035153"/>
                </a:solidFill>
                <a:latin typeface="Arial" panose="020B0604020202020204" pitchFamily="34" charset="0"/>
                <a:cs typeface="Arial" panose="020B0604020202020204" pitchFamily="34" charset="0"/>
              </a:rPr>
              <a:t>Germans </a:t>
            </a:r>
            <a:r>
              <a:rPr sz="2000" spc="-95" dirty="0">
                <a:solidFill>
                  <a:srgbClr val="035153"/>
                </a:solidFill>
                <a:latin typeface="Arial" panose="020B0604020202020204" pitchFamily="34" charset="0"/>
                <a:cs typeface="Arial" panose="020B0604020202020204" pitchFamily="34" charset="0"/>
              </a:rPr>
              <a:t>are </a:t>
            </a:r>
            <a:r>
              <a:rPr sz="2000" spc="-70" dirty="0">
                <a:solidFill>
                  <a:srgbClr val="035153"/>
                </a:solidFill>
                <a:latin typeface="Arial" panose="020B0604020202020204" pitchFamily="34" charset="0"/>
                <a:cs typeface="Arial" panose="020B0604020202020204" pitchFamily="34" charset="0"/>
              </a:rPr>
              <a:t>less</a:t>
            </a:r>
            <a:r>
              <a:rPr sz="2000" spc="-380" dirty="0">
                <a:solidFill>
                  <a:srgbClr val="035153"/>
                </a:solidFill>
                <a:latin typeface="Arial" panose="020B0604020202020204" pitchFamily="34" charset="0"/>
                <a:cs typeface="Arial" panose="020B0604020202020204" pitchFamily="34" charset="0"/>
              </a:rPr>
              <a:t> </a:t>
            </a:r>
            <a:r>
              <a:rPr sz="2000" spc="-65" dirty="0">
                <a:solidFill>
                  <a:srgbClr val="035153"/>
                </a:solidFill>
                <a:latin typeface="Arial" panose="020B0604020202020204" pitchFamily="34" charset="0"/>
                <a:cs typeface="Arial" panose="020B0604020202020204" pitchFamily="34" charset="0"/>
              </a:rPr>
              <a:t>sure</a:t>
            </a:r>
            <a:endParaRPr sz="2000" dirty="0">
              <a:solidFill>
                <a:srgbClr val="035153"/>
              </a:solidFill>
              <a:latin typeface="Arial" panose="020B0604020202020204" pitchFamily="34" charset="0"/>
              <a:cs typeface="Arial" panose="020B0604020202020204" pitchFamily="34" charset="0"/>
            </a:endParaRPr>
          </a:p>
        </p:txBody>
      </p:sp>
      <p:graphicFrame>
        <p:nvGraphicFramePr>
          <p:cNvPr id="14" name="Chart 13">
            <a:extLst>
              <a:ext uri="{FF2B5EF4-FFF2-40B4-BE49-F238E27FC236}">
                <a16:creationId xmlns:a16="http://schemas.microsoft.com/office/drawing/2014/main" id="{D908E77D-0D12-5343-9DC6-62608A683D7F}"/>
              </a:ext>
            </a:extLst>
          </p:cNvPr>
          <p:cNvGraphicFramePr>
            <a:graphicFrameLocks/>
          </p:cNvGraphicFramePr>
          <p:nvPr>
            <p:extLst>
              <p:ext uri="{D42A27DB-BD31-4B8C-83A1-F6EECF244321}">
                <p14:modId xmlns:p14="http://schemas.microsoft.com/office/powerpoint/2010/main" val="3369292302"/>
              </p:ext>
            </p:extLst>
          </p:nvPr>
        </p:nvGraphicFramePr>
        <p:xfrm>
          <a:off x="551120" y="759099"/>
          <a:ext cx="5686522" cy="31193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90CB707B-556F-B24F-8C27-CE1385D58FB8}"/>
              </a:ext>
            </a:extLst>
          </p:cNvPr>
          <p:cNvGraphicFramePr>
            <a:graphicFrameLocks/>
          </p:cNvGraphicFramePr>
          <p:nvPr>
            <p:extLst>
              <p:ext uri="{D42A27DB-BD31-4B8C-83A1-F6EECF244321}">
                <p14:modId xmlns:p14="http://schemas.microsoft.com/office/powerpoint/2010/main" val="1046938333"/>
              </p:ext>
            </p:extLst>
          </p:nvPr>
        </p:nvGraphicFramePr>
        <p:xfrm>
          <a:off x="6667460" y="649054"/>
          <a:ext cx="5197086" cy="31084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AA8237D7-5AE5-1D4C-8352-2C66EB81D4FF}"/>
              </a:ext>
            </a:extLst>
          </p:cNvPr>
          <p:cNvGraphicFramePr>
            <a:graphicFrameLocks/>
          </p:cNvGraphicFramePr>
          <p:nvPr>
            <p:extLst>
              <p:ext uri="{D42A27DB-BD31-4B8C-83A1-F6EECF244321}">
                <p14:modId xmlns:p14="http://schemas.microsoft.com/office/powerpoint/2010/main" val="2454794792"/>
              </p:ext>
            </p:extLst>
          </p:nvPr>
        </p:nvGraphicFramePr>
        <p:xfrm>
          <a:off x="6557408" y="3532476"/>
          <a:ext cx="5417190" cy="3119382"/>
        </p:xfrm>
        <a:graphic>
          <a:graphicData uri="http://schemas.openxmlformats.org/drawingml/2006/chart">
            <c:chart xmlns:c="http://schemas.openxmlformats.org/drawingml/2006/chart" xmlns:r="http://schemas.openxmlformats.org/officeDocument/2006/relationships" r:id="rId4"/>
          </a:graphicData>
        </a:graphic>
      </p:graphicFrame>
      <p:sp>
        <p:nvSpPr>
          <p:cNvPr id="17" name="Freeform 260">
            <a:extLst>
              <a:ext uri="{FF2B5EF4-FFF2-40B4-BE49-F238E27FC236}">
                <a16:creationId xmlns:a16="http://schemas.microsoft.com/office/drawing/2014/main" id="{F2A7A5A2-CEC3-6142-8B11-0B45A5530D71}"/>
              </a:ext>
            </a:extLst>
          </p:cNvPr>
          <p:cNvSpPr>
            <a:spLocks noChangeAspect="1" noEditPoints="1"/>
          </p:cNvSpPr>
          <p:nvPr/>
        </p:nvSpPr>
        <p:spPr bwMode="auto">
          <a:xfrm>
            <a:off x="596290" y="4389881"/>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17541548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BF08-13E0-4D00-BF6B-EA4C6035A9F3}"/>
              </a:ext>
            </a:extLst>
          </p:cNvPr>
          <p:cNvSpPr>
            <a:spLocks noGrp="1"/>
          </p:cNvSpPr>
          <p:nvPr>
            <p:ph type="title"/>
          </p:nvPr>
        </p:nvSpPr>
        <p:spPr/>
        <p:txBody>
          <a:bodyPr/>
          <a:lstStyle/>
          <a:p>
            <a:r>
              <a:rPr lang="en-US" sz="2800" dirty="0">
                <a:latin typeface="Arial Black" panose="020B0A04020102020204" pitchFamily="34" charset="0"/>
                <a:cs typeface="Arial" panose="020B0604020202020204" pitchFamily="34" charset="0"/>
              </a:rPr>
              <a:t>Familiarity by Age and income</a:t>
            </a:r>
          </a:p>
        </p:txBody>
      </p:sp>
      <p:graphicFrame>
        <p:nvGraphicFramePr>
          <p:cNvPr id="6" name="Content Placeholder 5">
            <a:extLst>
              <a:ext uri="{FF2B5EF4-FFF2-40B4-BE49-F238E27FC236}">
                <a16:creationId xmlns:a16="http://schemas.microsoft.com/office/drawing/2014/main" id="{F63AB963-9CB0-4959-86D5-60D3912EF5F5}"/>
              </a:ext>
            </a:extLst>
          </p:cNvPr>
          <p:cNvGraphicFramePr>
            <a:graphicFrameLocks noGrp="1"/>
          </p:cNvGraphicFramePr>
          <p:nvPr>
            <p:ph idx="4294967295"/>
            <p:extLst>
              <p:ext uri="{D42A27DB-BD31-4B8C-83A1-F6EECF244321}">
                <p14:modId xmlns:p14="http://schemas.microsoft.com/office/powerpoint/2010/main" val="866638245"/>
              </p:ext>
            </p:extLst>
          </p:nvPr>
        </p:nvGraphicFramePr>
        <p:xfrm>
          <a:off x="0" y="1392238"/>
          <a:ext cx="6096000" cy="48244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33C2361-74FD-46F0-8E3F-A61106DBAD84}"/>
              </a:ext>
            </a:extLst>
          </p:cNvPr>
          <p:cNvSpPr txBox="1"/>
          <p:nvPr/>
        </p:nvSpPr>
        <p:spPr>
          <a:xfrm>
            <a:off x="0" y="6453118"/>
            <a:ext cx="10112991"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All prebiotic users. Under 46 N=921, 46+ N=1083, Income &lt;70 N= 930, Income 70+ N=1074. Question: “</a:t>
            </a:r>
            <a:r>
              <a:rPr lang="en-US" sz="1000" b="0" i="0" dirty="0">
                <a:solidFill>
                  <a:schemeClr val="bg1">
                    <a:lumMod val="50000"/>
                  </a:schemeClr>
                </a:solidFill>
                <a:effectLst/>
                <a:latin typeface="Arial" panose="020B0604020202020204" pitchFamily="34" charset="0"/>
                <a:cs typeface="Arial" panose="020B0604020202020204" pitchFamily="34" charset="0"/>
              </a:rPr>
              <a:t>How familiar would you consider yourself regarding the use of prebiotics?”</a:t>
            </a:r>
            <a:endParaRPr lang="en-US" sz="10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A4B2E54B-0302-4FE3-BF88-CD906DC1A5E9}"/>
              </a:ext>
            </a:extLst>
          </p:cNvPr>
          <p:cNvGraphicFramePr/>
          <p:nvPr>
            <p:extLst>
              <p:ext uri="{D42A27DB-BD31-4B8C-83A1-F6EECF244321}">
                <p14:modId xmlns:p14="http://schemas.microsoft.com/office/powerpoint/2010/main" val="3568951208"/>
              </p:ext>
            </p:extLst>
          </p:nvPr>
        </p:nvGraphicFramePr>
        <p:xfrm>
          <a:off x="6096000" y="1278726"/>
          <a:ext cx="6255224" cy="521414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7FEC7D1-DE61-E241-9D36-B9A0C304DC28}"/>
              </a:ext>
            </a:extLst>
          </p:cNvPr>
          <p:cNvSpPr txBox="1"/>
          <p:nvPr/>
        </p:nvSpPr>
        <p:spPr>
          <a:xfrm>
            <a:off x="7662022" y="6092764"/>
            <a:ext cx="3691778" cy="276999"/>
          </a:xfrm>
          <a:prstGeom prst="rect">
            <a:avLst/>
          </a:prstGeom>
          <a:noFill/>
        </p:spPr>
        <p:txBody>
          <a:bodyPr wrap="square" rtlCol="0">
            <a:spAutoFit/>
          </a:bodyPr>
          <a:lstStyle/>
          <a:p>
            <a:r>
              <a:rPr lang="en-US" sz="1200" i="1" dirty="0">
                <a:solidFill>
                  <a:schemeClr val="accent2"/>
                </a:solidFill>
                <a:latin typeface="Arial" panose="020B0604020202020204" pitchFamily="34" charset="0"/>
                <a:cs typeface="Arial" panose="020B0604020202020204" pitchFamily="34" charset="0"/>
              </a:rPr>
              <a:t>*Converted to USD from original national currency</a:t>
            </a:r>
          </a:p>
        </p:txBody>
      </p:sp>
    </p:spTree>
    <p:extLst>
      <p:ext uri="{BB962C8B-B14F-4D97-AF65-F5344CB8AC3E}">
        <p14:creationId xmlns:p14="http://schemas.microsoft.com/office/powerpoint/2010/main" val="682979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2FB5A-6C18-4D3B-B92C-F8241B6BDC42}"/>
              </a:ext>
            </a:extLst>
          </p:cNvPr>
          <p:cNvSpPr>
            <a:spLocks noGrp="1"/>
          </p:cNvSpPr>
          <p:nvPr>
            <p:ph type="title"/>
          </p:nvPr>
        </p:nvSpPr>
        <p:spPr/>
        <p:txBody>
          <a:bodyPr/>
          <a:lstStyle/>
          <a:p>
            <a:r>
              <a:rPr lang="en-US" sz="2800" dirty="0"/>
              <a:t>Familiarity: </a:t>
            </a:r>
            <a:r>
              <a:rPr lang="en-US" dirty="0"/>
              <a:t>2018-2020 (US DATA)</a:t>
            </a:r>
            <a:endParaRPr lang="en-US" sz="2800" dirty="0"/>
          </a:p>
        </p:txBody>
      </p:sp>
      <p:graphicFrame>
        <p:nvGraphicFramePr>
          <p:cNvPr id="6" name="Content Placeholder 5">
            <a:extLst>
              <a:ext uri="{FF2B5EF4-FFF2-40B4-BE49-F238E27FC236}">
                <a16:creationId xmlns:a16="http://schemas.microsoft.com/office/drawing/2014/main" id="{2DD4CA53-E63F-4854-BED2-F7F588C307BD}"/>
              </a:ext>
            </a:extLst>
          </p:cNvPr>
          <p:cNvGraphicFramePr>
            <a:graphicFrameLocks noGrp="1"/>
          </p:cNvGraphicFramePr>
          <p:nvPr>
            <p:ph idx="4294967295"/>
            <p:extLst>
              <p:ext uri="{D42A27DB-BD31-4B8C-83A1-F6EECF244321}">
                <p14:modId xmlns:p14="http://schemas.microsoft.com/office/powerpoint/2010/main" val="1219387105"/>
              </p:ext>
            </p:extLst>
          </p:nvPr>
        </p:nvGraphicFramePr>
        <p:xfrm>
          <a:off x="0" y="1392238"/>
          <a:ext cx="11682413" cy="482441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7C0BCF3A-3E40-41DE-A7A9-4F74978E23C7}"/>
              </a:ext>
            </a:extLst>
          </p:cNvPr>
          <p:cNvSpPr txBox="1"/>
          <p:nvPr/>
        </p:nvSpPr>
        <p:spPr>
          <a:xfrm>
            <a:off x="187286" y="6430712"/>
            <a:ext cx="10909300" cy="246221"/>
          </a:xfrm>
          <a:prstGeom prst="rect">
            <a:avLst/>
          </a:prstGeom>
          <a:noFill/>
        </p:spPr>
        <p:txBody>
          <a:bodyPr wrap="square" rtlCol="0">
            <a:spAutoFit/>
          </a:bodyPr>
          <a:lstStyle/>
          <a:p>
            <a:r>
              <a:rPr lang="en-US" sz="1000" b="0" i="0" dirty="0">
                <a:solidFill>
                  <a:schemeClr val="bg1">
                    <a:lumMod val="50000"/>
                  </a:schemeClr>
                </a:solidFill>
                <a:effectLst/>
                <a:latin typeface="Arial" panose="020B0604020202020204" pitchFamily="34" charset="0"/>
                <a:cs typeface="Arial" panose="020B0604020202020204" pitchFamily="34" charset="0"/>
              </a:rPr>
              <a:t>Note: US, </a:t>
            </a:r>
            <a:r>
              <a:rPr lang="en-US" sz="1000" dirty="0">
                <a:solidFill>
                  <a:schemeClr val="bg1">
                    <a:lumMod val="50000"/>
                  </a:schemeClr>
                </a:solidFill>
                <a:latin typeface="Arial" panose="020B0604020202020204" pitchFamily="34" charset="0"/>
                <a:cs typeface="Arial" panose="020B0604020202020204" pitchFamily="34" charset="0"/>
              </a:rPr>
              <a:t>take prebiotic at all. </a:t>
            </a:r>
            <a:r>
              <a:rPr lang="en-US" sz="1000" b="0" i="0" dirty="0">
                <a:solidFill>
                  <a:schemeClr val="bg1">
                    <a:lumMod val="50000"/>
                  </a:schemeClr>
                </a:solidFill>
                <a:effectLst/>
                <a:latin typeface="Arial" panose="020B0604020202020204" pitchFamily="34" charset="0"/>
                <a:cs typeface="Arial" panose="020B0604020202020204" pitchFamily="34" charset="0"/>
              </a:rPr>
              <a:t>Question: “How familiar would you consider yourself regarding the use of these supplements?”</a:t>
            </a:r>
          </a:p>
        </p:txBody>
      </p:sp>
    </p:spTree>
    <p:extLst>
      <p:ext uri="{BB962C8B-B14F-4D97-AF65-F5344CB8AC3E}">
        <p14:creationId xmlns:p14="http://schemas.microsoft.com/office/powerpoint/2010/main" val="2712658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456F-4955-4750-9919-83A7CAB67106}"/>
              </a:ext>
            </a:extLst>
          </p:cNvPr>
          <p:cNvSpPr>
            <a:spLocks noGrp="1"/>
          </p:cNvSpPr>
          <p:nvPr>
            <p:ph type="title"/>
          </p:nvPr>
        </p:nvSpPr>
        <p:spPr>
          <a:xfrm>
            <a:off x="838200" y="130804"/>
            <a:ext cx="10515600" cy="661106"/>
          </a:xfrm>
        </p:spPr>
        <p:txBody>
          <a:bodyPr/>
          <a:lstStyle/>
          <a:p>
            <a:r>
              <a:rPr lang="en-US" sz="2800" dirty="0">
                <a:latin typeface="Arial Black" panose="020B0A04020102020204" pitchFamily="34" charset="0"/>
                <a:cs typeface="Arial Bold" panose="020B0704020202020204" pitchFamily="34" charset="0"/>
              </a:rPr>
              <a:t>Prebiotics Usage: By Country</a:t>
            </a:r>
          </a:p>
        </p:txBody>
      </p:sp>
      <p:sp>
        <p:nvSpPr>
          <p:cNvPr id="3" name="Content Placeholder 2">
            <a:extLst>
              <a:ext uri="{FF2B5EF4-FFF2-40B4-BE49-F238E27FC236}">
                <a16:creationId xmlns:a16="http://schemas.microsoft.com/office/drawing/2014/main" id="{7E947FD0-D218-44C8-92F9-773918D47219}"/>
              </a:ext>
            </a:extLst>
          </p:cNvPr>
          <p:cNvSpPr>
            <a:spLocks noGrp="1"/>
          </p:cNvSpPr>
          <p:nvPr>
            <p:ph idx="4294967295"/>
          </p:nvPr>
        </p:nvSpPr>
        <p:spPr>
          <a:xfrm>
            <a:off x="838200" y="641282"/>
            <a:ext cx="10168569" cy="1111250"/>
          </a:xfrm>
        </p:spPr>
        <p:txBody>
          <a:bodyPr>
            <a:noAutofit/>
          </a:bodyPr>
          <a:lstStyle/>
          <a:p>
            <a:pPr marL="365760">
              <a:lnSpc>
                <a:spcPct val="100000"/>
              </a:lnSpc>
              <a:spcBef>
                <a:spcPts val="0"/>
              </a:spcBef>
            </a:pPr>
            <a:r>
              <a:rPr lang="en-US" sz="1600" dirty="0">
                <a:latin typeface="Arial" panose="020B0604020202020204" pitchFamily="34" charset="0"/>
                <a:cs typeface="Arial" panose="020B0604020202020204" pitchFamily="34" charset="0"/>
              </a:rPr>
              <a:t>35% of surveyed supplement users are using Prebiotics at some level</a:t>
            </a:r>
          </a:p>
          <a:p>
            <a:pPr marL="365760">
              <a:lnSpc>
                <a:spcPct val="100000"/>
              </a:lnSpc>
              <a:spcBef>
                <a:spcPts val="0"/>
              </a:spcBef>
            </a:pPr>
            <a:r>
              <a:rPr lang="en-US" sz="1600" dirty="0">
                <a:latin typeface="Arial" panose="020B0604020202020204" pitchFamily="34" charset="0"/>
                <a:cs typeface="Arial" panose="020B0604020202020204" pitchFamily="34" charset="0"/>
              </a:rPr>
              <a:t>Prebiotics usage is stronger globally than in US: 30% of USA supplement users are using Prebiotics vs. 39% in UK &amp; 42% in Germany</a:t>
            </a:r>
          </a:p>
          <a:p>
            <a:pPr marL="365760">
              <a:lnSpc>
                <a:spcPct val="100000"/>
              </a:lnSpc>
              <a:spcBef>
                <a:spcPts val="0"/>
              </a:spcBef>
            </a:pPr>
            <a:r>
              <a:rPr lang="en-US" sz="1600" b="0" cap="none" dirty="0">
                <a:latin typeface="Arial" panose="020B0604020202020204" pitchFamily="34" charset="0"/>
                <a:cs typeface="Arial" panose="020B0604020202020204" pitchFamily="34" charset="0"/>
              </a:rPr>
              <a:t>34% of Prebiotic Users are Regular Users(4+ times per week), including 39% in the US and 31% in UK &amp; </a:t>
            </a:r>
            <a:r>
              <a:rPr lang="en-US" sz="1600" dirty="0">
                <a:latin typeface="Arial" panose="020B0604020202020204" pitchFamily="34" charset="0"/>
                <a:cs typeface="Arial" panose="020B0604020202020204" pitchFamily="34" charset="0"/>
              </a:rPr>
              <a:t>Germany</a:t>
            </a:r>
          </a:p>
        </p:txBody>
      </p:sp>
      <p:sp>
        <p:nvSpPr>
          <p:cNvPr id="7" name="TextBox 6">
            <a:extLst>
              <a:ext uri="{FF2B5EF4-FFF2-40B4-BE49-F238E27FC236}">
                <a16:creationId xmlns:a16="http://schemas.microsoft.com/office/drawing/2014/main" id="{16AD6900-6047-4437-88C9-4A413000A01E}"/>
              </a:ext>
            </a:extLst>
          </p:cNvPr>
          <p:cNvSpPr txBox="1"/>
          <p:nvPr/>
        </p:nvSpPr>
        <p:spPr>
          <a:xfrm>
            <a:off x="306070" y="6480975"/>
            <a:ext cx="10931801"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All Respondents. Question: “Which of the following best describes how frequently you are taking the following supplement?”</a:t>
            </a:r>
          </a:p>
        </p:txBody>
      </p:sp>
      <p:graphicFrame>
        <p:nvGraphicFramePr>
          <p:cNvPr id="115" name="Chart 114">
            <a:extLst>
              <a:ext uri="{FF2B5EF4-FFF2-40B4-BE49-F238E27FC236}">
                <a16:creationId xmlns:a16="http://schemas.microsoft.com/office/drawing/2014/main" id="{6BE3B7E2-309E-4547-A89C-C988AA5AF438}"/>
              </a:ext>
            </a:extLst>
          </p:cNvPr>
          <p:cNvGraphicFramePr/>
          <p:nvPr>
            <p:extLst>
              <p:ext uri="{D42A27DB-BD31-4B8C-83A1-F6EECF244321}">
                <p14:modId xmlns:p14="http://schemas.microsoft.com/office/powerpoint/2010/main" val="2335967900"/>
              </p:ext>
            </p:extLst>
          </p:nvPr>
        </p:nvGraphicFramePr>
        <p:xfrm>
          <a:off x="306070" y="2134680"/>
          <a:ext cx="11232827" cy="42803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2916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0077-31E2-4AD3-8AA3-888C74E88E46}"/>
              </a:ext>
            </a:extLst>
          </p:cNvPr>
          <p:cNvSpPr>
            <a:spLocks noGrp="1"/>
          </p:cNvSpPr>
          <p:nvPr>
            <p:ph type="title"/>
          </p:nvPr>
        </p:nvSpPr>
        <p:spPr/>
        <p:txBody>
          <a:bodyPr/>
          <a:lstStyle/>
          <a:p>
            <a:r>
              <a:rPr lang="en-US" sz="2800" dirty="0">
                <a:latin typeface="Arial Black" panose="020B0A04020102020204" pitchFamily="34" charset="0"/>
                <a:cs typeface="Arial Bold" panose="020B0704020202020204" pitchFamily="34" charset="0"/>
              </a:rPr>
              <a:t>Prebiotics Usage: </a:t>
            </a:r>
            <a:r>
              <a:rPr lang="en-US" dirty="0"/>
              <a:t>2018-2020 (US DATA)</a:t>
            </a:r>
            <a:endParaRPr lang="en-US" sz="2800" dirty="0">
              <a:latin typeface="Arial Black" panose="020B0A04020102020204" pitchFamily="34" charset="0"/>
              <a:cs typeface="Arial Bold" panose="020B0704020202020204" pitchFamily="34" charset="0"/>
            </a:endParaRPr>
          </a:p>
        </p:txBody>
      </p:sp>
      <p:graphicFrame>
        <p:nvGraphicFramePr>
          <p:cNvPr id="7" name="Content Placeholder 6">
            <a:extLst>
              <a:ext uri="{FF2B5EF4-FFF2-40B4-BE49-F238E27FC236}">
                <a16:creationId xmlns:a16="http://schemas.microsoft.com/office/drawing/2014/main" id="{DF3BDE63-3CC3-460C-BD57-55C012C02214}"/>
              </a:ext>
            </a:extLst>
          </p:cNvPr>
          <p:cNvGraphicFramePr>
            <a:graphicFrameLocks noGrp="1"/>
          </p:cNvGraphicFramePr>
          <p:nvPr>
            <p:ph idx="4294967295"/>
            <p:extLst>
              <p:ext uri="{D42A27DB-BD31-4B8C-83A1-F6EECF244321}">
                <p14:modId xmlns:p14="http://schemas.microsoft.com/office/powerpoint/2010/main" val="1792211407"/>
              </p:ext>
            </p:extLst>
          </p:nvPr>
        </p:nvGraphicFramePr>
        <p:xfrm>
          <a:off x="679450" y="1033463"/>
          <a:ext cx="11512550" cy="5183187"/>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2">
            <a:extLst>
              <a:ext uri="{FF2B5EF4-FFF2-40B4-BE49-F238E27FC236}">
                <a16:creationId xmlns:a16="http://schemas.microsoft.com/office/drawing/2014/main" id="{A3B21832-2002-4998-BF9C-5269440AC6BB}"/>
              </a:ext>
            </a:extLst>
          </p:cNvPr>
          <p:cNvSpPr txBox="1">
            <a:spLocks/>
          </p:cNvSpPr>
          <p:nvPr/>
        </p:nvSpPr>
        <p:spPr>
          <a:xfrm>
            <a:off x="0" y="6588405"/>
            <a:ext cx="11512826" cy="347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b="0" i="0" dirty="0">
                <a:solidFill>
                  <a:schemeClr val="bg1">
                    <a:lumMod val="50000"/>
                  </a:schemeClr>
                </a:solidFill>
                <a:effectLst/>
                <a:latin typeface="Arial" panose="020B0604020202020204" pitchFamily="34" charset="0"/>
                <a:cs typeface="Arial" panose="020B0604020202020204" pitchFamily="34" charset="0"/>
              </a:rPr>
              <a:t>All US respondents, 2020 N=1000, 2019 N=1004, 2019 N=993. </a:t>
            </a:r>
            <a:r>
              <a:rPr lang="en-US" sz="1000" dirty="0">
                <a:solidFill>
                  <a:schemeClr val="bg1">
                    <a:lumMod val="50000"/>
                  </a:schemeClr>
                </a:solidFill>
                <a:latin typeface="Arial" panose="020B0604020202020204" pitchFamily="34" charset="0"/>
                <a:cs typeface="Arial" panose="020B0604020202020204" pitchFamily="34" charset="0"/>
              </a:rPr>
              <a:t>Question: “Which of the following best describes how frequently you are taking the following supplements?”</a:t>
            </a:r>
          </a:p>
        </p:txBody>
      </p:sp>
    </p:spTree>
    <p:extLst>
      <p:ext uri="{BB962C8B-B14F-4D97-AF65-F5344CB8AC3E}">
        <p14:creationId xmlns:p14="http://schemas.microsoft.com/office/powerpoint/2010/main" val="19844685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750066" y="497176"/>
            <a:ext cx="10515600" cy="661106"/>
          </a:xfrm>
        </p:spPr>
        <p:txBody>
          <a:bodyPr>
            <a:normAutofit/>
          </a:bodyPr>
          <a:lstStyle/>
          <a:p>
            <a:r>
              <a:rPr lang="en-US" sz="2800" dirty="0">
                <a:latin typeface="Arial Black" panose="020B0A04020102020204" pitchFamily="34" charset="0"/>
                <a:cs typeface="Arial Bold" panose="020B0704020202020204" pitchFamily="34" charset="0"/>
              </a:rPr>
              <a:t>Prebiotic Usage CHANGE</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339035" y="1808162"/>
            <a:ext cx="3152775" cy="3241675"/>
          </a:xfrm>
        </p:spPr>
        <p:txBody>
          <a:bodyPr>
            <a:normAutofit/>
          </a:bodyPr>
          <a:lstStyle/>
          <a:p>
            <a:r>
              <a:rPr lang="en-US" sz="1600" dirty="0">
                <a:latin typeface="Arial" panose="020B0604020202020204" pitchFamily="34" charset="0"/>
                <a:cs typeface="Arial" panose="020B0604020202020204" pitchFamily="34" charset="0"/>
              </a:rPr>
              <a:t>42% of Regular Prebiotic Users indicated that they have just started taking or increased their usage in the last year, with 20% indicating “significantly more” usage</a:t>
            </a:r>
          </a:p>
          <a:p>
            <a:r>
              <a:rPr lang="en-US" sz="1600" dirty="0">
                <a:latin typeface="Arial" panose="020B0604020202020204" pitchFamily="34" charset="0"/>
                <a:cs typeface="Arial" panose="020B0604020202020204" pitchFamily="34" charset="0"/>
              </a:rPr>
              <a:t>30% of Irregular Prebiotic Users indicated that they are using prebiotics less or have stopped taking in the last year</a:t>
            </a:r>
          </a:p>
          <a:p>
            <a:r>
              <a:rPr lang="en-US" sz="1600" dirty="0">
                <a:latin typeface="Arial" panose="020B0604020202020204" pitchFamily="34" charset="0"/>
                <a:cs typeface="Arial" panose="020B0604020202020204" pitchFamily="34" charset="0"/>
              </a:rPr>
              <a:t>Changes in usage are similar across countries</a:t>
            </a:r>
          </a:p>
          <a:p>
            <a:pPr marL="0" indent="0">
              <a:buNone/>
            </a:pPr>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47638DE-99CD-418B-A893-328557D25BED}"/>
              </a:ext>
            </a:extLst>
          </p:cNvPr>
          <p:cNvSpPr txBox="1"/>
          <p:nvPr/>
        </p:nvSpPr>
        <p:spPr>
          <a:xfrm>
            <a:off x="0" y="6435524"/>
            <a:ext cx="11430000"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N=241 for Prebiotics Regular Users, N=460 for Prebiotics Irregular Users. Question: “Which of the following best describes how your use of each of this supplement compares to your usage 1 year ago?” Global Responses</a:t>
            </a:r>
          </a:p>
        </p:txBody>
      </p:sp>
      <p:graphicFrame>
        <p:nvGraphicFramePr>
          <p:cNvPr id="8" name="Chart 7">
            <a:extLst>
              <a:ext uri="{FF2B5EF4-FFF2-40B4-BE49-F238E27FC236}">
                <a16:creationId xmlns:a16="http://schemas.microsoft.com/office/drawing/2014/main" id="{8749F2B9-9691-4645-8EF7-6BC56680084B}"/>
              </a:ext>
            </a:extLst>
          </p:cNvPr>
          <p:cNvGraphicFramePr/>
          <p:nvPr>
            <p:extLst>
              <p:ext uri="{D42A27DB-BD31-4B8C-83A1-F6EECF244321}">
                <p14:modId xmlns:p14="http://schemas.microsoft.com/office/powerpoint/2010/main" val="1354619434"/>
              </p:ext>
            </p:extLst>
          </p:nvPr>
        </p:nvGraphicFramePr>
        <p:xfrm>
          <a:off x="3724965" y="1501721"/>
          <a:ext cx="8128000" cy="4295149"/>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260">
            <a:extLst>
              <a:ext uri="{FF2B5EF4-FFF2-40B4-BE49-F238E27FC236}">
                <a16:creationId xmlns:a16="http://schemas.microsoft.com/office/drawing/2014/main" id="{3E6010E5-7741-DA42-B03F-1BC9387814E0}"/>
              </a:ext>
            </a:extLst>
          </p:cNvPr>
          <p:cNvSpPr>
            <a:spLocks noChangeAspect="1" noEditPoints="1"/>
          </p:cNvSpPr>
          <p:nvPr/>
        </p:nvSpPr>
        <p:spPr bwMode="auto">
          <a:xfrm>
            <a:off x="348044" y="120890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2" name="TextBox 1">
            <a:extLst>
              <a:ext uri="{FF2B5EF4-FFF2-40B4-BE49-F238E27FC236}">
                <a16:creationId xmlns:a16="http://schemas.microsoft.com/office/drawing/2014/main" id="{0BF4A594-8494-F84A-BEE1-FCA0EF3E711A}"/>
              </a:ext>
            </a:extLst>
          </p:cNvPr>
          <p:cNvSpPr txBox="1"/>
          <p:nvPr/>
        </p:nvSpPr>
        <p:spPr>
          <a:xfrm>
            <a:off x="791970" y="1317055"/>
            <a:ext cx="2246904" cy="369332"/>
          </a:xfrm>
          <a:prstGeom prst="rect">
            <a:avLst/>
          </a:prstGeom>
          <a:noFill/>
        </p:spPr>
        <p:txBody>
          <a:bodyPr wrap="square" rtlCol="0">
            <a:spAutoFit/>
          </a:bodyPr>
          <a:lstStyle/>
          <a:p>
            <a:r>
              <a:rPr lang="en-US" b="1">
                <a:solidFill>
                  <a:srgbClr val="035153"/>
                </a:solidFill>
                <a:latin typeface="Arial" panose="020B0604020202020204" pitchFamily="34" charset="0"/>
                <a:cs typeface="Arial" panose="020B0604020202020204" pitchFamily="34" charset="0"/>
              </a:rPr>
              <a:t>KEY ITC INSIGHTS</a:t>
            </a:r>
            <a:endParaRPr lang="en-US" b="1" dirty="0">
              <a:solidFill>
                <a:srgbClr val="03515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828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7FE0-07B2-4432-A22D-09C5FE5CFA05}"/>
              </a:ext>
            </a:extLst>
          </p:cNvPr>
          <p:cNvSpPr>
            <a:spLocks noGrp="1"/>
          </p:cNvSpPr>
          <p:nvPr>
            <p:ph type="title"/>
          </p:nvPr>
        </p:nvSpPr>
        <p:spPr>
          <a:xfrm>
            <a:off x="838200" y="117479"/>
            <a:ext cx="10515600" cy="661106"/>
          </a:xfrm>
        </p:spPr>
        <p:txBody>
          <a:bodyPr/>
          <a:lstStyle/>
          <a:p>
            <a:r>
              <a:rPr lang="en-US" sz="2800" dirty="0">
                <a:latin typeface="Arial Black" panose="020B0A04020102020204" pitchFamily="34" charset="0"/>
                <a:cs typeface="Arial Bold" panose="020B0704020202020204" pitchFamily="34" charset="0"/>
              </a:rPr>
              <a:t>Change in Usage Levels: By Country</a:t>
            </a:r>
          </a:p>
        </p:txBody>
      </p:sp>
      <p:graphicFrame>
        <p:nvGraphicFramePr>
          <p:cNvPr id="6" name="Content Placeholder 5">
            <a:extLst>
              <a:ext uri="{FF2B5EF4-FFF2-40B4-BE49-F238E27FC236}">
                <a16:creationId xmlns:a16="http://schemas.microsoft.com/office/drawing/2014/main" id="{EB18C67D-C6B9-4942-BC1F-90CFE3A2E246}"/>
              </a:ext>
            </a:extLst>
          </p:cNvPr>
          <p:cNvGraphicFramePr>
            <a:graphicFrameLocks noGrp="1"/>
          </p:cNvGraphicFramePr>
          <p:nvPr>
            <p:ph idx="4294967295"/>
            <p:extLst>
              <p:ext uri="{D42A27DB-BD31-4B8C-83A1-F6EECF244321}">
                <p14:modId xmlns:p14="http://schemas.microsoft.com/office/powerpoint/2010/main" val="3077537158"/>
              </p:ext>
            </p:extLst>
          </p:nvPr>
        </p:nvGraphicFramePr>
        <p:xfrm>
          <a:off x="0" y="1506538"/>
          <a:ext cx="11512550" cy="4700587"/>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a:extLst>
              <a:ext uri="{FF2B5EF4-FFF2-40B4-BE49-F238E27FC236}">
                <a16:creationId xmlns:a16="http://schemas.microsoft.com/office/drawing/2014/main" id="{76D4A1F8-E6DB-4F5E-AF56-306500D23D23}"/>
              </a:ext>
            </a:extLst>
          </p:cNvPr>
          <p:cNvSpPr txBox="1">
            <a:spLocks/>
          </p:cNvSpPr>
          <p:nvPr/>
        </p:nvSpPr>
        <p:spPr>
          <a:xfrm>
            <a:off x="0" y="6567004"/>
            <a:ext cx="11512826" cy="22101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dirty="0">
                <a:solidFill>
                  <a:schemeClr val="bg1">
                    <a:lumMod val="50000"/>
                  </a:schemeClr>
                </a:solidFill>
                <a:latin typeface="Arial" panose="020B0604020202020204" pitchFamily="34" charset="0"/>
                <a:cs typeface="Arial" panose="020B0604020202020204" pitchFamily="34" charset="0"/>
              </a:rPr>
              <a:t>Note: Take prebiotics regularly, US N=115, UK N=61, Germany N=65. . Question: “Which of the following best describes how your use of each of these supplements compares to your usage 1 year ago?”</a:t>
            </a:r>
          </a:p>
        </p:txBody>
      </p:sp>
      <p:sp>
        <p:nvSpPr>
          <p:cNvPr id="8" name="TextBox 7">
            <a:extLst>
              <a:ext uri="{FF2B5EF4-FFF2-40B4-BE49-F238E27FC236}">
                <a16:creationId xmlns:a16="http://schemas.microsoft.com/office/drawing/2014/main" id="{CF30C19C-C0C3-4F14-8182-5EE32A3BB3FA}"/>
              </a:ext>
            </a:extLst>
          </p:cNvPr>
          <p:cNvSpPr txBox="1"/>
          <p:nvPr/>
        </p:nvSpPr>
        <p:spPr>
          <a:xfrm>
            <a:off x="1355993" y="761137"/>
            <a:ext cx="906985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25% of German regular prebiotic users are taking significantly more vs. US and UK (both 18%) </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9% of German regular prebiotic users are taking significantly less vs. US (7%) and UK (5%)</a:t>
            </a:r>
          </a:p>
        </p:txBody>
      </p:sp>
      <p:sp>
        <p:nvSpPr>
          <p:cNvPr id="9" name="Freeform 260">
            <a:extLst>
              <a:ext uri="{FF2B5EF4-FFF2-40B4-BE49-F238E27FC236}">
                <a16:creationId xmlns:a16="http://schemas.microsoft.com/office/drawing/2014/main" id="{8B576CAB-44D9-7541-97CD-5CCB0ACA03DB}"/>
              </a:ext>
            </a:extLst>
          </p:cNvPr>
          <p:cNvSpPr>
            <a:spLocks noChangeAspect="1" noEditPoints="1"/>
          </p:cNvSpPr>
          <p:nvPr/>
        </p:nvSpPr>
        <p:spPr bwMode="auto">
          <a:xfrm>
            <a:off x="838200" y="720948"/>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b="1" dirty="0">
              <a:solidFill>
                <a:srgbClr val="96B1AD"/>
              </a:solidFill>
            </a:endParaRPr>
          </a:p>
        </p:txBody>
      </p:sp>
    </p:spTree>
    <p:extLst>
      <p:ext uri="{BB962C8B-B14F-4D97-AF65-F5344CB8AC3E}">
        <p14:creationId xmlns:p14="http://schemas.microsoft.com/office/powerpoint/2010/main" val="21570891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873002" y="361244"/>
            <a:ext cx="10515600" cy="661106"/>
          </a:xfrm>
        </p:spPr>
        <p:txBody>
          <a:bodyPr>
            <a:normAutofit/>
          </a:bodyPr>
          <a:lstStyle/>
          <a:p>
            <a:r>
              <a:rPr lang="en-US" sz="2800" dirty="0">
                <a:latin typeface="Arial Black" panose="020B0A04020102020204" pitchFamily="34" charset="0"/>
                <a:cs typeface="Arial Bold" panose="020B0704020202020204" pitchFamily="34" charset="0"/>
              </a:rPr>
              <a:t>Perceived Effectiveness OF Prebiotics</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384537" y="985399"/>
            <a:ext cx="9831388" cy="947737"/>
          </a:xfrm>
        </p:spPr>
        <p:txBody>
          <a:bodyPr>
            <a:noAutofit/>
          </a:bodyPr>
          <a:lstStyle/>
          <a:p>
            <a:pPr>
              <a:lnSpc>
                <a:spcPct val="100000"/>
              </a:lnSpc>
              <a:spcBef>
                <a:spcPts val="0"/>
              </a:spcBef>
            </a:pPr>
            <a:r>
              <a:rPr lang="en-US" sz="1600" dirty="0">
                <a:solidFill>
                  <a:srgbClr val="035153"/>
                </a:solidFill>
                <a:latin typeface="Arial" panose="020B0604020202020204" pitchFamily="34" charset="0"/>
                <a:cs typeface="Arial" panose="020B0604020202020204" pitchFamily="34" charset="0"/>
              </a:rPr>
              <a:t>41% of Regular Prebiotic Users have experienced the benefits of Prebiotics, which is typical of regular users of any supplement</a:t>
            </a:r>
          </a:p>
          <a:p>
            <a:pPr>
              <a:lnSpc>
                <a:spcPct val="100000"/>
              </a:lnSpc>
              <a:spcBef>
                <a:spcPts val="0"/>
              </a:spcBef>
            </a:pPr>
            <a:r>
              <a:rPr lang="en-US" sz="1600" dirty="0">
                <a:solidFill>
                  <a:srgbClr val="035153"/>
                </a:solidFill>
                <a:latin typeface="Arial" panose="020B0604020202020204" pitchFamily="34" charset="0"/>
                <a:cs typeface="Arial" panose="020B0604020202020204" pitchFamily="34" charset="0"/>
              </a:rPr>
              <a:t>As is true of Irregular Users across supplement types, the biggest group of these users are trusting in the benefits but haven’t experienced them</a:t>
            </a:r>
          </a:p>
          <a:p>
            <a:pPr>
              <a:lnSpc>
                <a:spcPct val="100000"/>
              </a:lnSpc>
              <a:spcBef>
                <a:spcPts val="0"/>
              </a:spcBef>
            </a:pPr>
            <a:endParaRPr lang="en-US" sz="1600" dirty="0">
              <a:solidFill>
                <a:srgbClr val="035153"/>
              </a:solidFill>
              <a:latin typeface="Arial" panose="020B0604020202020204" pitchFamily="34" charset="0"/>
              <a:cs typeface="Arial" panose="020B0604020202020204" pitchFamily="34" charset="0"/>
            </a:endParaRPr>
          </a:p>
        </p:txBody>
      </p:sp>
      <p:graphicFrame>
        <p:nvGraphicFramePr>
          <p:cNvPr id="6" name="Content Placeholder 7">
            <a:extLst>
              <a:ext uri="{FF2B5EF4-FFF2-40B4-BE49-F238E27FC236}">
                <a16:creationId xmlns:a16="http://schemas.microsoft.com/office/drawing/2014/main" id="{78036AC9-00CC-4579-AE20-2633990FE9E9}"/>
              </a:ext>
            </a:extLst>
          </p:cNvPr>
          <p:cNvGraphicFramePr>
            <a:graphicFrameLocks/>
          </p:cNvGraphicFramePr>
          <p:nvPr>
            <p:extLst>
              <p:ext uri="{D42A27DB-BD31-4B8C-83A1-F6EECF244321}">
                <p14:modId xmlns:p14="http://schemas.microsoft.com/office/powerpoint/2010/main" val="3009939799"/>
              </p:ext>
            </p:extLst>
          </p:nvPr>
        </p:nvGraphicFramePr>
        <p:xfrm>
          <a:off x="364986" y="2023491"/>
          <a:ext cx="11462027" cy="449790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CB26E4C-A93A-48CB-AB8E-825DCBF10B7A}"/>
              </a:ext>
            </a:extLst>
          </p:cNvPr>
          <p:cNvSpPr txBox="1"/>
          <p:nvPr/>
        </p:nvSpPr>
        <p:spPr>
          <a:xfrm>
            <a:off x="198304" y="6442050"/>
            <a:ext cx="10858948"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N=241 for Prebiotics Regular Users, N=460 for Prebiotics Irregular Users. Question: “What is your opinion of the effectiveness/benefit of this supplement?”</a:t>
            </a:r>
          </a:p>
        </p:txBody>
      </p:sp>
      <p:sp>
        <p:nvSpPr>
          <p:cNvPr id="8" name="Freeform 260">
            <a:extLst>
              <a:ext uri="{FF2B5EF4-FFF2-40B4-BE49-F238E27FC236}">
                <a16:creationId xmlns:a16="http://schemas.microsoft.com/office/drawing/2014/main" id="{68A04402-C372-7347-9EEF-AF7FAAB0C724}"/>
              </a:ext>
            </a:extLst>
          </p:cNvPr>
          <p:cNvSpPr>
            <a:spLocks noChangeAspect="1" noEditPoints="1"/>
          </p:cNvSpPr>
          <p:nvPr/>
        </p:nvSpPr>
        <p:spPr bwMode="auto">
          <a:xfrm>
            <a:off x="976075" y="1002068"/>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18687174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005D-E660-4791-8AA7-43FB82D6CB99}"/>
              </a:ext>
            </a:extLst>
          </p:cNvPr>
          <p:cNvSpPr>
            <a:spLocks noGrp="1"/>
          </p:cNvSpPr>
          <p:nvPr>
            <p:ph type="title"/>
          </p:nvPr>
        </p:nvSpPr>
        <p:spPr/>
        <p:txBody>
          <a:bodyPr>
            <a:normAutofit/>
          </a:bodyPr>
          <a:lstStyle/>
          <a:p>
            <a:r>
              <a:rPr lang="en-US" sz="2800" dirty="0">
                <a:latin typeface="Arial Black" panose="020B0A04020102020204" pitchFamily="34" charset="0"/>
                <a:cs typeface="Arial Bold" panose="020B0704020202020204" pitchFamily="34" charset="0"/>
              </a:rPr>
              <a:t>Effectiveness: 2018-2020 (Us DATA)</a:t>
            </a:r>
          </a:p>
        </p:txBody>
      </p:sp>
      <p:graphicFrame>
        <p:nvGraphicFramePr>
          <p:cNvPr id="6" name="Content Placeholder 5">
            <a:extLst>
              <a:ext uri="{FF2B5EF4-FFF2-40B4-BE49-F238E27FC236}">
                <a16:creationId xmlns:a16="http://schemas.microsoft.com/office/drawing/2014/main" id="{8316923C-68FD-4E96-8AEA-37DA02308F32}"/>
              </a:ext>
            </a:extLst>
          </p:cNvPr>
          <p:cNvGraphicFramePr>
            <a:graphicFrameLocks noGrp="1"/>
          </p:cNvGraphicFramePr>
          <p:nvPr>
            <p:ph idx="4294967295"/>
            <p:extLst>
              <p:ext uri="{D42A27DB-BD31-4B8C-83A1-F6EECF244321}">
                <p14:modId xmlns:p14="http://schemas.microsoft.com/office/powerpoint/2010/main" val="3762576113"/>
              </p:ext>
            </p:extLst>
          </p:nvPr>
        </p:nvGraphicFramePr>
        <p:xfrm>
          <a:off x="429658" y="1152621"/>
          <a:ext cx="11512550" cy="50069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3">
            <a:extLst>
              <a:ext uri="{FF2B5EF4-FFF2-40B4-BE49-F238E27FC236}">
                <a16:creationId xmlns:a16="http://schemas.microsoft.com/office/drawing/2014/main" id="{7B1A9CA8-8BFF-406B-A06F-600303BE0DF7}"/>
              </a:ext>
            </a:extLst>
          </p:cNvPr>
          <p:cNvGraphicFramePr>
            <a:graphicFrameLocks/>
          </p:cNvGraphicFramePr>
          <p:nvPr>
            <p:extLst>
              <p:ext uri="{D42A27DB-BD31-4B8C-83A1-F6EECF244321}">
                <p14:modId xmlns:p14="http://schemas.microsoft.com/office/powerpoint/2010/main" val="993426376"/>
              </p:ext>
            </p:extLst>
          </p:nvPr>
        </p:nvGraphicFramePr>
        <p:xfrm>
          <a:off x="203889" y="6470192"/>
          <a:ext cx="8752221" cy="319247"/>
        </p:xfrm>
        <a:graphic>
          <a:graphicData uri="http://schemas.openxmlformats.org/drawingml/2006/table">
            <a:tbl>
              <a:tblPr/>
              <a:tblGrid>
                <a:gridCol w="8752221">
                  <a:extLst>
                    <a:ext uri="{9D8B030D-6E8A-4147-A177-3AD203B41FA5}">
                      <a16:colId xmlns:a16="http://schemas.microsoft.com/office/drawing/2014/main" val="2923634990"/>
                    </a:ext>
                  </a:extLst>
                </a:gridCol>
              </a:tblGrid>
              <a:tr h="319247">
                <a:tc>
                  <a:txBody>
                    <a:bodyPr/>
                    <a:lstStyle/>
                    <a:p>
                      <a:pPr algn="l" fontAlgn="b"/>
                      <a:r>
                        <a:rPr lang="en-US" sz="1000" b="0" i="0" u="none" strike="noStrike" dirty="0">
                          <a:solidFill>
                            <a:schemeClr val="bg1">
                              <a:lumMod val="50000"/>
                            </a:schemeClr>
                          </a:solidFill>
                          <a:effectLst/>
                          <a:latin typeface="Arial" panose="020B0604020202020204" pitchFamily="34" charset="0"/>
                          <a:cs typeface="Arial" panose="020B0604020202020204" pitchFamily="34" charset="0"/>
                        </a:rPr>
                        <a:t>Question: “What is your opinion of the effectiveness/benefit of each of these supplements?” US users, combined regular and irregular users. </a:t>
                      </a:r>
                    </a:p>
                  </a:txBody>
                  <a:tcPr marL="9525" marR="9525" marT="9525" anchor="b">
                    <a:lnL>
                      <a:noFill/>
                    </a:lnL>
                    <a:lnR>
                      <a:noFill/>
                    </a:lnR>
                    <a:lnT>
                      <a:noFill/>
                    </a:lnT>
                    <a:lnB>
                      <a:noFill/>
                    </a:lnB>
                  </a:tcPr>
                </a:tc>
                <a:extLst>
                  <a:ext uri="{0D108BD9-81ED-4DB2-BD59-A6C34878D82A}">
                    <a16:rowId xmlns:a16="http://schemas.microsoft.com/office/drawing/2014/main" val="3969404959"/>
                  </a:ext>
                </a:extLst>
              </a:tr>
            </a:tbl>
          </a:graphicData>
        </a:graphic>
      </p:graphicFrame>
    </p:spTree>
    <p:extLst>
      <p:ext uri="{BB962C8B-B14F-4D97-AF65-F5344CB8AC3E}">
        <p14:creationId xmlns:p14="http://schemas.microsoft.com/office/powerpoint/2010/main" val="3807106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 up of food&#10;&#10;Description automatically generated">
            <a:extLst>
              <a:ext uri="{FF2B5EF4-FFF2-40B4-BE49-F238E27FC236}">
                <a16:creationId xmlns:a16="http://schemas.microsoft.com/office/drawing/2014/main" id="{05853555-F774-FA45-957F-1F27BC9E4BBF}"/>
              </a:ext>
            </a:extLst>
          </p:cNvPr>
          <p:cNvPicPr>
            <a:picLocks noGrp="1" noChangeAspect="1"/>
          </p:cNvPicPr>
          <p:nvPr>
            <p:ph type="pic" sz="quarter" idx="10"/>
          </p:nvPr>
        </p:nvPicPr>
        <p:blipFill>
          <a:blip r:embed="rId2"/>
          <a:srcRect l="23171" r="23171"/>
          <a:stretch>
            <a:fillRect/>
          </a:stretch>
        </p:blipFill>
        <p:spPr/>
      </p:pic>
      <p:sp>
        <p:nvSpPr>
          <p:cNvPr id="6" name="Content Placeholder 7">
            <a:extLst>
              <a:ext uri="{FF2B5EF4-FFF2-40B4-BE49-F238E27FC236}">
                <a16:creationId xmlns:a16="http://schemas.microsoft.com/office/drawing/2014/main" id="{AD9209B6-9CD7-B44C-9CB0-29D2E8E262B6}"/>
              </a:ext>
            </a:extLst>
          </p:cNvPr>
          <p:cNvSpPr txBox="1">
            <a:spLocks/>
          </p:cNvSpPr>
          <p:nvPr/>
        </p:nvSpPr>
        <p:spPr bwMode="auto">
          <a:xfrm>
            <a:off x="6745101" y="2994285"/>
            <a:ext cx="4707384" cy="98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spcBef>
                <a:spcPct val="20000"/>
              </a:spcBef>
              <a:buFont typeface="Arial" panose="020B0604020202020204" pitchFamily="34" charset="0"/>
              <a:buNone/>
            </a:pPr>
            <a:r>
              <a:rPr lang="en-US" altLang="id-ID" sz="3600" b="1" dirty="0">
                <a:solidFill>
                  <a:srgbClr val="035153"/>
                </a:solidFill>
                <a:latin typeface="Arial Black" panose="020B0604020202020204" pitchFamily="34" charset="0"/>
                <a:cs typeface="Arial Black" panose="020B0604020202020204" pitchFamily="34" charset="0"/>
              </a:rPr>
              <a:t>CORE DEMOGRAPHICS</a:t>
            </a:r>
          </a:p>
        </p:txBody>
      </p:sp>
      <p:pic>
        <p:nvPicPr>
          <p:cNvPr id="7" name="Picture 6">
            <a:extLst>
              <a:ext uri="{FF2B5EF4-FFF2-40B4-BE49-F238E27FC236}">
                <a16:creationId xmlns:a16="http://schemas.microsoft.com/office/drawing/2014/main" id="{992AF87F-D7FC-0C46-929A-E618D2E1A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3023" y="213346"/>
            <a:ext cx="1316736" cy="684528"/>
          </a:xfrm>
          <a:prstGeom prst="rect">
            <a:avLst/>
          </a:prstGeom>
        </p:spPr>
      </p:pic>
      <p:sp>
        <p:nvSpPr>
          <p:cNvPr id="5" name="Freeform 5">
            <a:extLst>
              <a:ext uri="{FF2B5EF4-FFF2-40B4-BE49-F238E27FC236}">
                <a16:creationId xmlns:a16="http://schemas.microsoft.com/office/drawing/2014/main" id="{14BBA90D-57AC-1545-918C-1F64EFBC893F}"/>
              </a:ext>
            </a:extLst>
          </p:cNvPr>
          <p:cNvSpPr>
            <a:spLocks/>
          </p:cNvSpPr>
          <p:nvPr/>
        </p:nvSpPr>
        <p:spPr bwMode="auto">
          <a:xfrm>
            <a:off x="2329588"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1300437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53F3-E368-4382-A28B-654E3B0CCD81}"/>
              </a:ext>
            </a:extLst>
          </p:cNvPr>
          <p:cNvSpPr>
            <a:spLocks noGrp="1"/>
          </p:cNvSpPr>
          <p:nvPr>
            <p:ph type="title"/>
          </p:nvPr>
        </p:nvSpPr>
        <p:spPr>
          <a:xfrm>
            <a:off x="970902" y="291599"/>
            <a:ext cx="10515600" cy="661106"/>
          </a:xfrm>
        </p:spPr>
        <p:txBody>
          <a:bodyPr/>
          <a:lstStyle/>
          <a:p>
            <a:r>
              <a:rPr lang="en-US" sz="2800" dirty="0">
                <a:latin typeface="Arial Black" panose="020B0A04020102020204" pitchFamily="34" charset="0"/>
                <a:cs typeface="Arial Bold" panose="020B0704020202020204" pitchFamily="34" charset="0"/>
              </a:rPr>
              <a:t>Effectiveness: By Country</a:t>
            </a:r>
          </a:p>
        </p:txBody>
      </p:sp>
      <p:graphicFrame>
        <p:nvGraphicFramePr>
          <p:cNvPr id="6" name="Content Placeholder 5">
            <a:extLst>
              <a:ext uri="{FF2B5EF4-FFF2-40B4-BE49-F238E27FC236}">
                <a16:creationId xmlns:a16="http://schemas.microsoft.com/office/drawing/2014/main" id="{CD09F8E7-26D3-4357-A3BB-750B44F92ED1}"/>
              </a:ext>
            </a:extLst>
          </p:cNvPr>
          <p:cNvGraphicFramePr>
            <a:graphicFrameLocks noGrp="1"/>
          </p:cNvGraphicFramePr>
          <p:nvPr>
            <p:ph idx="4294967295"/>
            <p:extLst>
              <p:ext uri="{D42A27DB-BD31-4B8C-83A1-F6EECF244321}">
                <p14:modId xmlns:p14="http://schemas.microsoft.com/office/powerpoint/2010/main" val="471293525"/>
              </p:ext>
            </p:extLst>
          </p:nvPr>
        </p:nvGraphicFramePr>
        <p:xfrm>
          <a:off x="679450" y="1908175"/>
          <a:ext cx="11512550" cy="43084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3">
            <a:extLst>
              <a:ext uri="{FF2B5EF4-FFF2-40B4-BE49-F238E27FC236}">
                <a16:creationId xmlns:a16="http://schemas.microsoft.com/office/drawing/2014/main" id="{C62E2E8F-469F-4CF1-875E-EB44B5A11E5E}"/>
              </a:ext>
            </a:extLst>
          </p:cNvPr>
          <p:cNvGraphicFramePr>
            <a:graphicFrameLocks/>
          </p:cNvGraphicFramePr>
          <p:nvPr>
            <p:extLst>
              <p:ext uri="{D42A27DB-BD31-4B8C-83A1-F6EECF244321}">
                <p14:modId xmlns:p14="http://schemas.microsoft.com/office/powerpoint/2010/main" val="2809774464"/>
              </p:ext>
            </p:extLst>
          </p:nvPr>
        </p:nvGraphicFramePr>
        <p:xfrm>
          <a:off x="468295" y="6377484"/>
          <a:ext cx="9879224" cy="319247"/>
        </p:xfrm>
        <a:graphic>
          <a:graphicData uri="http://schemas.openxmlformats.org/drawingml/2006/table">
            <a:tbl>
              <a:tblPr/>
              <a:tblGrid>
                <a:gridCol w="9879224">
                  <a:extLst>
                    <a:ext uri="{9D8B030D-6E8A-4147-A177-3AD203B41FA5}">
                      <a16:colId xmlns:a16="http://schemas.microsoft.com/office/drawing/2014/main" val="2923634990"/>
                    </a:ext>
                  </a:extLst>
                </a:gridCol>
              </a:tblGrid>
              <a:tr h="319247">
                <a:tc>
                  <a:txBody>
                    <a:bodyPr/>
                    <a:lstStyle/>
                    <a:p>
                      <a:pPr algn="l" fontAlgn="b"/>
                      <a:r>
                        <a:rPr lang="en-US" sz="1000" dirty="0">
                          <a:solidFill>
                            <a:schemeClr val="bg1">
                              <a:lumMod val="50000"/>
                            </a:schemeClr>
                          </a:solidFill>
                          <a:latin typeface="Arial" panose="020B0604020202020204" pitchFamily="34" charset="0"/>
                          <a:cs typeface="Arial" panose="020B0604020202020204" pitchFamily="34" charset="0"/>
                        </a:rPr>
                        <a:t>Note: Take prebiotics regularly, US N=115, UK N=61, Germany N=65. </a:t>
                      </a:r>
                      <a:r>
                        <a:rPr lang="en-US" sz="1000" b="0" i="0" u="none" strike="noStrike" dirty="0">
                          <a:solidFill>
                            <a:schemeClr val="bg1">
                              <a:lumMod val="50000"/>
                            </a:schemeClr>
                          </a:solidFill>
                          <a:effectLst/>
                          <a:latin typeface="Arial" panose="020B0604020202020204" pitchFamily="34" charset="0"/>
                          <a:cs typeface="Arial" panose="020B0604020202020204" pitchFamily="34" charset="0"/>
                        </a:rPr>
                        <a:t>Question: “What is your opinion of the effectiveness/benefit of each of these supplements?”</a:t>
                      </a:r>
                    </a:p>
                  </a:txBody>
                  <a:tcPr marL="9525" marR="9525" marT="9525" anchor="b">
                    <a:lnL>
                      <a:noFill/>
                    </a:lnL>
                    <a:lnR>
                      <a:noFill/>
                    </a:lnR>
                    <a:lnT>
                      <a:noFill/>
                    </a:lnT>
                    <a:lnB>
                      <a:noFill/>
                    </a:lnB>
                  </a:tcPr>
                </a:tc>
                <a:extLst>
                  <a:ext uri="{0D108BD9-81ED-4DB2-BD59-A6C34878D82A}">
                    <a16:rowId xmlns:a16="http://schemas.microsoft.com/office/drawing/2014/main" val="3969404959"/>
                  </a:ext>
                </a:extLst>
              </a:tr>
            </a:tbl>
          </a:graphicData>
        </a:graphic>
      </p:graphicFrame>
      <p:sp>
        <p:nvSpPr>
          <p:cNvPr id="8" name="TextBox 7">
            <a:extLst>
              <a:ext uri="{FF2B5EF4-FFF2-40B4-BE49-F238E27FC236}">
                <a16:creationId xmlns:a16="http://schemas.microsoft.com/office/drawing/2014/main" id="{6E20A174-FA7A-49FF-BA36-8C6B06990F8A}"/>
              </a:ext>
            </a:extLst>
          </p:cNvPr>
          <p:cNvSpPr txBox="1"/>
          <p:nvPr/>
        </p:nvSpPr>
        <p:spPr>
          <a:xfrm>
            <a:off x="1305920" y="898374"/>
            <a:ext cx="880232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Among Regular Users, those in the USA are most likely to have experienced benefits (47%) vs. UK (36%) &amp; Germany (37%)</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UK Irregular Users are the most skeptical, with 32% reporting that they’ve heard good &amp; bad</a:t>
            </a:r>
          </a:p>
        </p:txBody>
      </p:sp>
      <p:sp>
        <p:nvSpPr>
          <p:cNvPr id="9" name="Freeform 260">
            <a:extLst>
              <a:ext uri="{FF2B5EF4-FFF2-40B4-BE49-F238E27FC236}">
                <a16:creationId xmlns:a16="http://schemas.microsoft.com/office/drawing/2014/main" id="{42295EA7-AD99-0949-B907-F936DD32B020}"/>
              </a:ext>
            </a:extLst>
          </p:cNvPr>
          <p:cNvSpPr>
            <a:spLocks noChangeAspect="1" noEditPoints="1"/>
          </p:cNvSpPr>
          <p:nvPr/>
        </p:nvSpPr>
        <p:spPr bwMode="auto">
          <a:xfrm>
            <a:off x="1048020" y="910464"/>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3832174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835A-7945-472C-AA4F-49D4324AAD0A}"/>
              </a:ext>
            </a:extLst>
          </p:cNvPr>
          <p:cNvSpPr>
            <a:spLocks noGrp="1"/>
          </p:cNvSpPr>
          <p:nvPr>
            <p:ph type="title"/>
          </p:nvPr>
        </p:nvSpPr>
        <p:spPr>
          <a:xfrm>
            <a:off x="1086365" y="179623"/>
            <a:ext cx="10515600" cy="661106"/>
          </a:xfrm>
        </p:spPr>
        <p:txBody>
          <a:bodyPr/>
          <a:lstStyle/>
          <a:p>
            <a:r>
              <a:rPr lang="en-US" sz="2800" dirty="0">
                <a:latin typeface="Arial Black" panose="020B0A04020102020204" pitchFamily="34" charset="0"/>
                <a:cs typeface="Arial Bold" panose="020B0704020202020204" pitchFamily="34" charset="0"/>
              </a:rPr>
              <a:t>Prebiotic Dosages </a:t>
            </a:r>
          </a:p>
        </p:txBody>
      </p:sp>
      <p:sp>
        <p:nvSpPr>
          <p:cNvPr id="5" name="TextBox 4">
            <a:extLst>
              <a:ext uri="{FF2B5EF4-FFF2-40B4-BE49-F238E27FC236}">
                <a16:creationId xmlns:a16="http://schemas.microsoft.com/office/drawing/2014/main" id="{DEDADA4C-4AAE-4016-BEFF-BA6ED7B7A35E}"/>
              </a:ext>
            </a:extLst>
          </p:cNvPr>
          <p:cNvSpPr txBox="1"/>
          <p:nvPr/>
        </p:nvSpPr>
        <p:spPr>
          <a:xfrm>
            <a:off x="0" y="6596390"/>
            <a:ext cx="10944665"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Question: “Approximately what dosage of Prebiotics do you take per serving?”</a:t>
            </a:r>
          </a:p>
        </p:txBody>
      </p:sp>
      <p:graphicFrame>
        <p:nvGraphicFramePr>
          <p:cNvPr id="8" name="Chart 7">
            <a:extLst>
              <a:ext uri="{FF2B5EF4-FFF2-40B4-BE49-F238E27FC236}">
                <a16:creationId xmlns:a16="http://schemas.microsoft.com/office/drawing/2014/main" id="{D4858B86-85FE-4B49-A8C2-7FEC15215CCB}"/>
              </a:ext>
            </a:extLst>
          </p:cNvPr>
          <p:cNvGraphicFramePr/>
          <p:nvPr>
            <p:extLst>
              <p:ext uri="{D42A27DB-BD31-4B8C-83A1-F6EECF244321}">
                <p14:modId xmlns:p14="http://schemas.microsoft.com/office/powerpoint/2010/main" val="1158171927"/>
              </p:ext>
            </p:extLst>
          </p:nvPr>
        </p:nvGraphicFramePr>
        <p:xfrm>
          <a:off x="248785" y="1316331"/>
          <a:ext cx="11943215" cy="498996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3AF61DE-11A7-EC4E-956D-41577B046E3D}"/>
              </a:ext>
            </a:extLst>
          </p:cNvPr>
          <p:cNvSpPr txBox="1"/>
          <p:nvPr/>
        </p:nvSpPr>
        <p:spPr>
          <a:xfrm>
            <a:off x="1520327" y="773401"/>
            <a:ext cx="856010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Strong indication that education is needed surrounding efficacious dosage</a:t>
            </a:r>
          </a:p>
        </p:txBody>
      </p:sp>
      <p:sp>
        <p:nvSpPr>
          <p:cNvPr id="6" name="Freeform 260">
            <a:extLst>
              <a:ext uri="{FF2B5EF4-FFF2-40B4-BE49-F238E27FC236}">
                <a16:creationId xmlns:a16="http://schemas.microsoft.com/office/drawing/2014/main" id="{E811AEFE-7F0F-AC42-8CBD-9519CDD3C298}"/>
              </a:ext>
            </a:extLst>
          </p:cNvPr>
          <p:cNvSpPr>
            <a:spLocks noChangeAspect="1" noEditPoints="1"/>
          </p:cNvSpPr>
          <p:nvPr/>
        </p:nvSpPr>
        <p:spPr bwMode="auto">
          <a:xfrm>
            <a:off x="1185309" y="773401"/>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396186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10;&#10;Description automatically generated">
            <a:extLst>
              <a:ext uri="{FF2B5EF4-FFF2-40B4-BE49-F238E27FC236}">
                <a16:creationId xmlns:a16="http://schemas.microsoft.com/office/drawing/2014/main" id="{E1D0FAE3-2A23-4248-9071-3525C969BD4C}"/>
              </a:ext>
            </a:extLst>
          </p:cNvPr>
          <p:cNvPicPr>
            <a:picLocks noGrp="1" noChangeAspect="1"/>
          </p:cNvPicPr>
          <p:nvPr>
            <p:ph type="pic" sz="quarter" idx="10"/>
          </p:nvPr>
        </p:nvPicPr>
        <p:blipFill>
          <a:blip r:embed="rId2"/>
          <a:srcRect l="23240" r="23240"/>
          <a:stretch>
            <a:fillRect/>
          </a:stretch>
        </p:blipFill>
        <p:spPr/>
      </p:pic>
      <p:sp>
        <p:nvSpPr>
          <p:cNvPr id="6" name="Content Placeholder 7">
            <a:extLst>
              <a:ext uri="{FF2B5EF4-FFF2-40B4-BE49-F238E27FC236}">
                <a16:creationId xmlns:a16="http://schemas.microsoft.com/office/drawing/2014/main" id="{AD9209B6-9CD7-B44C-9CB0-29D2E8E262B6}"/>
              </a:ext>
            </a:extLst>
          </p:cNvPr>
          <p:cNvSpPr txBox="1">
            <a:spLocks/>
          </p:cNvSpPr>
          <p:nvPr/>
        </p:nvSpPr>
        <p:spPr bwMode="auto">
          <a:xfrm>
            <a:off x="6745101" y="2994285"/>
            <a:ext cx="4707384" cy="143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spcBef>
                <a:spcPct val="20000"/>
              </a:spcBef>
              <a:buFont typeface="Arial" panose="020B0604020202020204" pitchFamily="34" charset="0"/>
              <a:buNone/>
            </a:pPr>
            <a:r>
              <a:rPr lang="en-US" altLang="id-ID" sz="3600" b="1" dirty="0">
                <a:solidFill>
                  <a:srgbClr val="035153"/>
                </a:solidFill>
                <a:latin typeface="Arial Black" panose="020B0604020202020204" pitchFamily="34" charset="0"/>
                <a:cs typeface="Arial Black" panose="020B0604020202020204" pitchFamily="34" charset="0"/>
              </a:rPr>
              <a:t>PREBIOTIC USER SHOPPING BEHAVIOR</a:t>
            </a:r>
          </a:p>
        </p:txBody>
      </p:sp>
      <p:pic>
        <p:nvPicPr>
          <p:cNvPr id="7" name="Picture 6">
            <a:extLst>
              <a:ext uri="{FF2B5EF4-FFF2-40B4-BE49-F238E27FC236}">
                <a16:creationId xmlns:a16="http://schemas.microsoft.com/office/drawing/2014/main" id="{992AF87F-D7FC-0C46-929A-E618D2E1A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66" y="6173472"/>
            <a:ext cx="1316736" cy="684528"/>
          </a:xfrm>
          <a:prstGeom prst="rect">
            <a:avLst/>
          </a:prstGeom>
        </p:spPr>
      </p:pic>
      <p:sp>
        <p:nvSpPr>
          <p:cNvPr id="5" name="Freeform 5">
            <a:extLst>
              <a:ext uri="{FF2B5EF4-FFF2-40B4-BE49-F238E27FC236}">
                <a16:creationId xmlns:a16="http://schemas.microsoft.com/office/drawing/2014/main" id="{14BBA90D-57AC-1545-918C-1F64EFBC893F}"/>
              </a:ext>
            </a:extLst>
          </p:cNvPr>
          <p:cNvSpPr>
            <a:spLocks/>
          </p:cNvSpPr>
          <p:nvPr/>
        </p:nvSpPr>
        <p:spPr bwMode="auto">
          <a:xfrm>
            <a:off x="2329588"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526179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a:xfrm>
            <a:off x="915318" y="110419"/>
            <a:ext cx="10515600" cy="661106"/>
          </a:xfrm>
        </p:spPr>
        <p:txBody>
          <a:bodyPr anchor="b">
            <a:normAutofit/>
          </a:bodyPr>
          <a:lstStyle/>
          <a:p>
            <a:r>
              <a:rPr lang="en-US" sz="2800" dirty="0">
                <a:latin typeface="Arial Black" panose="020B0A04020102020204" pitchFamily="34" charset="0"/>
                <a:cs typeface="Arial Bold" panose="020B0704020202020204" pitchFamily="34" charset="0"/>
              </a:rPr>
              <a:t>Prebiotics Purchasing Decisions</a:t>
            </a:r>
          </a:p>
        </p:txBody>
      </p:sp>
      <p:sp>
        <p:nvSpPr>
          <p:cNvPr id="5" name="Content Placeholder 4">
            <a:extLst>
              <a:ext uri="{FF2B5EF4-FFF2-40B4-BE49-F238E27FC236}">
                <a16:creationId xmlns:a16="http://schemas.microsoft.com/office/drawing/2014/main" id="{A7F446E4-4103-42CA-8C14-E992993A9AB4}"/>
              </a:ext>
            </a:extLst>
          </p:cNvPr>
          <p:cNvSpPr>
            <a:spLocks noGrp="1"/>
          </p:cNvSpPr>
          <p:nvPr>
            <p:ph idx="4294967295"/>
          </p:nvPr>
        </p:nvSpPr>
        <p:spPr>
          <a:xfrm>
            <a:off x="1436704" y="875694"/>
            <a:ext cx="10167332" cy="1449388"/>
          </a:xfrm>
        </p:spPr>
        <p:txBody>
          <a:bodyPr>
            <a:normAutofit/>
          </a:bodyPr>
          <a:lstStyle/>
          <a:p>
            <a:pPr>
              <a:lnSpc>
                <a:spcPct val="100000"/>
              </a:lnSpc>
              <a:spcBef>
                <a:spcPts val="600"/>
              </a:spcBef>
            </a:pPr>
            <a:r>
              <a:rPr lang="en-US" sz="1600" dirty="0">
                <a:latin typeface="Arial" panose="020B0604020202020204" pitchFamily="34" charset="0"/>
                <a:cs typeface="Arial" panose="020B0604020202020204" pitchFamily="34" charset="0"/>
              </a:rPr>
              <a:t>Going beyond the basics, Regular Users are commonly looking for fiber along with a pro/pre combination (29%), but recognition of the term “synbiotic” remains low (17%). </a:t>
            </a:r>
          </a:p>
          <a:p>
            <a:pPr>
              <a:lnSpc>
                <a:spcPct val="100000"/>
              </a:lnSpc>
              <a:spcBef>
                <a:spcPts val="600"/>
              </a:spcBef>
            </a:pPr>
            <a:r>
              <a:rPr lang="en-US" sz="1600" dirty="0">
                <a:latin typeface="Arial" panose="020B0604020202020204" pitchFamily="34" charset="0"/>
                <a:cs typeface="Arial" panose="020B0604020202020204" pitchFamily="34" charset="0"/>
              </a:rPr>
              <a:t>Most users aren’t looking for a high dosage of daily fiber, but they are commonly looking for the term “fiber”</a:t>
            </a:r>
          </a:p>
          <a:p>
            <a:pPr marL="0" indent="0">
              <a:lnSpc>
                <a:spcPct val="100000"/>
              </a:lnSpc>
              <a:spcBef>
                <a:spcPts val="600"/>
              </a:spcBef>
              <a:buNone/>
            </a:pP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471FE0B-E070-44AE-BA74-5DFB937B25E0}"/>
              </a:ext>
            </a:extLst>
          </p:cNvPr>
          <p:cNvSpPr txBox="1"/>
          <p:nvPr/>
        </p:nvSpPr>
        <p:spPr>
          <a:xfrm>
            <a:off x="126609" y="6347471"/>
            <a:ext cx="10859440" cy="400110"/>
          </a:xfrm>
          <a:prstGeom prst="rect">
            <a:avLst/>
          </a:prstGeom>
          <a:noFill/>
        </p:spPr>
        <p:txBody>
          <a:bodyPr wrap="square" rtlCol="0">
            <a:spAutoFit/>
          </a:bodyPr>
          <a:lstStyle/>
          <a:p>
            <a:pPr>
              <a:spcAft>
                <a:spcPts val="600"/>
              </a:spcAft>
            </a:pPr>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N=241 for Prebiotics Regular Users, N=460 for Prebiotics Irregular Users. Question: “When you select what prebiotic to purchase, do you look for any of these specific characteristics?”</a:t>
            </a:r>
          </a:p>
        </p:txBody>
      </p:sp>
      <p:graphicFrame>
        <p:nvGraphicFramePr>
          <p:cNvPr id="8" name="Content Placeholder 7">
            <a:extLst>
              <a:ext uri="{FF2B5EF4-FFF2-40B4-BE49-F238E27FC236}">
                <a16:creationId xmlns:a16="http://schemas.microsoft.com/office/drawing/2014/main" id="{FABF0B27-DA89-4577-B014-8E6439CE0A2B}"/>
              </a:ext>
            </a:extLst>
          </p:cNvPr>
          <p:cNvGraphicFramePr>
            <a:graphicFrameLocks/>
          </p:cNvGraphicFramePr>
          <p:nvPr>
            <p:extLst>
              <p:ext uri="{D42A27DB-BD31-4B8C-83A1-F6EECF244321}">
                <p14:modId xmlns:p14="http://schemas.microsoft.com/office/powerpoint/2010/main" val="3196587911"/>
              </p:ext>
            </p:extLst>
          </p:nvPr>
        </p:nvGraphicFramePr>
        <p:xfrm>
          <a:off x="126609" y="1894263"/>
          <a:ext cx="11587596" cy="4389976"/>
        </p:xfrm>
        <a:graphic>
          <a:graphicData uri="http://schemas.openxmlformats.org/drawingml/2006/chart">
            <c:chart xmlns:c="http://schemas.openxmlformats.org/drawingml/2006/chart" xmlns:r="http://schemas.openxmlformats.org/officeDocument/2006/relationships" r:id="rId2"/>
          </a:graphicData>
        </a:graphic>
      </p:graphicFrame>
      <p:sp>
        <p:nvSpPr>
          <p:cNvPr id="7" name="Freeform 260">
            <a:extLst>
              <a:ext uri="{FF2B5EF4-FFF2-40B4-BE49-F238E27FC236}">
                <a16:creationId xmlns:a16="http://schemas.microsoft.com/office/drawing/2014/main" id="{7C7804F2-795D-214D-8C90-0B6A5478AA8E}"/>
              </a:ext>
            </a:extLst>
          </p:cNvPr>
          <p:cNvSpPr>
            <a:spLocks noChangeAspect="1" noEditPoints="1"/>
          </p:cNvSpPr>
          <p:nvPr/>
        </p:nvSpPr>
        <p:spPr bwMode="auto">
          <a:xfrm>
            <a:off x="970902" y="875694"/>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10984891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6797E2F-E9D4-492B-BB4B-960527D3185A}"/>
              </a:ext>
            </a:extLst>
          </p:cNvPr>
          <p:cNvSpPr>
            <a:spLocks noGrp="1"/>
          </p:cNvSpPr>
          <p:nvPr>
            <p:ph type="title"/>
          </p:nvPr>
        </p:nvSpPr>
        <p:spPr/>
        <p:txBody>
          <a:bodyPr anchor="b">
            <a:noAutofit/>
          </a:bodyPr>
          <a:lstStyle/>
          <a:p>
            <a:r>
              <a:rPr lang="en-US" sz="2800" dirty="0">
                <a:latin typeface="Arial Black" panose="020B0A04020102020204" pitchFamily="34" charset="0"/>
                <a:cs typeface="Arial Bold" panose="020B0704020202020204" pitchFamily="34" charset="0"/>
              </a:rPr>
              <a:t>Prebiotics Purchasing Decision: </a:t>
            </a:r>
            <a:br>
              <a:rPr lang="en-US" sz="2800" dirty="0">
                <a:latin typeface="Arial Black" panose="020B0A04020102020204" pitchFamily="34" charset="0"/>
                <a:cs typeface="Arial Bold" panose="020B0704020202020204" pitchFamily="34" charset="0"/>
              </a:rPr>
            </a:br>
            <a:r>
              <a:rPr lang="en-US" sz="2800" dirty="0">
                <a:latin typeface="Arial Black" panose="020B0A04020102020204" pitchFamily="34" charset="0"/>
                <a:cs typeface="Arial Bold" panose="020B0704020202020204" pitchFamily="34" charset="0"/>
              </a:rPr>
              <a:t>By Country</a:t>
            </a:r>
          </a:p>
        </p:txBody>
      </p:sp>
      <p:sp>
        <p:nvSpPr>
          <p:cNvPr id="4" name="Content Placeholder 2">
            <a:extLst>
              <a:ext uri="{FF2B5EF4-FFF2-40B4-BE49-F238E27FC236}">
                <a16:creationId xmlns:a16="http://schemas.microsoft.com/office/drawing/2014/main" id="{9B650446-0A48-4E34-8D02-876CA2E72A1B}"/>
              </a:ext>
            </a:extLst>
          </p:cNvPr>
          <p:cNvSpPr>
            <a:spLocks noGrp="1"/>
          </p:cNvSpPr>
          <p:nvPr>
            <p:ph idx="4294967295"/>
          </p:nvPr>
        </p:nvSpPr>
        <p:spPr>
          <a:xfrm>
            <a:off x="1384163" y="1026232"/>
            <a:ext cx="10474538" cy="1492250"/>
          </a:xfrm>
        </p:spPr>
        <p:txBody>
          <a:bodyPr>
            <a:normAutofit/>
          </a:bodyPr>
          <a:lstStyle/>
          <a:p>
            <a:pPr>
              <a:spcBef>
                <a:spcPts val="0"/>
              </a:spcBef>
            </a:pPr>
            <a:r>
              <a:rPr lang="en-US" sz="1600" dirty="0">
                <a:latin typeface="Arial" panose="020B0604020202020204" pitchFamily="34" charset="0"/>
                <a:cs typeface="Arial" panose="020B0604020202020204" pitchFamily="34" charset="0"/>
              </a:rPr>
              <a:t>37% of Regular Users in the USA  are looking for a pro/pre combination, vs 30% in UK &amp; 17% in Germany</a:t>
            </a:r>
          </a:p>
          <a:p>
            <a:pPr>
              <a:spcBef>
                <a:spcPts val="0"/>
              </a:spcBef>
            </a:pPr>
            <a:r>
              <a:rPr lang="en-US" sz="1600" dirty="0">
                <a:latin typeface="Arial" panose="020B0604020202020204" pitchFamily="34" charset="0"/>
                <a:cs typeface="Arial" panose="020B0604020202020204" pitchFamily="34" charset="0"/>
              </a:rPr>
              <a:t>28% of UK Regular Users are looking for specific prebiotics such as inulin vs. only 18% in USA &amp; Germany</a:t>
            </a:r>
          </a:p>
          <a:p>
            <a:pPr>
              <a:spcBef>
                <a:spcPts val="0"/>
              </a:spcBef>
            </a:pPr>
            <a:r>
              <a:rPr lang="en-US" sz="1600" dirty="0">
                <a:latin typeface="Arial" panose="020B0604020202020204" pitchFamily="34" charset="0"/>
                <a:cs typeface="Arial" panose="020B0604020202020204" pitchFamily="34" charset="0"/>
              </a:rPr>
              <a:t>Gut health benefits are most recognized by USA Regular Users while those in UK have stronger connection to microbiome health benefits </a:t>
            </a:r>
          </a:p>
          <a:p>
            <a:pPr>
              <a:spcBef>
                <a:spcPts val="0"/>
              </a:spcBef>
            </a:pPr>
            <a:r>
              <a:rPr lang="en-US" sz="1600" dirty="0">
                <a:latin typeface="Arial" panose="020B0604020202020204" pitchFamily="34" charset="0"/>
                <a:cs typeface="Arial" panose="020B0604020202020204" pitchFamily="34" charset="0"/>
              </a:rPr>
              <a:t>Regularity, along with gut health &amp; immunity, is a leading benefit in Germany</a:t>
            </a:r>
          </a:p>
          <a:p>
            <a:pPr>
              <a:spcBef>
                <a:spcPts val="0"/>
              </a:spcBef>
            </a:pPr>
            <a:r>
              <a:rPr lang="en-US" sz="1600" dirty="0">
                <a:latin typeface="Arial" panose="020B0604020202020204" pitchFamily="34" charset="0"/>
                <a:cs typeface="Arial" panose="020B0604020202020204" pitchFamily="34" charset="0"/>
              </a:rPr>
              <a:t>Bone health benefits are most noted by UK Regular Users</a:t>
            </a:r>
          </a:p>
          <a:p>
            <a:pPr marL="0" indent="0">
              <a:buNone/>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741831-E2CB-43E5-A994-38102CC2EB2E}"/>
              </a:ext>
            </a:extLst>
          </p:cNvPr>
          <p:cNvSpPr txBox="1"/>
          <p:nvPr/>
        </p:nvSpPr>
        <p:spPr>
          <a:xfrm>
            <a:off x="126244" y="6457890"/>
            <a:ext cx="11197065" cy="400110"/>
          </a:xfrm>
          <a:prstGeom prst="rect">
            <a:avLst/>
          </a:prstGeom>
          <a:noFill/>
        </p:spPr>
        <p:txBody>
          <a:bodyPr wrap="square" rtlCol="0">
            <a:spAutoFit/>
          </a:bodyPr>
          <a:lstStyle/>
          <a:p>
            <a:pPr>
              <a:spcAft>
                <a:spcPts val="600"/>
              </a:spcAft>
            </a:pPr>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US N=115, UK N=61, Germany N=65. Question: “When you select what prebiotic to purchase, do you look for any of these specific characteristics?”</a:t>
            </a:r>
          </a:p>
        </p:txBody>
      </p:sp>
      <p:graphicFrame>
        <p:nvGraphicFramePr>
          <p:cNvPr id="10" name="Chart 9">
            <a:extLst>
              <a:ext uri="{FF2B5EF4-FFF2-40B4-BE49-F238E27FC236}">
                <a16:creationId xmlns:a16="http://schemas.microsoft.com/office/drawing/2014/main" id="{7EC33A3E-6E5F-483A-8104-4E55F4B00F9C}"/>
              </a:ext>
            </a:extLst>
          </p:cNvPr>
          <p:cNvGraphicFramePr/>
          <p:nvPr>
            <p:extLst>
              <p:ext uri="{D42A27DB-BD31-4B8C-83A1-F6EECF244321}">
                <p14:modId xmlns:p14="http://schemas.microsoft.com/office/powerpoint/2010/main" val="2690657929"/>
              </p:ext>
            </p:extLst>
          </p:nvPr>
        </p:nvGraphicFramePr>
        <p:xfrm>
          <a:off x="126244" y="2272917"/>
          <a:ext cx="11732457" cy="4047790"/>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260">
            <a:extLst>
              <a:ext uri="{FF2B5EF4-FFF2-40B4-BE49-F238E27FC236}">
                <a16:creationId xmlns:a16="http://schemas.microsoft.com/office/drawing/2014/main" id="{8F3CE824-428F-8E45-813F-53FE8ABA6DB6}"/>
              </a:ext>
            </a:extLst>
          </p:cNvPr>
          <p:cNvSpPr>
            <a:spLocks noChangeAspect="1" noEditPoints="1"/>
          </p:cNvSpPr>
          <p:nvPr/>
        </p:nvSpPr>
        <p:spPr bwMode="auto">
          <a:xfrm>
            <a:off x="976449" y="1192374"/>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24603231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CB0DF6-84E4-458E-B8AA-02D35FFAA3E5}"/>
              </a:ext>
            </a:extLst>
          </p:cNvPr>
          <p:cNvSpPr>
            <a:spLocks noGrp="1"/>
          </p:cNvSpPr>
          <p:nvPr>
            <p:ph type="title"/>
          </p:nvPr>
        </p:nvSpPr>
        <p:spPr/>
        <p:txBody>
          <a:bodyPr anchor="b">
            <a:noAutofit/>
          </a:bodyPr>
          <a:lstStyle/>
          <a:p>
            <a:r>
              <a:rPr lang="en-US" sz="2800" dirty="0">
                <a:latin typeface="Arial Black" panose="020B0A04020102020204" pitchFamily="34" charset="0"/>
                <a:cs typeface="Arial Bold" panose="020B0704020202020204" pitchFamily="34" charset="0"/>
              </a:rPr>
              <a:t>Prebiotics Purchasing Decision: </a:t>
            </a:r>
            <a:br>
              <a:rPr lang="en-US" sz="2800" dirty="0">
                <a:latin typeface="Arial Black" panose="020B0A04020102020204" pitchFamily="34" charset="0"/>
                <a:cs typeface="Arial Bold" panose="020B0704020202020204" pitchFamily="34" charset="0"/>
              </a:rPr>
            </a:br>
            <a:r>
              <a:rPr lang="en-US" sz="2800" dirty="0">
                <a:latin typeface="Arial Black" panose="020B0A04020102020204" pitchFamily="34" charset="0"/>
                <a:cs typeface="Arial Bold" panose="020B0704020202020204" pitchFamily="34" charset="0"/>
              </a:rPr>
              <a:t>2018-2020 (US Data)</a:t>
            </a:r>
          </a:p>
        </p:txBody>
      </p:sp>
      <p:sp>
        <p:nvSpPr>
          <p:cNvPr id="11" name="Content Placeholder 10">
            <a:extLst>
              <a:ext uri="{FF2B5EF4-FFF2-40B4-BE49-F238E27FC236}">
                <a16:creationId xmlns:a16="http://schemas.microsoft.com/office/drawing/2014/main" id="{1CF6D6CC-66E8-4DEB-A9CF-9698049D72DA}"/>
              </a:ext>
            </a:extLst>
          </p:cNvPr>
          <p:cNvSpPr>
            <a:spLocks noGrp="1"/>
          </p:cNvSpPr>
          <p:nvPr>
            <p:ph idx="4294967295"/>
          </p:nvPr>
        </p:nvSpPr>
        <p:spPr>
          <a:xfrm>
            <a:off x="1410158" y="1059941"/>
            <a:ext cx="11514138" cy="801687"/>
          </a:xfrm>
        </p:spPr>
        <p:txBody>
          <a:bodyPr>
            <a:normAutofit/>
          </a:bodyPr>
          <a:lstStyle/>
          <a:p>
            <a:pPr>
              <a:spcBef>
                <a:spcPts val="0"/>
              </a:spcBef>
            </a:pPr>
            <a:r>
              <a:rPr lang="en-US" sz="1600" dirty="0">
                <a:solidFill>
                  <a:srgbClr val="035153"/>
                </a:solidFill>
                <a:latin typeface="Arial" panose="020B0604020202020204" pitchFamily="34" charset="0"/>
                <a:cs typeface="Arial" panose="020B0604020202020204" pitchFamily="34" charset="0"/>
              </a:rPr>
              <a:t>2020 dropped 12% from the previous two years in “ look that it is labelled as a prebiotic.”</a:t>
            </a:r>
          </a:p>
          <a:p>
            <a:pPr>
              <a:spcBef>
                <a:spcPts val="0"/>
              </a:spcBef>
            </a:pPr>
            <a:r>
              <a:rPr lang="en-US" sz="1600" dirty="0">
                <a:solidFill>
                  <a:srgbClr val="035153"/>
                </a:solidFill>
                <a:latin typeface="Arial" panose="020B0604020202020204" pitchFamily="34" charset="0"/>
                <a:cs typeface="Arial" panose="020B0604020202020204" pitchFamily="34" charset="0"/>
              </a:rPr>
              <a:t>Looking for fiber in a prebiotic supplement has declined. </a:t>
            </a:r>
          </a:p>
        </p:txBody>
      </p:sp>
      <p:sp>
        <p:nvSpPr>
          <p:cNvPr id="6" name="TextBox 5">
            <a:extLst>
              <a:ext uri="{FF2B5EF4-FFF2-40B4-BE49-F238E27FC236}">
                <a16:creationId xmlns:a16="http://schemas.microsoft.com/office/drawing/2014/main" id="{73AAFF5F-933C-4276-B0C5-B1DA3DA8EB29}"/>
              </a:ext>
            </a:extLst>
          </p:cNvPr>
          <p:cNvSpPr txBox="1"/>
          <p:nvPr/>
        </p:nvSpPr>
        <p:spPr>
          <a:xfrm>
            <a:off x="156735" y="6440091"/>
            <a:ext cx="11197065" cy="246221"/>
          </a:xfrm>
          <a:prstGeom prst="rect">
            <a:avLst/>
          </a:prstGeom>
          <a:noFill/>
        </p:spPr>
        <p:txBody>
          <a:bodyPr wrap="square" rtlCol="0">
            <a:spAutoFit/>
          </a:bodyPr>
          <a:lstStyle/>
          <a:p>
            <a:pPr>
              <a:spcAft>
                <a:spcPts val="600"/>
              </a:spcAft>
            </a:pPr>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Question: “When you select what prebiotic to purchase, do you look for any of these specific characteristics?”</a:t>
            </a:r>
          </a:p>
        </p:txBody>
      </p:sp>
      <p:graphicFrame>
        <p:nvGraphicFramePr>
          <p:cNvPr id="9" name="Chart 8">
            <a:extLst>
              <a:ext uri="{FF2B5EF4-FFF2-40B4-BE49-F238E27FC236}">
                <a16:creationId xmlns:a16="http://schemas.microsoft.com/office/drawing/2014/main" id="{5E098BFD-83C2-44A8-9B74-930EF600C00B}"/>
              </a:ext>
            </a:extLst>
          </p:cNvPr>
          <p:cNvGraphicFramePr/>
          <p:nvPr>
            <p:extLst>
              <p:ext uri="{D42A27DB-BD31-4B8C-83A1-F6EECF244321}">
                <p14:modId xmlns:p14="http://schemas.microsoft.com/office/powerpoint/2010/main" val="3934469653"/>
              </p:ext>
            </p:extLst>
          </p:nvPr>
        </p:nvGraphicFramePr>
        <p:xfrm>
          <a:off x="34788" y="1721004"/>
          <a:ext cx="12192000" cy="4771870"/>
        </p:xfrm>
        <a:graphic>
          <a:graphicData uri="http://schemas.openxmlformats.org/drawingml/2006/chart">
            <c:chart xmlns:c="http://schemas.openxmlformats.org/drawingml/2006/chart" xmlns:r="http://schemas.openxmlformats.org/officeDocument/2006/relationships" r:id="rId2"/>
          </a:graphicData>
        </a:graphic>
      </p:graphicFrame>
      <p:pic>
        <p:nvPicPr>
          <p:cNvPr id="19" name="Graphic 18" descr="Line arrow: Rotate right">
            <a:extLst>
              <a:ext uri="{FF2B5EF4-FFF2-40B4-BE49-F238E27FC236}">
                <a16:creationId xmlns:a16="http://schemas.microsoft.com/office/drawing/2014/main" id="{9E1E90F5-04C6-48DF-873C-20AD80DFD7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004828">
            <a:off x="11392388" y="2985249"/>
            <a:ext cx="692834" cy="692834"/>
          </a:xfrm>
          <a:prstGeom prst="rect">
            <a:avLst/>
          </a:prstGeom>
        </p:spPr>
      </p:pic>
      <p:sp>
        <p:nvSpPr>
          <p:cNvPr id="17" name="TextBox 16">
            <a:extLst>
              <a:ext uri="{FF2B5EF4-FFF2-40B4-BE49-F238E27FC236}">
                <a16:creationId xmlns:a16="http://schemas.microsoft.com/office/drawing/2014/main" id="{B9D33A27-9FD3-423E-BB53-D2FE27482B43}"/>
              </a:ext>
            </a:extLst>
          </p:cNvPr>
          <p:cNvSpPr txBox="1"/>
          <p:nvPr/>
        </p:nvSpPr>
        <p:spPr>
          <a:xfrm>
            <a:off x="10876305" y="3045145"/>
            <a:ext cx="894736" cy="430887"/>
          </a:xfrm>
          <a:prstGeom prst="rect">
            <a:avLst/>
          </a:prstGeom>
          <a:solidFill>
            <a:schemeClr val="bg1">
              <a:lumMod val="95000"/>
            </a:schemeClr>
          </a:solidFill>
          <a:effectLst>
            <a:softEdge rad="31750"/>
          </a:effectLst>
        </p:spPr>
        <p:txBody>
          <a:bodyPr wrap="square" rtlCol="0">
            <a:spAutoFit/>
          </a:bodyPr>
          <a:lstStyle/>
          <a:p>
            <a:pPr algn="ctr"/>
            <a:r>
              <a:rPr lang="en-US" sz="1100" dirty="0">
                <a:latin typeface="Helvetica Light" panose="020B0403020202020204"/>
              </a:rPr>
              <a:t>No data for 2018</a:t>
            </a:r>
          </a:p>
        </p:txBody>
      </p:sp>
      <p:sp>
        <p:nvSpPr>
          <p:cNvPr id="8" name="Freeform 260">
            <a:extLst>
              <a:ext uri="{FF2B5EF4-FFF2-40B4-BE49-F238E27FC236}">
                <a16:creationId xmlns:a16="http://schemas.microsoft.com/office/drawing/2014/main" id="{5FD45827-8C13-3241-8A74-5E1ED1DE22A7}"/>
              </a:ext>
            </a:extLst>
          </p:cNvPr>
          <p:cNvSpPr>
            <a:spLocks noChangeAspect="1" noEditPoints="1"/>
          </p:cNvSpPr>
          <p:nvPr/>
        </p:nvSpPr>
        <p:spPr bwMode="auto">
          <a:xfrm>
            <a:off x="933860" y="1050250"/>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40965358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3">
            <a:extLst>
              <a:ext uri="{FF2B5EF4-FFF2-40B4-BE49-F238E27FC236}">
                <a16:creationId xmlns:a16="http://schemas.microsoft.com/office/drawing/2014/main" id="{3831CDA2-7185-484B-88F3-6A93F6CBCBB4}"/>
              </a:ext>
            </a:extLst>
          </p:cNvPr>
          <p:cNvSpPr txBox="1">
            <a:spLocks noGrp="1"/>
          </p:cNvSpPr>
          <p:nvPr>
            <p:ph type="title"/>
          </p:nvPr>
        </p:nvSpPr>
        <p:spPr>
          <a:xfrm>
            <a:off x="1039303" y="284612"/>
            <a:ext cx="10515600" cy="443711"/>
          </a:xfrm>
          <a:prstGeom prst="rect">
            <a:avLst/>
          </a:prstGeom>
        </p:spPr>
        <p:txBody>
          <a:bodyPr vert="horz" wrap="square" lIns="0" tIns="12700" rIns="0" bIns="0" rtlCol="0">
            <a:spAutoFit/>
          </a:bodyPr>
          <a:lstStyle/>
          <a:p>
            <a:pPr marL="100965">
              <a:lnSpc>
                <a:spcPct val="100000"/>
              </a:lnSpc>
              <a:spcBef>
                <a:spcPts val="100"/>
              </a:spcBef>
            </a:pPr>
            <a:r>
              <a:rPr lang="en-US" sz="2800" b="1" spc="110" dirty="0">
                <a:latin typeface="Arial Black" panose="020B0A04020102020204" pitchFamily="34" charset="0"/>
                <a:cs typeface="Arial Bold" panose="020B0704020202020204" pitchFamily="34" charset="0"/>
              </a:rPr>
              <a:t>PREBIOTIC</a:t>
            </a:r>
            <a:r>
              <a:rPr lang="en-US" sz="2800" b="1" spc="20" dirty="0">
                <a:latin typeface="Arial Black" panose="020B0A04020102020204" pitchFamily="34" charset="0"/>
                <a:cs typeface="Arial Bold" panose="020B0704020202020204" pitchFamily="34" charset="0"/>
              </a:rPr>
              <a:t> </a:t>
            </a:r>
            <a:r>
              <a:rPr lang="en-US" sz="2800" b="1" spc="135" dirty="0">
                <a:latin typeface="Arial Black" panose="020B0A04020102020204" pitchFamily="34" charset="0"/>
                <a:cs typeface="Arial Bold" panose="020B0704020202020204" pitchFamily="34" charset="0"/>
              </a:rPr>
              <a:t>BRANDS</a:t>
            </a:r>
            <a:endParaRPr lang="en-US" sz="2800" dirty="0">
              <a:latin typeface="Arial Black" panose="020B0A04020102020204" pitchFamily="34" charset="0"/>
              <a:cs typeface="Arial Bold" panose="020B0704020202020204" pitchFamily="34" charset="0"/>
            </a:endParaRPr>
          </a:p>
        </p:txBody>
      </p:sp>
      <p:sp>
        <p:nvSpPr>
          <p:cNvPr id="3" name="Content Placeholder 2">
            <a:extLst>
              <a:ext uri="{FF2B5EF4-FFF2-40B4-BE49-F238E27FC236}">
                <a16:creationId xmlns:a16="http://schemas.microsoft.com/office/drawing/2014/main" id="{A5CDF66E-EC23-4D74-9F5B-DC5AC3C30CF7}"/>
              </a:ext>
            </a:extLst>
          </p:cNvPr>
          <p:cNvSpPr>
            <a:spLocks noGrp="1"/>
          </p:cNvSpPr>
          <p:nvPr>
            <p:ph idx="4294967295"/>
          </p:nvPr>
        </p:nvSpPr>
        <p:spPr>
          <a:xfrm>
            <a:off x="1446753" y="759009"/>
            <a:ext cx="9255125" cy="674687"/>
          </a:xfrm>
        </p:spPr>
        <p:txBody>
          <a:bodyPr>
            <a:normAutofit/>
          </a:bodyPr>
          <a:lstStyle/>
          <a:p>
            <a:pPr marL="0" indent="0">
              <a:buNone/>
            </a:pPr>
            <a:r>
              <a:rPr lang="en-US" sz="1600" dirty="0">
                <a:latin typeface="Arial" panose="020B0604020202020204" pitchFamily="34" charset="0"/>
                <a:cs typeface="Arial" panose="020B0604020202020204" pitchFamily="34" charset="0"/>
              </a:rPr>
              <a:t>Many consumers aren’t aware of the prebiotic brands that they are  taking or may be confused </a:t>
            </a:r>
            <a:r>
              <a:rPr lang="en-US" sz="1600" spc="-5" dirty="0">
                <a:latin typeface="Arial" panose="020B0604020202020204" pitchFamily="34" charset="0"/>
                <a:cs typeface="Arial" panose="020B0604020202020204" pitchFamily="34" charset="0"/>
              </a:rPr>
              <a:t>with </a:t>
            </a:r>
            <a:r>
              <a:rPr lang="en-US" sz="1600" dirty="0">
                <a:latin typeface="Arial" panose="020B0604020202020204" pitchFamily="34" charset="0"/>
                <a:cs typeface="Arial" panose="020B0604020202020204" pitchFamily="34" charset="0"/>
              </a:rPr>
              <a:t>probiotic brands – approximately 1 in 5  said they didn’t</a:t>
            </a:r>
            <a:r>
              <a:rPr lang="en-US" sz="1600" spc="-2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know</a:t>
            </a:r>
          </a:p>
        </p:txBody>
      </p:sp>
      <p:sp>
        <p:nvSpPr>
          <p:cNvPr id="13" name="object 17">
            <a:extLst>
              <a:ext uri="{FF2B5EF4-FFF2-40B4-BE49-F238E27FC236}">
                <a16:creationId xmlns:a16="http://schemas.microsoft.com/office/drawing/2014/main" id="{DEC245B0-77D7-43AD-ABD6-6CD9F94879B3}"/>
              </a:ext>
            </a:extLst>
          </p:cNvPr>
          <p:cNvSpPr txBox="1"/>
          <p:nvPr/>
        </p:nvSpPr>
        <p:spPr>
          <a:xfrm>
            <a:off x="-4625" y="6575472"/>
            <a:ext cx="7838269" cy="169918"/>
          </a:xfrm>
          <a:prstGeom prst="rect">
            <a:avLst/>
          </a:prstGeom>
        </p:spPr>
        <p:txBody>
          <a:bodyPr vert="horz" wrap="square" lIns="0" tIns="15875" rIns="0" bIns="0" rtlCol="0">
            <a:spAutoFit/>
          </a:bodyPr>
          <a:lstStyle/>
          <a:p>
            <a:pPr marL="12700">
              <a:lnSpc>
                <a:spcPts val="1210"/>
              </a:lnSpc>
            </a:pPr>
            <a:r>
              <a:rPr lang="en-US" sz="1000" dirty="0">
                <a:solidFill>
                  <a:schemeClr val="bg1">
                    <a:lumMod val="50000"/>
                  </a:schemeClr>
                </a:solidFill>
                <a:latin typeface="Arial" panose="020B0604020202020204" pitchFamily="34" charset="0"/>
                <a:cs typeface="Arial" panose="020B0604020202020204" pitchFamily="34" charset="0"/>
              </a:rPr>
              <a:t> Question: “What brand of prebiotics do you take?”</a:t>
            </a:r>
          </a:p>
        </p:txBody>
      </p:sp>
      <p:grpSp>
        <p:nvGrpSpPr>
          <p:cNvPr id="14" name="Group 13">
            <a:extLst>
              <a:ext uri="{FF2B5EF4-FFF2-40B4-BE49-F238E27FC236}">
                <a16:creationId xmlns:a16="http://schemas.microsoft.com/office/drawing/2014/main" id="{1EB28487-95C5-4F21-993A-A48868BFAEFD}"/>
              </a:ext>
            </a:extLst>
          </p:cNvPr>
          <p:cNvGrpSpPr>
            <a:grpSpLocks noChangeAspect="1"/>
          </p:cNvGrpSpPr>
          <p:nvPr/>
        </p:nvGrpSpPr>
        <p:grpSpPr>
          <a:xfrm>
            <a:off x="1009433" y="1556836"/>
            <a:ext cx="1490326" cy="921553"/>
            <a:chOff x="387485" y="1503654"/>
            <a:chExt cx="5915037" cy="3657600"/>
          </a:xfrm>
          <a:solidFill>
            <a:schemeClr val="accent6">
              <a:lumMod val="75000"/>
            </a:schemeClr>
          </a:solidFill>
        </p:grpSpPr>
        <p:sp>
          <p:nvSpPr>
            <p:cNvPr id="15" name="Shape 1833">
              <a:extLst>
                <a:ext uri="{FF2B5EF4-FFF2-40B4-BE49-F238E27FC236}">
                  <a16:creationId xmlns:a16="http://schemas.microsoft.com/office/drawing/2014/main" id="{B8BDE51C-4F94-46CB-93F0-0231F92D3362}"/>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6" name="Shape 1834">
              <a:extLst>
                <a:ext uri="{FF2B5EF4-FFF2-40B4-BE49-F238E27FC236}">
                  <a16:creationId xmlns:a16="http://schemas.microsoft.com/office/drawing/2014/main" id="{429469B7-D708-4B73-A951-EBBC97E55594}"/>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17" name="Shape 1835">
              <a:extLst>
                <a:ext uri="{FF2B5EF4-FFF2-40B4-BE49-F238E27FC236}">
                  <a16:creationId xmlns:a16="http://schemas.microsoft.com/office/drawing/2014/main" id="{C4BD0C39-03E4-4408-A5F7-BD8D96F9229D}"/>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8" name="Shape 1836">
              <a:extLst>
                <a:ext uri="{FF2B5EF4-FFF2-40B4-BE49-F238E27FC236}">
                  <a16:creationId xmlns:a16="http://schemas.microsoft.com/office/drawing/2014/main" id="{0CC2E219-6AB1-4174-AC1B-D7C77A160A1F}"/>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9" name="Shape 1837">
              <a:extLst>
                <a:ext uri="{FF2B5EF4-FFF2-40B4-BE49-F238E27FC236}">
                  <a16:creationId xmlns:a16="http://schemas.microsoft.com/office/drawing/2014/main" id="{E19CBB94-22BF-40FE-9E9E-5B190B41BDC3}"/>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0" name="Shape 1838">
              <a:extLst>
                <a:ext uri="{FF2B5EF4-FFF2-40B4-BE49-F238E27FC236}">
                  <a16:creationId xmlns:a16="http://schemas.microsoft.com/office/drawing/2014/main" id="{4E24130A-4437-4FA7-9503-1D2881F53FA4}"/>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1" name="Shape 1839">
              <a:extLst>
                <a:ext uri="{FF2B5EF4-FFF2-40B4-BE49-F238E27FC236}">
                  <a16:creationId xmlns:a16="http://schemas.microsoft.com/office/drawing/2014/main" id="{A2661BAF-B7F0-42E0-868F-229E57E4C616}"/>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2" name="Shape 1840">
              <a:extLst>
                <a:ext uri="{FF2B5EF4-FFF2-40B4-BE49-F238E27FC236}">
                  <a16:creationId xmlns:a16="http://schemas.microsoft.com/office/drawing/2014/main" id="{E10E9889-0451-42F0-980A-98F9F6FCEEAC}"/>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 name="Shape 1841">
              <a:extLst>
                <a:ext uri="{FF2B5EF4-FFF2-40B4-BE49-F238E27FC236}">
                  <a16:creationId xmlns:a16="http://schemas.microsoft.com/office/drawing/2014/main" id="{7DBC009D-0FC1-4BE8-A4F0-B054E3D80C23}"/>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 name="Shape 1842">
              <a:extLst>
                <a:ext uri="{FF2B5EF4-FFF2-40B4-BE49-F238E27FC236}">
                  <a16:creationId xmlns:a16="http://schemas.microsoft.com/office/drawing/2014/main" id="{4A60F9F5-CF3D-43E9-8C67-590F236096C0}"/>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 name="Shape 1843">
              <a:extLst>
                <a:ext uri="{FF2B5EF4-FFF2-40B4-BE49-F238E27FC236}">
                  <a16:creationId xmlns:a16="http://schemas.microsoft.com/office/drawing/2014/main" id="{4DA8CA07-2E12-4B78-B023-A6BBB2190249}"/>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 name="Shape 1844">
              <a:extLst>
                <a:ext uri="{FF2B5EF4-FFF2-40B4-BE49-F238E27FC236}">
                  <a16:creationId xmlns:a16="http://schemas.microsoft.com/office/drawing/2014/main" id="{46EC6AFA-5003-4A13-8AE1-2DE4A78449CF}"/>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27" name="Shape 1845">
              <a:extLst>
                <a:ext uri="{FF2B5EF4-FFF2-40B4-BE49-F238E27FC236}">
                  <a16:creationId xmlns:a16="http://schemas.microsoft.com/office/drawing/2014/main" id="{72DF06D8-A37B-4833-A0E8-5585A49C8EAC}"/>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 name="Shape 1846">
              <a:extLst>
                <a:ext uri="{FF2B5EF4-FFF2-40B4-BE49-F238E27FC236}">
                  <a16:creationId xmlns:a16="http://schemas.microsoft.com/office/drawing/2014/main" id="{7900C2E2-283D-449C-B31B-5F053878949B}"/>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 name="Shape 1847">
              <a:extLst>
                <a:ext uri="{FF2B5EF4-FFF2-40B4-BE49-F238E27FC236}">
                  <a16:creationId xmlns:a16="http://schemas.microsoft.com/office/drawing/2014/main" id="{54AA9D2F-0D7E-4987-8457-8CCF53AA925B}"/>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 name="Shape 1848">
              <a:extLst>
                <a:ext uri="{FF2B5EF4-FFF2-40B4-BE49-F238E27FC236}">
                  <a16:creationId xmlns:a16="http://schemas.microsoft.com/office/drawing/2014/main" id="{640CD65B-8A72-4DE5-A632-1EB385E4ECA1}"/>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 name="Shape 1849">
              <a:extLst>
                <a:ext uri="{FF2B5EF4-FFF2-40B4-BE49-F238E27FC236}">
                  <a16:creationId xmlns:a16="http://schemas.microsoft.com/office/drawing/2014/main" id="{E82D512A-2800-4F25-AD59-A733C359F20E}"/>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 name="Shape 1850">
              <a:extLst>
                <a:ext uri="{FF2B5EF4-FFF2-40B4-BE49-F238E27FC236}">
                  <a16:creationId xmlns:a16="http://schemas.microsoft.com/office/drawing/2014/main" id="{ADDCCB97-5B4C-4156-8A10-4FF5B50EB807}"/>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33" name="Shape 1851">
              <a:extLst>
                <a:ext uri="{FF2B5EF4-FFF2-40B4-BE49-F238E27FC236}">
                  <a16:creationId xmlns:a16="http://schemas.microsoft.com/office/drawing/2014/main" id="{14FF4342-4824-4B6E-84F6-65C93C5909B4}"/>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4" name="Shape 1852">
              <a:extLst>
                <a:ext uri="{FF2B5EF4-FFF2-40B4-BE49-F238E27FC236}">
                  <a16:creationId xmlns:a16="http://schemas.microsoft.com/office/drawing/2014/main" id="{72B3535F-D927-4C8A-B484-BF3310E73CC4}"/>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5" name="Shape 1853">
              <a:extLst>
                <a:ext uri="{FF2B5EF4-FFF2-40B4-BE49-F238E27FC236}">
                  <a16:creationId xmlns:a16="http://schemas.microsoft.com/office/drawing/2014/main" id="{4BDC1CA0-728D-4ED1-A451-2C4C4FB9F26E}"/>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6" name="Shape 1854">
              <a:extLst>
                <a:ext uri="{FF2B5EF4-FFF2-40B4-BE49-F238E27FC236}">
                  <a16:creationId xmlns:a16="http://schemas.microsoft.com/office/drawing/2014/main" id="{175201B2-B3DC-4531-961E-FE127978425A}"/>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p>
          </p:txBody>
        </p:sp>
        <p:sp>
          <p:nvSpPr>
            <p:cNvPr id="37" name="Shape 1855">
              <a:extLst>
                <a:ext uri="{FF2B5EF4-FFF2-40B4-BE49-F238E27FC236}">
                  <a16:creationId xmlns:a16="http://schemas.microsoft.com/office/drawing/2014/main" id="{618C211B-E248-464E-9D98-22FBCAB00E04}"/>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8" name="Shape 1856">
              <a:extLst>
                <a:ext uri="{FF2B5EF4-FFF2-40B4-BE49-F238E27FC236}">
                  <a16:creationId xmlns:a16="http://schemas.microsoft.com/office/drawing/2014/main" id="{3FBFF9F2-2E33-4487-ADD5-A758C3D5A035}"/>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9" name="Shape 1857">
              <a:extLst>
                <a:ext uri="{FF2B5EF4-FFF2-40B4-BE49-F238E27FC236}">
                  <a16:creationId xmlns:a16="http://schemas.microsoft.com/office/drawing/2014/main" id="{EE1A7BF8-10AB-4AD8-A47E-35A0B0DC49EC}"/>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0" name="Shape 1858">
              <a:extLst>
                <a:ext uri="{FF2B5EF4-FFF2-40B4-BE49-F238E27FC236}">
                  <a16:creationId xmlns:a16="http://schemas.microsoft.com/office/drawing/2014/main" id="{EADD4BB5-E975-417E-8FA7-A95019BA5709}"/>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41" name="Shape 1859">
              <a:extLst>
                <a:ext uri="{FF2B5EF4-FFF2-40B4-BE49-F238E27FC236}">
                  <a16:creationId xmlns:a16="http://schemas.microsoft.com/office/drawing/2014/main" id="{2F41D231-74DC-4105-BD40-C5BBA9663C17}"/>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2" name="Shape 1860">
              <a:extLst>
                <a:ext uri="{FF2B5EF4-FFF2-40B4-BE49-F238E27FC236}">
                  <a16:creationId xmlns:a16="http://schemas.microsoft.com/office/drawing/2014/main" id="{49AAAB73-02DA-4523-BF12-E3F36180FE2E}"/>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3" name="Shape 1861">
              <a:extLst>
                <a:ext uri="{FF2B5EF4-FFF2-40B4-BE49-F238E27FC236}">
                  <a16:creationId xmlns:a16="http://schemas.microsoft.com/office/drawing/2014/main" id="{FD3A6D95-EA11-4B7E-AE54-E976B4A0CB2A}"/>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4" name="Shape 1862">
              <a:extLst>
                <a:ext uri="{FF2B5EF4-FFF2-40B4-BE49-F238E27FC236}">
                  <a16:creationId xmlns:a16="http://schemas.microsoft.com/office/drawing/2014/main" id="{E11BBEBE-84BC-4C10-A148-037DD666376A}"/>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45" name="Shape 1863">
              <a:extLst>
                <a:ext uri="{FF2B5EF4-FFF2-40B4-BE49-F238E27FC236}">
                  <a16:creationId xmlns:a16="http://schemas.microsoft.com/office/drawing/2014/main" id="{7F5A9EFF-0E01-4163-86D6-88AB8035BCBF}"/>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6" name="Shape 1864">
              <a:extLst>
                <a:ext uri="{FF2B5EF4-FFF2-40B4-BE49-F238E27FC236}">
                  <a16:creationId xmlns:a16="http://schemas.microsoft.com/office/drawing/2014/main" id="{3C3FE844-E5B5-421A-9FC4-36D0A04F6AFC}"/>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7" name="Shape 1865">
              <a:extLst>
                <a:ext uri="{FF2B5EF4-FFF2-40B4-BE49-F238E27FC236}">
                  <a16:creationId xmlns:a16="http://schemas.microsoft.com/office/drawing/2014/main" id="{7DCCA0DB-DB54-4306-9700-39916AFC4158}"/>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8" name="Shape 1866">
              <a:extLst>
                <a:ext uri="{FF2B5EF4-FFF2-40B4-BE49-F238E27FC236}">
                  <a16:creationId xmlns:a16="http://schemas.microsoft.com/office/drawing/2014/main" id="{EF1E7762-D6C6-45F2-90AC-632BF7300397}"/>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49" name="Shape 1867">
              <a:extLst>
                <a:ext uri="{FF2B5EF4-FFF2-40B4-BE49-F238E27FC236}">
                  <a16:creationId xmlns:a16="http://schemas.microsoft.com/office/drawing/2014/main" id="{C52CCED5-A5A7-447F-AD22-2150E3A30425}"/>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0" name="Shape 1868">
              <a:extLst>
                <a:ext uri="{FF2B5EF4-FFF2-40B4-BE49-F238E27FC236}">
                  <a16:creationId xmlns:a16="http://schemas.microsoft.com/office/drawing/2014/main" id="{9C3A7B1A-7A54-475E-B617-A8CAD7DBDAF6}"/>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1" name="Shape 1869">
              <a:extLst>
                <a:ext uri="{FF2B5EF4-FFF2-40B4-BE49-F238E27FC236}">
                  <a16:creationId xmlns:a16="http://schemas.microsoft.com/office/drawing/2014/main" id="{229F93C2-475D-492D-9830-89CE936E277E}"/>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2" name="Shape 1870">
              <a:extLst>
                <a:ext uri="{FF2B5EF4-FFF2-40B4-BE49-F238E27FC236}">
                  <a16:creationId xmlns:a16="http://schemas.microsoft.com/office/drawing/2014/main" id="{1B41AED0-91CB-4C2D-91DA-4EAC5FB13DA1}"/>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3" name="Shape 1871">
              <a:extLst>
                <a:ext uri="{FF2B5EF4-FFF2-40B4-BE49-F238E27FC236}">
                  <a16:creationId xmlns:a16="http://schemas.microsoft.com/office/drawing/2014/main" id="{E8DC3831-6149-470B-8B53-6D7FAE0F626C}"/>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4" name="Shape 1872">
              <a:extLst>
                <a:ext uri="{FF2B5EF4-FFF2-40B4-BE49-F238E27FC236}">
                  <a16:creationId xmlns:a16="http://schemas.microsoft.com/office/drawing/2014/main" id="{098EC00D-4873-4CB3-B21E-709CCCF18491}"/>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5" name="Shape 1873">
              <a:extLst>
                <a:ext uri="{FF2B5EF4-FFF2-40B4-BE49-F238E27FC236}">
                  <a16:creationId xmlns:a16="http://schemas.microsoft.com/office/drawing/2014/main" id="{F1B6DAA2-72ED-4776-B0D6-B64CB12C4490}"/>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6" name="Shape 1874">
              <a:extLst>
                <a:ext uri="{FF2B5EF4-FFF2-40B4-BE49-F238E27FC236}">
                  <a16:creationId xmlns:a16="http://schemas.microsoft.com/office/drawing/2014/main" id="{5F71A66C-4900-4306-A603-BBB458B776CF}"/>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7" name="Shape 1875">
              <a:extLst>
                <a:ext uri="{FF2B5EF4-FFF2-40B4-BE49-F238E27FC236}">
                  <a16:creationId xmlns:a16="http://schemas.microsoft.com/office/drawing/2014/main" id="{B8545C1F-7678-4E1D-919D-AE381EFBD96A}"/>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8" name="Shape 1876">
              <a:extLst>
                <a:ext uri="{FF2B5EF4-FFF2-40B4-BE49-F238E27FC236}">
                  <a16:creationId xmlns:a16="http://schemas.microsoft.com/office/drawing/2014/main" id="{9229B9BC-6158-43F4-A072-126C37F73872}"/>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59" name="Shape 1877">
              <a:extLst>
                <a:ext uri="{FF2B5EF4-FFF2-40B4-BE49-F238E27FC236}">
                  <a16:creationId xmlns:a16="http://schemas.microsoft.com/office/drawing/2014/main" id="{007302AA-550A-4243-9A86-7ADE724CF88D}"/>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0" name="Shape 1878">
              <a:extLst>
                <a:ext uri="{FF2B5EF4-FFF2-40B4-BE49-F238E27FC236}">
                  <a16:creationId xmlns:a16="http://schemas.microsoft.com/office/drawing/2014/main" id="{A48A3737-D197-43B2-AEB1-97852DF12DFA}"/>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1" name="Shape 1879">
              <a:extLst>
                <a:ext uri="{FF2B5EF4-FFF2-40B4-BE49-F238E27FC236}">
                  <a16:creationId xmlns:a16="http://schemas.microsoft.com/office/drawing/2014/main" id="{733CE9F8-857A-4FA9-8F55-29BD43669E25}"/>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2" name="Shape 1880">
              <a:extLst>
                <a:ext uri="{FF2B5EF4-FFF2-40B4-BE49-F238E27FC236}">
                  <a16:creationId xmlns:a16="http://schemas.microsoft.com/office/drawing/2014/main" id="{FA64EB56-0C5F-4921-8E50-93909ADEA3F3}"/>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3" name="Shape 1881">
              <a:extLst>
                <a:ext uri="{FF2B5EF4-FFF2-40B4-BE49-F238E27FC236}">
                  <a16:creationId xmlns:a16="http://schemas.microsoft.com/office/drawing/2014/main" id="{8666717E-8FC8-4665-BEB9-F06B49686924}"/>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4" name="Shape 1882">
              <a:extLst>
                <a:ext uri="{FF2B5EF4-FFF2-40B4-BE49-F238E27FC236}">
                  <a16:creationId xmlns:a16="http://schemas.microsoft.com/office/drawing/2014/main" id="{468E527E-7DB0-4ACD-AEEB-62582D55772C}"/>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5" name="Shape 1883">
              <a:extLst>
                <a:ext uri="{FF2B5EF4-FFF2-40B4-BE49-F238E27FC236}">
                  <a16:creationId xmlns:a16="http://schemas.microsoft.com/office/drawing/2014/main" id="{13C7713E-FEDF-47DE-A4A9-38858FAC1BD5}"/>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6" name="Shape 1884">
              <a:extLst>
                <a:ext uri="{FF2B5EF4-FFF2-40B4-BE49-F238E27FC236}">
                  <a16:creationId xmlns:a16="http://schemas.microsoft.com/office/drawing/2014/main" id="{FC332F7D-EAD3-491E-92ED-9931F987F251}"/>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7" name="Shape 1885">
              <a:extLst>
                <a:ext uri="{FF2B5EF4-FFF2-40B4-BE49-F238E27FC236}">
                  <a16:creationId xmlns:a16="http://schemas.microsoft.com/office/drawing/2014/main" id="{2DA9B97A-3840-4B26-BE98-1349660D471D}"/>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8" name="Shape 1886">
              <a:extLst>
                <a:ext uri="{FF2B5EF4-FFF2-40B4-BE49-F238E27FC236}">
                  <a16:creationId xmlns:a16="http://schemas.microsoft.com/office/drawing/2014/main" id="{1DD91DB8-3C4A-4AF0-B96D-5E29969C6AFF}"/>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69" name="Shape 1887">
              <a:extLst>
                <a:ext uri="{FF2B5EF4-FFF2-40B4-BE49-F238E27FC236}">
                  <a16:creationId xmlns:a16="http://schemas.microsoft.com/office/drawing/2014/main" id="{C0BBF187-5231-46D5-A888-C4BD2CEADF23}"/>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0" name="Shape 1888">
              <a:extLst>
                <a:ext uri="{FF2B5EF4-FFF2-40B4-BE49-F238E27FC236}">
                  <a16:creationId xmlns:a16="http://schemas.microsoft.com/office/drawing/2014/main" id="{8DD99F7B-FDC7-40EF-97E1-6AA9EE2E4499}"/>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1" name="Shape 1889">
              <a:extLst>
                <a:ext uri="{FF2B5EF4-FFF2-40B4-BE49-F238E27FC236}">
                  <a16:creationId xmlns:a16="http://schemas.microsoft.com/office/drawing/2014/main" id="{DFC81F59-8DBF-4749-828E-E0CC31EE75FE}"/>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2" name="Shape 1890">
              <a:extLst>
                <a:ext uri="{FF2B5EF4-FFF2-40B4-BE49-F238E27FC236}">
                  <a16:creationId xmlns:a16="http://schemas.microsoft.com/office/drawing/2014/main" id="{F1B97DB8-C737-4474-B9A2-176C98147E44}"/>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3" name="Shape 1891">
              <a:extLst>
                <a:ext uri="{FF2B5EF4-FFF2-40B4-BE49-F238E27FC236}">
                  <a16:creationId xmlns:a16="http://schemas.microsoft.com/office/drawing/2014/main" id="{F5069939-3962-4C7E-B7EE-00E11AC4B1A7}"/>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4" name="Shape 1892">
              <a:extLst>
                <a:ext uri="{FF2B5EF4-FFF2-40B4-BE49-F238E27FC236}">
                  <a16:creationId xmlns:a16="http://schemas.microsoft.com/office/drawing/2014/main" id="{CCB0FD52-791B-4555-8D5D-A06107753A9A}"/>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5" name="Shape 1893">
              <a:extLst>
                <a:ext uri="{FF2B5EF4-FFF2-40B4-BE49-F238E27FC236}">
                  <a16:creationId xmlns:a16="http://schemas.microsoft.com/office/drawing/2014/main" id="{48C7B43C-A10D-4ED5-A43F-3F558CF15B3C}"/>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6" name="Shape 1894">
              <a:extLst>
                <a:ext uri="{FF2B5EF4-FFF2-40B4-BE49-F238E27FC236}">
                  <a16:creationId xmlns:a16="http://schemas.microsoft.com/office/drawing/2014/main" id="{89AE87F0-2A72-47CD-908B-C8DFA41F6AC2}"/>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7" name="Shape 1895">
              <a:extLst>
                <a:ext uri="{FF2B5EF4-FFF2-40B4-BE49-F238E27FC236}">
                  <a16:creationId xmlns:a16="http://schemas.microsoft.com/office/drawing/2014/main" id="{531FFBDA-2C6E-4AB4-8FBE-0404400CCBFE}"/>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8" name="Shape 1896">
              <a:extLst>
                <a:ext uri="{FF2B5EF4-FFF2-40B4-BE49-F238E27FC236}">
                  <a16:creationId xmlns:a16="http://schemas.microsoft.com/office/drawing/2014/main" id="{ED671CD5-3D1A-4667-98B2-FB8102D80A19}"/>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79" name="Shape 1897">
              <a:extLst>
                <a:ext uri="{FF2B5EF4-FFF2-40B4-BE49-F238E27FC236}">
                  <a16:creationId xmlns:a16="http://schemas.microsoft.com/office/drawing/2014/main" id="{EC744EA1-0927-498A-AD0F-9A7F1DCC90F3}"/>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0" name="Shape 1898">
              <a:extLst>
                <a:ext uri="{FF2B5EF4-FFF2-40B4-BE49-F238E27FC236}">
                  <a16:creationId xmlns:a16="http://schemas.microsoft.com/office/drawing/2014/main" id="{574E2D15-9ABA-424C-9FB4-B7D9B516BAC3}"/>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1" name="Shape 1899">
              <a:extLst>
                <a:ext uri="{FF2B5EF4-FFF2-40B4-BE49-F238E27FC236}">
                  <a16:creationId xmlns:a16="http://schemas.microsoft.com/office/drawing/2014/main" id="{B003AA73-1BAB-499F-8126-6978571A5224}"/>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2" name="Shape 1900">
              <a:extLst>
                <a:ext uri="{FF2B5EF4-FFF2-40B4-BE49-F238E27FC236}">
                  <a16:creationId xmlns:a16="http://schemas.microsoft.com/office/drawing/2014/main" id="{945B443E-79F0-4770-AD3F-EA72F898F2E2}"/>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3" name="Shape 1901">
              <a:extLst>
                <a:ext uri="{FF2B5EF4-FFF2-40B4-BE49-F238E27FC236}">
                  <a16:creationId xmlns:a16="http://schemas.microsoft.com/office/drawing/2014/main" id="{606C59FF-1D21-47C4-8DB0-E1F4596881E5}"/>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4" name="Shape 1902">
              <a:extLst>
                <a:ext uri="{FF2B5EF4-FFF2-40B4-BE49-F238E27FC236}">
                  <a16:creationId xmlns:a16="http://schemas.microsoft.com/office/drawing/2014/main" id="{FC733BED-8432-4D4D-8379-915CAC20CDCB}"/>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5" name="Shape 1903">
              <a:extLst>
                <a:ext uri="{FF2B5EF4-FFF2-40B4-BE49-F238E27FC236}">
                  <a16:creationId xmlns:a16="http://schemas.microsoft.com/office/drawing/2014/main" id="{0DF256D7-1FC0-4C81-8B12-2787C7E8120B}"/>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6" name="Shape 1904">
              <a:extLst>
                <a:ext uri="{FF2B5EF4-FFF2-40B4-BE49-F238E27FC236}">
                  <a16:creationId xmlns:a16="http://schemas.microsoft.com/office/drawing/2014/main" id="{491BC2EB-1FAE-431D-8D82-97047A858020}"/>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7" name="Shape 1905">
              <a:extLst>
                <a:ext uri="{FF2B5EF4-FFF2-40B4-BE49-F238E27FC236}">
                  <a16:creationId xmlns:a16="http://schemas.microsoft.com/office/drawing/2014/main" id="{CFAC022D-2607-461A-86A3-CBBA739B0E99}"/>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8" name="Shape 1906">
              <a:extLst>
                <a:ext uri="{FF2B5EF4-FFF2-40B4-BE49-F238E27FC236}">
                  <a16:creationId xmlns:a16="http://schemas.microsoft.com/office/drawing/2014/main" id="{2973B6D9-CE01-4C72-94E9-5A8B73083DEE}"/>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89" name="Shape 1907">
              <a:extLst>
                <a:ext uri="{FF2B5EF4-FFF2-40B4-BE49-F238E27FC236}">
                  <a16:creationId xmlns:a16="http://schemas.microsoft.com/office/drawing/2014/main" id="{75A7EA67-A20C-40AB-B160-077A2209C89B}"/>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0" name="Shape 1908">
              <a:extLst>
                <a:ext uri="{FF2B5EF4-FFF2-40B4-BE49-F238E27FC236}">
                  <a16:creationId xmlns:a16="http://schemas.microsoft.com/office/drawing/2014/main" id="{7BAEBD22-7D1C-4126-9D8D-7C2154D8F677}"/>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1" name="Shape 1909">
              <a:extLst>
                <a:ext uri="{FF2B5EF4-FFF2-40B4-BE49-F238E27FC236}">
                  <a16:creationId xmlns:a16="http://schemas.microsoft.com/office/drawing/2014/main" id="{2E7B9D02-4DEA-4C0F-9ED2-B895EABB7EB1}"/>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2" name="Shape 1910">
              <a:extLst>
                <a:ext uri="{FF2B5EF4-FFF2-40B4-BE49-F238E27FC236}">
                  <a16:creationId xmlns:a16="http://schemas.microsoft.com/office/drawing/2014/main" id="{521EA251-A24F-402B-982F-B20CBB740680}"/>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3" name="Shape 1911">
              <a:extLst>
                <a:ext uri="{FF2B5EF4-FFF2-40B4-BE49-F238E27FC236}">
                  <a16:creationId xmlns:a16="http://schemas.microsoft.com/office/drawing/2014/main" id="{A936A3AC-B90B-4157-9B83-0DB70F0F521F}"/>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4" name="Shape 1912">
              <a:extLst>
                <a:ext uri="{FF2B5EF4-FFF2-40B4-BE49-F238E27FC236}">
                  <a16:creationId xmlns:a16="http://schemas.microsoft.com/office/drawing/2014/main" id="{16831656-C203-4517-B616-2FC5E62BF2E7}"/>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5" name="Shape 1913">
              <a:extLst>
                <a:ext uri="{FF2B5EF4-FFF2-40B4-BE49-F238E27FC236}">
                  <a16:creationId xmlns:a16="http://schemas.microsoft.com/office/drawing/2014/main" id="{53DF7054-448E-40F9-9110-2B8A21A5BF53}"/>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6" name="Shape 1914">
              <a:extLst>
                <a:ext uri="{FF2B5EF4-FFF2-40B4-BE49-F238E27FC236}">
                  <a16:creationId xmlns:a16="http://schemas.microsoft.com/office/drawing/2014/main" id="{1BDDC041-8078-4D26-BA8F-AF10EC6B0D5E}"/>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7" name="Shape 1915">
              <a:extLst>
                <a:ext uri="{FF2B5EF4-FFF2-40B4-BE49-F238E27FC236}">
                  <a16:creationId xmlns:a16="http://schemas.microsoft.com/office/drawing/2014/main" id="{B78BA3AF-B541-43EB-B410-E92649B1A545}"/>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8" name="Shape 1916">
              <a:extLst>
                <a:ext uri="{FF2B5EF4-FFF2-40B4-BE49-F238E27FC236}">
                  <a16:creationId xmlns:a16="http://schemas.microsoft.com/office/drawing/2014/main" id="{16A5572A-A1BE-47B6-89C7-7C0903292094}"/>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99" name="Shape 1917">
              <a:extLst>
                <a:ext uri="{FF2B5EF4-FFF2-40B4-BE49-F238E27FC236}">
                  <a16:creationId xmlns:a16="http://schemas.microsoft.com/office/drawing/2014/main" id="{658A22F6-2DB6-40DE-A275-FA3F4813B218}"/>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0" name="Shape 1918">
              <a:extLst>
                <a:ext uri="{FF2B5EF4-FFF2-40B4-BE49-F238E27FC236}">
                  <a16:creationId xmlns:a16="http://schemas.microsoft.com/office/drawing/2014/main" id="{4CB82352-B684-4FFF-9BFD-AED789011833}"/>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1" name="Shape 1919">
              <a:extLst>
                <a:ext uri="{FF2B5EF4-FFF2-40B4-BE49-F238E27FC236}">
                  <a16:creationId xmlns:a16="http://schemas.microsoft.com/office/drawing/2014/main" id="{AC5BCD1A-C34B-48D8-8647-D3814D3C7F15}"/>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2" name="Shape 1921">
              <a:extLst>
                <a:ext uri="{FF2B5EF4-FFF2-40B4-BE49-F238E27FC236}">
                  <a16:creationId xmlns:a16="http://schemas.microsoft.com/office/drawing/2014/main" id="{12579536-96F8-4677-8286-E43D5FBCC930}"/>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3" name="Shape 1922">
              <a:extLst>
                <a:ext uri="{FF2B5EF4-FFF2-40B4-BE49-F238E27FC236}">
                  <a16:creationId xmlns:a16="http://schemas.microsoft.com/office/drawing/2014/main" id="{5BE6DA2D-F82F-458B-9BAF-37A9B385B2F3}"/>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4" name="Shape 1923">
              <a:extLst>
                <a:ext uri="{FF2B5EF4-FFF2-40B4-BE49-F238E27FC236}">
                  <a16:creationId xmlns:a16="http://schemas.microsoft.com/office/drawing/2014/main" id="{811B6F68-0A0A-49BB-92A9-A8AA2AA8B285}"/>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5" name="Shape 1924">
              <a:extLst>
                <a:ext uri="{FF2B5EF4-FFF2-40B4-BE49-F238E27FC236}">
                  <a16:creationId xmlns:a16="http://schemas.microsoft.com/office/drawing/2014/main" id="{FF691E17-698A-431B-AB8D-0FE72026EAC3}"/>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6" name="Shape 1925">
              <a:extLst>
                <a:ext uri="{FF2B5EF4-FFF2-40B4-BE49-F238E27FC236}">
                  <a16:creationId xmlns:a16="http://schemas.microsoft.com/office/drawing/2014/main" id="{8ABB6501-698E-4D30-A8E7-6187EC12739E}"/>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7" name="Shape 1926">
              <a:extLst>
                <a:ext uri="{FF2B5EF4-FFF2-40B4-BE49-F238E27FC236}">
                  <a16:creationId xmlns:a16="http://schemas.microsoft.com/office/drawing/2014/main" id="{6EFB1ADC-D199-4951-8D05-9DB58C9CE615}"/>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8" name="Shape 1927">
              <a:extLst>
                <a:ext uri="{FF2B5EF4-FFF2-40B4-BE49-F238E27FC236}">
                  <a16:creationId xmlns:a16="http://schemas.microsoft.com/office/drawing/2014/main" id="{037CF03A-C068-400B-8CF9-C76EA98F8D89}"/>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09" name="Shape 1928">
              <a:extLst>
                <a:ext uri="{FF2B5EF4-FFF2-40B4-BE49-F238E27FC236}">
                  <a16:creationId xmlns:a16="http://schemas.microsoft.com/office/drawing/2014/main" id="{08104B13-A425-4511-8D35-D6C519BEF876}"/>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10" name="Shape 1929">
              <a:extLst>
                <a:ext uri="{FF2B5EF4-FFF2-40B4-BE49-F238E27FC236}">
                  <a16:creationId xmlns:a16="http://schemas.microsoft.com/office/drawing/2014/main" id="{4697FD16-09D3-4316-95D8-7BC96F15DEEC}"/>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11" name="Shape 1930">
              <a:extLst>
                <a:ext uri="{FF2B5EF4-FFF2-40B4-BE49-F238E27FC236}">
                  <a16:creationId xmlns:a16="http://schemas.microsoft.com/office/drawing/2014/main" id="{1B0F2336-8388-41C5-A6A8-3472844C1BD3}"/>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12" name="Shape 1931">
              <a:extLst>
                <a:ext uri="{FF2B5EF4-FFF2-40B4-BE49-F238E27FC236}">
                  <a16:creationId xmlns:a16="http://schemas.microsoft.com/office/drawing/2014/main" id="{E310DA5C-5CCE-4B01-B5AE-C9BB5915CA1F}"/>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13" name="Shape 1932">
              <a:extLst>
                <a:ext uri="{FF2B5EF4-FFF2-40B4-BE49-F238E27FC236}">
                  <a16:creationId xmlns:a16="http://schemas.microsoft.com/office/drawing/2014/main" id="{3E23A1F3-C040-44F2-AC7E-ABC4AFEA616F}"/>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14" name="Shape 1933">
              <a:extLst>
                <a:ext uri="{FF2B5EF4-FFF2-40B4-BE49-F238E27FC236}">
                  <a16:creationId xmlns:a16="http://schemas.microsoft.com/office/drawing/2014/main" id="{ADB9106F-FA30-4AA8-A501-5CB5D16C55D6}"/>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15" name="Shape 1934">
              <a:extLst>
                <a:ext uri="{FF2B5EF4-FFF2-40B4-BE49-F238E27FC236}">
                  <a16:creationId xmlns:a16="http://schemas.microsoft.com/office/drawing/2014/main" id="{DD68E346-3A96-4E21-8F9B-08F40380CC76}"/>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16" name="Shape 1935">
              <a:extLst>
                <a:ext uri="{FF2B5EF4-FFF2-40B4-BE49-F238E27FC236}">
                  <a16:creationId xmlns:a16="http://schemas.microsoft.com/office/drawing/2014/main" id="{182666C9-35D7-4B85-9071-39DCAD39286F}"/>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117" name="Shape 1936">
              <a:extLst>
                <a:ext uri="{FF2B5EF4-FFF2-40B4-BE49-F238E27FC236}">
                  <a16:creationId xmlns:a16="http://schemas.microsoft.com/office/drawing/2014/main" id="{49053EA2-7B74-41A2-ACF6-B95A2EE4808F}"/>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grpSp>
      <p:sp>
        <p:nvSpPr>
          <p:cNvPr id="118" name="Shape 2843">
            <a:extLst>
              <a:ext uri="{FF2B5EF4-FFF2-40B4-BE49-F238E27FC236}">
                <a16:creationId xmlns:a16="http://schemas.microsoft.com/office/drawing/2014/main" id="{E35BC8A6-5A13-412B-92E9-9A9B4CA974DE}"/>
              </a:ext>
            </a:extLst>
          </p:cNvPr>
          <p:cNvSpPr/>
          <p:nvPr/>
        </p:nvSpPr>
        <p:spPr>
          <a:xfrm>
            <a:off x="5713828" y="1487163"/>
            <a:ext cx="764342" cy="1060899"/>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19" name="Shape 2871">
            <a:extLst>
              <a:ext uri="{FF2B5EF4-FFF2-40B4-BE49-F238E27FC236}">
                <a16:creationId xmlns:a16="http://schemas.microsoft.com/office/drawing/2014/main" id="{EA360616-763C-4788-8498-AEEB75E20F1F}"/>
              </a:ext>
            </a:extLst>
          </p:cNvPr>
          <p:cNvSpPr/>
          <p:nvPr/>
        </p:nvSpPr>
        <p:spPr>
          <a:xfrm>
            <a:off x="10086756" y="1553991"/>
            <a:ext cx="860746" cy="927243"/>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pic>
        <p:nvPicPr>
          <p:cNvPr id="4" name="Picture 3" descr="A close up of a sign&#10;&#10;Description automatically generated">
            <a:extLst>
              <a:ext uri="{FF2B5EF4-FFF2-40B4-BE49-F238E27FC236}">
                <a16:creationId xmlns:a16="http://schemas.microsoft.com/office/drawing/2014/main" id="{10E2D72F-2E65-422D-8B80-322188A7B0B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0196" y="2882259"/>
            <a:ext cx="1828800" cy="577129"/>
          </a:xfrm>
          <a:prstGeom prst="rect">
            <a:avLst/>
          </a:prstGeom>
        </p:spPr>
      </p:pic>
      <p:pic>
        <p:nvPicPr>
          <p:cNvPr id="1026" name="Picture 2">
            <a:extLst>
              <a:ext uri="{FF2B5EF4-FFF2-40B4-BE49-F238E27FC236}">
                <a16:creationId xmlns:a16="http://schemas.microsoft.com/office/drawing/2014/main" id="{0D89CCB3-B29C-4529-BECD-2EA5CF594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396" y="34981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35F875-F672-45B0-A96D-D81940BA6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196" y="4451376"/>
            <a:ext cx="1828800" cy="5633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5C5B52-81BE-4C0D-9F7D-61F097E142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297" b="38765"/>
          <a:stretch/>
        </p:blipFill>
        <p:spPr bwMode="auto">
          <a:xfrm>
            <a:off x="840196" y="5053471"/>
            <a:ext cx="1828800" cy="5223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592FFDF-E6A6-4C4A-8ED1-D088B3A8A4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356" y="5614646"/>
            <a:ext cx="1554480" cy="6386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515DCE3-0C0C-4480-AD3D-979616AD8DE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9225" b="37889"/>
          <a:stretch/>
        </p:blipFill>
        <p:spPr bwMode="auto">
          <a:xfrm>
            <a:off x="4649239" y="2933128"/>
            <a:ext cx="2893520" cy="4753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8" descr="Vitabiotics - Home | Facebook">
            <a:extLst>
              <a:ext uri="{FF2B5EF4-FFF2-40B4-BE49-F238E27FC236}">
                <a16:creationId xmlns:a16="http://schemas.microsoft.com/office/drawing/2014/main" id="{1E2688FF-7A92-49C9-9BC6-DEEEA55BB2C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374" b="29929"/>
          <a:stretch/>
        </p:blipFill>
        <p:spPr bwMode="auto">
          <a:xfrm>
            <a:off x="5294139" y="3398920"/>
            <a:ext cx="1603720" cy="645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6" descr="SevenSeas - Home | Facebook">
            <a:extLst>
              <a:ext uri="{FF2B5EF4-FFF2-40B4-BE49-F238E27FC236}">
                <a16:creationId xmlns:a16="http://schemas.microsoft.com/office/drawing/2014/main" id="{3B13E6F5-8FE0-4ADE-9942-204246F989F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001" b="17627"/>
          <a:stretch/>
        </p:blipFill>
        <p:spPr bwMode="auto">
          <a:xfrm>
            <a:off x="5543344" y="4034446"/>
            <a:ext cx="1105310" cy="645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2" descr="Boots Logo">
            <a:extLst>
              <a:ext uri="{FF2B5EF4-FFF2-40B4-BE49-F238E27FC236}">
                <a16:creationId xmlns:a16="http://schemas.microsoft.com/office/drawing/2014/main" id="{F64DA914-920C-487F-A429-B8B1B93215F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8504" y="4669972"/>
            <a:ext cx="1314991" cy="7622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1976818-2A0A-42A1-90E0-16CFA83A7E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68408" y="5422573"/>
            <a:ext cx="1655182" cy="92887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4" descr="Abtei - Deutsche Standards: Marken des Jahrhunderts 2019">
            <a:extLst>
              <a:ext uri="{FF2B5EF4-FFF2-40B4-BE49-F238E27FC236}">
                <a16:creationId xmlns:a16="http://schemas.microsoft.com/office/drawing/2014/main" id="{B0432F40-8FEF-4BE1-9A6A-7B731A02FC6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5433" b="16425"/>
          <a:stretch/>
        </p:blipFill>
        <p:spPr bwMode="auto">
          <a:xfrm>
            <a:off x="9904327" y="2789722"/>
            <a:ext cx="1225604" cy="76220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a:extLst>
              <a:ext uri="{FF2B5EF4-FFF2-40B4-BE49-F238E27FC236}">
                <a16:creationId xmlns:a16="http://schemas.microsoft.com/office/drawing/2014/main" id="{463B87F4-2252-4079-9FED-0E7D50197687}"/>
              </a:ext>
            </a:extLst>
          </p:cNvPr>
          <p:cNvPicPr>
            <a:picLocks noChangeAspect="1"/>
          </p:cNvPicPr>
          <p:nvPr/>
        </p:nvPicPr>
        <p:blipFill rotWithShape="1">
          <a:blip r:embed="rId14"/>
          <a:srcRect l="60598" t="47082" r="29349" b="44861"/>
          <a:stretch/>
        </p:blipFill>
        <p:spPr>
          <a:xfrm>
            <a:off x="9904327" y="3629096"/>
            <a:ext cx="1225604" cy="552565"/>
          </a:xfrm>
          <a:prstGeom prst="rect">
            <a:avLst/>
          </a:prstGeom>
        </p:spPr>
      </p:pic>
      <p:pic>
        <p:nvPicPr>
          <p:cNvPr id="123" name="Picture 122">
            <a:extLst>
              <a:ext uri="{FF2B5EF4-FFF2-40B4-BE49-F238E27FC236}">
                <a16:creationId xmlns:a16="http://schemas.microsoft.com/office/drawing/2014/main" id="{E6A15510-005B-4623-8461-2FE046E40118}"/>
              </a:ext>
            </a:extLst>
          </p:cNvPr>
          <p:cNvPicPr>
            <a:picLocks noChangeAspect="1"/>
          </p:cNvPicPr>
          <p:nvPr/>
        </p:nvPicPr>
        <p:blipFill rotWithShape="1">
          <a:blip r:embed="rId15"/>
          <a:srcRect l="65707" t="32664" r="22188" b="58858"/>
          <a:stretch/>
        </p:blipFill>
        <p:spPr>
          <a:xfrm>
            <a:off x="9779176" y="4258833"/>
            <a:ext cx="1475906" cy="581404"/>
          </a:xfrm>
          <a:prstGeom prst="rect">
            <a:avLst/>
          </a:prstGeom>
        </p:spPr>
      </p:pic>
      <p:pic>
        <p:nvPicPr>
          <p:cNvPr id="1038" name="Picture 14">
            <a:extLst>
              <a:ext uri="{FF2B5EF4-FFF2-40B4-BE49-F238E27FC236}">
                <a16:creationId xmlns:a16="http://schemas.microsoft.com/office/drawing/2014/main" id="{401E6881-DDEF-45B0-9C53-08A4F0C027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56799" y="4917409"/>
            <a:ext cx="1720660" cy="76220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FC9ED6B7-7D8A-4D80-A516-378B5695F26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746" t="22641" r="20746" b="52193"/>
          <a:stretch/>
        </p:blipFill>
        <p:spPr bwMode="auto">
          <a:xfrm>
            <a:off x="9689538" y="5756783"/>
            <a:ext cx="1655182" cy="496548"/>
          </a:xfrm>
          <a:prstGeom prst="rect">
            <a:avLst/>
          </a:prstGeom>
          <a:noFill/>
          <a:extLst>
            <a:ext uri="{909E8E84-426E-40DD-AFC4-6F175D3DCCD1}">
              <a14:hiddenFill xmlns:a14="http://schemas.microsoft.com/office/drawing/2010/main">
                <a:solidFill>
                  <a:srgbClr val="FFFFFF"/>
                </a:solidFill>
              </a14:hiddenFill>
            </a:ext>
          </a:extLst>
        </p:spPr>
      </p:pic>
      <p:sp>
        <p:nvSpPr>
          <p:cNvPr id="126" name="Freeform 260">
            <a:extLst>
              <a:ext uri="{FF2B5EF4-FFF2-40B4-BE49-F238E27FC236}">
                <a16:creationId xmlns:a16="http://schemas.microsoft.com/office/drawing/2014/main" id="{8642EAB6-0981-3A48-BFC7-BEE1C7297B47}"/>
              </a:ext>
            </a:extLst>
          </p:cNvPr>
          <p:cNvSpPr>
            <a:spLocks noChangeAspect="1" noEditPoints="1"/>
          </p:cNvSpPr>
          <p:nvPr/>
        </p:nvSpPr>
        <p:spPr bwMode="auto">
          <a:xfrm>
            <a:off x="1071417" y="787452"/>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2" name="TextBox 1">
            <a:extLst>
              <a:ext uri="{FF2B5EF4-FFF2-40B4-BE49-F238E27FC236}">
                <a16:creationId xmlns:a16="http://schemas.microsoft.com/office/drawing/2014/main" id="{3F860A75-F49C-8C46-A9BF-A264D7E9685B}"/>
              </a:ext>
            </a:extLst>
          </p:cNvPr>
          <p:cNvSpPr txBox="1"/>
          <p:nvPr/>
        </p:nvSpPr>
        <p:spPr>
          <a:xfrm>
            <a:off x="1376209" y="2560764"/>
            <a:ext cx="749147" cy="369332"/>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US</a:t>
            </a:r>
          </a:p>
        </p:txBody>
      </p:sp>
      <p:sp>
        <p:nvSpPr>
          <p:cNvPr id="6" name="TextBox 5">
            <a:extLst>
              <a:ext uri="{FF2B5EF4-FFF2-40B4-BE49-F238E27FC236}">
                <a16:creationId xmlns:a16="http://schemas.microsoft.com/office/drawing/2014/main" id="{342490D7-356B-8B46-952E-8B2B4E2F5652}"/>
              </a:ext>
            </a:extLst>
          </p:cNvPr>
          <p:cNvSpPr txBox="1"/>
          <p:nvPr/>
        </p:nvSpPr>
        <p:spPr>
          <a:xfrm>
            <a:off x="5294139" y="2621554"/>
            <a:ext cx="1645342" cy="369332"/>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UK</a:t>
            </a:r>
          </a:p>
        </p:txBody>
      </p:sp>
      <p:sp>
        <p:nvSpPr>
          <p:cNvPr id="7" name="TextBox 6">
            <a:extLst>
              <a:ext uri="{FF2B5EF4-FFF2-40B4-BE49-F238E27FC236}">
                <a16:creationId xmlns:a16="http://schemas.microsoft.com/office/drawing/2014/main" id="{8D1DDDED-E5EE-CB47-8420-A10EE52BAEB5}"/>
              </a:ext>
            </a:extLst>
          </p:cNvPr>
          <p:cNvSpPr txBox="1"/>
          <p:nvPr/>
        </p:nvSpPr>
        <p:spPr>
          <a:xfrm>
            <a:off x="9388560" y="2562706"/>
            <a:ext cx="2166343" cy="379829"/>
          </a:xfrm>
          <a:prstGeom prst="rect">
            <a:avLst/>
          </a:prstGeom>
          <a:noFill/>
        </p:spPr>
        <p:txBody>
          <a:bodyPr wrap="square" rtlCol="0">
            <a:spAutoFit/>
          </a:bodyPr>
          <a:lstStyle/>
          <a:p>
            <a:pPr algn="ctr"/>
            <a:r>
              <a:rPr lang="en-US" b="1" dirty="0">
                <a:solidFill>
                  <a:srgbClr val="035153"/>
                </a:solidFill>
                <a:latin typeface="Arial" panose="020B0604020202020204" pitchFamily="34" charset="0"/>
                <a:cs typeface="Arial" panose="020B0604020202020204" pitchFamily="34" charset="0"/>
              </a:rPr>
              <a:t>Germany</a:t>
            </a:r>
          </a:p>
        </p:txBody>
      </p:sp>
    </p:spTree>
    <p:extLst>
      <p:ext uri="{BB962C8B-B14F-4D97-AF65-F5344CB8AC3E}">
        <p14:creationId xmlns:p14="http://schemas.microsoft.com/office/powerpoint/2010/main" val="40366536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E5589F8B-E21C-4355-BC24-41E8CB32728C}"/>
              </a:ext>
            </a:extLst>
          </p:cNvPr>
          <p:cNvSpPr/>
          <p:nvPr/>
        </p:nvSpPr>
        <p:spPr>
          <a:xfrm>
            <a:off x="4838533" y="2469821"/>
            <a:ext cx="1114825" cy="1078258"/>
          </a:xfrm>
          <a:prstGeom prst="ellipse">
            <a:avLst/>
          </a:prstGeom>
          <a:solidFill>
            <a:schemeClr val="accent3">
              <a:lumMod val="25000"/>
              <a:alpha val="82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19%</a:t>
            </a:r>
          </a:p>
        </p:txBody>
      </p:sp>
      <p:sp>
        <p:nvSpPr>
          <p:cNvPr id="48" name="Oval 47">
            <a:extLst>
              <a:ext uri="{FF2B5EF4-FFF2-40B4-BE49-F238E27FC236}">
                <a16:creationId xmlns:a16="http://schemas.microsoft.com/office/drawing/2014/main" id="{EA530978-8A97-489F-A760-7C71BCB7B34C}"/>
              </a:ext>
            </a:extLst>
          </p:cNvPr>
          <p:cNvSpPr/>
          <p:nvPr/>
        </p:nvSpPr>
        <p:spPr>
          <a:xfrm>
            <a:off x="7294935" y="2375437"/>
            <a:ext cx="1115568" cy="1088136"/>
          </a:xfrm>
          <a:prstGeom prst="ellipse">
            <a:avLst/>
          </a:prstGeom>
          <a:solidFill>
            <a:schemeClr val="accent3">
              <a:lumMod val="25000"/>
              <a:alpha val="82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9%</a:t>
            </a:r>
          </a:p>
        </p:txBody>
      </p:sp>
      <p:sp>
        <p:nvSpPr>
          <p:cNvPr id="50" name="Oval 49">
            <a:extLst>
              <a:ext uri="{FF2B5EF4-FFF2-40B4-BE49-F238E27FC236}">
                <a16:creationId xmlns:a16="http://schemas.microsoft.com/office/drawing/2014/main" id="{F8D89696-56E7-4820-95B6-79FA41DDF692}"/>
              </a:ext>
            </a:extLst>
          </p:cNvPr>
          <p:cNvSpPr/>
          <p:nvPr/>
        </p:nvSpPr>
        <p:spPr>
          <a:xfrm>
            <a:off x="9932242" y="2208378"/>
            <a:ext cx="1115568" cy="1078992"/>
          </a:xfrm>
          <a:prstGeom prst="ellipse">
            <a:avLst/>
          </a:prstGeom>
          <a:solidFill>
            <a:schemeClr val="accent3">
              <a:lumMod val="25000"/>
              <a:alpha val="82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3%</a:t>
            </a:r>
            <a:endParaRPr lang="en-GB" sz="1600" b="1" dirty="0">
              <a:solidFill>
                <a:schemeClr val="bg1">
                  <a:lumMod val="95000"/>
                </a:schemeClr>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76CBC41-CA15-4A8A-B1EE-EDDA62FE36F3}"/>
              </a:ext>
            </a:extLst>
          </p:cNvPr>
          <p:cNvSpPr/>
          <p:nvPr/>
        </p:nvSpPr>
        <p:spPr>
          <a:xfrm>
            <a:off x="671084" y="2663177"/>
            <a:ext cx="1115568" cy="1078992"/>
          </a:xfrm>
          <a:prstGeom prst="ellipse">
            <a:avLst/>
          </a:prstGeom>
          <a:solidFill>
            <a:schemeClr val="accent3">
              <a:lumMod val="25000"/>
              <a:alpha val="82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35%</a:t>
            </a:r>
          </a:p>
        </p:txBody>
      </p:sp>
      <p:sp>
        <p:nvSpPr>
          <p:cNvPr id="44" name="Oval 43">
            <a:extLst>
              <a:ext uri="{FF2B5EF4-FFF2-40B4-BE49-F238E27FC236}">
                <a16:creationId xmlns:a16="http://schemas.microsoft.com/office/drawing/2014/main" id="{CA9FABE4-8BDF-4C30-9F62-0C2ADE9E1E62}"/>
              </a:ext>
            </a:extLst>
          </p:cNvPr>
          <p:cNvSpPr/>
          <p:nvPr/>
        </p:nvSpPr>
        <p:spPr>
          <a:xfrm>
            <a:off x="2698561" y="2581422"/>
            <a:ext cx="1115568" cy="1078992"/>
          </a:xfrm>
          <a:prstGeom prst="ellipse">
            <a:avLst/>
          </a:prstGeom>
          <a:solidFill>
            <a:schemeClr val="accent3">
              <a:lumMod val="25000"/>
              <a:alpha val="82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lumMod val="95000"/>
                  </a:schemeClr>
                </a:solidFill>
                <a:latin typeface="Arial" panose="020B0604020202020204" pitchFamily="34" charset="0"/>
                <a:cs typeface="Arial" panose="020B0604020202020204" pitchFamily="34" charset="0"/>
              </a:rPr>
              <a:t>25%</a:t>
            </a:r>
          </a:p>
        </p:txBody>
      </p:sp>
      <p:sp>
        <p:nvSpPr>
          <p:cNvPr id="4" name="Title 3">
            <a:extLst>
              <a:ext uri="{FF2B5EF4-FFF2-40B4-BE49-F238E27FC236}">
                <a16:creationId xmlns:a16="http://schemas.microsoft.com/office/drawing/2014/main" id="{8DD018AE-A344-4900-AF5E-D9DEC50209DA}"/>
              </a:ext>
            </a:extLst>
          </p:cNvPr>
          <p:cNvSpPr>
            <a:spLocks noGrp="1"/>
          </p:cNvSpPr>
          <p:nvPr>
            <p:ph type="title"/>
          </p:nvPr>
        </p:nvSpPr>
        <p:spPr/>
        <p:txBody>
          <a:bodyPr>
            <a:normAutofit/>
          </a:bodyPr>
          <a:lstStyle/>
          <a:p>
            <a:r>
              <a:rPr lang="en-US" sz="2800" dirty="0">
                <a:latin typeface="Arial Black" panose="020B0A04020102020204" pitchFamily="34" charset="0"/>
                <a:cs typeface="Arial Bold" panose="020B0704020202020204" pitchFamily="34" charset="0"/>
              </a:rPr>
              <a:t>What do prebiotics users spend?</a:t>
            </a:r>
          </a:p>
        </p:txBody>
      </p:sp>
      <p:sp>
        <p:nvSpPr>
          <p:cNvPr id="38" name="TextBox 37">
            <a:extLst>
              <a:ext uri="{FF2B5EF4-FFF2-40B4-BE49-F238E27FC236}">
                <a16:creationId xmlns:a16="http://schemas.microsoft.com/office/drawing/2014/main" id="{29A967A2-F4C7-4FEF-84F7-F688906EA1AE}"/>
              </a:ext>
            </a:extLst>
          </p:cNvPr>
          <p:cNvSpPr txBox="1"/>
          <p:nvPr/>
        </p:nvSpPr>
        <p:spPr>
          <a:xfrm>
            <a:off x="3625794" y="1482418"/>
            <a:ext cx="4655127" cy="646331"/>
          </a:xfrm>
          <a:prstGeom prst="rect">
            <a:avLst/>
          </a:prstGeom>
          <a:solidFill>
            <a:schemeClr val="bg1">
              <a:lumMod val="75000"/>
              <a:alpha val="34000"/>
            </a:schemeClr>
          </a:solidFill>
          <a:ln w="19050" cmpd="dbl">
            <a:noFill/>
          </a:ln>
        </p:spPr>
        <p:txBody>
          <a:bodyPr wrap="square" rtlCol="0">
            <a:spAutoFit/>
          </a:bodyPr>
          <a:lstStyle/>
          <a:p>
            <a:pPr algn="ctr" rtl="0">
              <a:defRPr sz="1600" b="0" i="0" u="none" strike="noStrike" kern="1200" baseline="0">
                <a:solidFill>
                  <a:prstClr val="black"/>
                </a:solidFill>
                <a:latin typeface="Helvetica Light" panose="020B0403020202020204" pitchFamily="34" charset="0"/>
                <a:ea typeface="+mn-ea"/>
                <a:cs typeface="+mn-cs"/>
              </a:defRPr>
            </a:pPr>
            <a:r>
              <a:rPr lang="en-US" sz="2000" i="0" dirty="0">
                <a:latin typeface="Helvetica Light" panose="020B0403020202020204"/>
              </a:rPr>
              <a:t>Individual Monthly Prebiotic Spend</a:t>
            </a:r>
          </a:p>
          <a:p>
            <a:pPr algn="ctr" rtl="0">
              <a:defRPr sz="1600" b="0" i="0" u="none" strike="noStrike" kern="1200" baseline="0">
                <a:solidFill>
                  <a:prstClr val="black"/>
                </a:solidFill>
                <a:latin typeface="Helvetica Light" panose="020B0403020202020204" pitchFamily="34" charset="0"/>
                <a:ea typeface="+mn-ea"/>
                <a:cs typeface="+mn-cs"/>
              </a:defRPr>
            </a:pPr>
            <a:r>
              <a:rPr lang="en-US" dirty="0">
                <a:latin typeface="Helvetica Light" panose="020B0403020202020204"/>
              </a:rPr>
              <a:t>Based on All Prebiotic Users</a:t>
            </a:r>
            <a:endParaRPr lang="en-US" sz="2000" i="0" dirty="0">
              <a:latin typeface="Helvetica Light" panose="020B0403020202020204"/>
            </a:endParaRPr>
          </a:p>
        </p:txBody>
      </p:sp>
      <p:sp>
        <p:nvSpPr>
          <p:cNvPr id="23" name="TextBox 22">
            <a:extLst>
              <a:ext uri="{FF2B5EF4-FFF2-40B4-BE49-F238E27FC236}">
                <a16:creationId xmlns:a16="http://schemas.microsoft.com/office/drawing/2014/main" id="{C5AAC2E7-3433-4255-8A10-5AAE5592307F}"/>
              </a:ext>
            </a:extLst>
          </p:cNvPr>
          <p:cNvSpPr txBox="1"/>
          <p:nvPr/>
        </p:nvSpPr>
        <p:spPr>
          <a:xfrm>
            <a:off x="374863" y="5392999"/>
            <a:ext cx="1704487" cy="338554"/>
          </a:xfrm>
          <a:prstGeom prst="rect">
            <a:avLst/>
          </a:prstGeom>
          <a:noFill/>
          <a:ln>
            <a:noFill/>
          </a:ln>
          <a:effectLst>
            <a:glow rad="139700">
              <a:schemeClr val="accent3">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ctr"/>
            <a:r>
              <a:rPr lang="en-US" sz="1600" dirty="0">
                <a:latin typeface="Grotesque Light"/>
              </a:rPr>
              <a:t>Less than $10</a:t>
            </a:r>
          </a:p>
        </p:txBody>
      </p:sp>
      <p:sp>
        <p:nvSpPr>
          <p:cNvPr id="17" name="TextBox 16">
            <a:extLst>
              <a:ext uri="{FF2B5EF4-FFF2-40B4-BE49-F238E27FC236}">
                <a16:creationId xmlns:a16="http://schemas.microsoft.com/office/drawing/2014/main" id="{E5369A38-AAD1-4273-BA6A-4556CC53649E}"/>
              </a:ext>
            </a:extLst>
          </p:cNvPr>
          <p:cNvSpPr txBox="1"/>
          <p:nvPr/>
        </p:nvSpPr>
        <p:spPr>
          <a:xfrm>
            <a:off x="4764697" y="5392999"/>
            <a:ext cx="1292515" cy="338554"/>
          </a:xfrm>
          <a:prstGeom prst="rect">
            <a:avLst/>
          </a:prstGeom>
          <a:noFill/>
          <a:ln>
            <a:noFill/>
          </a:ln>
          <a:effectLst>
            <a:glow rad="139700">
              <a:schemeClr val="accent3">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1600" dirty="0">
                <a:latin typeface="Grotesque Light"/>
              </a:rPr>
              <a:t>$20-$29</a:t>
            </a:r>
          </a:p>
        </p:txBody>
      </p:sp>
      <p:sp>
        <p:nvSpPr>
          <p:cNvPr id="32" name="TextBox 31">
            <a:extLst>
              <a:ext uri="{FF2B5EF4-FFF2-40B4-BE49-F238E27FC236}">
                <a16:creationId xmlns:a16="http://schemas.microsoft.com/office/drawing/2014/main" id="{A508D929-F9F5-4FDD-9F75-60AE576E7CB3}"/>
              </a:ext>
            </a:extLst>
          </p:cNvPr>
          <p:cNvSpPr txBox="1"/>
          <p:nvPr/>
        </p:nvSpPr>
        <p:spPr>
          <a:xfrm>
            <a:off x="2637427" y="5392999"/>
            <a:ext cx="1292515" cy="338554"/>
          </a:xfrm>
          <a:prstGeom prst="rect">
            <a:avLst/>
          </a:prstGeom>
          <a:noFill/>
          <a:ln>
            <a:noFill/>
          </a:ln>
          <a:effectLst>
            <a:glow rad="139700">
              <a:schemeClr val="accent3">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ctr"/>
            <a:r>
              <a:rPr lang="en-US" sz="1600" dirty="0">
                <a:latin typeface="Grotesque Light"/>
              </a:rPr>
              <a:t>$10-$19</a:t>
            </a:r>
          </a:p>
        </p:txBody>
      </p:sp>
      <p:sp>
        <p:nvSpPr>
          <p:cNvPr id="34" name="TextBox 33">
            <a:extLst>
              <a:ext uri="{FF2B5EF4-FFF2-40B4-BE49-F238E27FC236}">
                <a16:creationId xmlns:a16="http://schemas.microsoft.com/office/drawing/2014/main" id="{94394C6B-616E-4F66-B917-FF492384D4A8}"/>
              </a:ext>
            </a:extLst>
          </p:cNvPr>
          <p:cNvSpPr txBox="1"/>
          <p:nvPr/>
        </p:nvSpPr>
        <p:spPr>
          <a:xfrm>
            <a:off x="7173366" y="5392999"/>
            <a:ext cx="1407017" cy="338554"/>
          </a:xfrm>
          <a:prstGeom prst="rect">
            <a:avLst/>
          </a:prstGeom>
          <a:noFill/>
          <a:ln>
            <a:noFill/>
          </a:ln>
          <a:effectLst>
            <a:glow rad="139700">
              <a:schemeClr val="accent3">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ctr"/>
            <a:r>
              <a:rPr lang="en-US" sz="1600" dirty="0">
                <a:latin typeface="Grotesque Light"/>
              </a:rPr>
              <a:t>$30-$49</a:t>
            </a:r>
          </a:p>
        </p:txBody>
      </p:sp>
      <p:sp>
        <p:nvSpPr>
          <p:cNvPr id="40" name="TextBox 39">
            <a:extLst>
              <a:ext uri="{FF2B5EF4-FFF2-40B4-BE49-F238E27FC236}">
                <a16:creationId xmlns:a16="http://schemas.microsoft.com/office/drawing/2014/main" id="{52CDF8DF-32F6-4DDD-825A-944820877333}"/>
              </a:ext>
            </a:extLst>
          </p:cNvPr>
          <p:cNvSpPr txBox="1"/>
          <p:nvPr/>
        </p:nvSpPr>
        <p:spPr>
          <a:xfrm>
            <a:off x="9932242" y="5392999"/>
            <a:ext cx="1407018" cy="338554"/>
          </a:xfrm>
          <a:prstGeom prst="rect">
            <a:avLst/>
          </a:prstGeom>
          <a:noFill/>
          <a:ln>
            <a:noFill/>
          </a:ln>
          <a:effectLst>
            <a:glow rad="139700">
              <a:schemeClr val="accent3">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ctr"/>
            <a:r>
              <a:rPr lang="en-US" sz="1600" dirty="0">
                <a:latin typeface="Grotesque Light"/>
              </a:rPr>
              <a:t>$50 or more</a:t>
            </a:r>
          </a:p>
        </p:txBody>
      </p:sp>
      <p:sp>
        <p:nvSpPr>
          <p:cNvPr id="2" name="TextBox 1">
            <a:extLst>
              <a:ext uri="{FF2B5EF4-FFF2-40B4-BE49-F238E27FC236}">
                <a16:creationId xmlns:a16="http://schemas.microsoft.com/office/drawing/2014/main" id="{52EB725E-1E6B-4F5F-AD7B-325DABE2A825}"/>
              </a:ext>
            </a:extLst>
          </p:cNvPr>
          <p:cNvSpPr txBox="1"/>
          <p:nvPr/>
        </p:nvSpPr>
        <p:spPr>
          <a:xfrm>
            <a:off x="13145" y="6462728"/>
            <a:ext cx="10981198"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Take prebiotics at all is a combination of irregular and regular users, N=701. Question: “Approximately how much per month do you spend on this supplement?”</a:t>
            </a:r>
          </a:p>
        </p:txBody>
      </p:sp>
      <p:pic>
        <p:nvPicPr>
          <p:cNvPr id="5" name="Graphic 4" descr="Shopping cart">
            <a:extLst>
              <a:ext uri="{FF2B5EF4-FFF2-40B4-BE49-F238E27FC236}">
                <a16:creationId xmlns:a16="http://schemas.microsoft.com/office/drawing/2014/main" id="{2DCA9B4F-AD3A-4D93-8A3F-C2BCF413C7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826" y="3389202"/>
            <a:ext cx="1330085" cy="1371600"/>
          </a:xfrm>
          <a:prstGeom prst="rect">
            <a:avLst/>
          </a:prstGeom>
        </p:spPr>
      </p:pic>
      <p:pic>
        <p:nvPicPr>
          <p:cNvPr id="6" name="Graphic 5" descr="Shopping cart">
            <a:extLst>
              <a:ext uri="{FF2B5EF4-FFF2-40B4-BE49-F238E27FC236}">
                <a16:creationId xmlns:a16="http://schemas.microsoft.com/office/drawing/2014/main" id="{1CAEBCD7-7AED-4AB3-8E06-C075850D3F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45244" y="3171235"/>
            <a:ext cx="1822203" cy="1822203"/>
          </a:xfrm>
          <a:prstGeom prst="rect">
            <a:avLst/>
          </a:prstGeom>
        </p:spPr>
      </p:pic>
      <p:pic>
        <p:nvPicPr>
          <p:cNvPr id="8" name="Graphic 7" descr="Shopping cart">
            <a:extLst>
              <a:ext uri="{FF2B5EF4-FFF2-40B4-BE49-F238E27FC236}">
                <a16:creationId xmlns:a16="http://schemas.microsoft.com/office/drawing/2014/main" id="{B32E1B84-7A6A-46D4-8C46-B800B6862C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1212" y="2970269"/>
            <a:ext cx="2209466" cy="2209466"/>
          </a:xfrm>
          <a:prstGeom prst="rect">
            <a:avLst/>
          </a:prstGeom>
        </p:spPr>
      </p:pic>
      <p:pic>
        <p:nvPicPr>
          <p:cNvPr id="10" name="Graphic 9" descr="Shopping cart">
            <a:extLst>
              <a:ext uri="{FF2B5EF4-FFF2-40B4-BE49-F238E27FC236}">
                <a16:creationId xmlns:a16="http://schemas.microsoft.com/office/drawing/2014/main" id="{568724E1-3A8F-44CD-AAF1-ACC4366E27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52476" y="2823951"/>
            <a:ext cx="2600487" cy="2600487"/>
          </a:xfrm>
          <a:prstGeom prst="rect">
            <a:avLst/>
          </a:prstGeom>
        </p:spPr>
      </p:pic>
      <p:pic>
        <p:nvPicPr>
          <p:cNvPr id="15" name="Graphic 14" descr="Shopping cart">
            <a:extLst>
              <a:ext uri="{FF2B5EF4-FFF2-40B4-BE49-F238E27FC236}">
                <a16:creationId xmlns:a16="http://schemas.microsoft.com/office/drawing/2014/main" id="{96B66A6A-1AC4-44A0-B59A-5158535A1E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41714" y="2585683"/>
            <a:ext cx="3096625" cy="2978639"/>
          </a:xfrm>
          <a:prstGeom prst="rect">
            <a:avLst/>
          </a:prstGeom>
        </p:spPr>
      </p:pic>
      <p:sp>
        <p:nvSpPr>
          <p:cNvPr id="3" name="TextBox 2">
            <a:extLst>
              <a:ext uri="{FF2B5EF4-FFF2-40B4-BE49-F238E27FC236}">
                <a16:creationId xmlns:a16="http://schemas.microsoft.com/office/drawing/2014/main" id="{883D9161-5A59-764F-8F37-5DC9E59ACCF4}"/>
              </a:ext>
            </a:extLst>
          </p:cNvPr>
          <p:cNvSpPr txBox="1"/>
          <p:nvPr/>
        </p:nvSpPr>
        <p:spPr>
          <a:xfrm>
            <a:off x="1303409" y="968686"/>
            <a:ext cx="545534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Monthly spend ranks 6 of 14 supplements surveyed</a:t>
            </a:r>
          </a:p>
        </p:txBody>
      </p:sp>
      <p:sp>
        <p:nvSpPr>
          <p:cNvPr id="21" name="Freeform 260">
            <a:extLst>
              <a:ext uri="{FF2B5EF4-FFF2-40B4-BE49-F238E27FC236}">
                <a16:creationId xmlns:a16="http://schemas.microsoft.com/office/drawing/2014/main" id="{B0DC6582-AE48-0B44-8D45-7F5D7529D5B9}"/>
              </a:ext>
            </a:extLst>
          </p:cNvPr>
          <p:cNvSpPr>
            <a:spLocks noChangeAspect="1" noEditPoints="1"/>
          </p:cNvSpPr>
          <p:nvPr/>
        </p:nvSpPr>
        <p:spPr bwMode="auto">
          <a:xfrm>
            <a:off x="825084" y="877874"/>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4051952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F749D-36FA-4DFE-8C3A-6F60304D3487}"/>
              </a:ext>
            </a:extLst>
          </p:cNvPr>
          <p:cNvSpPr>
            <a:spLocks noGrp="1"/>
          </p:cNvSpPr>
          <p:nvPr>
            <p:ph type="title"/>
          </p:nvPr>
        </p:nvSpPr>
        <p:spPr>
          <a:xfrm>
            <a:off x="1025487" y="164361"/>
            <a:ext cx="11512550" cy="661106"/>
          </a:xfrm>
        </p:spPr>
        <p:txBody>
          <a:bodyPr>
            <a:normAutofit fontScale="90000"/>
          </a:bodyPr>
          <a:lstStyle/>
          <a:p>
            <a:r>
              <a:rPr lang="en-US" sz="2800" dirty="0">
                <a:latin typeface="Arial Black" panose="020B0A04020102020204" pitchFamily="34" charset="0"/>
                <a:cs typeface="Arial Bold" panose="020B0704020202020204" pitchFamily="34" charset="0"/>
              </a:rPr>
              <a:t>Monthly Spend on Prebiotics: </a:t>
            </a:r>
            <a:br>
              <a:rPr lang="en-US" sz="2800" dirty="0">
                <a:latin typeface="Arial Black" panose="020B0A04020102020204" pitchFamily="34" charset="0"/>
                <a:cs typeface="Arial Bold" panose="020B0704020202020204" pitchFamily="34" charset="0"/>
              </a:rPr>
            </a:br>
            <a:r>
              <a:rPr lang="en-US" sz="2800" dirty="0">
                <a:latin typeface="Arial Black" panose="020B0A04020102020204" pitchFamily="34" charset="0"/>
                <a:cs typeface="Arial Bold" panose="020B0704020202020204" pitchFamily="34" charset="0"/>
              </a:rPr>
              <a:t>By Country</a:t>
            </a:r>
          </a:p>
        </p:txBody>
      </p:sp>
      <p:graphicFrame>
        <p:nvGraphicFramePr>
          <p:cNvPr id="6" name="Content Placeholder 5">
            <a:extLst>
              <a:ext uri="{FF2B5EF4-FFF2-40B4-BE49-F238E27FC236}">
                <a16:creationId xmlns:a16="http://schemas.microsoft.com/office/drawing/2014/main" id="{DAAE4C18-6568-45A9-B372-9DE55B5F5AA7}"/>
              </a:ext>
            </a:extLst>
          </p:cNvPr>
          <p:cNvGraphicFramePr>
            <a:graphicFrameLocks noGrp="1"/>
          </p:cNvGraphicFramePr>
          <p:nvPr>
            <p:ph idx="4294967295"/>
            <p:extLst>
              <p:ext uri="{D42A27DB-BD31-4B8C-83A1-F6EECF244321}">
                <p14:modId xmlns:p14="http://schemas.microsoft.com/office/powerpoint/2010/main" val="594515766"/>
              </p:ext>
            </p:extLst>
          </p:nvPr>
        </p:nvGraphicFramePr>
        <p:xfrm>
          <a:off x="0" y="2249488"/>
          <a:ext cx="11512550" cy="416401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9C869A5-0DD9-432D-904D-CCD500C16BFC}"/>
              </a:ext>
            </a:extLst>
          </p:cNvPr>
          <p:cNvSpPr txBox="1"/>
          <p:nvPr/>
        </p:nvSpPr>
        <p:spPr>
          <a:xfrm>
            <a:off x="0" y="6596390"/>
            <a:ext cx="10981198" cy="400110"/>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US N=115, UK N=61, Germany N=65. Question: “Approximately how much per month do you spend on this supplement?”</a:t>
            </a:r>
          </a:p>
        </p:txBody>
      </p:sp>
      <p:sp>
        <p:nvSpPr>
          <p:cNvPr id="9" name="TextBox 8">
            <a:extLst>
              <a:ext uri="{FF2B5EF4-FFF2-40B4-BE49-F238E27FC236}">
                <a16:creationId xmlns:a16="http://schemas.microsoft.com/office/drawing/2014/main" id="{1D7A1D96-6BB1-4EB9-9E4D-C18FE16FA99B}"/>
              </a:ext>
            </a:extLst>
          </p:cNvPr>
          <p:cNvSpPr txBox="1"/>
          <p:nvPr/>
        </p:nvSpPr>
        <p:spPr>
          <a:xfrm>
            <a:off x="1025487" y="916912"/>
            <a:ext cx="1088367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Average spend- US $19.61, UK $20.23, Germany $21.05</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UK and Germans are more likely to spend more on Prebiotics than US, but largely all countries will likely spend less than $30 monthly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Regular Users’ average spending is similar across countries, but USA Irregular Users are spending more than UK and German counterparts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7" name="Freeform 260">
            <a:extLst>
              <a:ext uri="{FF2B5EF4-FFF2-40B4-BE49-F238E27FC236}">
                <a16:creationId xmlns:a16="http://schemas.microsoft.com/office/drawing/2014/main" id="{D1CD10EA-8C2E-0744-99B5-04BA7A151134}"/>
              </a:ext>
            </a:extLst>
          </p:cNvPr>
          <p:cNvSpPr>
            <a:spLocks noChangeAspect="1" noEditPoints="1"/>
          </p:cNvSpPr>
          <p:nvPr/>
        </p:nvSpPr>
        <p:spPr bwMode="auto">
          <a:xfrm>
            <a:off x="623465" y="115310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14932605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087C-E98A-44A5-A5BC-89DA3A2482C1}"/>
              </a:ext>
            </a:extLst>
          </p:cNvPr>
          <p:cNvSpPr>
            <a:spLocks noGrp="1"/>
          </p:cNvSpPr>
          <p:nvPr>
            <p:ph type="title"/>
          </p:nvPr>
        </p:nvSpPr>
        <p:spPr>
          <a:xfrm>
            <a:off x="838200" y="216488"/>
            <a:ext cx="10515600" cy="661106"/>
          </a:xfrm>
        </p:spPr>
        <p:txBody>
          <a:bodyPr/>
          <a:lstStyle/>
          <a:p>
            <a:r>
              <a:rPr lang="en-US" sz="2800" dirty="0">
                <a:latin typeface="Arial Black" panose="020B0A04020102020204" pitchFamily="34" charset="0"/>
                <a:cs typeface="Arial Bold" panose="020B0704020202020204" pitchFamily="34" charset="0"/>
              </a:rPr>
              <a:t>Spend Comparison vs other Supplements</a:t>
            </a:r>
          </a:p>
        </p:txBody>
      </p:sp>
      <p:graphicFrame>
        <p:nvGraphicFramePr>
          <p:cNvPr id="9" name="Content Placeholder 8">
            <a:extLst>
              <a:ext uri="{FF2B5EF4-FFF2-40B4-BE49-F238E27FC236}">
                <a16:creationId xmlns:a16="http://schemas.microsoft.com/office/drawing/2014/main" id="{7393339F-C76C-418F-BD13-B639AFC46F78}"/>
              </a:ext>
            </a:extLst>
          </p:cNvPr>
          <p:cNvGraphicFramePr>
            <a:graphicFrameLocks noGrp="1"/>
          </p:cNvGraphicFramePr>
          <p:nvPr>
            <p:ph idx="4294967295"/>
            <p:extLst>
              <p:ext uri="{D42A27DB-BD31-4B8C-83A1-F6EECF244321}">
                <p14:modId xmlns:p14="http://schemas.microsoft.com/office/powerpoint/2010/main" val="4136535590"/>
              </p:ext>
            </p:extLst>
          </p:nvPr>
        </p:nvGraphicFramePr>
        <p:xfrm>
          <a:off x="339725" y="1312668"/>
          <a:ext cx="11512550" cy="51657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9E9F1FA2-70BC-4A1B-9840-8AB9041D8C5A}"/>
              </a:ext>
            </a:extLst>
          </p:cNvPr>
          <p:cNvGraphicFramePr>
            <a:graphicFrameLocks noGrp="1"/>
          </p:cNvGraphicFramePr>
          <p:nvPr>
            <p:extLst>
              <p:ext uri="{D42A27DB-BD31-4B8C-83A1-F6EECF244321}">
                <p14:modId xmlns:p14="http://schemas.microsoft.com/office/powerpoint/2010/main" val="259919652"/>
              </p:ext>
            </p:extLst>
          </p:nvPr>
        </p:nvGraphicFramePr>
        <p:xfrm>
          <a:off x="261005" y="6400728"/>
          <a:ext cx="10287807" cy="360045"/>
        </p:xfrm>
        <a:graphic>
          <a:graphicData uri="http://schemas.openxmlformats.org/drawingml/2006/table">
            <a:tbl>
              <a:tblPr/>
              <a:tblGrid>
                <a:gridCol w="10287807">
                  <a:extLst>
                    <a:ext uri="{9D8B030D-6E8A-4147-A177-3AD203B41FA5}">
                      <a16:colId xmlns:a16="http://schemas.microsoft.com/office/drawing/2014/main" val="1334855184"/>
                    </a:ext>
                  </a:extLst>
                </a:gridCol>
              </a:tblGrid>
              <a:tr h="334327">
                <a:tc>
                  <a:txBody>
                    <a:bodyPr/>
                    <a:lstStyle/>
                    <a:p>
                      <a:pPr algn="l" fontAlgn="b"/>
                      <a:r>
                        <a:rPr lang="en-US" sz="1000" b="0" i="0" u="none" strike="noStrike" dirty="0">
                          <a:solidFill>
                            <a:schemeClr val="bg1">
                              <a:lumMod val="50000"/>
                            </a:schemeClr>
                          </a:solidFill>
                          <a:effectLst/>
                          <a:latin typeface="Arial" panose="020B0604020202020204" pitchFamily="34" charset="0"/>
                          <a:cs typeface="Arial" panose="020B0604020202020204" pitchFamily="34" charset="0"/>
                        </a:rPr>
                        <a:t>Note: Take supplement at all. Prebiotic N=701, Probiotic N= 1065, Fish oil N=1018, Multivitamin= 1599. Question: “On average, how much do you spend monthly on vitamins, minerals, herbals, or other dietary supplements for just yourself?”</a:t>
                      </a:r>
                    </a:p>
                  </a:txBody>
                  <a:tcPr marL="9525" marR="9525" marT="9525" anchor="b">
                    <a:lnL>
                      <a:noFill/>
                    </a:lnL>
                    <a:lnR>
                      <a:noFill/>
                    </a:lnR>
                    <a:lnT>
                      <a:noFill/>
                    </a:lnT>
                    <a:lnB>
                      <a:noFill/>
                    </a:lnB>
                  </a:tcPr>
                </a:tc>
                <a:extLst>
                  <a:ext uri="{0D108BD9-81ED-4DB2-BD59-A6C34878D82A}">
                    <a16:rowId xmlns:a16="http://schemas.microsoft.com/office/drawing/2014/main" val="105416926"/>
                  </a:ext>
                </a:extLst>
              </a:tr>
            </a:tbl>
          </a:graphicData>
        </a:graphic>
      </p:graphicFrame>
      <p:sp>
        <p:nvSpPr>
          <p:cNvPr id="10" name="TextBox 9">
            <a:extLst>
              <a:ext uri="{FF2B5EF4-FFF2-40B4-BE49-F238E27FC236}">
                <a16:creationId xmlns:a16="http://schemas.microsoft.com/office/drawing/2014/main" id="{111E829E-0BD2-4640-A02C-4AD052BE0056}"/>
              </a:ext>
            </a:extLst>
          </p:cNvPr>
          <p:cNvSpPr txBox="1"/>
          <p:nvPr/>
        </p:nvSpPr>
        <p:spPr>
          <a:xfrm>
            <a:off x="1272765" y="799757"/>
            <a:ext cx="896701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Users who take prebiotics are more likely to spend in the higher price categories.</a:t>
            </a:r>
          </a:p>
        </p:txBody>
      </p:sp>
      <p:sp>
        <p:nvSpPr>
          <p:cNvPr id="6" name="Freeform 260">
            <a:extLst>
              <a:ext uri="{FF2B5EF4-FFF2-40B4-BE49-F238E27FC236}">
                <a16:creationId xmlns:a16="http://schemas.microsoft.com/office/drawing/2014/main" id="{213FF3B9-3A78-424F-BDA5-6898956FFD5C}"/>
              </a:ext>
            </a:extLst>
          </p:cNvPr>
          <p:cNvSpPr>
            <a:spLocks noChangeAspect="1" noEditPoints="1"/>
          </p:cNvSpPr>
          <p:nvPr/>
        </p:nvSpPr>
        <p:spPr bwMode="auto">
          <a:xfrm>
            <a:off x="922843" y="753110"/>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2478870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AAF1C65-DAED-4A52-946B-89D5E996FFD7}"/>
              </a:ext>
            </a:extLst>
          </p:cNvPr>
          <p:cNvSpPr/>
          <p:nvPr/>
        </p:nvSpPr>
        <p:spPr>
          <a:xfrm>
            <a:off x="6537961" y="3494416"/>
            <a:ext cx="1600200" cy="1600200"/>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grpSp>
        <p:nvGrpSpPr>
          <p:cNvPr id="4" name="Group 3">
            <a:extLst>
              <a:ext uri="{FF2B5EF4-FFF2-40B4-BE49-F238E27FC236}">
                <a16:creationId xmlns:a16="http://schemas.microsoft.com/office/drawing/2014/main" id="{31F2C11C-94DD-AB4D-85BE-B52E872AACC3}"/>
              </a:ext>
            </a:extLst>
          </p:cNvPr>
          <p:cNvGrpSpPr/>
          <p:nvPr/>
        </p:nvGrpSpPr>
        <p:grpSpPr>
          <a:xfrm>
            <a:off x="616945" y="2028403"/>
            <a:ext cx="5915037" cy="3657600"/>
            <a:chOff x="387485" y="1503654"/>
            <a:chExt cx="5915037" cy="3657600"/>
          </a:xfrm>
        </p:grpSpPr>
        <p:sp>
          <p:nvSpPr>
            <p:cNvPr id="230" name="Shape 1833">
              <a:extLst>
                <a:ext uri="{FF2B5EF4-FFF2-40B4-BE49-F238E27FC236}">
                  <a16:creationId xmlns:a16="http://schemas.microsoft.com/office/drawing/2014/main" id="{813A9FD9-04D0-014F-BB2E-4DDAF989D440}"/>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1" name="Shape 1834">
              <a:extLst>
                <a:ext uri="{FF2B5EF4-FFF2-40B4-BE49-F238E27FC236}">
                  <a16:creationId xmlns:a16="http://schemas.microsoft.com/office/drawing/2014/main" id="{B3B2F7AF-D286-B14B-A7E5-35FAD0A62DCA}"/>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chemeClr val="accent1">
                <a:lumMod val="50000"/>
              </a:schemeClr>
            </a:solid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232" name="Shape 1835">
              <a:extLst>
                <a:ext uri="{FF2B5EF4-FFF2-40B4-BE49-F238E27FC236}">
                  <a16:creationId xmlns:a16="http://schemas.microsoft.com/office/drawing/2014/main" id="{1C6BC41F-CF00-4041-B7E5-799D98111799}"/>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3" name="Shape 1836">
              <a:extLst>
                <a:ext uri="{FF2B5EF4-FFF2-40B4-BE49-F238E27FC236}">
                  <a16:creationId xmlns:a16="http://schemas.microsoft.com/office/drawing/2014/main" id="{9DDA374B-19D1-8546-8B46-405B77F66D0D}"/>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BBCDCA"/>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4" name="Shape 1837">
              <a:extLst>
                <a:ext uri="{FF2B5EF4-FFF2-40B4-BE49-F238E27FC236}">
                  <a16:creationId xmlns:a16="http://schemas.microsoft.com/office/drawing/2014/main" id="{338C70DA-4FD7-B34B-86FD-13BF160569FC}"/>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5" name="Shape 1838">
              <a:extLst>
                <a:ext uri="{FF2B5EF4-FFF2-40B4-BE49-F238E27FC236}">
                  <a16:creationId xmlns:a16="http://schemas.microsoft.com/office/drawing/2014/main" id="{627860F5-3EDD-E946-B374-0801FB1577B8}"/>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solidFill>
              <a:srgbClr val="BBCDCA"/>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6" name="Shape 1839">
              <a:extLst>
                <a:ext uri="{FF2B5EF4-FFF2-40B4-BE49-F238E27FC236}">
                  <a16:creationId xmlns:a16="http://schemas.microsoft.com/office/drawing/2014/main" id="{CE64FAB5-314D-4A40-A6EB-3F78217FC24A}"/>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7" name="Shape 1840">
              <a:extLst>
                <a:ext uri="{FF2B5EF4-FFF2-40B4-BE49-F238E27FC236}">
                  <a16:creationId xmlns:a16="http://schemas.microsoft.com/office/drawing/2014/main" id="{966F0A04-0F30-7840-B19A-B60071F8D794}"/>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BBCDCA"/>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8" name="Shape 1841">
              <a:extLst>
                <a:ext uri="{FF2B5EF4-FFF2-40B4-BE49-F238E27FC236}">
                  <a16:creationId xmlns:a16="http://schemas.microsoft.com/office/drawing/2014/main" id="{0C1582BB-948C-F046-8894-0402FD1EC5C7}"/>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39" name="Shape 1842">
              <a:extLst>
                <a:ext uri="{FF2B5EF4-FFF2-40B4-BE49-F238E27FC236}">
                  <a16:creationId xmlns:a16="http://schemas.microsoft.com/office/drawing/2014/main" id="{75023DDA-BE69-0A4D-88E6-F55A22CF94C5}"/>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BBCDCA"/>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0" name="Shape 1843">
              <a:extLst>
                <a:ext uri="{FF2B5EF4-FFF2-40B4-BE49-F238E27FC236}">
                  <a16:creationId xmlns:a16="http://schemas.microsoft.com/office/drawing/2014/main" id="{64991256-EFE0-3341-8156-8FACAA77AFC1}"/>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1" name="Shape 1844">
              <a:extLst>
                <a:ext uri="{FF2B5EF4-FFF2-40B4-BE49-F238E27FC236}">
                  <a16:creationId xmlns:a16="http://schemas.microsoft.com/office/drawing/2014/main" id="{B8DC156D-BF1E-8F42-B4C6-E97BD4427BA8}"/>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BBCDCA"/>
            </a:solid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242" name="Shape 1845">
              <a:extLst>
                <a:ext uri="{FF2B5EF4-FFF2-40B4-BE49-F238E27FC236}">
                  <a16:creationId xmlns:a16="http://schemas.microsoft.com/office/drawing/2014/main" id="{D6311898-77CE-514B-BB70-59B02D389A57}"/>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3" name="Shape 1846">
              <a:extLst>
                <a:ext uri="{FF2B5EF4-FFF2-40B4-BE49-F238E27FC236}">
                  <a16:creationId xmlns:a16="http://schemas.microsoft.com/office/drawing/2014/main" id="{5E2A01A7-1DA2-1741-9110-BDD9CBCA30FA}"/>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BBCDCA"/>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4" name="Shape 1847">
              <a:extLst>
                <a:ext uri="{FF2B5EF4-FFF2-40B4-BE49-F238E27FC236}">
                  <a16:creationId xmlns:a16="http://schemas.microsoft.com/office/drawing/2014/main" id="{D45791F7-3696-D94D-AC43-AC5610C08F8F}"/>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5" name="Shape 1848">
              <a:extLst>
                <a:ext uri="{FF2B5EF4-FFF2-40B4-BE49-F238E27FC236}">
                  <a16:creationId xmlns:a16="http://schemas.microsoft.com/office/drawing/2014/main" id="{789AB3AD-B5B0-2A4B-9F17-5D8BC82D8AB8}"/>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BBCDCA"/>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6" name="Shape 1849">
              <a:extLst>
                <a:ext uri="{FF2B5EF4-FFF2-40B4-BE49-F238E27FC236}">
                  <a16:creationId xmlns:a16="http://schemas.microsoft.com/office/drawing/2014/main" id="{C3466633-5D40-F94B-BBD4-A498B8F1692A}"/>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7" name="Shape 1850">
              <a:extLst>
                <a:ext uri="{FF2B5EF4-FFF2-40B4-BE49-F238E27FC236}">
                  <a16:creationId xmlns:a16="http://schemas.microsoft.com/office/drawing/2014/main" id="{41853D2E-CD14-3642-ACFC-26646012F5CB}"/>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BBCDCA"/>
            </a:solid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248" name="Shape 1851">
              <a:extLst>
                <a:ext uri="{FF2B5EF4-FFF2-40B4-BE49-F238E27FC236}">
                  <a16:creationId xmlns:a16="http://schemas.microsoft.com/office/drawing/2014/main" id="{C05D72F6-ACA7-324B-985E-E3226D6F0A26}"/>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49" name="Shape 1852">
              <a:extLst>
                <a:ext uri="{FF2B5EF4-FFF2-40B4-BE49-F238E27FC236}">
                  <a16:creationId xmlns:a16="http://schemas.microsoft.com/office/drawing/2014/main" id="{1A965FD0-17B5-D44B-96A5-722D6AC98FEF}"/>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solidFill>
              <a:srgbClr val="BBCDCA"/>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0" name="Shape 1853">
              <a:extLst>
                <a:ext uri="{FF2B5EF4-FFF2-40B4-BE49-F238E27FC236}">
                  <a16:creationId xmlns:a16="http://schemas.microsoft.com/office/drawing/2014/main" id="{6214CB33-E5CD-A847-A440-AE1BE443C3C9}"/>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BBCDCA"/>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1" name="Shape 1854">
              <a:extLst>
                <a:ext uri="{FF2B5EF4-FFF2-40B4-BE49-F238E27FC236}">
                  <a16:creationId xmlns:a16="http://schemas.microsoft.com/office/drawing/2014/main" id="{D6D40FF6-B346-F74F-90F8-48D2288A13FB}"/>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BBCDCA"/>
            </a:solidFill>
            <a:ln w="12700">
              <a:miter lim="400000"/>
            </a:ln>
          </p:spPr>
          <p:txBody>
            <a:bodyPr lIns="0" tIns="0" rIns="0" bIns="0"/>
            <a:lstStyle/>
            <a:p>
              <a:pPr algn="l">
                <a:defRPr sz="3200">
                  <a:latin typeface="Helvetica Light"/>
                  <a:ea typeface="Helvetica Light"/>
                  <a:cs typeface="Helvetica Light"/>
                  <a:sym typeface="Helvetica Light"/>
                </a:defRPr>
              </a:pPr>
              <a:endParaRPr dirty="0"/>
            </a:p>
          </p:txBody>
        </p:sp>
        <p:sp>
          <p:nvSpPr>
            <p:cNvPr id="252" name="Shape 1855">
              <a:extLst>
                <a:ext uri="{FF2B5EF4-FFF2-40B4-BE49-F238E27FC236}">
                  <a16:creationId xmlns:a16="http://schemas.microsoft.com/office/drawing/2014/main" id="{B8B2F720-5C28-CE4E-86F3-BB71B7727DB7}"/>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3" name="Shape 1856">
              <a:extLst>
                <a:ext uri="{FF2B5EF4-FFF2-40B4-BE49-F238E27FC236}">
                  <a16:creationId xmlns:a16="http://schemas.microsoft.com/office/drawing/2014/main" id="{2E2EABCD-D915-BD46-95C6-562DED6FDF34}"/>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4" name="Shape 1857">
              <a:extLst>
                <a:ext uri="{FF2B5EF4-FFF2-40B4-BE49-F238E27FC236}">
                  <a16:creationId xmlns:a16="http://schemas.microsoft.com/office/drawing/2014/main" id="{6802B5B8-EDEE-2242-8FCA-555F02341E9E}"/>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5" name="Shape 1858">
              <a:extLst>
                <a:ext uri="{FF2B5EF4-FFF2-40B4-BE49-F238E27FC236}">
                  <a16:creationId xmlns:a16="http://schemas.microsoft.com/office/drawing/2014/main" id="{87B54B1F-B172-1846-B606-AFB713F90314}"/>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chemeClr val="accent1">
                <a:lumMod val="50000"/>
              </a:schemeClr>
            </a:solid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256" name="Shape 1859">
              <a:extLst>
                <a:ext uri="{FF2B5EF4-FFF2-40B4-BE49-F238E27FC236}">
                  <a16:creationId xmlns:a16="http://schemas.microsoft.com/office/drawing/2014/main" id="{4C253EA3-69D5-9948-A7E8-3875E563CA95}"/>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7" name="Shape 1860">
              <a:extLst>
                <a:ext uri="{FF2B5EF4-FFF2-40B4-BE49-F238E27FC236}">
                  <a16:creationId xmlns:a16="http://schemas.microsoft.com/office/drawing/2014/main" id="{B628BEDE-45A3-BD48-B38C-89EEED0CFEA2}"/>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8" name="Shape 1861">
              <a:extLst>
                <a:ext uri="{FF2B5EF4-FFF2-40B4-BE49-F238E27FC236}">
                  <a16:creationId xmlns:a16="http://schemas.microsoft.com/office/drawing/2014/main" id="{527DEC3E-A4D0-884E-A1A8-A2C4D0D1A19B}"/>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59" name="Shape 1862">
              <a:extLst>
                <a:ext uri="{FF2B5EF4-FFF2-40B4-BE49-F238E27FC236}">
                  <a16:creationId xmlns:a16="http://schemas.microsoft.com/office/drawing/2014/main" id="{11A452DC-9BCE-814D-841C-AC541400E15C}"/>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chemeClr val="accent1">
                <a:lumMod val="50000"/>
              </a:schemeClr>
            </a:solid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p>
          </p:txBody>
        </p:sp>
        <p:sp>
          <p:nvSpPr>
            <p:cNvPr id="260" name="Shape 1863">
              <a:extLst>
                <a:ext uri="{FF2B5EF4-FFF2-40B4-BE49-F238E27FC236}">
                  <a16:creationId xmlns:a16="http://schemas.microsoft.com/office/drawing/2014/main" id="{4A7ECCC4-789A-F749-8885-C0CBFDC66DFA}"/>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1" name="Shape 1864">
              <a:extLst>
                <a:ext uri="{FF2B5EF4-FFF2-40B4-BE49-F238E27FC236}">
                  <a16:creationId xmlns:a16="http://schemas.microsoft.com/office/drawing/2014/main" id="{37C4734D-B574-D34D-978B-B44B57386DE3}"/>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2" name="Shape 1865">
              <a:extLst>
                <a:ext uri="{FF2B5EF4-FFF2-40B4-BE49-F238E27FC236}">
                  <a16:creationId xmlns:a16="http://schemas.microsoft.com/office/drawing/2014/main" id="{F55925F7-F245-EF4D-B2CB-781256D26454}"/>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3" name="Shape 1866">
              <a:extLst>
                <a:ext uri="{FF2B5EF4-FFF2-40B4-BE49-F238E27FC236}">
                  <a16:creationId xmlns:a16="http://schemas.microsoft.com/office/drawing/2014/main" id="{6E4F8DE6-0DF8-3B40-B2F4-DE3287F86B27}"/>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4" name="Shape 1867">
              <a:extLst>
                <a:ext uri="{FF2B5EF4-FFF2-40B4-BE49-F238E27FC236}">
                  <a16:creationId xmlns:a16="http://schemas.microsoft.com/office/drawing/2014/main" id="{3DD76B18-04DE-D246-9779-BDE33942AB02}"/>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5" name="Shape 1868">
              <a:extLst>
                <a:ext uri="{FF2B5EF4-FFF2-40B4-BE49-F238E27FC236}">
                  <a16:creationId xmlns:a16="http://schemas.microsoft.com/office/drawing/2014/main" id="{5C67FA32-4657-9342-BB23-9312B72548E3}"/>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6" name="Shape 1869">
              <a:extLst>
                <a:ext uri="{FF2B5EF4-FFF2-40B4-BE49-F238E27FC236}">
                  <a16:creationId xmlns:a16="http://schemas.microsoft.com/office/drawing/2014/main" id="{59F0BE5E-9CF1-4647-B60E-9C131CDF2217}"/>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7" name="Shape 1870">
              <a:extLst>
                <a:ext uri="{FF2B5EF4-FFF2-40B4-BE49-F238E27FC236}">
                  <a16:creationId xmlns:a16="http://schemas.microsoft.com/office/drawing/2014/main" id="{85527E2F-C183-BD47-9C84-C1DE2AC3A796}"/>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8" name="Shape 1871">
              <a:extLst>
                <a:ext uri="{FF2B5EF4-FFF2-40B4-BE49-F238E27FC236}">
                  <a16:creationId xmlns:a16="http://schemas.microsoft.com/office/drawing/2014/main" id="{CDF33467-75CB-F246-94A4-EE72DFFEDB99}"/>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69" name="Shape 1872">
              <a:extLst>
                <a:ext uri="{FF2B5EF4-FFF2-40B4-BE49-F238E27FC236}">
                  <a16:creationId xmlns:a16="http://schemas.microsoft.com/office/drawing/2014/main" id="{B0FC691C-AC08-B347-85F6-C055453E1749}"/>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0" name="Shape 1873">
              <a:extLst>
                <a:ext uri="{FF2B5EF4-FFF2-40B4-BE49-F238E27FC236}">
                  <a16:creationId xmlns:a16="http://schemas.microsoft.com/office/drawing/2014/main" id="{2D07203D-6372-F243-8CF2-0EAB35B83E7C}"/>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1" name="Shape 1874">
              <a:extLst>
                <a:ext uri="{FF2B5EF4-FFF2-40B4-BE49-F238E27FC236}">
                  <a16:creationId xmlns:a16="http://schemas.microsoft.com/office/drawing/2014/main" id="{7313B196-C346-144A-8256-455C7E08EFD0}"/>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2" name="Shape 1875">
              <a:extLst>
                <a:ext uri="{FF2B5EF4-FFF2-40B4-BE49-F238E27FC236}">
                  <a16:creationId xmlns:a16="http://schemas.microsoft.com/office/drawing/2014/main" id="{00A3B219-BFDC-8049-B260-E838CB797A8E}"/>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3" name="Shape 1876">
              <a:extLst>
                <a:ext uri="{FF2B5EF4-FFF2-40B4-BE49-F238E27FC236}">
                  <a16:creationId xmlns:a16="http://schemas.microsoft.com/office/drawing/2014/main" id="{69B95AA0-87DD-804C-96E3-D1769E1F1AB5}"/>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4" name="Shape 1877">
              <a:extLst>
                <a:ext uri="{FF2B5EF4-FFF2-40B4-BE49-F238E27FC236}">
                  <a16:creationId xmlns:a16="http://schemas.microsoft.com/office/drawing/2014/main" id="{65A6010B-3D1A-9F4A-9072-5F08A1D14B3C}"/>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5" name="Shape 1878">
              <a:extLst>
                <a:ext uri="{FF2B5EF4-FFF2-40B4-BE49-F238E27FC236}">
                  <a16:creationId xmlns:a16="http://schemas.microsoft.com/office/drawing/2014/main" id="{DCEE8ABF-BAAF-F647-8D45-CAE61AEF2C5B}"/>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6" name="Shape 1879">
              <a:extLst>
                <a:ext uri="{FF2B5EF4-FFF2-40B4-BE49-F238E27FC236}">
                  <a16:creationId xmlns:a16="http://schemas.microsoft.com/office/drawing/2014/main" id="{761911CC-73FB-EE41-A23D-D9609A36BECD}"/>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7" name="Shape 1880">
              <a:extLst>
                <a:ext uri="{FF2B5EF4-FFF2-40B4-BE49-F238E27FC236}">
                  <a16:creationId xmlns:a16="http://schemas.microsoft.com/office/drawing/2014/main" id="{AEE0C734-1EBF-4046-A85B-21D7E4517890}"/>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8" name="Shape 1881">
              <a:extLst>
                <a:ext uri="{FF2B5EF4-FFF2-40B4-BE49-F238E27FC236}">
                  <a16:creationId xmlns:a16="http://schemas.microsoft.com/office/drawing/2014/main" id="{2991CBFA-E5F1-344B-A35C-90514C80F577}"/>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79" name="Shape 1882">
              <a:extLst>
                <a:ext uri="{FF2B5EF4-FFF2-40B4-BE49-F238E27FC236}">
                  <a16:creationId xmlns:a16="http://schemas.microsoft.com/office/drawing/2014/main" id="{0932E72B-112C-7443-8CF7-7F3F57AE44DD}"/>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0" name="Shape 1883">
              <a:extLst>
                <a:ext uri="{FF2B5EF4-FFF2-40B4-BE49-F238E27FC236}">
                  <a16:creationId xmlns:a16="http://schemas.microsoft.com/office/drawing/2014/main" id="{F7B51061-7DF9-E74A-8C26-F907725C1CDA}"/>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1" name="Shape 1884">
              <a:extLst>
                <a:ext uri="{FF2B5EF4-FFF2-40B4-BE49-F238E27FC236}">
                  <a16:creationId xmlns:a16="http://schemas.microsoft.com/office/drawing/2014/main" id="{7E7A7E83-0EDB-2C46-9387-BAF026B59AA6}"/>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2" name="Shape 1885">
              <a:extLst>
                <a:ext uri="{FF2B5EF4-FFF2-40B4-BE49-F238E27FC236}">
                  <a16:creationId xmlns:a16="http://schemas.microsoft.com/office/drawing/2014/main" id="{64215BB6-3F62-854F-8DFC-74A1FCC50A73}"/>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3" name="Shape 1886">
              <a:extLst>
                <a:ext uri="{FF2B5EF4-FFF2-40B4-BE49-F238E27FC236}">
                  <a16:creationId xmlns:a16="http://schemas.microsoft.com/office/drawing/2014/main" id="{F870FC5D-094A-BF4C-A936-53A3550FFEE6}"/>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4" name="Shape 1887">
              <a:extLst>
                <a:ext uri="{FF2B5EF4-FFF2-40B4-BE49-F238E27FC236}">
                  <a16:creationId xmlns:a16="http://schemas.microsoft.com/office/drawing/2014/main" id="{2D2E734E-20CB-814A-862F-36E5257EDF94}"/>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5" name="Shape 1888">
              <a:extLst>
                <a:ext uri="{FF2B5EF4-FFF2-40B4-BE49-F238E27FC236}">
                  <a16:creationId xmlns:a16="http://schemas.microsoft.com/office/drawing/2014/main" id="{035D39BF-61B1-A84B-9A72-B869812C2471}"/>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6" name="Shape 1889">
              <a:extLst>
                <a:ext uri="{FF2B5EF4-FFF2-40B4-BE49-F238E27FC236}">
                  <a16:creationId xmlns:a16="http://schemas.microsoft.com/office/drawing/2014/main" id="{AD388AE5-F02B-0143-A9FC-C13FD2F8A704}"/>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7" name="Shape 1890">
              <a:extLst>
                <a:ext uri="{FF2B5EF4-FFF2-40B4-BE49-F238E27FC236}">
                  <a16:creationId xmlns:a16="http://schemas.microsoft.com/office/drawing/2014/main" id="{803D474E-40EE-9447-B666-40C032FDBE14}"/>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BBCDCA"/>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8" name="Shape 1891">
              <a:extLst>
                <a:ext uri="{FF2B5EF4-FFF2-40B4-BE49-F238E27FC236}">
                  <a16:creationId xmlns:a16="http://schemas.microsoft.com/office/drawing/2014/main" id="{5992E985-B674-C842-AD5F-380553701F99}"/>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89" name="Shape 1892">
              <a:extLst>
                <a:ext uri="{FF2B5EF4-FFF2-40B4-BE49-F238E27FC236}">
                  <a16:creationId xmlns:a16="http://schemas.microsoft.com/office/drawing/2014/main" id="{E3F655C2-3730-8241-A297-97EC6D9D3E8F}"/>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0" name="Shape 1893">
              <a:extLst>
                <a:ext uri="{FF2B5EF4-FFF2-40B4-BE49-F238E27FC236}">
                  <a16:creationId xmlns:a16="http://schemas.microsoft.com/office/drawing/2014/main" id="{EEC157D5-533A-0643-8246-6D5524DCDB2A}"/>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1" name="Shape 1894">
              <a:extLst>
                <a:ext uri="{FF2B5EF4-FFF2-40B4-BE49-F238E27FC236}">
                  <a16:creationId xmlns:a16="http://schemas.microsoft.com/office/drawing/2014/main" id="{055BB79A-944B-A94E-B91D-8CAAA5D2D7A1}"/>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2" name="Shape 1895">
              <a:extLst>
                <a:ext uri="{FF2B5EF4-FFF2-40B4-BE49-F238E27FC236}">
                  <a16:creationId xmlns:a16="http://schemas.microsoft.com/office/drawing/2014/main" id="{ED954A3F-CD93-B14F-83D1-B0A96CBDF87A}"/>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3" name="Shape 1896">
              <a:extLst>
                <a:ext uri="{FF2B5EF4-FFF2-40B4-BE49-F238E27FC236}">
                  <a16:creationId xmlns:a16="http://schemas.microsoft.com/office/drawing/2014/main" id="{9FB2AE7B-0EAD-024E-B93C-67674EA8A352}"/>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4" name="Shape 1897">
              <a:extLst>
                <a:ext uri="{FF2B5EF4-FFF2-40B4-BE49-F238E27FC236}">
                  <a16:creationId xmlns:a16="http://schemas.microsoft.com/office/drawing/2014/main" id="{05D02359-998A-B440-BE98-F90A554DC807}"/>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5" name="Shape 1898">
              <a:extLst>
                <a:ext uri="{FF2B5EF4-FFF2-40B4-BE49-F238E27FC236}">
                  <a16:creationId xmlns:a16="http://schemas.microsoft.com/office/drawing/2014/main" id="{4C3DECDD-0416-CF41-827A-FAE8C5B50B97}"/>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chemeClr val="accent3">
                <a:lumMod val="75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6" name="Shape 1899">
              <a:extLst>
                <a:ext uri="{FF2B5EF4-FFF2-40B4-BE49-F238E27FC236}">
                  <a16:creationId xmlns:a16="http://schemas.microsoft.com/office/drawing/2014/main" id="{44E7B066-2E3B-BB49-8640-98E39FBEF6F6}"/>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7" name="Shape 1900">
              <a:extLst>
                <a:ext uri="{FF2B5EF4-FFF2-40B4-BE49-F238E27FC236}">
                  <a16:creationId xmlns:a16="http://schemas.microsoft.com/office/drawing/2014/main" id="{1466B5B0-0A03-9449-B31D-337B057EC674}"/>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chemeClr val="accent3">
                <a:lumMod val="75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8" name="Shape 1901">
              <a:extLst>
                <a:ext uri="{FF2B5EF4-FFF2-40B4-BE49-F238E27FC236}">
                  <a16:creationId xmlns:a16="http://schemas.microsoft.com/office/drawing/2014/main" id="{91587DAF-D200-FA46-809B-BB43B006DFAE}"/>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299" name="Shape 1902">
              <a:extLst>
                <a:ext uri="{FF2B5EF4-FFF2-40B4-BE49-F238E27FC236}">
                  <a16:creationId xmlns:a16="http://schemas.microsoft.com/office/drawing/2014/main" id="{DC003738-73D6-5F44-A9B6-C9C26F086E8C}"/>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solidFill>
              <a:schemeClr val="accent3">
                <a:lumMod val="75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0" name="Shape 1903">
              <a:extLst>
                <a:ext uri="{FF2B5EF4-FFF2-40B4-BE49-F238E27FC236}">
                  <a16:creationId xmlns:a16="http://schemas.microsoft.com/office/drawing/2014/main" id="{3F3E78A9-C25C-5747-9539-9A18C22DB11A}"/>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1" name="Shape 1904">
              <a:extLst>
                <a:ext uri="{FF2B5EF4-FFF2-40B4-BE49-F238E27FC236}">
                  <a16:creationId xmlns:a16="http://schemas.microsoft.com/office/drawing/2014/main" id="{0BAC2F69-7D04-8142-B422-6B31C64CF6F4}"/>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chemeClr val="accent3">
                <a:lumMod val="75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2" name="Shape 1905">
              <a:extLst>
                <a:ext uri="{FF2B5EF4-FFF2-40B4-BE49-F238E27FC236}">
                  <a16:creationId xmlns:a16="http://schemas.microsoft.com/office/drawing/2014/main" id="{F3D2B979-E5E8-1844-8C69-F230701410D9}"/>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3" name="Shape 1906">
              <a:extLst>
                <a:ext uri="{FF2B5EF4-FFF2-40B4-BE49-F238E27FC236}">
                  <a16:creationId xmlns:a16="http://schemas.microsoft.com/office/drawing/2014/main" id="{3A57DB49-B8C7-3B45-8AA8-347BD5F55AA4}"/>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4" name="Shape 1907">
              <a:extLst>
                <a:ext uri="{FF2B5EF4-FFF2-40B4-BE49-F238E27FC236}">
                  <a16:creationId xmlns:a16="http://schemas.microsoft.com/office/drawing/2014/main" id="{EA67B1C1-197F-984F-8A07-38D9876C12F8}"/>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5" name="Shape 1908">
              <a:extLst>
                <a:ext uri="{FF2B5EF4-FFF2-40B4-BE49-F238E27FC236}">
                  <a16:creationId xmlns:a16="http://schemas.microsoft.com/office/drawing/2014/main" id="{4B8A208C-505C-5743-9FE8-F950021FEA63}"/>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solidFill>
              <a:schemeClr val="accent3">
                <a:lumMod val="75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6" name="Shape 1909">
              <a:extLst>
                <a:ext uri="{FF2B5EF4-FFF2-40B4-BE49-F238E27FC236}">
                  <a16:creationId xmlns:a16="http://schemas.microsoft.com/office/drawing/2014/main" id="{877E96EC-6415-8047-8CC2-89ED4BE8B9A0}"/>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7" name="Shape 1910">
              <a:extLst>
                <a:ext uri="{FF2B5EF4-FFF2-40B4-BE49-F238E27FC236}">
                  <a16:creationId xmlns:a16="http://schemas.microsoft.com/office/drawing/2014/main" id="{2DF59D05-4AB6-C847-AB77-5BCC2681F212}"/>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chemeClr val="accent3">
                <a:lumMod val="75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8" name="Shape 1911">
              <a:extLst>
                <a:ext uri="{FF2B5EF4-FFF2-40B4-BE49-F238E27FC236}">
                  <a16:creationId xmlns:a16="http://schemas.microsoft.com/office/drawing/2014/main" id="{8AFF2CF4-9E40-C44A-BCD9-47BD0228AA1D}"/>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09" name="Shape 1912">
              <a:extLst>
                <a:ext uri="{FF2B5EF4-FFF2-40B4-BE49-F238E27FC236}">
                  <a16:creationId xmlns:a16="http://schemas.microsoft.com/office/drawing/2014/main" id="{187EA735-366F-064C-9027-13556A13949B}"/>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0" name="Shape 1913">
              <a:extLst>
                <a:ext uri="{FF2B5EF4-FFF2-40B4-BE49-F238E27FC236}">
                  <a16:creationId xmlns:a16="http://schemas.microsoft.com/office/drawing/2014/main" id="{AA775422-D4A0-364C-964C-32361DE03FE2}"/>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1" name="Shape 1914">
              <a:extLst>
                <a:ext uri="{FF2B5EF4-FFF2-40B4-BE49-F238E27FC236}">
                  <a16:creationId xmlns:a16="http://schemas.microsoft.com/office/drawing/2014/main" id="{4CDD93CF-9072-AE49-A199-308728E0E32A}"/>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2" name="Shape 1915">
              <a:extLst>
                <a:ext uri="{FF2B5EF4-FFF2-40B4-BE49-F238E27FC236}">
                  <a16:creationId xmlns:a16="http://schemas.microsoft.com/office/drawing/2014/main" id="{C9B39B53-F58C-214A-808B-E66BF395B0CF}"/>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3" name="Shape 1916">
              <a:extLst>
                <a:ext uri="{FF2B5EF4-FFF2-40B4-BE49-F238E27FC236}">
                  <a16:creationId xmlns:a16="http://schemas.microsoft.com/office/drawing/2014/main" id="{ADE2D5CC-FE6D-CB47-8718-CD50C6B80A0C}"/>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4" name="Shape 1917">
              <a:extLst>
                <a:ext uri="{FF2B5EF4-FFF2-40B4-BE49-F238E27FC236}">
                  <a16:creationId xmlns:a16="http://schemas.microsoft.com/office/drawing/2014/main" id="{0834A42E-78E6-CE4A-BD89-A0F8A32458EB}"/>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5" name="Shape 1918">
              <a:extLst>
                <a:ext uri="{FF2B5EF4-FFF2-40B4-BE49-F238E27FC236}">
                  <a16:creationId xmlns:a16="http://schemas.microsoft.com/office/drawing/2014/main" id="{BB3E8B36-E3EE-9745-B9A0-598950C2F45C}"/>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chemeClr val="accent3">
                <a:lumMod val="75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6" name="Shape 1919">
              <a:extLst>
                <a:ext uri="{FF2B5EF4-FFF2-40B4-BE49-F238E27FC236}">
                  <a16:creationId xmlns:a16="http://schemas.microsoft.com/office/drawing/2014/main" id="{B75DEEE0-3773-3949-AD2F-F8EBC2D74D66}"/>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8" name="Shape 1921">
              <a:extLst>
                <a:ext uri="{FF2B5EF4-FFF2-40B4-BE49-F238E27FC236}">
                  <a16:creationId xmlns:a16="http://schemas.microsoft.com/office/drawing/2014/main" id="{D0D97DF3-6EA1-EB4F-A9C4-A6E8F16A3F22}"/>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19" name="Shape 1922">
              <a:extLst>
                <a:ext uri="{FF2B5EF4-FFF2-40B4-BE49-F238E27FC236}">
                  <a16:creationId xmlns:a16="http://schemas.microsoft.com/office/drawing/2014/main" id="{B3263826-3E84-514C-B99A-3DA8DDDC7DEA}"/>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0" name="Shape 1923">
              <a:extLst>
                <a:ext uri="{FF2B5EF4-FFF2-40B4-BE49-F238E27FC236}">
                  <a16:creationId xmlns:a16="http://schemas.microsoft.com/office/drawing/2014/main" id="{8D9E268F-B463-7548-8D48-8F2657F88BC7}"/>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1" name="Shape 1924">
              <a:extLst>
                <a:ext uri="{FF2B5EF4-FFF2-40B4-BE49-F238E27FC236}">
                  <a16:creationId xmlns:a16="http://schemas.microsoft.com/office/drawing/2014/main" id="{618BAF84-DBD9-A446-8F0E-5D44B7A1F9A2}"/>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2" name="Shape 1925">
              <a:extLst>
                <a:ext uri="{FF2B5EF4-FFF2-40B4-BE49-F238E27FC236}">
                  <a16:creationId xmlns:a16="http://schemas.microsoft.com/office/drawing/2014/main" id="{B3DB7DE3-FC0E-F94B-9930-ED559C82560A}"/>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3" name="Shape 1926">
              <a:extLst>
                <a:ext uri="{FF2B5EF4-FFF2-40B4-BE49-F238E27FC236}">
                  <a16:creationId xmlns:a16="http://schemas.microsoft.com/office/drawing/2014/main" id="{850A0005-E3D7-FE4F-A561-68BAF455C145}"/>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4" name="Shape 1927">
              <a:extLst>
                <a:ext uri="{FF2B5EF4-FFF2-40B4-BE49-F238E27FC236}">
                  <a16:creationId xmlns:a16="http://schemas.microsoft.com/office/drawing/2014/main" id="{C6A2A28C-366A-E843-9026-AF5F96CF0877}"/>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5" name="Shape 1928">
              <a:extLst>
                <a:ext uri="{FF2B5EF4-FFF2-40B4-BE49-F238E27FC236}">
                  <a16:creationId xmlns:a16="http://schemas.microsoft.com/office/drawing/2014/main" id="{785FC5AB-643B-7A4F-B70A-2F659B4B49E9}"/>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chemeClr val="accent3">
                <a:lumMod val="75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6" name="Shape 1929">
              <a:extLst>
                <a:ext uri="{FF2B5EF4-FFF2-40B4-BE49-F238E27FC236}">
                  <a16:creationId xmlns:a16="http://schemas.microsoft.com/office/drawing/2014/main" id="{5D0CCB7C-2AB8-1942-89A3-24A7B6AF7219}"/>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7" name="Shape 1930">
              <a:extLst>
                <a:ext uri="{FF2B5EF4-FFF2-40B4-BE49-F238E27FC236}">
                  <a16:creationId xmlns:a16="http://schemas.microsoft.com/office/drawing/2014/main" id="{FE91A199-841E-7D43-98A5-75E7A1EF763D}"/>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chemeClr val="accent3">
                <a:lumMod val="75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8" name="Shape 1931">
              <a:extLst>
                <a:ext uri="{FF2B5EF4-FFF2-40B4-BE49-F238E27FC236}">
                  <a16:creationId xmlns:a16="http://schemas.microsoft.com/office/drawing/2014/main" id="{34E861DF-1C57-EB4E-B1F7-253493579F47}"/>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29" name="Shape 1932">
              <a:extLst>
                <a:ext uri="{FF2B5EF4-FFF2-40B4-BE49-F238E27FC236}">
                  <a16:creationId xmlns:a16="http://schemas.microsoft.com/office/drawing/2014/main" id="{001032CA-F52E-0243-9234-F1F2554EA1B5}"/>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chemeClr val="accent1">
                <a:lumMod val="40000"/>
                <a:lumOff val="6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30" name="Shape 1933">
              <a:extLst>
                <a:ext uri="{FF2B5EF4-FFF2-40B4-BE49-F238E27FC236}">
                  <a16:creationId xmlns:a16="http://schemas.microsoft.com/office/drawing/2014/main" id="{7046E39E-97D6-BD4D-BAFC-CD5382C815B5}"/>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31" name="Shape 1934">
              <a:extLst>
                <a:ext uri="{FF2B5EF4-FFF2-40B4-BE49-F238E27FC236}">
                  <a16:creationId xmlns:a16="http://schemas.microsoft.com/office/drawing/2014/main" id="{9CBD9173-33B5-8D47-9F8E-439F1109D3D1}"/>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32" name="Shape 1935">
              <a:extLst>
                <a:ext uri="{FF2B5EF4-FFF2-40B4-BE49-F238E27FC236}">
                  <a16:creationId xmlns:a16="http://schemas.microsoft.com/office/drawing/2014/main" id="{73A8E281-DE8A-A046-BDB1-19E3388D7E89}"/>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solidFill>
              <a:srgbClr val="60717E"/>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sp>
          <p:nvSpPr>
            <p:cNvPr id="333" name="Shape 1936">
              <a:extLst>
                <a:ext uri="{FF2B5EF4-FFF2-40B4-BE49-F238E27FC236}">
                  <a16:creationId xmlns:a16="http://schemas.microsoft.com/office/drawing/2014/main" id="{615416E9-652F-2C40-B737-FFF849147ED4}"/>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solidFill>
              <a:schemeClr val="accent1">
                <a:lumMod val="50000"/>
              </a:schemeClr>
            </a:solid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p>
          </p:txBody>
        </p:sp>
      </p:grpSp>
      <p:sp>
        <p:nvSpPr>
          <p:cNvPr id="119" name="Title 3">
            <a:extLst>
              <a:ext uri="{FF2B5EF4-FFF2-40B4-BE49-F238E27FC236}">
                <a16:creationId xmlns:a16="http://schemas.microsoft.com/office/drawing/2014/main" id="{E14864D1-FC8C-1E4C-B195-33F869A7CB93}"/>
              </a:ext>
            </a:extLst>
          </p:cNvPr>
          <p:cNvSpPr>
            <a:spLocks noGrp="1"/>
          </p:cNvSpPr>
          <p:nvPr>
            <p:ph type="title"/>
          </p:nvPr>
        </p:nvSpPr>
        <p:spPr>
          <a:xfrm>
            <a:off x="988102" y="263752"/>
            <a:ext cx="10515600" cy="1325563"/>
          </a:xfrm>
        </p:spPr>
        <p:txBody>
          <a:bodyPr>
            <a:normAutofit/>
          </a:bodyPr>
          <a:lstStyle/>
          <a:p>
            <a:r>
              <a:rPr lang="en-US" sz="2800" dirty="0">
                <a:solidFill>
                  <a:srgbClr val="035153"/>
                </a:solidFill>
              </a:rPr>
              <a:t>GEOGRAPHIC Overview</a:t>
            </a:r>
          </a:p>
        </p:txBody>
      </p:sp>
      <p:grpSp>
        <p:nvGrpSpPr>
          <p:cNvPr id="8" name="Group 7">
            <a:extLst>
              <a:ext uri="{FF2B5EF4-FFF2-40B4-BE49-F238E27FC236}">
                <a16:creationId xmlns:a16="http://schemas.microsoft.com/office/drawing/2014/main" id="{0BE9DC81-28C4-4C44-A5B7-746FF00C880D}"/>
              </a:ext>
            </a:extLst>
          </p:cNvPr>
          <p:cNvGrpSpPr/>
          <p:nvPr/>
        </p:nvGrpSpPr>
        <p:grpSpPr>
          <a:xfrm>
            <a:off x="704308" y="4513607"/>
            <a:ext cx="785708" cy="783017"/>
            <a:chOff x="530380" y="4377978"/>
            <a:chExt cx="785708" cy="783017"/>
          </a:xfrm>
        </p:grpSpPr>
        <p:sp>
          <p:nvSpPr>
            <p:cNvPr id="116" name="Shape 1948">
              <a:extLst>
                <a:ext uri="{FF2B5EF4-FFF2-40B4-BE49-F238E27FC236}">
                  <a16:creationId xmlns:a16="http://schemas.microsoft.com/office/drawing/2014/main" id="{6AF835A0-8E07-2040-81ED-6C591F672D4C}"/>
                </a:ext>
              </a:extLst>
            </p:cNvPr>
            <p:cNvSpPr/>
            <p:nvPr/>
          </p:nvSpPr>
          <p:spPr>
            <a:xfrm>
              <a:off x="530380" y="4377978"/>
              <a:ext cx="785708" cy="783017"/>
            </a:xfrm>
            <a:prstGeom prst="ellipse">
              <a:avLst/>
            </a:prstGeom>
            <a:ln w="38100">
              <a:solidFill>
                <a:srgbClr val="96B1AD"/>
              </a:solidFill>
              <a:miter lim="400000"/>
            </a:ln>
          </p:spPr>
          <p:txBody>
            <a:bodyPr lIns="50800" tIns="50800" rIns="50800" bIns="50800" anchor="ctr"/>
            <a:lstStyle/>
            <a:p>
              <a:pPr>
                <a:defRPr sz="3200">
                  <a:latin typeface="Helvetica Light"/>
                  <a:ea typeface="Helvetica Light"/>
                  <a:cs typeface="Helvetica Light"/>
                  <a:sym typeface="Helvetica Light"/>
                </a:defRPr>
              </a:pPr>
              <a:endParaRPr dirty="0">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F6779EF9-6937-F547-83B2-9D44FB661523}"/>
                </a:ext>
              </a:extLst>
            </p:cNvPr>
            <p:cNvSpPr txBox="1"/>
            <p:nvPr/>
          </p:nvSpPr>
          <p:spPr>
            <a:xfrm>
              <a:off x="656719" y="4538654"/>
              <a:ext cx="533031" cy="461665"/>
            </a:xfrm>
            <a:prstGeom prst="rect">
              <a:avLst/>
            </a:prstGeom>
            <a:noFill/>
            <a:ln>
              <a:noFill/>
            </a:ln>
          </p:spPr>
          <p:txBody>
            <a:bodyPr wrap="none" rtlCol="0">
              <a:spAutoFit/>
            </a:bodyPr>
            <a:lstStyle/>
            <a:p>
              <a:pPr algn="ctr"/>
              <a:r>
                <a:rPr lang="en-US" sz="1200" dirty="0">
                  <a:latin typeface="Arial" panose="020B0604020202020204" pitchFamily="34" charset="0"/>
                  <a:cs typeface="Arial" panose="020B0604020202020204" pitchFamily="34" charset="0"/>
                </a:rPr>
                <a:t>West</a:t>
              </a:r>
            </a:p>
            <a:p>
              <a:pPr algn="ctr"/>
              <a:r>
                <a:rPr lang="en-US" sz="1200" dirty="0">
                  <a:latin typeface="Arial" panose="020B0604020202020204" pitchFamily="34" charset="0"/>
                  <a:cs typeface="Arial" panose="020B0604020202020204" pitchFamily="34" charset="0"/>
                </a:rPr>
                <a:t>260</a:t>
              </a:r>
            </a:p>
          </p:txBody>
        </p:sp>
      </p:grpSp>
      <p:grpSp>
        <p:nvGrpSpPr>
          <p:cNvPr id="9" name="Group 8">
            <a:extLst>
              <a:ext uri="{FF2B5EF4-FFF2-40B4-BE49-F238E27FC236}">
                <a16:creationId xmlns:a16="http://schemas.microsoft.com/office/drawing/2014/main" id="{01B5BBA9-2D84-1D4A-A721-DFF1B5029B37}"/>
              </a:ext>
            </a:extLst>
          </p:cNvPr>
          <p:cNvGrpSpPr/>
          <p:nvPr/>
        </p:nvGrpSpPr>
        <p:grpSpPr>
          <a:xfrm>
            <a:off x="3863295" y="5304105"/>
            <a:ext cx="785708" cy="783017"/>
            <a:chOff x="3371200" y="4761660"/>
            <a:chExt cx="785708" cy="783017"/>
          </a:xfrm>
        </p:grpSpPr>
        <p:sp>
          <p:nvSpPr>
            <p:cNvPr id="115" name="Shape 1947">
              <a:extLst>
                <a:ext uri="{FF2B5EF4-FFF2-40B4-BE49-F238E27FC236}">
                  <a16:creationId xmlns:a16="http://schemas.microsoft.com/office/drawing/2014/main" id="{ED44D924-4BE8-0149-B26A-65B588A72945}"/>
                </a:ext>
              </a:extLst>
            </p:cNvPr>
            <p:cNvSpPr/>
            <p:nvPr/>
          </p:nvSpPr>
          <p:spPr>
            <a:xfrm>
              <a:off x="3371200" y="4761660"/>
              <a:ext cx="785708" cy="783017"/>
            </a:xfrm>
            <a:prstGeom prst="ellipse">
              <a:avLst/>
            </a:prstGeom>
            <a:ln w="38100">
              <a:solidFill>
                <a:schemeClr val="accent1">
                  <a:lumMod val="40000"/>
                  <a:lumOff val="60000"/>
                </a:schemeClr>
              </a:solidFill>
              <a:miter lim="400000"/>
            </a:ln>
          </p:spPr>
          <p:txBody>
            <a:bodyPr lIns="50800" tIns="50800" rIns="50800" bIns="50800" anchor="ctr"/>
            <a:lstStyle/>
            <a:p>
              <a:pPr>
                <a:defRPr sz="3200">
                  <a:latin typeface="Helvetica Light"/>
                  <a:ea typeface="Helvetica Light"/>
                  <a:cs typeface="Helvetica Light"/>
                  <a:sym typeface="Helvetica Light"/>
                </a:defRPr>
              </a:pPr>
              <a:endParaRPr dirty="0">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82210404-EB97-9841-B4D5-CAB89E05EA4D}"/>
                </a:ext>
              </a:extLst>
            </p:cNvPr>
            <p:cNvSpPr txBox="1"/>
            <p:nvPr/>
          </p:nvSpPr>
          <p:spPr>
            <a:xfrm>
              <a:off x="3471345" y="4922336"/>
              <a:ext cx="585418"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South</a:t>
              </a:r>
            </a:p>
            <a:p>
              <a:pPr algn="ctr"/>
              <a:r>
                <a:rPr lang="en-US" sz="1200" dirty="0">
                  <a:latin typeface="Arial" panose="020B0604020202020204" pitchFamily="34" charset="0"/>
                  <a:cs typeface="Arial" panose="020B0604020202020204" pitchFamily="34" charset="0"/>
                </a:rPr>
                <a:t>340</a:t>
              </a:r>
            </a:p>
          </p:txBody>
        </p:sp>
      </p:grpSp>
      <p:grpSp>
        <p:nvGrpSpPr>
          <p:cNvPr id="6" name="Group 5">
            <a:extLst>
              <a:ext uri="{FF2B5EF4-FFF2-40B4-BE49-F238E27FC236}">
                <a16:creationId xmlns:a16="http://schemas.microsoft.com/office/drawing/2014/main" id="{048F2403-E6BD-6940-B949-2F82EDC080B1}"/>
              </a:ext>
            </a:extLst>
          </p:cNvPr>
          <p:cNvGrpSpPr/>
          <p:nvPr/>
        </p:nvGrpSpPr>
        <p:grpSpPr>
          <a:xfrm>
            <a:off x="5862101" y="1359802"/>
            <a:ext cx="849913" cy="783017"/>
            <a:chOff x="6104015" y="2012723"/>
            <a:chExt cx="849913" cy="783017"/>
          </a:xfrm>
        </p:grpSpPr>
        <p:sp>
          <p:nvSpPr>
            <p:cNvPr id="114" name="Shape 1946">
              <a:extLst>
                <a:ext uri="{FF2B5EF4-FFF2-40B4-BE49-F238E27FC236}">
                  <a16:creationId xmlns:a16="http://schemas.microsoft.com/office/drawing/2014/main" id="{FC600768-45C1-D344-92A8-438A74A1DA2B}"/>
                </a:ext>
              </a:extLst>
            </p:cNvPr>
            <p:cNvSpPr/>
            <p:nvPr/>
          </p:nvSpPr>
          <p:spPr>
            <a:xfrm>
              <a:off x="6136117" y="2012723"/>
              <a:ext cx="785708" cy="783017"/>
            </a:xfrm>
            <a:prstGeom prst="ellipse">
              <a:avLst/>
            </a:prstGeom>
            <a:ln w="38100">
              <a:solidFill>
                <a:schemeClr val="accent3">
                  <a:lumMod val="75000"/>
                </a:schemeClr>
              </a:solidFill>
              <a:miter lim="400000"/>
            </a:ln>
          </p:spPr>
          <p:txBody>
            <a:bodyPr lIns="50800" tIns="50800" rIns="50800" bIns="50800" anchor="ctr"/>
            <a:lstStyle/>
            <a:p>
              <a:pPr>
                <a:defRPr sz="3200">
                  <a:latin typeface="Helvetica Light"/>
                  <a:ea typeface="Helvetica Light"/>
                  <a:cs typeface="Helvetica Light"/>
                  <a:sym typeface="Helvetica Light"/>
                </a:defRPr>
              </a:pPr>
              <a:endParaRPr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CA2DDDFA-ACD9-D74E-AACA-FA753F3B14ED}"/>
                </a:ext>
              </a:extLst>
            </p:cNvPr>
            <p:cNvSpPr txBox="1"/>
            <p:nvPr/>
          </p:nvSpPr>
          <p:spPr>
            <a:xfrm>
              <a:off x="6104015" y="2191797"/>
              <a:ext cx="849913" cy="461665"/>
            </a:xfrm>
            <a:prstGeom prst="rect">
              <a:avLst/>
            </a:prstGeom>
            <a:noFill/>
            <a:ln>
              <a:noFill/>
            </a:ln>
          </p:spPr>
          <p:txBody>
            <a:bodyPr wrap="none" rtlCol="0">
              <a:spAutoFit/>
            </a:bodyPr>
            <a:lstStyle/>
            <a:p>
              <a:pPr algn="ctr"/>
              <a:r>
                <a:rPr lang="en-US" sz="1200" dirty="0">
                  <a:latin typeface="Arial" panose="020B0604020202020204" pitchFamily="34" charset="0"/>
                  <a:cs typeface="Arial" panose="020B0604020202020204" pitchFamily="34" charset="0"/>
                </a:rPr>
                <a:t>Northeast</a:t>
              </a:r>
            </a:p>
            <a:p>
              <a:pPr algn="ctr"/>
              <a:r>
                <a:rPr lang="en-US" sz="1200" dirty="0">
                  <a:latin typeface="Arial" panose="020B0604020202020204" pitchFamily="34" charset="0"/>
                  <a:cs typeface="Arial" panose="020B0604020202020204" pitchFamily="34" charset="0"/>
                </a:rPr>
                <a:t>210</a:t>
              </a:r>
            </a:p>
          </p:txBody>
        </p:sp>
      </p:grpSp>
      <p:grpSp>
        <p:nvGrpSpPr>
          <p:cNvPr id="128" name="Group 2934">
            <a:extLst>
              <a:ext uri="{FF2B5EF4-FFF2-40B4-BE49-F238E27FC236}">
                <a16:creationId xmlns:a16="http://schemas.microsoft.com/office/drawing/2014/main" id="{F01E13C5-3D16-E148-96A0-54F6E26502B5}"/>
              </a:ext>
            </a:extLst>
          </p:cNvPr>
          <p:cNvGrpSpPr>
            <a:grpSpLocks noChangeAspect="1"/>
          </p:cNvGrpSpPr>
          <p:nvPr/>
        </p:nvGrpSpPr>
        <p:grpSpPr>
          <a:xfrm>
            <a:off x="8709126" y="1766998"/>
            <a:ext cx="3482875" cy="3657600"/>
            <a:chOff x="-3" y="0"/>
            <a:chExt cx="11097302" cy="11654021"/>
          </a:xfrm>
        </p:grpSpPr>
        <p:sp>
          <p:nvSpPr>
            <p:cNvPr id="129" name="Shape 2835">
              <a:extLst>
                <a:ext uri="{FF2B5EF4-FFF2-40B4-BE49-F238E27FC236}">
                  <a16:creationId xmlns:a16="http://schemas.microsoft.com/office/drawing/2014/main" id="{B200F9B9-B7C5-8C4D-A3BF-9C76CD106BD3}"/>
                </a:ext>
              </a:extLst>
            </p:cNvPr>
            <p:cNvSpPr/>
            <p:nvPr/>
          </p:nvSpPr>
          <p:spPr>
            <a:xfrm>
              <a:off x="435398" y="8822198"/>
              <a:ext cx="3279120" cy="2592204"/>
            </a:xfrm>
            <a:custGeom>
              <a:avLst/>
              <a:gdLst/>
              <a:ahLst/>
              <a:cxnLst>
                <a:cxn ang="0">
                  <a:pos x="wd2" y="hd2"/>
                </a:cxn>
                <a:cxn ang="5400000">
                  <a:pos x="wd2" y="hd2"/>
                </a:cxn>
                <a:cxn ang="10800000">
                  <a:pos x="wd2" y="hd2"/>
                </a:cxn>
                <a:cxn ang="16200000">
                  <a:pos x="wd2" y="hd2"/>
                </a:cxn>
              </a:cxnLst>
              <a:rect l="0" t="0" r="r" b="b"/>
              <a:pathLst>
                <a:path w="21600" h="21600" extrusionOk="0">
                  <a:moveTo>
                    <a:pt x="21152" y="7987"/>
                  </a:moveTo>
                  <a:lnTo>
                    <a:pt x="20686" y="7624"/>
                  </a:lnTo>
                  <a:lnTo>
                    <a:pt x="19628" y="7261"/>
                  </a:lnTo>
                  <a:lnTo>
                    <a:pt x="18571" y="6716"/>
                  </a:lnTo>
                  <a:lnTo>
                    <a:pt x="17370" y="6534"/>
                  </a:lnTo>
                  <a:lnTo>
                    <a:pt x="16312" y="6353"/>
                  </a:lnTo>
                  <a:lnTo>
                    <a:pt x="16007" y="5808"/>
                  </a:lnTo>
                  <a:lnTo>
                    <a:pt x="15398" y="5264"/>
                  </a:lnTo>
                  <a:lnTo>
                    <a:pt x="14645" y="5082"/>
                  </a:lnTo>
                  <a:lnTo>
                    <a:pt x="14053" y="4356"/>
                  </a:lnTo>
                  <a:lnTo>
                    <a:pt x="13139" y="3449"/>
                  </a:lnTo>
                  <a:lnTo>
                    <a:pt x="12835" y="3267"/>
                  </a:lnTo>
                  <a:lnTo>
                    <a:pt x="12530" y="3267"/>
                  </a:lnTo>
                  <a:lnTo>
                    <a:pt x="11938" y="3086"/>
                  </a:lnTo>
                  <a:lnTo>
                    <a:pt x="11329" y="2723"/>
                  </a:lnTo>
                  <a:lnTo>
                    <a:pt x="10719" y="2904"/>
                  </a:lnTo>
                  <a:lnTo>
                    <a:pt x="9966" y="2360"/>
                  </a:lnTo>
                  <a:lnTo>
                    <a:pt x="9357" y="2360"/>
                  </a:lnTo>
                  <a:lnTo>
                    <a:pt x="8604" y="2178"/>
                  </a:lnTo>
                  <a:lnTo>
                    <a:pt x="6937" y="1452"/>
                  </a:lnTo>
                  <a:lnTo>
                    <a:pt x="6489" y="1089"/>
                  </a:lnTo>
                  <a:lnTo>
                    <a:pt x="5736" y="1089"/>
                  </a:lnTo>
                  <a:lnTo>
                    <a:pt x="4069" y="726"/>
                  </a:lnTo>
                  <a:lnTo>
                    <a:pt x="3621" y="363"/>
                  </a:lnTo>
                  <a:lnTo>
                    <a:pt x="3316" y="0"/>
                  </a:lnTo>
                  <a:lnTo>
                    <a:pt x="3011" y="0"/>
                  </a:lnTo>
                  <a:lnTo>
                    <a:pt x="2563" y="0"/>
                  </a:lnTo>
                  <a:lnTo>
                    <a:pt x="2420" y="182"/>
                  </a:lnTo>
                  <a:lnTo>
                    <a:pt x="2259" y="545"/>
                  </a:lnTo>
                  <a:lnTo>
                    <a:pt x="1954" y="545"/>
                  </a:lnTo>
                  <a:lnTo>
                    <a:pt x="1058" y="726"/>
                  </a:lnTo>
                  <a:lnTo>
                    <a:pt x="305" y="1089"/>
                  </a:lnTo>
                  <a:lnTo>
                    <a:pt x="448" y="1815"/>
                  </a:lnTo>
                  <a:lnTo>
                    <a:pt x="448" y="1997"/>
                  </a:lnTo>
                  <a:lnTo>
                    <a:pt x="448" y="2360"/>
                  </a:lnTo>
                  <a:lnTo>
                    <a:pt x="609" y="2904"/>
                  </a:lnTo>
                  <a:lnTo>
                    <a:pt x="305" y="4175"/>
                  </a:lnTo>
                  <a:lnTo>
                    <a:pt x="1201" y="3993"/>
                  </a:lnTo>
                  <a:lnTo>
                    <a:pt x="1506" y="4175"/>
                  </a:lnTo>
                  <a:lnTo>
                    <a:pt x="1506" y="4538"/>
                  </a:lnTo>
                  <a:lnTo>
                    <a:pt x="1362" y="4719"/>
                  </a:lnTo>
                  <a:lnTo>
                    <a:pt x="1667" y="4901"/>
                  </a:lnTo>
                  <a:lnTo>
                    <a:pt x="2259" y="4901"/>
                  </a:lnTo>
                  <a:lnTo>
                    <a:pt x="2563" y="5264"/>
                  </a:lnTo>
                  <a:lnTo>
                    <a:pt x="3011" y="5264"/>
                  </a:lnTo>
                  <a:lnTo>
                    <a:pt x="3478" y="5082"/>
                  </a:lnTo>
                  <a:lnTo>
                    <a:pt x="4069" y="5445"/>
                  </a:lnTo>
                  <a:lnTo>
                    <a:pt x="4230" y="5808"/>
                  </a:lnTo>
                  <a:lnTo>
                    <a:pt x="4230" y="5990"/>
                  </a:lnTo>
                  <a:lnTo>
                    <a:pt x="4535" y="6171"/>
                  </a:lnTo>
                  <a:lnTo>
                    <a:pt x="4679" y="6534"/>
                  </a:lnTo>
                  <a:lnTo>
                    <a:pt x="4679" y="6716"/>
                  </a:lnTo>
                  <a:lnTo>
                    <a:pt x="4069" y="7079"/>
                  </a:lnTo>
                  <a:lnTo>
                    <a:pt x="3621" y="7442"/>
                  </a:lnTo>
                  <a:lnTo>
                    <a:pt x="3011" y="7805"/>
                  </a:lnTo>
                  <a:lnTo>
                    <a:pt x="3173" y="8350"/>
                  </a:lnTo>
                  <a:lnTo>
                    <a:pt x="2868" y="9076"/>
                  </a:lnTo>
                  <a:lnTo>
                    <a:pt x="2868" y="9620"/>
                  </a:lnTo>
                  <a:lnTo>
                    <a:pt x="2725" y="9802"/>
                  </a:lnTo>
                  <a:lnTo>
                    <a:pt x="2563" y="9802"/>
                  </a:lnTo>
                  <a:lnTo>
                    <a:pt x="2563" y="10528"/>
                  </a:lnTo>
                  <a:lnTo>
                    <a:pt x="2259" y="10891"/>
                  </a:lnTo>
                  <a:lnTo>
                    <a:pt x="1810" y="11072"/>
                  </a:lnTo>
                  <a:lnTo>
                    <a:pt x="1362" y="11072"/>
                  </a:lnTo>
                  <a:lnTo>
                    <a:pt x="1667" y="12524"/>
                  </a:lnTo>
                  <a:lnTo>
                    <a:pt x="1954" y="12887"/>
                  </a:lnTo>
                  <a:lnTo>
                    <a:pt x="1954" y="13069"/>
                  </a:lnTo>
                  <a:lnTo>
                    <a:pt x="1810" y="13250"/>
                  </a:lnTo>
                  <a:lnTo>
                    <a:pt x="1362" y="13432"/>
                  </a:lnTo>
                  <a:lnTo>
                    <a:pt x="1201" y="13795"/>
                  </a:lnTo>
                  <a:lnTo>
                    <a:pt x="1058" y="14339"/>
                  </a:lnTo>
                  <a:lnTo>
                    <a:pt x="1201" y="14884"/>
                  </a:lnTo>
                  <a:lnTo>
                    <a:pt x="1362" y="15247"/>
                  </a:lnTo>
                  <a:lnTo>
                    <a:pt x="1506" y="15247"/>
                  </a:lnTo>
                  <a:lnTo>
                    <a:pt x="1058" y="15792"/>
                  </a:lnTo>
                  <a:lnTo>
                    <a:pt x="305" y="16336"/>
                  </a:lnTo>
                  <a:lnTo>
                    <a:pt x="143" y="17062"/>
                  </a:lnTo>
                  <a:lnTo>
                    <a:pt x="0" y="17788"/>
                  </a:lnTo>
                  <a:lnTo>
                    <a:pt x="305" y="17788"/>
                  </a:lnTo>
                  <a:lnTo>
                    <a:pt x="1058" y="17970"/>
                  </a:lnTo>
                  <a:lnTo>
                    <a:pt x="1667" y="18514"/>
                  </a:lnTo>
                  <a:lnTo>
                    <a:pt x="1954" y="19059"/>
                  </a:lnTo>
                  <a:lnTo>
                    <a:pt x="1954" y="19966"/>
                  </a:lnTo>
                  <a:lnTo>
                    <a:pt x="2115" y="20874"/>
                  </a:lnTo>
                  <a:lnTo>
                    <a:pt x="2725" y="21600"/>
                  </a:lnTo>
                  <a:lnTo>
                    <a:pt x="3926" y="21055"/>
                  </a:lnTo>
                  <a:lnTo>
                    <a:pt x="4535" y="20874"/>
                  </a:lnTo>
                  <a:lnTo>
                    <a:pt x="5288" y="20692"/>
                  </a:lnTo>
                  <a:lnTo>
                    <a:pt x="6041" y="20329"/>
                  </a:lnTo>
                  <a:lnTo>
                    <a:pt x="6794" y="20511"/>
                  </a:lnTo>
                  <a:lnTo>
                    <a:pt x="8299" y="20874"/>
                  </a:lnTo>
                  <a:lnTo>
                    <a:pt x="9662" y="21055"/>
                  </a:lnTo>
                  <a:lnTo>
                    <a:pt x="10271" y="21055"/>
                  </a:lnTo>
                  <a:lnTo>
                    <a:pt x="10719" y="20511"/>
                  </a:lnTo>
                  <a:lnTo>
                    <a:pt x="11024" y="19785"/>
                  </a:lnTo>
                  <a:lnTo>
                    <a:pt x="11634" y="19422"/>
                  </a:lnTo>
                  <a:lnTo>
                    <a:pt x="13139" y="19240"/>
                  </a:lnTo>
                  <a:lnTo>
                    <a:pt x="12996" y="18696"/>
                  </a:lnTo>
                  <a:lnTo>
                    <a:pt x="13139" y="18151"/>
                  </a:lnTo>
                  <a:lnTo>
                    <a:pt x="14053" y="17062"/>
                  </a:lnTo>
                  <a:lnTo>
                    <a:pt x="15093" y="16336"/>
                  </a:lnTo>
                  <a:lnTo>
                    <a:pt x="14502" y="15066"/>
                  </a:lnTo>
                  <a:lnTo>
                    <a:pt x="14502" y="14158"/>
                  </a:lnTo>
                  <a:lnTo>
                    <a:pt x="15093" y="13432"/>
                  </a:lnTo>
                  <a:lnTo>
                    <a:pt x="15864" y="12161"/>
                  </a:lnTo>
                  <a:lnTo>
                    <a:pt x="16617" y="11435"/>
                  </a:lnTo>
                  <a:lnTo>
                    <a:pt x="16760" y="11435"/>
                  </a:lnTo>
                  <a:lnTo>
                    <a:pt x="16921" y="10709"/>
                  </a:lnTo>
                  <a:lnTo>
                    <a:pt x="17513" y="10165"/>
                  </a:lnTo>
                  <a:lnTo>
                    <a:pt x="18266" y="9983"/>
                  </a:lnTo>
                  <a:lnTo>
                    <a:pt x="19628" y="9802"/>
                  </a:lnTo>
                  <a:lnTo>
                    <a:pt x="21439" y="8531"/>
                  </a:lnTo>
                  <a:lnTo>
                    <a:pt x="21600" y="8531"/>
                  </a:lnTo>
                  <a:lnTo>
                    <a:pt x="21600" y="8350"/>
                  </a:lnTo>
                  <a:lnTo>
                    <a:pt x="21600" y="7805"/>
                  </a:lnTo>
                  <a:lnTo>
                    <a:pt x="21152" y="7987"/>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0" name="Shape 2836">
              <a:extLst>
                <a:ext uri="{FF2B5EF4-FFF2-40B4-BE49-F238E27FC236}">
                  <a16:creationId xmlns:a16="http://schemas.microsoft.com/office/drawing/2014/main" id="{AE6C7185-EE95-0E44-A543-9F9CBEF61964}"/>
                </a:ext>
              </a:extLst>
            </p:cNvPr>
            <p:cNvSpPr/>
            <p:nvPr/>
          </p:nvSpPr>
          <p:spPr>
            <a:xfrm>
              <a:off x="-3" y="9301429"/>
              <a:ext cx="1145650" cy="1677308"/>
            </a:xfrm>
            <a:custGeom>
              <a:avLst/>
              <a:gdLst/>
              <a:ahLst/>
              <a:cxnLst>
                <a:cxn ang="0">
                  <a:pos x="wd2" y="hd2"/>
                </a:cxn>
                <a:cxn ang="5400000">
                  <a:pos x="wd2" y="hd2"/>
                </a:cxn>
                <a:cxn ang="10800000">
                  <a:pos x="wd2" y="hd2"/>
                </a:cxn>
                <a:cxn ang="16200000">
                  <a:pos x="wd2" y="hd2"/>
                </a:cxn>
              </a:cxnLst>
              <a:rect l="0" t="0" r="r" b="b"/>
              <a:pathLst>
                <a:path w="21600" h="21600" extrusionOk="0">
                  <a:moveTo>
                    <a:pt x="21190" y="3366"/>
                  </a:moveTo>
                  <a:lnTo>
                    <a:pt x="20317" y="3086"/>
                  </a:lnTo>
                  <a:lnTo>
                    <a:pt x="20317" y="2805"/>
                  </a:lnTo>
                  <a:lnTo>
                    <a:pt x="19856" y="2244"/>
                  </a:lnTo>
                  <a:lnTo>
                    <a:pt x="18162" y="1683"/>
                  </a:lnTo>
                  <a:lnTo>
                    <a:pt x="16828" y="1964"/>
                  </a:lnTo>
                  <a:lnTo>
                    <a:pt x="15546" y="1964"/>
                  </a:lnTo>
                  <a:lnTo>
                    <a:pt x="14674" y="1403"/>
                  </a:lnTo>
                  <a:lnTo>
                    <a:pt x="12981" y="1403"/>
                  </a:lnTo>
                  <a:lnTo>
                    <a:pt x="12108" y="1122"/>
                  </a:lnTo>
                  <a:lnTo>
                    <a:pt x="12519" y="842"/>
                  </a:lnTo>
                  <a:lnTo>
                    <a:pt x="12519" y="281"/>
                  </a:lnTo>
                  <a:lnTo>
                    <a:pt x="11647" y="0"/>
                  </a:lnTo>
                  <a:lnTo>
                    <a:pt x="9081" y="281"/>
                  </a:lnTo>
                  <a:lnTo>
                    <a:pt x="9081" y="1403"/>
                  </a:lnTo>
                  <a:lnTo>
                    <a:pt x="8209" y="3927"/>
                  </a:lnTo>
                  <a:lnTo>
                    <a:pt x="7337" y="5049"/>
                  </a:lnTo>
                  <a:lnTo>
                    <a:pt x="6465" y="7294"/>
                  </a:lnTo>
                  <a:lnTo>
                    <a:pt x="4720" y="8977"/>
                  </a:lnTo>
                  <a:lnTo>
                    <a:pt x="2155" y="10660"/>
                  </a:lnTo>
                  <a:lnTo>
                    <a:pt x="872" y="12343"/>
                  </a:lnTo>
                  <a:lnTo>
                    <a:pt x="410" y="12904"/>
                  </a:lnTo>
                  <a:lnTo>
                    <a:pt x="872" y="13184"/>
                  </a:lnTo>
                  <a:lnTo>
                    <a:pt x="1744" y="13465"/>
                  </a:lnTo>
                  <a:lnTo>
                    <a:pt x="1283" y="14026"/>
                  </a:lnTo>
                  <a:lnTo>
                    <a:pt x="1283" y="14306"/>
                  </a:lnTo>
                  <a:lnTo>
                    <a:pt x="1744" y="14587"/>
                  </a:lnTo>
                  <a:lnTo>
                    <a:pt x="3438" y="14587"/>
                  </a:lnTo>
                  <a:lnTo>
                    <a:pt x="2155" y="16831"/>
                  </a:lnTo>
                  <a:lnTo>
                    <a:pt x="2155" y="17953"/>
                  </a:lnTo>
                  <a:lnTo>
                    <a:pt x="1283" y="19075"/>
                  </a:lnTo>
                  <a:lnTo>
                    <a:pt x="410" y="20197"/>
                  </a:lnTo>
                  <a:lnTo>
                    <a:pt x="0" y="20758"/>
                  </a:lnTo>
                  <a:lnTo>
                    <a:pt x="410" y="20758"/>
                  </a:lnTo>
                  <a:lnTo>
                    <a:pt x="2565" y="20758"/>
                  </a:lnTo>
                  <a:lnTo>
                    <a:pt x="4310" y="21039"/>
                  </a:lnTo>
                  <a:lnTo>
                    <a:pt x="6465" y="21600"/>
                  </a:lnTo>
                  <a:lnTo>
                    <a:pt x="8209" y="21319"/>
                  </a:lnTo>
                  <a:lnTo>
                    <a:pt x="8619" y="20197"/>
                  </a:lnTo>
                  <a:lnTo>
                    <a:pt x="9081" y="19075"/>
                  </a:lnTo>
                  <a:lnTo>
                    <a:pt x="11236" y="18234"/>
                  </a:lnTo>
                  <a:lnTo>
                    <a:pt x="12519" y="17392"/>
                  </a:lnTo>
                  <a:lnTo>
                    <a:pt x="12108" y="17392"/>
                  </a:lnTo>
                  <a:lnTo>
                    <a:pt x="11647" y="16831"/>
                  </a:lnTo>
                  <a:lnTo>
                    <a:pt x="11236" y="15990"/>
                  </a:lnTo>
                  <a:lnTo>
                    <a:pt x="11647" y="15148"/>
                  </a:lnTo>
                  <a:lnTo>
                    <a:pt x="12108" y="14587"/>
                  </a:lnTo>
                  <a:lnTo>
                    <a:pt x="13391" y="14306"/>
                  </a:lnTo>
                  <a:lnTo>
                    <a:pt x="13801" y="14026"/>
                  </a:lnTo>
                  <a:lnTo>
                    <a:pt x="13801" y="13745"/>
                  </a:lnTo>
                  <a:lnTo>
                    <a:pt x="12981" y="13184"/>
                  </a:lnTo>
                  <a:lnTo>
                    <a:pt x="12108" y="10940"/>
                  </a:lnTo>
                  <a:lnTo>
                    <a:pt x="13391" y="10940"/>
                  </a:lnTo>
                  <a:lnTo>
                    <a:pt x="14674" y="10660"/>
                  </a:lnTo>
                  <a:lnTo>
                    <a:pt x="15546" y="10099"/>
                  </a:lnTo>
                  <a:lnTo>
                    <a:pt x="15546" y="8977"/>
                  </a:lnTo>
                  <a:lnTo>
                    <a:pt x="16008" y="8977"/>
                  </a:lnTo>
                  <a:lnTo>
                    <a:pt x="16418" y="8696"/>
                  </a:lnTo>
                  <a:lnTo>
                    <a:pt x="16418" y="7855"/>
                  </a:lnTo>
                  <a:lnTo>
                    <a:pt x="17290" y="6732"/>
                  </a:lnTo>
                  <a:lnTo>
                    <a:pt x="16828" y="5891"/>
                  </a:lnTo>
                  <a:lnTo>
                    <a:pt x="18573" y="5330"/>
                  </a:lnTo>
                  <a:lnTo>
                    <a:pt x="19856" y="4769"/>
                  </a:lnTo>
                  <a:lnTo>
                    <a:pt x="21600" y="4208"/>
                  </a:lnTo>
                  <a:lnTo>
                    <a:pt x="21600" y="3927"/>
                  </a:lnTo>
                  <a:lnTo>
                    <a:pt x="21190" y="3366"/>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1" name="Shape 2837">
              <a:extLst>
                <a:ext uri="{FF2B5EF4-FFF2-40B4-BE49-F238E27FC236}">
                  <a16:creationId xmlns:a16="http://schemas.microsoft.com/office/drawing/2014/main" id="{B4B023FE-169E-AA41-9226-B4491674B5F8}"/>
                </a:ext>
              </a:extLst>
            </p:cNvPr>
            <p:cNvSpPr/>
            <p:nvPr/>
          </p:nvSpPr>
          <p:spPr>
            <a:xfrm>
              <a:off x="435398" y="8822198"/>
              <a:ext cx="3279120" cy="2592204"/>
            </a:xfrm>
            <a:custGeom>
              <a:avLst/>
              <a:gdLst/>
              <a:ahLst/>
              <a:cxnLst>
                <a:cxn ang="0">
                  <a:pos x="wd2" y="hd2"/>
                </a:cxn>
                <a:cxn ang="5400000">
                  <a:pos x="wd2" y="hd2"/>
                </a:cxn>
                <a:cxn ang="10800000">
                  <a:pos x="wd2" y="hd2"/>
                </a:cxn>
                <a:cxn ang="16200000">
                  <a:pos x="wd2" y="hd2"/>
                </a:cxn>
              </a:cxnLst>
              <a:rect l="0" t="0" r="r" b="b"/>
              <a:pathLst>
                <a:path w="21600" h="21600" extrusionOk="0">
                  <a:moveTo>
                    <a:pt x="21152" y="7987"/>
                  </a:moveTo>
                  <a:lnTo>
                    <a:pt x="20686" y="7624"/>
                  </a:lnTo>
                  <a:lnTo>
                    <a:pt x="19628" y="7261"/>
                  </a:lnTo>
                  <a:lnTo>
                    <a:pt x="18571" y="6716"/>
                  </a:lnTo>
                  <a:lnTo>
                    <a:pt x="17370" y="6534"/>
                  </a:lnTo>
                  <a:lnTo>
                    <a:pt x="16312" y="6353"/>
                  </a:lnTo>
                  <a:lnTo>
                    <a:pt x="16007" y="5808"/>
                  </a:lnTo>
                  <a:lnTo>
                    <a:pt x="15398" y="5264"/>
                  </a:lnTo>
                  <a:lnTo>
                    <a:pt x="14645" y="5082"/>
                  </a:lnTo>
                  <a:lnTo>
                    <a:pt x="14053" y="4356"/>
                  </a:lnTo>
                  <a:lnTo>
                    <a:pt x="13139" y="3449"/>
                  </a:lnTo>
                  <a:lnTo>
                    <a:pt x="12835" y="3267"/>
                  </a:lnTo>
                  <a:lnTo>
                    <a:pt x="12530" y="3267"/>
                  </a:lnTo>
                  <a:lnTo>
                    <a:pt x="11938" y="3086"/>
                  </a:lnTo>
                  <a:lnTo>
                    <a:pt x="11329" y="2723"/>
                  </a:lnTo>
                  <a:lnTo>
                    <a:pt x="10719" y="2904"/>
                  </a:lnTo>
                  <a:lnTo>
                    <a:pt x="9966" y="2360"/>
                  </a:lnTo>
                  <a:lnTo>
                    <a:pt x="9357" y="2360"/>
                  </a:lnTo>
                  <a:lnTo>
                    <a:pt x="8604" y="2178"/>
                  </a:lnTo>
                  <a:lnTo>
                    <a:pt x="6937" y="1452"/>
                  </a:lnTo>
                  <a:lnTo>
                    <a:pt x="6489" y="1089"/>
                  </a:lnTo>
                  <a:lnTo>
                    <a:pt x="5736" y="1089"/>
                  </a:lnTo>
                  <a:lnTo>
                    <a:pt x="4069" y="726"/>
                  </a:lnTo>
                  <a:lnTo>
                    <a:pt x="3621" y="363"/>
                  </a:lnTo>
                  <a:lnTo>
                    <a:pt x="3316" y="0"/>
                  </a:lnTo>
                  <a:lnTo>
                    <a:pt x="3011" y="0"/>
                  </a:lnTo>
                  <a:lnTo>
                    <a:pt x="2563" y="0"/>
                  </a:lnTo>
                  <a:lnTo>
                    <a:pt x="2420" y="182"/>
                  </a:lnTo>
                  <a:lnTo>
                    <a:pt x="2259" y="545"/>
                  </a:lnTo>
                  <a:lnTo>
                    <a:pt x="1954" y="545"/>
                  </a:lnTo>
                  <a:lnTo>
                    <a:pt x="1058" y="726"/>
                  </a:lnTo>
                  <a:lnTo>
                    <a:pt x="305" y="1089"/>
                  </a:lnTo>
                  <a:lnTo>
                    <a:pt x="448" y="1815"/>
                  </a:lnTo>
                  <a:lnTo>
                    <a:pt x="448" y="1997"/>
                  </a:lnTo>
                  <a:lnTo>
                    <a:pt x="448" y="2360"/>
                  </a:lnTo>
                  <a:lnTo>
                    <a:pt x="609" y="2904"/>
                  </a:lnTo>
                  <a:lnTo>
                    <a:pt x="305" y="4175"/>
                  </a:lnTo>
                  <a:lnTo>
                    <a:pt x="1201" y="3993"/>
                  </a:lnTo>
                  <a:lnTo>
                    <a:pt x="1506" y="4175"/>
                  </a:lnTo>
                  <a:lnTo>
                    <a:pt x="1506" y="4538"/>
                  </a:lnTo>
                  <a:lnTo>
                    <a:pt x="1362" y="4719"/>
                  </a:lnTo>
                  <a:lnTo>
                    <a:pt x="1667" y="4901"/>
                  </a:lnTo>
                  <a:lnTo>
                    <a:pt x="2259" y="4901"/>
                  </a:lnTo>
                  <a:lnTo>
                    <a:pt x="2563" y="5264"/>
                  </a:lnTo>
                  <a:lnTo>
                    <a:pt x="3011" y="5264"/>
                  </a:lnTo>
                  <a:lnTo>
                    <a:pt x="3478" y="5082"/>
                  </a:lnTo>
                  <a:lnTo>
                    <a:pt x="4069" y="5445"/>
                  </a:lnTo>
                  <a:lnTo>
                    <a:pt x="4230" y="5808"/>
                  </a:lnTo>
                  <a:lnTo>
                    <a:pt x="4230" y="5990"/>
                  </a:lnTo>
                  <a:lnTo>
                    <a:pt x="4535" y="6171"/>
                  </a:lnTo>
                  <a:lnTo>
                    <a:pt x="4679" y="6534"/>
                  </a:lnTo>
                  <a:lnTo>
                    <a:pt x="4679" y="6716"/>
                  </a:lnTo>
                  <a:lnTo>
                    <a:pt x="4069" y="7079"/>
                  </a:lnTo>
                  <a:lnTo>
                    <a:pt x="3621" y="7442"/>
                  </a:lnTo>
                  <a:lnTo>
                    <a:pt x="3011" y="7805"/>
                  </a:lnTo>
                  <a:lnTo>
                    <a:pt x="3173" y="8350"/>
                  </a:lnTo>
                  <a:lnTo>
                    <a:pt x="2868" y="9076"/>
                  </a:lnTo>
                  <a:lnTo>
                    <a:pt x="2868" y="9620"/>
                  </a:lnTo>
                  <a:lnTo>
                    <a:pt x="2725" y="9802"/>
                  </a:lnTo>
                  <a:lnTo>
                    <a:pt x="2563" y="9802"/>
                  </a:lnTo>
                  <a:lnTo>
                    <a:pt x="2563" y="10528"/>
                  </a:lnTo>
                  <a:lnTo>
                    <a:pt x="2259" y="10891"/>
                  </a:lnTo>
                  <a:lnTo>
                    <a:pt x="1810" y="11072"/>
                  </a:lnTo>
                  <a:lnTo>
                    <a:pt x="1362" y="11072"/>
                  </a:lnTo>
                  <a:lnTo>
                    <a:pt x="1667" y="12524"/>
                  </a:lnTo>
                  <a:lnTo>
                    <a:pt x="1954" y="12887"/>
                  </a:lnTo>
                  <a:lnTo>
                    <a:pt x="1954" y="13069"/>
                  </a:lnTo>
                  <a:lnTo>
                    <a:pt x="1810" y="13250"/>
                  </a:lnTo>
                  <a:lnTo>
                    <a:pt x="1362" y="13432"/>
                  </a:lnTo>
                  <a:lnTo>
                    <a:pt x="1201" y="13795"/>
                  </a:lnTo>
                  <a:lnTo>
                    <a:pt x="1058" y="14339"/>
                  </a:lnTo>
                  <a:lnTo>
                    <a:pt x="1201" y="14884"/>
                  </a:lnTo>
                  <a:lnTo>
                    <a:pt x="1362" y="15247"/>
                  </a:lnTo>
                  <a:lnTo>
                    <a:pt x="1506" y="15247"/>
                  </a:lnTo>
                  <a:lnTo>
                    <a:pt x="1058" y="15792"/>
                  </a:lnTo>
                  <a:lnTo>
                    <a:pt x="305" y="16336"/>
                  </a:lnTo>
                  <a:lnTo>
                    <a:pt x="143" y="17062"/>
                  </a:lnTo>
                  <a:lnTo>
                    <a:pt x="0" y="17788"/>
                  </a:lnTo>
                  <a:lnTo>
                    <a:pt x="305" y="17788"/>
                  </a:lnTo>
                  <a:lnTo>
                    <a:pt x="1058" y="17970"/>
                  </a:lnTo>
                  <a:lnTo>
                    <a:pt x="1667" y="18514"/>
                  </a:lnTo>
                  <a:lnTo>
                    <a:pt x="1954" y="19059"/>
                  </a:lnTo>
                  <a:lnTo>
                    <a:pt x="1954" y="19966"/>
                  </a:lnTo>
                  <a:lnTo>
                    <a:pt x="2115" y="20874"/>
                  </a:lnTo>
                  <a:lnTo>
                    <a:pt x="2725" y="21600"/>
                  </a:lnTo>
                  <a:lnTo>
                    <a:pt x="3926" y="21055"/>
                  </a:lnTo>
                  <a:lnTo>
                    <a:pt x="4535" y="20874"/>
                  </a:lnTo>
                  <a:lnTo>
                    <a:pt x="5288" y="20692"/>
                  </a:lnTo>
                  <a:lnTo>
                    <a:pt x="6041" y="20329"/>
                  </a:lnTo>
                  <a:lnTo>
                    <a:pt x="6794" y="20511"/>
                  </a:lnTo>
                  <a:lnTo>
                    <a:pt x="8299" y="20874"/>
                  </a:lnTo>
                  <a:lnTo>
                    <a:pt x="9662" y="21055"/>
                  </a:lnTo>
                  <a:lnTo>
                    <a:pt x="10271" y="21055"/>
                  </a:lnTo>
                  <a:lnTo>
                    <a:pt x="10719" y="20511"/>
                  </a:lnTo>
                  <a:lnTo>
                    <a:pt x="11024" y="19785"/>
                  </a:lnTo>
                  <a:lnTo>
                    <a:pt x="11634" y="19422"/>
                  </a:lnTo>
                  <a:lnTo>
                    <a:pt x="13139" y="19240"/>
                  </a:lnTo>
                  <a:lnTo>
                    <a:pt x="12996" y="18696"/>
                  </a:lnTo>
                  <a:lnTo>
                    <a:pt x="13139" y="18151"/>
                  </a:lnTo>
                  <a:lnTo>
                    <a:pt x="14053" y="17062"/>
                  </a:lnTo>
                  <a:lnTo>
                    <a:pt x="15093" y="16336"/>
                  </a:lnTo>
                  <a:lnTo>
                    <a:pt x="14502" y="15066"/>
                  </a:lnTo>
                  <a:lnTo>
                    <a:pt x="14502" y="14158"/>
                  </a:lnTo>
                  <a:lnTo>
                    <a:pt x="15093" y="13432"/>
                  </a:lnTo>
                  <a:lnTo>
                    <a:pt x="15864" y="12161"/>
                  </a:lnTo>
                  <a:lnTo>
                    <a:pt x="16617" y="11435"/>
                  </a:lnTo>
                  <a:lnTo>
                    <a:pt x="16760" y="11435"/>
                  </a:lnTo>
                  <a:lnTo>
                    <a:pt x="16921" y="10709"/>
                  </a:lnTo>
                  <a:lnTo>
                    <a:pt x="16921" y="10709"/>
                  </a:lnTo>
                  <a:lnTo>
                    <a:pt x="16921" y="10709"/>
                  </a:lnTo>
                  <a:lnTo>
                    <a:pt x="17513" y="10165"/>
                  </a:lnTo>
                  <a:lnTo>
                    <a:pt x="18266" y="9983"/>
                  </a:lnTo>
                  <a:lnTo>
                    <a:pt x="19628" y="9802"/>
                  </a:lnTo>
                  <a:lnTo>
                    <a:pt x="21439" y="8531"/>
                  </a:lnTo>
                  <a:lnTo>
                    <a:pt x="21600" y="8531"/>
                  </a:lnTo>
                  <a:lnTo>
                    <a:pt x="21600" y="8350"/>
                  </a:lnTo>
                  <a:lnTo>
                    <a:pt x="21600" y="7805"/>
                  </a:lnTo>
                  <a:lnTo>
                    <a:pt x="21600" y="7805"/>
                  </a:lnTo>
                  <a:lnTo>
                    <a:pt x="21152" y="7987"/>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2" name="Shape 2838">
              <a:extLst>
                <a:ext uri="{FF2B5EF4-FFF2-40B4-BE49-F238E27FC236}">
                  <a16:creationId xmlns:a16="http://schemas.microsoft.com/office/drawing/2014/main" id="{37B6F853-A59C-6F48-B0CD-611D36376224}"/>
                </a:ext>
              </a:extLst>
            </p:cNvPr>
            <p:cNvSpPr/>
            <p:nvPr/>
          </p:nvSpPr>
          <p:spPr>
            <a:xfrm>
              <a:off x="-3" y="9301429"/>
              <a:ext cx="1145650" cy="1677308"/>
            </a:xfrm>
            <a:custGeom>
              <a:avLst/>
              <a:gdLst/>
              <a:ahLst/>
              <a:cxnLst>
                <a:cxn ang="0">
                  <a:pos x="wd2" y="hd2"/>
                </a:cxn>
                <a:cxn ang="5400000">
                  <a:pos x="wd2" y="hd2"/>
                </a:cxn>
                <a:cxn ang="10800000">
                  <a:pos x="wd2" y="hd2"/>
                </a:cxn>
                <a:cxn ang="16200000">
                  <a:pos x="wd2" y="hd2"/>
                </a:cxn>
              </a:cxnLst>
              <a:rect l="0" t="0" r="r" b="b"/>
              <a:pathLst>
                <a:path w="21600" h="21600" extrusionOk="0">
                  <a:moveTo>
                    <a:pt x="21190" y="3366"/>
                  </a:moveTo>
                  <a:lnTo>
                    <a:pt x="20317" y="3086"/>
                  </a:lnTo>
                  <a:lnTo>
                    <a:pt x="20317" y="2805"/>
                  </a:lnTo>
                  <a:lnTo>
                    <a:pt x="19856" y="2244"/>
                  </a:lnTo>
                  <a:lnTo>
                    <a:pt x="18162" y="1683"/>
                  </a:lnTo>
                  <a:lnTo>
                    <a:pt x="16828" y="1964"/>
                  </a:lnTo>
                  <a:lnTo>
                    <a:pt x="15546" y="1964"/>
                  </a:lnTo>
                  <a:lnTo>
                    <a:pt x="14674" y="1403"/>
                  </a:lnTo>
                  <a:lnTo>
                    <a:pt x="12981" y="1403"/>
                  </a:lnTo>
                  <a:lnTo>
                    <a:pt x="12108" y="1122"/>
                  </a:lnTo>
                  <a:lnTo>
                    <a:pt x="12519" y="842"/>
                  </a:lnTo>
                  <a:lnTo>
                    <a:pt x="12519" y="281"/>
                  </a:lnTo>
                  <a:lnTo>
                    <a:pt x="11647" y="0"/>
                  </a:lnTo>
                  <a:lnTo>
                    <a:pt x="9081" y="281"/>
                  </a:lnTo>
                  <a:lnTo>
                    <a:pt x="9081" y="1403"/>
                  </a:lnTo>
                  <a:lnTo>
                    <a:pt x="8209" y="3927"/>
                  </a:lnTo>
                  <a:lnTo>
                    <a:pt x="7337" y="5049"/>
                  </a:lnTo>
                  <a:lnTo>
                    <a:pt x="6465" y="7294"/>
                  </a:lnTo>
                  <a:lnTo>
                    <a:pt x="4720" y="8977"/>
                  </a:lnTo>
                  <a:lnTo>
                    <a:pt x="2155" y="10660"/>
                  </a:lnTo>
                  <a:lnTo>
                    <a:pt x="872" y="12343"/>
                  </a:lnTo>
                  <a:lnTo>
                    <a:pt x="410" y="12904"/>
                  </a:lnTo>
                  <a:lnTo>
                    <a:pt x="872" y="13184"/>
                  </a:lnTo>
                  <a:lnTo>
                    <a:pt x="1744" y="13465"/>
                  </a:lnTo>
                  <a:lnTo>
                    <a:pt x="1283" y="14026"/>
                  </a:lnTo>
                  <a:lnTo>
                    <a:pt x="1283" y="14306"/>
                  </a:lnTo>
                  <a:lnTo>
                    <a:pt x="1744" y="14587"/>
                  </a:lnTo>
                  <a:lnTo>
                    <a:pt x="3438" y="14587"/>
                  </a:lnTo>
                  <a:lnTo>
                    <a:pt x="2155" y="16831"/>
                  </a:lnTo>
                  <a:lnTo>
                    <a:pt x="2155" y="17953"/>
                  </a:lnTo>
                  <a:lnTo>
                    <a:pt x="1283" y="19075"/>
                  </a:lnTo>
                  <a:lnTo>
                    <a:pt x="410" y="20197"/>
                  </a:lnTo>
                  <a:lnTo>
                    <a:pt x="0" y="20758"/>
                  </a:lnTo>
                  <a:lnTo>
                    <a:pt x="410" y="20758"/>
                  </a:lnTo>
                  <a:lnTo>
                    <a:pt x="2565" y="20758"/>
                  </a:lnTo>
                  <a:lnTo>
                    <a:pt x="4310" y="21039"/>
                  </a:lnTo>
                  <a:lnTo>
                    <a:pt x="6465" y="21600"/>
                  </a:lnTo>
                  <a:lnTo>
                    <a:pt x="8209" y="21319"/>
                  </a:lnTo>
                  <a:lnTo>
                    <a:pt x="8209" y="21319"/>
                  </a:lnTo>
                  <a:lnTo>
                    <a:pt x="8619" y="20197"/>
                  </a:lnTo>
                  <a:lnTo>
                    <a:pt x="9081" y="19075"/>
                  </a:lnTo>
                  <a:lnTo>
                    <a:pt x="11236" y="18234"/>
                  </a:lnTo>
                  <a:lnTo>
                    <a:pt x="12519" y="17392"/>
                  </a:lnTo>
                  <a:lnTo>
                    <a:pt x="12108" y="17392"/>
                  </a:lnTo>
                  <a:lnTo>
                    <a:pt x="11647" y="16831"/>
                  </a:lnTo>
                  <a:lnTo>
                    <a:pt x="11236" y="15990"/>
                  </a:lnTo>
                  <a:lnTo>
                    <a:pt x="11647" y="15148"/>
                  </a:lnTo>
                  <a:lnTo>
                    <a:pt x="12108" y="14587"/>
                  </a:lnTo>
                  <a:lnTo>
                    <a:pt x="13391" y="14306"/>
                  </a:lnTo>
                  <a:lnTo>
                    <a:pt x="13801" y="14026"/>
                  </a:lnTo>
                  <a:lnTo>
                    <a:pt x="13801" y="13745"/>
                  </a:lnTo>
                  <a:lnTo>
                    <a:pt x="12981" y="13184"/>
                  </a:lnTo>
                  <a:lnTo>
                    <a:pt x="12108" y="10940"/>
                  </a:lnTo>
                  <a:lnTo>
                    <a:pt x="13391" y="10940"/>
                  </a:lnTo>
                  <a:lnTo>
                    <a:pt x="14674" y="10660"/>
                  </a:lnTo>
                  <a:lnTo>
                    <a:pt x="15546" y="10099"/>
                  </a:lnTo>
                  <a:lnTo>
                    <a:pt x="15546" y="8977"/>
                  </a:lnTo>
                  <a:lnTo>
                    <a:pt x="16008" y="8977"/>
                  </a:lnTo>
                  <a:lnTo>
                    <a:pt x="16418" y="8696"/>
                  </a:lnTo>
                  <a:lnTo>
                    <a:pt x="16418" y="7855"/>
                  </a:lnTo>
                  <a:lnTo>
                    <a:pt x="17290" y="6732"/>
                  </a:lnTo>
                  <a:lnTo>
                    <a:pt x="16828" y="5891"/>
                  </a:lnTo>
                  <a:lnTo>
                    <a:pt x="18573" y="5330"/>
                  </a:lnTo>
                  <a:lnTo>
                    <a:pt x="19856" y="4769"/>
                  </a:lnTo>
                  <a:lnTo>
                    <a:pt x="21600" y="4208"/>
                  </a:lnTo>
                  <a:lnTo>
                    <a:pt x="21600" y="3927"/>
                  </a:lnTo>
                  <a:lnTo>
                    <a:pt x="21190" y="3366"/>
                  </a:lnTo>
                  <a:lnTo>
                    <a:pt x="21190" y="3366"/>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3" name="Shape 2839">
              <a:extLst>
                <a:ext uri="{FF2B5EF4-FFF2-40B4-BE49-F238E27FC236}">
                  <a16:creationId xmlns:a16="http://schemas.microsoft.com/office/drawing/2014/main" id="{DFF20EBB-46F0-7945-8A8B-62B294AC7888}"/>
                </a:ext>
              </a:extLst>
            </p:cNvPr>
            <p:cNvSpPr/>
            <p:nvPr/>
          </p:nvSpPr>
          <p:spPr>
            <a:xfrm>
              <a:off x="1053125" y="5162620"/>
              <a:ext cx="1077621" cy="1110946"/>
            </a:xfrm>
            <a:custGeom>
              <a:avLst/>
              <a:gdLst/>
              <a:ahLst/>
              <a:cxnLst>
                <a:cxn ang="0">
                  <a:pos x="wd2" y="hd2"/>
                </a:cxn>
                <a:cxn ang="5400000">
                  <a:pos x="wd2" y="hd2"/>
                </a:cxn>
                <a:cxn ang="10800000">
                  <a:pos x="wd2" y="hd2"/>
                </a:cxn>
                <a:cxn ang="16200000">
                  <a:pos x="wd2" y="hd2"/>
                </a:cxn>
              </a:cxnLst>
              <a:rect l="0" t="0" r="r" b="b"/>
              <a:pathLst>
                <a:path w="21600" h="21600" extrusionOk="0">
                  <a:moveTo>
                    <a:pt x="19800" y="8471"/>
                  </a:moveTo>
                  <a:lnTo>
                    <a:pt x="19309" y="7200"/>
                  </a:lnTo>
                  <a:lnTo>
                    <a:pt x="17945" y="6353"/>
                  </a:lnTo>
                  <a:lnTo>
                    <a:pt x="16091" y="7624"/>
                  </a:lnTo>
                  <a:lnTo>
                    <a:pt x="14291" y="5082"/>
                  </a:lnTo>
                  <a:lnTo>
                    <a:pt x="15164" y="4235"/>
                  </a:lnTo>
                  <a:lnTo>
                    <a:pt x="15164" y="3388"/>
                  </a:lnTo>
                  <a:lnTo>
                    <a:pt x="17018" y="3388"/>
                  </a:lnTo>
                  <a:lnTo>
                    <a:pt x="17509" y="2541"/>
                  </a:lnTo>
                  <a:lnTo>
                    <a:pt x="17945" y="1694"/>
                  </a:lnTo>
                  <a:lnTo>
                    <a:pt x="18873" y="1271"/>
                  </a:lnTo>
                  <a:lnTo>
                    <a:pt x="19309" y="0"/>
                  </a:lnTo>
                  <a:lnTo>
                    <a:pt x="17945" y="0"/>
                  </a:lnTo>
                  <a:lnTo>
                    <a:pt x="16582" y="424"/>
                  </a:lnTo>
                  <a:lnTo>
                    <a:pt x="14291" y="424"/>
                  </a:lnTo>
                  <a:lnTo>
                    <a:pt x="13800" y="1694"/>
                  </a:lnTo>
                  <a:lnTo>
                    <a:pt x="11945" y="2965"/>
                  </a:lnTo>
                  <a:lnTo>
                    <a:pt x="11945" y="4235"/>
                  </a:lnTo>
                  <a:lnTo>
                    <a:pt x="10145" y="5082"/>
                  </a:lnTo>
                  <a:lnTo>
                    <a:pt x="6927" y="3812"/>
                  </a:lnTo>
                  <a:lnTo>
                    <a:pt x="5073" y="5506"/>
                  </a:lnTo>
                  <a:lnTo>
                    <a:pt x="6000" y="7200"/>
                  </a:lnTo>
                  <a:lnTo>
                    <a:pt x="4145" y="8471"/>
                  </a:lnTo>
                  <a:lnTo>
                    <a:pt x="6000" y="10165"/>
                  </a:lnTo>
                  <a:lnTo>
                    <a:pt x="8291" y="11012"/>
                  </a:lnTo>
                  <a:lnTo>
                    <a:pt x="7855" y="11859"/>
                  </a:lnTo>
                  <a:lnTo>
                    <a:pt x="6436" y="11859"/>
                  </a:lnTo>
                  <a:lnTo>
                    <a:pt x="5564" y="13553"/>
                  </a:lnTo>
                  <a:lnTo>
                    <a:pt x="2782" y="14400"/>
                  </a:lnTo>
                  <a:lnTo>
                    <a:pt x="2782" y="16094"/>
                  </a:lnTo>
                  <a:lnTo>
                    <a:pt x="491" y="16518"/>
                  </a:lnTo>
                  <a:lnTo>
                    <a:pt x="1418" y="17365"/>
                  </a:lnTo>
                  <a:lnTo>
                    <a:pt x="0" y="19482"/>
                  </a:lnTo>
                  <a:lnTo>
                    <a:pt x="1418" y="19906"/>
                  </a:lnTo>
                  <a:lnTo>
                    <a:pt x="1418" y="21176"/>
                  </a:lnTo>
                  <a:lnTo>
                    <a:pt x="3218" y="21600"/>
                  </a:lnTo>
                  <a:lnTo>
                    <a:pt x="8727" y="21600"/>
                  </a:lnTo>
                  <a:lnTo>
                    <a:pt x="12436" y="19906"/>
                  </a:lnTo>
                  <a:lnTo>
                    <a:pt x="15655" y="19906"/>
                  </a:lnTo>
                  <a:lnTo>
                    <a:pt x="17945" y="20753"/>
                  </a:lnTo>
                  <a:lnTo>
                    <a:pt x="17945" y="19059"/>
                  </a:lnTo>
                  <a:lnTo>
                    <a:pt x="19309" y="17365"/>
                  </a:lnTo>
                  <a:lnTo>
                    <a:pt x="20236" y="16094"/>
                  </a:lnTo>
                  <a:lnTo>
                    <a:pt x="21164" y="12282"/>
                  </a:lnTo>
                  <a:lnTo>
                    <a:pt x="20727" y="11012"/>
                  </a:lnTo>
                  <a:lnTo>
                    <a:pt x="20236" y="9318"/>
                  </a:lnTo>
                  <a:lnTo>
                    <a:pt x="21600" y="8894"/>
                  </a:lnTo>
                  <a:lnTo>
                    <a:pt x="20727" y="8471"/>
                  </a:lnTo>
                  <a:lnTo>
                    <a:pt x="19800" y="847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4" name="Shape 2840">
              <a:extLst>
                <a:ext uri="{FF2B5EF4-FFF2-40B4-BE49-F238E27FC236}">
                  <a16:creationId xmlns:a16="http://schemas.microsoft.com/office/drawing/2014/main" id="{AD6333D2-9D1C-094F-AE48-DC24C57D639E}"/>
                </a:ext>
              </a:extLst>
            </p:cNvPr>
            <p:cNvSpPr/>
            <p:nvPr/>
          </p:nvSpPr>
          <p:spPr>
            <a:xfrm>
              <a:off x="1766093" y="5227970"/>
              <a:ext cx="549695" cy="392100"/>
            </a:xfrm>
            <a:custGeom>
              <a:avLst/>
              <a:gdLst/>
              <a:ahLst/>
              <a:cxnLst>
                <a:cxn ang="0">
                  <a:pos x="wd2" y="hd2"/>
                </a:cxn>
                <a:cxn ang="5400000">
                  <a:pos x="wd2" y="hd2"/>
                </a:cxn>
                <a:cxn ang="10800000">
                  <a:pos x="wd2" y="hd2"/>
                </a:cxn>
                <a:cxn ang="16200000">
                  <a:pos x="wd2" y="hd2"/>
                </a:cxn>
              </a:cxnLst>
              <a:rect l="0" t="0" r="r" b="b"/>
              <a:pathLst>
                <a:path w="21600" h="21600" extrusionOk="0">
                  <a:moveTo>
                    <a:pt x="19782" y="10800"/>
                  </a:moveTo>
                  <a:lnTo>
                    <a:pt x="18927" y="7200"/>
                  </a:lnTo>
                  <a:lnTo>
                    <a:pt x="18927" y="2400"/>
                  </a:lnTo>
                  <a:lnTo>
                    <a:pt x="16147" y="0"/>
                  </a:lnTo>
                  <a:lnTo>
                    <a:pt x="13473" y="0"/>
                  </a:lnTo>
                  <a:lnTo>
                    <a:pt x="11655" y="0"/>
                  </a:lnTo>
                  <a:lnTo>
                    <a:pt x="8982" y="0"/>
                  </a:lnTo>
                  <a:lnTo>
                    <a:pt x="8982" y="1200"/>
                  </a:lnTo>
                  <a:lnTo>
                    <a:pt x="8982" y="0"/>
                  </a:lnTo>
                  <a:lnTo>
                    <a:pt x="7164" y="1200"/>
                  </a:lnTo>
                  <a:lnTo>
                    <a:pt x="6309" y="3600"/>
                  </a:lnTo>
                  <a:lnTo>
                    <a:pt x="5347" y="6000"/>
                  </a:lnTo>
                  <a:lnTo>
                    <a:pt x="1711" y="6000"/>
                  </a:lnTo>
                  <a:lnTo>
                    <a:pt x="1711" y="8400"/>
                  </a:lnTo>
                  <a:lnTo>
                    <a:pt x="0" y="10800"/>
                  </a:lnTo>
                  <a:lnTo>
                    <a:pt x="3529" y="18000"/>
                  </a:lnTo>
                  <a:lnTo>
                    <a:pt x="7164" y="14400"/>
                  </a:lnTo>
                  <a:lnTo>
                    <a:pt x="9838" y="16800"/>
                  </a:lnTo>
                  <a:lnTo>
                    <a:pt x="10800" y="20400"/>
                  </a:lnTo>
                  <a:lnTo>
                    <a:pt x="12618" y="20400"/>
                  </a:lnTo>
                  <a:lnTo>
                    <a:pt x="14329" y="21600"/>
                  </a:lnTo>
                  <a:lnTo>
                    <a:pt x="15291" y="21600"/>
                  </a:lnTo>
                  <a:lnTo>
                    <a:pt x="17964" y="19200"/>
                  </a:lnTo>
                  <a:lnTo>
                    <a:pt x="20638" y="18000"/>
                  </a:lnTo>
                  <a:lnTo>
                    <a:pt x="21600" y="13200"/>
                  </a:lnTo>
                  <a:lnTo>
                    <a:pt x="19782" y="108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5" name="Shape 2841">
              <a:extLst>
                <a:ext uri="{FF2B5EF4-FFF2-40B4-BE49-F238E27FC236}">
                  <a16:creationId xmlns:a16="http://schemas.microsoft.com/office/drawing/2014/main" id="{70C4B1B6-E905-984C-85C3-4718FF815017}"/>
                </a:ext>
              </a:extLst>
            </p:cNvPr>
            <p:cNvSpPr/>
            <p:nvPr/>
          </p:nvSpPr>
          <p:spPr>
            <a:xfrm>
              <a:off x="1902158" y="4204162"/>
              <a:ext cx="1812360" cy="2766469"/>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6" name="Shape 2842">
              <a:extLst>
                <a:ext uri="{FF2B5EF4-FFF2-40B4-BE49-F238E27FC236}">
                  <a16:creationId xmlns:a16="http://schemas.microsoft.com/office/drawing/2014/main" id="{4F8D0620-622F-064C-A524-78F4772E29B8}"/>
                </a:ext>
              </a:extLst>
            </p:cNvPr>
            <p:cNvSpPr/>
            <p:nvPr/>
          </p:nvSpPr>
          <p:spPr>
            <a:xfrm>
              <a:off x="1766093" y="5227970"/>
              <a:ext cx="549695" cy="392100"/>
            </a:xfrm>
            <a:custGeom>
              <a:avLst/>
              <a:gdLst/>
              <a:ahLst/>
              <a:cxnLst>
                <a:cxn ang="0">
                  <a:pos x="wd2" y="hd2"/>
                </a:cxn>
                <a:cxn ang="5400000">
                  <a:pos x="wd2" y="hd2"/>
                </a:cxn>
                <a:cxn ang="10800000">
                  <a:pos x="wd2" y="hd2"/>
                </a:cxn>
                <a:cxn ang="16200000">
                  <a:pos x="wd2" y="hd2"/>
                </a:cxn>
              </a:cxnLst>
              <a:rect l="0" t="0" r="r" b="b"/>
              <a:pathLst>
                <a:path w="21600" h="21600" extrusionOk="0">
                  <a:moveTo>
                    <a:pt x="19782" y="10800"/>
                  </a:moveTo>
                  <a:lnTo>
                    <a:pt x="18927" y="7200"/>
                  </a:lnTo>
                  <a:lnTo>
                    <a:pt x="18927" y="2400"/>
                  </a:lnTo>
                  <a:lnTo>
                    <a:pt x="16147" y="0"/>
                  </a:lnTo>
                  <a:lnTo>
                    <a:pt x="13473" y="0"/>
                  </a:lnTo>
                  <a:lnTo>
                    <a:pt x="11655" y="0"/>
                  </a:lnTo>
                  <a:lnTo>
                    <a:pt x="8982" y="0"/>
                  </a:lnTo>
                  <a:lnTo>
                    <a:pt x="8982" y="1200"/>
                  </a:lnTo>
                  <a:lnTo>
                    <a:pt x="8982" y="0"/>
                  </a:lnTo>
                  <a:lnTo>
                    <a:pt x="7164" y="1200"/>
                  </a:lnTo>
                  <a:lnTo>
                    <a:pt x="6309" y="3600"/>
                  </a:lnTo>
                  <a:lnTo>
                    <a:pt x="5347" y="6000"/>
                  </a:lnTo>
                  <a:lnTo>
                    <a:pt x="1711" y="6000"/>
                  </a:lnTo>
                  <a:lnTo>
                    <a:pt x="1711" y="8400"/>
                  </a:lnTo>
                  <a:lnTo>
                    <a:pt x="0" y="10800"/>
                  </a:lnTo>
                  <a:lnTo>
                    <a:pt x="3529" y="18000"/>
                  </a:lnTo>
                  <a:lnTo>
                    <a:pt x="7164" y="14400"/>
                  </a:lnTo>
                  <a:lnTo>
                    <a:pt x="9838" y="16800"/>
                  </a:lnTo>
                  <a:lnTo>
                    <a:pt x="10800" y="20400"/>
                  </a:lnTo>
                  <a:lnTo>
                    <a:pt x="12618" y="20400"/>
                  </a:lnTo>
                  <a:lnTo>
                    <a:pt x="14329" y="21600"/>
                  </a:lnTo>
                  <a:lnTo>
                    <a:pt x="15291" y="21600"/>
                  </a:lnTo>
                  <a:lnTo>
                    <a:pt x="15291" y="21600"/>
                  </a:lnTo>
                  <a:lnTo>
                    <a:pt x="17964" y="19200"/>
                  </a:lnTo>
                  <a:lnTo>
                    <a:pt x="20638" y="18000"/>
                  </a:lnTo>
                  <a:lnTo>
                    <a:pt x="21600" y="13200"/>
                  </a:lnTo>
                  <a:lnTo>
                    <a:pt x="19782" y="108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7" name="Shape 2843">
              <a:extLst>
                <a:ext uri="{FF2B5EF4-FFF2-40B4-BE49-F238E27FC236}">
                  <a16:creationId xmlns:a16="http://schemas.microsoft.com/office/drawing/2014/main" id="{B2CE438F-2F6F-2348-BE69-34A1C37395C7}"/>
                </a:ext>
              </a:extLst>
            </p:cNvPr>
            <p:cNvSpPr/>
            <p:nvPr/>
          </p:nvSpPr>
          <p:spPr>
            <a:xfrm>
              <a:off x="1902158" y="4204162"/>
              <a:ext cx="1812360" cy="2766469"/>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8" name="Shape 2844">
              <a:extLst>
                <a:ext uri="{FF2B5EF4-FFF2-40B4-BE49-F238E27FC236}">
                  <a16:creationId xmlns:a16="http://schemas.microsoft.com/office/drawing/2014/main" id="{547C320F-CE2C-F64A-9136-E297C3CDF31E}"/>
                </a:ext>
              </a:extLst>
            </p:cNvPr>
            <p:cNvSpPr/>
            <p:nvPr/>
          </p:nvSpPr>
          <p:spPr>
            <a:xfrm>
              <a:off x="228582" y="1982273"/>
              <a:ext cx="1605544" cy="1154512"/>
            </a:xfrm>
            <a:custGeom>
              <a:avLst/>
              <a:gdLst/>
              <a:ahLst/>
              <a:cxnLst>
                <a:cxn ang="0">
                  <a:pos x="wd2" y="hd2"/>
                </a:cxn>
                <a:cxn ang="5400000">
                  <a:pos x="wd2" y="hd2"/>
                </a:cxn>
                <a:cxn ang="10800000">
                  <a:pos x="wd2" y="hd2"/>
                </a:cxn>
                <a:cxn ang="16200000">
                  <a:pos x="wd2" y="hd2"/>
                </a:cxn>
              </a:cxnLst>
              <a:rect l="0" t="0" r="r" b="b"/>
              <a:pathLst>
                <a:path w="21600" h="21600" extrusionOk="0">
                  <a:moveTo>
                    <a:pt x="3698" y="16302"/>
                  </a:moveTo>
                  <a:lnTo>
                    <a:pt x="4942" y="19562"/>
                  </a:lnTo>
                  <a:lnTo>
                    <a:pt x="7395" y="21600"/>
                  </a:lnTo>
                  <a:lnTo>
                    <a:pt x="9262" y="21600"/>
                  </a:lnTo>
                  <a:lnTo>
                    <a:pt x="10507" y="21192"/>
                  </a:lnTo>
                  <a:lnTo>
                    <a:pt x="12667" y="21600"/>
                  </a:lnTo>
                  <a:lnTo>
                    <a:pt x="15742" y="19970"/>
                  </a:lnTo>
                  <a:lnTo>
                    <a:pt x="16951" y="20377"/>
                  </a:lnTo>
                  <a:lnTo>
                    <a:pt x="18525" y="19155"/>
                  </a:lnTo>
                  <a:lnTo>
                    <a:pt x="20355" y="17932"/>
                  </a:lnTo>
                  <a:lnTo>
                    <a:pt x="21600" y="13857"/>
                  </a:lnTo>
                  <a:lnTo>
                    <a:pt x="20685" y="13042"/>
                  </a:lnTo>
                  <a:lnTo>
                    <a:pt x="20355" y="11411"/>
                  </a:lnTo>
                  <a:lnTo>
                    <a:pt x="20685" y="9781"/>
                  </a:lnTo>
                  <a:lnTo>
                    <a:pt x="20978" y="8151"/>
                  </a:lnTo>
                  <a:lnTo>
                    <a:pt x="19440" y="8151"/>
                  </a:lnTo>
                  <a:lnTo>
                    <a:pt x="18525" y="6113"/>
                  </a:lnTo>
                  <a:lnTo>
                    <a:pt x="17573" y="7336"/>
                  </a:lnTo>
                  <a:lnTo>
                    <a:pt x="17280" y="8151"/>
                  </a:lnTo>
                  <a:lnTo>
                    <a:pt x="16365" y="7743"/>
                  </a:lnTo>
                  <a:lnTo>
                    <a:pt x="15120" y="8151"/>
                  </a:lnTo>
                  <a:lnTo>
                    <a:pt x="14827" y="6521"/>
                  </a:lnTo>
                  <a:lnTo>
                    <a:pt x="13875" y="6521"/>
                  </a:lnTo>
                  <a:lnTo>
                    <a:pt x="13582" y="7743"/>
                  </a:lnTo>
                  <a:lnTo>
                    <a:pt x="12960" y="5706"/>
                  </a:lnTo>
                  <a:lnTo>
                    <a:pt x="11422" y="6113"/>
                  </a:lnTo>
                  <a:lnTo>
                    <a:pt x="10800" y="7336"/>
                  </a:lnTo>
                  <a:lnTo>
                    <a:pt x="10178" y="7336"/>
                  </a:lnTo>
                  <a:lnTo>
                    <a:pt x="9885" y="4483"/>
                  </a:lnTo>
                  <a:lnTo>
                    <a:pt x="9262" y="4891"/>
                  </a:lnTo>
                  <a:lnTo>
                    <a:pt x="8933" y="7743"/>
                  </a:lnTo>
                  <a:lnTo>
                    <a:pt x="8347" y="7743"/>
                  </a:lnTo>
                  <a:lnTo>
                    <a:pt x="8018" y="6521"/>
                  </a:lnTo>
                  <a:lnTo>
                    <a:pt x="6480" y="8151"/>
                  </a:lnTo>
                  <a:lnTo>
                    <a:pt x="6773" y="5706"/>
                  </a:lnTo>
                  <a:lnTo>
                    <a:pt x="7725" y="4483"/>
                  </a:lnTo>
                  <a:lnTo>
                    <a:pt x="6773" y="815"/>
                  </a:lnTo>
                  <a:lnTo>
                    <a:pt x="5235" y="0"/>
                  </a:lnTo>
                  <a:lnTo>
                    <a:pt x="5565" y="3260"/>
                  </a:lnTo>
                  <a:lnTo>
                    <a:pt x="4320" y="815"/>
                  </a:lnTo>
                  <a:lnTo>
                    <a:pt x="3405" y="1630"/>
                  </a:lnTo>
                  <a:lnTo>
                    <a:pt x="2782" y="2445"/>
                  </a:lnTo>
                  <a:lnTo>
                    <a:pt x="3405" y="3260"/>
                  </a:lnTo>
                  <a:lnTo>
                    <a:pt x="2160" y="2445"/>
                  </a:lnTo>
                  <a:lnTo>
                    <a:pt x="1867" y="3260"/>
                  </a:lnTo>
                  <a:lnTo>
                    <a:pt x="915" y="3260"/>
                  </a:lnTo>
                  <a:lnTo>
                    <a:pt x="1538" y="4483"/>
                  </a:lnTo>
                  <a:lnTo>
                    <a:pt x="3698" y="4891"/>
                  </a:lnTo>
                  <a:lnTo>
                    <a:pt x="5235" y="6521"/>
                  </a:lnTo>
                  <a:lnTo>
                    <a:pt x="4027" y="7336"/>
                  </a:lnTo>
                  <a:lnTo>
                    <a:pt x="4613" y="8151"/>
                  </a:lnTo>
                  <a:lnTo>
                    <a:pt x="5235" y="8966"/>
                  </a:lnTo>
                  <a:lnTo>
                    <a:pt x="4613" y="9374"/>
                  </a:lnTo>
                  <a:lnTo>
                    <a:pt x="293" y="7336"/>
                  </a:lnTo>
                  <a:lnTo>
                    <a:pt x="0" y="8558"/>
                  </a:lnTo>
                  <a:lnTo>
                    <a:pt x="3405" y="9781"/>
                  </a:lnTo>
                  <a:lnTo>
                    <a:pt x="3075" y="11004"/>
                  </a:lnTo>
                  <a:lnTo>
                    <a:pt x="3075" y="13042"/>
                  </a:lnTo>
                  <a:lnTo>
                    <a:pt x="2453" y="14264"/>
                  </a:lnTo>
                  <a:lnTo>
                    <a:pt x="1245" y="14264"/>
                  </a:lnTo>
                  <a:lnTo>
                    <a:pt x="622" y="15079"/>
                  </a:lnTo>
                  <a:lnTo>
                    <a:pt x="3698" y="16302"/>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39" name="Shape 2845">
              <a:extLst>
                <a:ext uri="{FF2B5EF4-FFF2-40B4-BE49-F238E27FC236}">
                  <a16:creationId xmlns:a16="http://schemas.microsoft.com/office/drawing/2014/main" id="{C48E11A4-15FB-0941-AE6D-A592B6215AD1}"/>
                </a:ext>
              </a:extLst>
            </p:cNvPr>
            <p:cNvSpPr/>
            <p:nvPr/>
          </p:nvSpPr>
          <p:spPr>
            <a:xfrm>
              <a:off x="5502385" y="5424017"/>
              <a:ext cx="182323" cy="174265"/>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lnTo>
                    <a:pt x="0" y="81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0" name="Shape 2846">
              <a:extLst>
                <a:ext uri="{FF2B5EF4-FFF2-40B4-BE49-F238E27FC236}">
                  <a16:creationId xmlns:a16="http://schemas.microsoft.com/office/drawing/2014/main" id="{7EDB30DA-739D-0A42-9009-5D723305E576}"/>
                </a:ext>
              </a:extLst>
            </p:cNvPr>
            <p:cNvSpPr/>
            <p:nvPr/>
          </p:nvSpPr>
          <p:spPr>
            <a:xfrm>
              <a:off x="228582" y="1982273"/>
              <a:ext cx="1605544" cy="1154512"/>
            </a:xfrm>
            <a:custGeom>
              <a:avLst/>
              <a:gdLst/>
              <a:ahLst/>
              <a:cxnLst>
                <a:cxn ang="0">
                  <a:pos x="wd2" y="hd2"/>
                </a:cxn>
                <a:cxn ang="5400000">
                  <a:pos x="wd2" y="hd2"/>
                </a:cxn>
                <a:cxn ang="10800000">
                  <a:pos x="wd2" y="hd2"/>
                </a:cxn>
                <a:cxn ang="16200000">
                  <a:pos x="wd2" y="hd2"/>
                </a:cxn>
              </a:cxnLst>
              <a:rect l="0" t="0" r="r" b="b"/>
              <a:pathLst>
                <a:path w="21600" h="21600" extrusionOk="0">
                  <a:moveTo>
                    <a:pt x="3698" y="16302"/>
                  </a:moveTo>
                  <a:lnTo>
                    <a:pt x="4942" y="19562"/>
                  </a:lnTo>
                  <a:lnTo>
                    <a:pt x="7395" y="21600"/>
                  </a:lnTo>
                  <a:lnTo>
                    <a:pt x="9262" y="21600"/>
                  </a:lnTo>
                  <a:lnTo>
                    <a:pt x="10507" y="21192"/>
                  </a:lnTo>
                  <a:lnTo>
                    <a:pt x="12667" y="21600"/>
                  </a:lnTo>
                  <a:lnTo>
                    <a:pt x="15742" y="19970"/>
                  </a:lnTo>
                  <a:lnTo>
                    <a:pt x="16951" y="20377"/>
                  </a:lnTo>
                  <a:lnTo>
                    <a:pt x="18525" y="19155"/>
                  </a:lnTo>
                  <a:lnTo>
                    <a:pt x="20355" y="17932"/>
                  </a:lnTo>
                  <a:lnTo>
                    <a:pt x="21600" y="13857"/>
                  </a:lnTo>
                  <a:lnTo>
                    <a:pt x="20685" y="13042"/>
                  </a:lnTo>
                  <a:lnTo>
                    <a:pt x="20355" y="11411"/>
                  </a:lnTo>
                  <a:lnTo>
                    <a:pt x="20685" y="9781"/>
                  </a:lnTo>
                  <a:lnTo>
                    <a:pt x="20978" y="8151"/>
                  </a:lnTo>
                  <a:lnTo>
                    <a:pt x="19440" y="8151"/>
                  </a:lnTo>
                  <a:lnTo>
                    <a:pt x="18525" y="6113"/>
                  </a:lnTo>
                  <a:lnTo>
                    <a:pt x="17573" y="7336"/>
                  </a:lnTo>
                  <a:lnTo>
                    <a:pt x="17280" y="8151"/>
                  </a:lnTo>
                  <a:lnTo>
                    <a:pt x="16365" y="7743"/>
                  </a:lnTo>
                  <a:lnTo>
                    <a:pt x="15120" y="8151"/>
                  </a:lnTo>
                  <a:lnTo>
                    <a:pt x="14827" y="6521"/>
                  </a:lnTo>
                  <a:lnTo>
                    <a:pt x="13875" y="6521"/>
                  </a:lnTo>
                  <a:lnTo>
                    <a:pt x="13582" y="7743"/>
                  </a:lnTo>
                  <a:lnTo>
                    <a:pt x="12960" y="5706"/>
                  </a:lnTo>
                  <a:lnTo>
                    <a:pt x="11422" y="6113"/>
                  </a:lnTo>
                  <a:lnTo>
                    <a:pt x="10800" y="7336"/>
                  </a:lnTo>
                  <a:lnTo>
                    <a:pt x="10178" y="7336"/>
                  </a:lnTo>
                  <a:lnTo>
                    <a:pt x="9885" y="4483"/>
                  </a:lnTo>
                  <a:lnTo>
                    <a:pt x="9262" y="4891"/>
                  </a:lnTo>
                  <a:lnTo>
                    <a:pt x="8933" y="7743"/>
                  </a:lnTo>
                  <a:lnTo>
                    <a:pt x="8347" y="7743"/>
                  </a:lnTo>
                  <a:lnTo>
                    <a:pt x="8018" y="6521"/>
                  </a:lnTo>
                  <a:lnTo>
                    <a:pt x="6480" y="8151"/>
                  </a:lnTo>
                  <a:lnTo>
                    <a:pt x="6773" y="5706"/>
                  </a:lnTo>
                  <a:lnTo>
                    <a:pt x="7725" y="4483"/>
                  </a:lnTo>
                  <a:lnTo>
                    <a:pt x="6773" y="815"/>
                  </a:lnTo>
                  <a:lnTo>
                    <a:pt x="5235" y="0"/>
                  </a:lnTo>
                  <a:lnTo>
                    <a:pt x="5565" y="3260"/>
                  </a:lnTo>
                  <a:lnTo>
                    <a:pt x="4320" y="815"/>
                  </a:lnTo>
                  <a:lnTo>
                    <a:pt x="3405" y="1630"/>
                  </a:lnTo>
                  <a:lnTo>
                    <a:pt x="2782" y="2445"/>
                  </a:lnTo>
                  <a:lnTo>
                    <a:pt x="3405" y="3260"/>
                  </a:lnTo>
                  <a:lnTo>
                    <a:pt x="2160" y="2445"/>
                  </a:lnTo>
                  <a:lnTo>
                    <a:pt x="1867" y="3260"/>
                  </a:lnTo>
                  <a:lnTo>
                    <a:pt x="915" y="3260"/>
                  </a:lnTo>
                  <a:lnTo>
                    <a:pt x="1538" y="4483"/>
                  </a:lnTo>
                  <a:lnTo>
                    <a:pt x="3698" y="4891"/>
                  </a:lnTo>
                  <a:lnTo>
                    <a:pt x="5235" y="6521"/>
                  </a:lnTo>
                  <a:lnTo>
                    <a:pt x="4027" y="7336"/>
                  </a:lnTo>
                  <a:lnTo>
                    <a:pt x="4613" y="8151"/>
                  </a:lnTo>
                  <a:lnTo>
                    <a:pt x="5235" y="8966"/>
                  </a:lnTo>
                  <a:lnTo>
                    <a:pt x="4613" y="9374"/>
                  </a:lnTo>
                  <a:lnTo>
                    <a:pt x="293" y="7336"/>
                  </a:lnTo>
                  <a:lnTo>
                    <a:pt x="0" y="8558"/>
                  </a:lnTo>
                  <a:lnTo>
                    <a:pt x="3405" y="9781"/>
                  </a:lnTo>
                  <a:lnTo>
                    <a:pt x="3075" y="11004"/>
                  </a:lnTo>
                  <a:lnTo>
                    <a:pt x="3075" y="13042"/>
                  </a:lnTo>
                  <a:lnTo>
                    <a:pt x="2453" y="14264"/>
                  </a:lnTo>
                  <a:lnTo>
                    <a:pt x="1245" y="14264"/>
                  </a:lnTo>
                  <a:lnTo>
                    <a:pt x="622" y="15079"/>
                  </a:lnTo>
                  <a:lnTo>
                    <a:pt x="3698" y="16302"/>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1" name="Shape 2847">
              <a:extLst>
                <a:ext uri="{FF2B5EF4-FFF2-40B4-BE49-F238E27FC236}">
                  <a16:creationId xmlns:a16="http://schemas.microsoft.com/office/drawing/2014/main" id="{B715F08D-2357-0042-9406-59B475D8D8F4}"/>
                </a:ext>
              </a:extLst>
            </p:cNvPr>
            <p:cNvSpPr/>
            <p:nvPr/>
          </p:nvSpPr>
          <p:spPr>
            <a:xfrm>
              <a:off x="5502386" y="5424017"/>
              <a:ext cx="182323" cy="174265"/>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2" name="Shape 2848">
              <a:extLst>
                <a:ext uri="{FF2B5EF4-FFF2-40B4-BE49-F238E27FC236}">
                  <a16:creationId xmlns:a16="http://schemas.microsoft.com/office/drawing/2014/main" id="{52E22C5C-67D0-2444-979C-EF8007F4149C}"/>
                </a:ext>
              </a:extLst>
            </p:cNvPr>
            <p:cNvSpPr/>
            <p:nvPr/>
          </p:nvSpPr>
          <p:spPr>
            <a:xfrm>
              <a:off x="5502386" y="5424017"/>
              <a:ext cx="182323" cy="174265"/>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3" name="Shape 2849">
              <a:extLst>
                <a:ext uri="{FF2B5EF4-FFF2-40B4-BE49-F238E27FC236}">
                  <a16:creationId xmlns:a16="http://schemas.microsoft.com/office/drawing/2014/main" id="{35897066-94B3-DB44-BB8B-8DAC2DAA082F}"/>
                </a:ext>
              </a:extLst>
            </p:cNvPr>
            <p:cNvSpPr/>
            <p:nvPr/>
          </p:nvSpPr>
          <p:spPr>
            <a:xfrm>
              <a:off x="5755463" y="5249752"/>
              <a:ext cx="296617" cy="479231"/>
            </a:xfrm>
            <a:custGeom>
              <a:avLst/>
              <a:gdLst/>
              <a:ahLst/>
              <a:cxnLst>
                <a:cxn ang="0">
                  <a:pos x="wd2" y="hd2"/>
                </a:cxn>
                <a:cxn ang="5400000">
                  <a:pos x="wd2" y="hd2"/>
                </a:cxn>
                <a:cxn ang="10800000">
                  <a:pos x="wd2" y="hd2"/>
                </a:cxn>
                <a:cxn ang="16200000">
                  <a:pos x="wd2" y="hd2"/>
                </a:cxn>
              </a:cxnLst>
              <a:rect l="0" t="0" r="r" b="b"/>
              <a:pathLst>
                <a:path w="21600" h="21600" extrusionOk="0">
                  <a:moveTo>
                    <a:pt x="0" y="20618"/>
                  </a:moveTo>
                  <a:lnTo>
                    <a:pt x="9908" y="21600"/>
                  </a:lnTo>
                  <a:lnTo>
                    <a:pt x="15061" y="17673"/>
                  </a:lnTo>
                  <a:lnTo>
                    <a:pt x="15061" y="13745"/>
                  </a:lnTo>
                  <a:lnTo>
                    <a:pt x="21600" y="11782"/>
                  </a:lnTo>
                  <a:lnTo>
                    <a:pt x="18231" y="8836"/>
                  </a:lnTo>
                  <a:lnTo>
                    <a:pt x="21600" y="7855"/>
                  </a:lnTo>
                  <a:lnTo>
                    <a:pt x="20015" y="982"/>
                  </a:lnTo>
                  <a:lnTo>
                    <a:pt x="16646" y="0"/>
                  </a:lnTo>
                  <a:lnTo>
                    <a:pt x="13277" y="1964"/>
                  </a:lnTo>
                  <a:lnTo>
                    <a:pt x="11692" y="5891"/>
                  </a:lnTo>
                  <a:lnTo>
                    <a:pt x="8323" y="1964"/>
                  </a:lnTo>
                  <a:lnTo>
                    <a:pt x="1585" y="4909"/>
                  </a:lnTo>
                  <a:lnTo>
                    <a:pt x="0" y="5891"/>
                  </a:lnTo>
                  <a:lnTo>
                    <a:pt x="1585" y="8836"/>
                  </a:lnTo>
                  <a:lnTo>
                    <a:pt x="8323" y="10800"/>
                  </a:lnTo>
                  <a:lnTo>
                    <a:pt x="9908" y="13745"/>
                  </a:lnTo>
                  <a:lnTo>
                    <a:pt x="6539" y="17673"/>
                  </a:lnTo>
                  <a:lnTo>
                    <a:pt x="1585" y="16691"/>
                  </a:lnTo>
                  <a:lnTo>
                    <a:pt x="0" y="20618"/>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4" name="Shape 2850">
              <a:extLst>
                <a:ext uri="{FF2B5EF4-FFF2-40B4-BE49-F238E27FC236}">
                  <a16:creationId xmlns:a16="http://schemas.microsoft.com/office/drawing/2014/main" id="{801C899D-8190-6146-8F01-C780BA74762E}"/>
                </a:ext>
              </a:extLst>
            </p:cNvPr>
            <p:cNvSpPr/>
            <p:nvPr/>
          </p:nvSpPr>
          <p:spPr>
            <a:xfrm>
              <a:off x="6283386" y="11044087"/>
              <a:ext cx="892573" cy="566365"/>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0" y="5815"/>
                  </a:lnTo>
                  <a:lnTo>
                    <a:pt x="1646" y="3323"/>
                  </a:lnTo>
                  <a:lnTo>
                    <a:pt x="3293" y="4985"/>
                  </a:lnTo>
                  <a:lnTo>
                    <a:pt x="4412" y="3323"/>
                  </a:lnTo>
                  <a:lnTo>
                    <a:pt x="6059" y="2492"/>
                  </a:lnTo>
                  <a:lnTo>
                    <a:pt x="6651" y="3323"/>
                  </a:lnTo>
                  <a:lnTo>
                    <a:pt x="7705" y="4154"/>
                  </a:lnTo>
                  <a:lnTo>
                    <a:pt x="8824" y="4985"/>
                  </a:lnTo>
                  <a:lnTo>
                    <a:pt x="10537" y="4154"/>
                  </a:lnTo>
                  <a:lnTo>
                    <a:pt x="13829" y="4154"/>
                  </a:lnTo>
                  <a:lnTo>
                    <a:pt x="15476" y="3323"/>
                  </a:lnTo>
                  <a:lnTo>
                    <a:pt x="16595" y="1662"/>
                  </a:lnTo>
                  <a:lnTo>
                    <a:pt x="17188" y="1662"/>
                  </a:lnTo>
                  <a:lnTo>
                    <a:pt x="18834" y="2492"/>
                  </a:lnTo>
                  <a:lnTo>
                    <a:pt x="19361" y="831"/>
                  </a:lnTo>
                  <a:lnTo>
                    <a:pt x="21073" y="0"/>
                  </a:lnTo>
                  <a:lnTo>
                    <a:pt x="21600" y="1662"/>
                  </a:lnTo>
                  <a:lnTo>
                    <a:pt x="20480" y="5815"/>
                  </a:lnTo>
                  <a:lnTo>
                    <a:pt x="19954" y="8308"/>
                  </a:lnTo>
                  <a:lnTo>
                    <a:pt x="18834" y="10800"/>
                  </a:lnTo>
                  <a:lnTo>
                    <a:pt x="18834" y="11631"/>
                  </a:lnTo>
                  <a:lnTo>
                    <a:pt x="19954" y="13292"/>
                  </a:lnTo>
                  <a:lnTo>
                    <a:pt x="21073" y="16615"/>
                  </a:lnTo>
                  <a:lnTo>
                    <a:pt x="19954" y="18277"/>
                  </a:lnTo>
                  <a:lnTo>
                    <a:pt x="19954" y="21600"/>
                  </a:lnTo>
                  <a:lnTo>
                    <a:pt x="17715" y="20769"/>
                  </a:lnTo>
                  <a:lnTo>
                    <a:pt x="14949" y="19938"/>
                  </a:lnTo>
                  <a:lnTo>
                    <a:pt x="13302" y="15785"/>
                  </a:lnTo>
                  <a:lnTo>
                    <a:pt x="11063" y="16615"/>
                  </a:lnTo>
                  <a:lnTo>
                    <a:pt x="9417" y="14954"/>
                  </a:lnTo>
                  <a:lnTo>
                    <a:pt x="8298" y="13292"/>
                  </a:lnTo>
                  <a:lnTo>
                    <a:pt x="7178" y="13292"/>
                  </a:lnTo>
                  <a:lnTo>
                    <a:pt x="5532" y="11631"/>
                  </a:lnTo>
                  <a:lnTo>
                    <a:pt x="4412" y="11631"/>
                  </a:lnTo>
                  <a:lnTo>
                    <a:pt x="3293" y="9969"/>
                  </a:lnTo>
                  <a:lnTo>
                    <a:pt x="1646" y="10800"/>
                  </a:lnTo>
                  <a:lnTo>
                    <a:pt x="0" y="8308"/>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5" name="Shape 2851">
              <a:extLst>
                <a:ext uri="{FF2B5EF4-FFF2-40B4-BE49-F238E27FC236}">
                  <a16:creationId xmlns:a16="http://schemas.microsoft.com/office/drawing/2014/main" id="{D60EE02C-1EF3-034E-88CF-EC73E6E318DC}"/>
                </a:ext>
              </a:extLst>
            </p:cNvPr>
            <p:cNvSpPr/>
            <p:nvPr/>
          </p:nvSpPr>
          <p:spPr>
            <a:xfrm>
              <a:off x="5755463" y="5249752"/>
              <a:ext cx="296617" cy="479231"/>
            </a:xfrm>
            <a:custGeom>
              <a:avLst/>
              <a:gdLst/>
              <a:ahLst/>
              <a:cxnLst>
                <a:cxn ang="0">
                  <a:pos x="wd2" y="hd2"/>
                </a:cxn>
                <a:cxn ang="5400000">
                  <a:pos x="wd2" y="hd2"/>
                </a:cxn>
                <a:cxn ang="10800000">
                  <a:pos x="wd2" y="hd2"/>
                </a:cxn>
                <a:cxn ang="16200000">
                  <a:pos x="wd2" y="hd2"/>
                </a:cxn>
              </a:cxnLst>
              <a:rect l="0" t="0" r="r" b="b"/>
              <a:pathLst>
                <a:path w="21600" h="21600" extrusionOk="0">
                  <a:moveTo>
                    <a:pt x="0" y="20618"/>
                  </a:moveTo>
                  <a:lnTo>
                    <a:pt x="9908" y="21600"/>
                  </a:lnTo>
                  <a:lnTo>
                    <a:pt x="15061" y="17673"/>
                  </a:lnTo>
                  <a:lnTo>
                    <a:pt x="15061" y="13745"/>
                  </a:lnTo>
                  <a:lnTo>
                    <a:pt x="21600" y="11782"/>
                  </a:lnTo>
                  <a:lnTo>
                    <a:pt x="18231" y="8836"/>
                  </a:lnTo>
                  <a:lnTo>
                    <a:pt x="21600" y="7855"/>
                  </a:lnTo>
                  <a:lnTo>
                    <a:pt x="20015" y="982"/>
                  </a:lnTo>
                  <a:lnTo>
                    <a:pt x="16646" y="0"/>
                  </a:lnTo>
                  <a:lnTo>
                    <a:pt x="13277" y="1964"/>
                  </a:lnTo>
                  <a:lnTo>
                    <a:pt x="11692" y="5891"/>
                  </a:lnTo>
                  <a:lnTo>
                    <a:pt x="8323" y="1964"/>
                  </a:lnTo>
                  <a:lnTo>
                    <a:pt x="1585" y="4909"/>
                  </a:lnTo>
                  <a:lnTo>
                    <a:pt x="0" y="5891"/>
                  </a:lnTo>
                  <a:lnTo>
                    <a:pt x="1585" y="8836"/>
                  </a:lnTo>
                  <a:lnTo>
                    <a:pt x="8323" y="10800"/>
                  </a:lnTo>
                  <a:lnTo>
                    <a:pt x="9908" y="13745"/>
                  </a:lnTo>
                  <a:lnTo>
                    <a:pt x="6539" y="17673"/>
                  </a:lnTo>
                  <a:lnTo>
                    <a:pt x="1585" y="16691"/>
                  </a:lnTo>
                  <a:lnTo>
                    <a:pt x="0" y="20618"/>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6" name="Shape 2852">
              <a:extLst>
                <a:ext uri="{FF2B5EF4-FFF2-40B4-BE49-F238E27FC236}">
                  <a16:creationId xmlns:a16="http://schemas.microsoft.com/office/drawing/2014/main" id="{11C20A36-15FC-6542-8029-F55922365A10}"/>
                </a:ext>
              </a:extLst>
            </p:cNvPr>
            <p:cNvSpPr/>
            <p:nvPr/>
          </p:nvSpPr>
          <p:spPr>
            <a:xfrm>
              <a:off x="6283386" y="11044087"/>
              <a:ext cx="892573" cy="566365"/>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0" y="5815"/>
                  </a:lnTo>
                  <a:lnTo>
                    <a:pt x="1646" y="3323"/>
                  </a:lnTo>
                  <a:lnTo>
                    <a:pt x="3293" y="4985"/>
                  </a:lnTo>
                  <a:lnTo>
                    <a:pt x="4412" y="3323"/>
                  </a:lnTo>
                  <a:lnTo>
                    <a:pt x="6059" y="2492"/>
                  </a:lnTo>
                  <a:lnTo>
                    <a:pt x="6651" y="3323"/>
                  </a:lnTo>
                  <a:lnTo>
                    <a:pt x="7705" y="4154"/>
                  </a:lnTo>
                  <a:lnTo>
                    <a:pt x="8824" y="4985"/>
                  </a:lnTo>
                  <a:lnTo>
                    <a:pt x="10537" y="4154"/>
                  </a:lnTo>
                  <a:lnTo>
                    <a:pt x="13829" y="4154"/>
                  </a:lnTo>
                  <a:lnTo>
                    <a:pt x="15476" y="3323"/>
                  </a:lnTo>
                  <a:lnTo>
                    <a:pt x="16595" y="1662"/>
                  </a:lnTo>
                  <a:lnTo>
                    <a:pt x="17188" y="1662"/>
                  </a:lnTo>
                  <a:lnTo>
                    <a:pt x="18834" y="2492"/>
                  </a:lnTo>
                  <a:lnTo>
                    <a:pt x="19361" y="831"/>
                  </a:lnTo>
                  <a:lnTo>
                    <a:pt x="21073" y="0"/>
                  </a:lnTo>
                  <a:lnTo>
                    <a:pt x="21600" y="1662"/>
                  </a:lnTo>
                  <a:lnTo>
                    <a:pt x="20480" y="5815"/>
                  </a:lnTo>
                  <a:lnTo>
                    <a:pt x="19954" y="8308"/>
                  </a:lnTo>
                  <a:lnTo>
                    <a:pt x="18834" y="10800"/>
                  </a:lnTo>
                  <a:lnTo>
                    <a:pt x="18834" y="11631"/>
                  </a:lnTo>
                  <a:lnTo>
                    <a:pt x="19954" y="13292"/>
                  </a:lnTo>
                  <a:lnTo>
                    <a:pt x="21073" y="16615"/>
                  </a:lnTo>
                  <a:lnTo>
                    <a:pt x="19954" y="18277"/>
                  </a:lnTo>
                  <a:lnTo>
                    <a:pt x="19954" y="21600"/>
                  </a:lnTo>
                  <a:lnTo>
                    <a:pt x="17715" y="20769"/>
                  </a:lnTo>
                  <a:lnTo>
                    <a:pt x="14949" y="19938"/>
                  </a:lnTo>
                  <a:lnTo>
                    <a:pt x="13302" y="15785"/>
                  </a:lnTo>
                  <a:lnTo>
                    <a:pt x="11063" y="16615"/>
                  </a:lnTo>
                  <a:lnTo>
                    <a:pt x="9417" y="14954"/>
                  </a:lnTo>
                  <a:lnTo>
                    <a:pt x="8298" y="13292"/>
                  </a:lnTo>
                  <a:lnTo>
                    <a:pt x="7178" y="13292"/>
                  </a:lnTo>
                  <a:lnTo>
                    <a:pt x="5532" y="11631"/>
                  </a:lnTo>
                  <a:lnTo>
                    <a:pt x="4412" y="11631"/>
                  </a:lnTo>
                  <a:lnTo>
                    <a:pt x="3293" y="9969"/>
                  </a:lnTo>
                  <a:lnTo>
                    <a:pt x="1646" y="10800"/>
                  </a:lnTo>
                  <a:lnTo>
                    <a:pt x="0" y="8308"/>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7" name="Shape 2853">
              <a:extLst>
                <a:ext uri="{FF2B5EF4-FFF2-40B4-BE49-F238E27FC236}">
                  <a16:creationId xmlns:a16="http://schemas.microsoft.com/office/drawing/2014/main" id="{DD7DE769-B833-8142-9CA6-FCE8D2BBC525}"/>
                </a:ext>
              </a:extLst>
            </p:cNvPr>
            <p:cNvSpPr/>
            <p:nvPr/>
          </p:nvSpPr>
          <p:spPr>
            <a:xfrm>
              <a:off x="9676793" y="11457971"/>
              <a:ext cx="846312" cy="196050"/>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556" y="16800"/>
                  </a:lnTo>
                  <a:lnTo>
                    <a:pt x="2292" y="19200"/>
                  </a:lnTo>
                  <a:lnTo>
                    <a:pt x="4653" y="19200"/>
                  </a:lnTo>
                  <a:lnTo>
                    <a:pt x="8751" y="16800"/>
                  </a:lnTo>
                  <a:lnTo>
                    <a:pt x="9932" y="16800"/>
                  </a:lnTo>
                  <a:lnTo>
                    <a:pt x="9932" y="21600"/>
                  </a:lnTo>
                  <a:lnTo>
                    <a:pt x="13405" y="21600"/>
                  </a:lnTo>
                  <a:lnTo>
                    <a:pt x="15210" y="16800"/>
                  </a:lnTo>
                  <a:lnTo>
                    <a:pt x="17502" y="16800"/>
                  </a:lnTo>
                  <a:lnTo>
                    <a:pt x="19308" y="12000"/>
                  </a:lnTo>
                  <a:lnTo>
                    <a:pt x="21600" y="9600"/>
                  </a:lnTo>
                  <a:lnTo>
                    <a:pt x="21600" y="0"/>
                  </a:lnTo>
                  <a:lnTo>
                    <a:pt x="19864" y="4800"/>
                  </a:lnTo>
                  <a:lnTo>
                    <a:pt x="18683" y="7200"/>
                  </a:lnTo>
                  <a:lnTo>
                    <a:pt x="17502" y="7200"/>
                  </a:lnTo>
                  <a:lnTo>
                    <a:pt x="16947" y="2400"/>
                  </a:lnTo>
                  <a:lnTo>
                    <a:pt x="15210" y="4800"/>
                  </a:lnTo>
                  <a:lnTo>
                    <a:pt x="11668" y="7200"/>
                  </a:lnTo>
                  <a:lnTo>
                    <a:pt x="11668" y="2400"/>
                  </a:lnTo>
                  <a:lnTo>
                    <a:pt x="5834" y="12000"/>
                  </a:lnTo>
                  <a:lnTo>
                    <a:pt x="5209" y="4800"/>
                  </a:lnTo>
                  <a:lnTo>
                    <a:pt x="4098" y="2400"/>
                  </a:lnTo>
                  <a:lnTo>
                    <a:pt x="4098" y="7200"/>
                  </a:lnTo>
                  <a:lnTo>
                    <a:pt x="2292" y="7200"/>
                  </a:lnTo>
                  <a:lnTo>
                    <a:pt x="1111" y="0"/>
                  </a:lnTo>
                  <a:lnTo>
                    <a:pt x="1111" y="4800"/>
                  </a:lnTo>
                  <a:lnTo>
                    <a:pt x="0" y="72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8" name="Shape 2854">
              <a:extLst>
                <a:ext uri="{FF2B5EF4-FFF2-40B4-BE49-F238E27FC236}">
                  <a16:creationId xmlns:a16="http://schemas.microsoft.com/office/drawing/2014/main" id="{1BB600B0-B8F2-0B46-A2D0-EB8EA4C8E465}"/>
                </a:ext>
              </a:extLst>
            </p:cNvPr>
            <p:cNvSpPr/>
            <p:nvPr/>
          </p:nvSpPr>
          <p:spPr>
            <a:xfrm>
              <a:off x="5045213" y="10129194"/>
              <a:ext cx="457172" cy="784196"/>
            </a:xfrm>
            <a:custGeom>
              <a:avLst/>
              <a:gdLst/>
              <a:ahLst/>
              <a:cxnLst>
                <a:cxn ang="0">
                  <a:pos x="wd2" y="hd2"/>
                </a:cxn>
                <a:cxn ang="5400000">
                  <a:pos x="wd2" y="hd2"/>
                </a:cxn>
                <a:cxn ang="10800000">
                  <a:pos x="wd2" y="hd2"/>
                </a:cxn>
                <a:cxn ang="16200000">
                  <a:pos x="wd2" y="hd2"/>
                </a:cxn>
              </a:cxnLst>
              <a:rect l="0" t="0" r="r" b="b"/>
              <a:pathLst>
                <a:path w="21600" h="21600" extrusionOk="0">
                  <a:moveTo>
                    <a:pt x="0" y="3000"/>
                  </a:moveTo>
                  <a:lnTo>
                    <a:pt x="4243" y="3600"/>
                  </a:lnTo>
                  <a:lnTo>
                    <a:pt x="7586" y="3000"/>
                  </a:lnTo>
                  <a:lnTo>
                    <a:pt x="12986" y="600"/>
                  </a:lnTo>
                  <a:lnTo>
                    <a:pt x="14014" y="0"/>
                  </a:lnTo>
                  <a:lnTo>
                    <a:pt x="18386" y="1200"/>
                  </a:lnTo>
                  <a:lnTo>
                    <a:pt x="18386" y="2400"/>
                  </a:lnTo>
                  <a:lnTo>
                    <a:pt x="21600" y="7200"/>
                  </a:lnTo>
                  <a:lnTo>
                    <a:pt x="19414" y="9000"/>
                  </a:lnTo>
                  <a:lnTo>
                    <a:pt x="21600" y="11400"/>
                  </a:lnTo>
                  <a:lnTo>
                    <a:pt x="18386" y="19200"/>
                  </a:lnTo>
                  <a:lnTo>
                    <a:pt x="15043" y="18600"/>
                  </a:lnTo>
                  <a:lnTo>
                    <a:pt x="11829" y="18600"/>
                  </a:lnTo>
                  <a:lnTo>
                    <a:pt x="10800" y="19800"/>
                  </a:lnTo>
                  <a:lnTo>
                    <a:pt x="8614" y="21000"/>
                  </a:lnTo>
                  <a:lnTo>
                    <a:pt x="5400" y="21600"/>
                  </a:lnTo>
                  <a:lnTo>
                    <a:pt x="3214" y="18600"/>
                  </a:lnTo>
                  <a:lnTo>
                    <a:pt x="3214" y="15000"/>
                  </a:lnTo>
                  <a:lnTo>
                    <a:pt x="4243" y="13200"/>
                  </a:lnTo>
                  <a:lnTo>
                    <a:pt x="3214" y="12000"/>
                  </a:lnTo>
                  <a:lnTo>
                    <a:pt x="4243" y="10200"/>
                  </a:lnTo>
                  <a:lnTo>
                    <a:pt x="4243" y="8400"/>
                  </a:lnTo>
                  <a:lnTo>
                    <a:pt x="3214" y="6000"/>
                  </a:lnTo>
                  <a:lnTo>
                    <a:pt x="0" y="5400"/>
                  </a:lnTo>
                  <a:lnTo>
                    <a:pt x="0" y="30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49" name="Shape 2855">
              <a:extLst>
                <a:ext uri="{FF2B5EF4-FFF2-40B4-BE49-F238E27FC236}">
                  <a16:creationId xmlns:a16="http://schemas.microsoft.com/office/drawing/2014/main" id="{733B179D-B79C-5B40-9179-147C273A54B1}"/>
                </a:ext>
              </a:extLst>
            </p:cNvPr>
            <p:cNvSpPr/>
            <p:nvPr/>
          </p:nvSpPr>
          <p:spPr>
            <a:xfrm>
              <a:off x="9676793" y="11457971"/>
              <a:ext cx="846312" cy="196050"/>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556" y="16800"/>
                  </a:lnTo>
                  <a:lnTo>
                    <a:pt x="2292" y="19200"/>
                  </a:lnTo>
                  <a:lnTo>
                    <a:pt x="4653" y="19200"/>
                  </a:lnTo>
                  <a:lnTo>
                    <a:pt x="8751" y="16800"/>
                  </a:lnTo>
                  <a:lnTo>
                    <a:pt x="9932" y="16800"/>
                  </a:lnTo>
                  <a:lnTo>
                    <a:pt x="9932" y="21600"/>
                  </a:lnTo>
                  <a:lnTo>
                    <a:pt x="13405" y="21600"/>
                  </a:lnTo>
                  <a:lnTo>
                    <a:pt x="15210" y="16800"/>
                  </a:lnTo>
                  <a:lnTo>
                    <a:pt x="17502" y="16800"/>
                  </a:lnTo>
                  <a:lnTo>
                    <a:pt x="19308" y="12000"/>
                  </a:lnTo>
                  <a:lnTo>
                    <a:pt x="21600" y="9600"/>
                  </a:lnTo>
                  <a:lnTo>
                    <a:pt x="21600" y="0"/>
                  </a:lnTo>
                  <a:lnTo>
                    <a:pt x="19864" y="4800"/>
                  </a:lnTo>
                  <a:lnTo>
                    <a:pt x="18683" y="7200"/>
                  </a:lnTo>
                  <a:lnTo>
                    <a:pt x="17502" y="7200"/>
                  </a:lnTo>
                  <a:lnTo>
                    <a:pt x="16947" y="2400"/>
                  </a:lnTo>
                  <a:lnTo>
                    <a:pt x="15210" y="4800"/>
                  </a:lnTo>
                  <a:lnTo>
                    <a:pt x="11668" y="7200"/>
                  </a:lnTo>
                  <a:lnTo>
                    <a:pt x="11668" y="2400"/>
                  </a:lnTo>
                  <a:lnTo>
                    <a:pt x="5834" y="12000"/>
                  </a:lnTo>
                  <a:lnTo>
                    <a:pt x="5209" y="4800"/>
                  </a:lnTo>
                  <a:lnTo>
                    <a:pt x="4098" y="2400"/>
                  </a:lnTo>
                  <a:lnTo>
                    <a:pt x="4098" y="7200"/>
                  </a:lnTo>
                  <a:lnTo>
                    <a:pt x="2292" y="7200"/>
                  </a:lnTo>
                  <a:lnTo>
                    <a:pt x="1111" y="0"/>
                  </a:lnTo>
                  <a:lnTo>
                    <a:pt x="1111" y="4800"/>
                  </a:lnTo>
                  <a:lnTo>
                    <a:pt x="0" y="72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0" name="Shape 2856">
              <a:extLst>
                <a:ext uri="{FF2B5EF4-FFF2-40B4-BE49-F238E27FC236}">
                  <a16:creationId xmlns:a16="http://schemas.microsoft.com/office/drawing/2014/main" id="{2E19B4F1-8176-5545-83D0-06B2DA2DA935}"/>
                </a:ext>
              </a:extLst>
            </p:cNvPr>
            <p:cNvSpPr/>
            <p:nvPr/>
          </p:nvSpPr>
          <p:spPr>
            <a:xfrm>
              <a:off x="5045213" y="10129194"/>
              <a:ext cx="457172" cy="784196"/>
            </a:xfrm>
            <a:custGeom>
              <a:avLst/>
              <a:gdLst/>
              <a:ahLst/>
              <a:cxnLst>
                <a:cxn ang="0">
                  <a:pos x="wd2" y="hd2"/>
                </a:cxn>
                <a:cxn ang="5400000">
                  <a:pos x="wd2" y="hd2"/>
                </a:cxn>
                <a:cxn ang="10800000">
                  <a:pos x="wd2" y="hd2"/>
                </a:cxn>
                <a:cxn ang="16200000">
                  <a:pos x="wd2" y="hd2"/>
                </a:cxn>
              </a:cxnLst>
              <a:rect l="0" t="0" r="r" b="b"/>
              <a:pathLst>
                <a:path w="21600" h="21600" extrusionOk="0">
                  <a:moveTo>
                    <a:pt x="0" y="3000"/>
                  </a:moveTo>
                  <a:lnTo>
                    <a:pt x="4243" y="3600"/>
                  </a:lnTo>
                  <a:lnTo>
                    <a:pt x="7586" y="3000"/>
                  </a:lnTo>
                  <a:lnTo>
                    <a:pt x="12986" y="600"/>
                  </a:lnTo>
                  <a:lnTo>
                    <a:pt x="14014" y="0"/>
                  </a:lnTo>
                  <a:lnTo>
                    <a:pt x="18386" y="1200"/>
                  </a:lnTo>
                  <a:lnTo>
                    <a:pt x="18386" y="2400"/>
                  </a:lnTo>
                  <a:lnTo>
                    <a:pt x="21600" y="7200"/>
                  </a:lnTo>
                  <a:lnTo>
                    <a:pt x="19414" y="9000"/>
                  </a:lnTo>
                  <a:lnTo>
                    <a:pt x="21600" y="11400"/>
                  </a:lnTo>
                  <a:lnTo>
                    <a:pt x="18386" y="19200"/>
                  </a:lnTo>
                  <a:lnTo>
                    <a:pt x="15043" y="18600"/>
                  </a:lnTo>
                  <a:lnTo>
                    <a:pt x="11829" y="18600"/>
                  </a:lnTo>
                  <a:lnTo>
                    <a:pt x="10800" y="19800"/>
                  </a:lnTo>
                  <a:lnTo>
                    <a:pt x="8614" y="21000"/>
                  </a:lnTo>
                  <a:lnTo>
                    <a:pt x="5400" y="21600"/>
                  </a:lnTo>
                  <a:lnTo>
                    <a:pt x="3214" y="18600"/>
                  </a:lnTo>
                  <a:lnTo>
                    <a:pt x="3214" y="15000"/>
                  </a:lnTo>
                  <a:lnTo>
                    <a:pt x="4243" y="13200"/>
                  </a:lnTo>
                  <a:lnTo>
                    <a:pt x="3214" y="12000"/>
                  </a:lnTo>
                  <a:lnTo>
                    <a:pt x="4243" y="10200"/>
                  </a:lnTo>
                  <a:lnTo>
                    <a:pt x="4243" y="8400"/>
                  </a:lnTo>
                  <a:lnTo>
                    <a:pt x="3214" y="6000"/>
                  </a:lnTo>
                  <a:lnTo>
                    <a:pt x="0" y="5400"/>
                  </a:lnTo>
                  <a:lnTo>
                    <a:pt x="0" y="30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1" name="Shape 2857">
              <a:extLst>
                <a:ext uri="{FF2B5EF4-FFF2-40B4-BE49-F238E27FC236}">
                  <a16:creationId xmlns:a16="http://schemas.microsoft.com/office/drawing/2014/main" id="{EAD317F1-C0CA-2246-A59F-A69CD1FF0E98}"/>
                </a:ext>
              </a:extLst>
            </p:cNvPr>
            <p:cNvSpPr/>
            <p:nvPr/>
          </p:nvSpPr>
          <p:spPr>
            <a:xfrm>
              <a:off x="5159504" y="9541048"/>
              <a:ext cx="274849" cy="522800"/>
            </a:xfrm>
            <a:custGeom>
              <a:avLst/>
              <a:gdLst/>
              <a:ahLst/>
              <a:cxnLst>
                <a:cxn ang="0">
                  <a:pos x="wd2" y="hd2"/>
                </a:cxn>
                <a:cxn ang="5400000">
                  <a:pos x="wd2" y="hd2"/>
                </a:cxn>
                <a:cxn ang="10800000">
                  <a:pos x="wd2" y="hd2"/>
                </a:cxn>
                <a:cxn ang="16200000">
                  <a:pos x="wd2" y="hd2"/>
                </a:cxn>
              </a:cxnLst>
              <a:rect l="0" t="0" r="r" b="b"/>
              <a:pathLst>
                <a:path w="21600" h="21600" extrusionOk="0">
                  <a:moveTo>
                    <a:pt x="16040" y="3600"/>
                  </a:moveTo>
                  <a:lnTo>
                    <a:pt x="16040" y="0"/>
                  </a:lnTo>
                  <a:lnTo>
                    <a:pt x="19675" y="0"/>
                  </a:lnTo>
                  <a:lnTo>
                    <a:pt x="19675" y="4500"/>
                  </a:lnTo>
                  <a:lnTo>
                    <a:pt x="21600" y="6300"/>
                  </a:lnTo>
                  <a:lnTo>
                    <a:pt x="21600" y="11700"/>
                  </a:lnTo>
                  <a:lnTo>
                    <a:pt x="19675" y="13500"/>
                  </a:lnTo>
                  <a:lnTo>
                    <a:pt x="19675" y="17100"/>
                  </a:lnTo>
                  <a:lnTo>
                    <a:pt x="14329" y="21600"/>
                  </a:lnTo>
                  <a:lnTo>
                    <a:pt x="10693" y="21600"/>
                  </a:lnTo>
                  <a:lnTo>
                    <a:pt x="5347" y="19800"/>
                  </a:lnTo>
                  <a:lnTo>
                    <a:pt x="7057" y="18000"/>
                  </a:lnTo>
                  <a:lnTo>
                    <a:pt x="3636" y="17100"/>
                  </a:lnTo>
                  <a:lnTo>
                    <a:pt x="7057" y="15300"/>
                  </a:lnTo>
                  <a:lnTo>
                    <a:pt x="1711" y="14400"/>
                  </a:lnTo>
                  <a:lnTo>
                    <a:pt x="5347" y="12600"/>
                  </a:lnTo>
                  <a:lnTo>
                    <a:pt x="1711" y="10800"/>
                  </a:lnTo>
                  <a:lnTo>
                    <a:pt x="0" y="8100"/>
                  </a:lnTo>
                  <a:lnTo>
                    <a:pt x="3636" y="7200"/>
                  </a:lnTo>
                  <a:lnTo>
                    <a:pt x="3636" y="5400"/>
                  </a:lnTo>
                  <a:lnTo>
                    <a:pt x="8982" y="4500"/>
                  </a:lnTo>
                  <a:lnTo>
                    <a:pt x="16040" y="36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2" name="Shape 2858">
              <a:extLst>
                <a:ext uri="{FF2B5EF4-FFF2-40B4-BE49-F238E27FC236}">
                  <a16:creationId xmlns:a16="http://schemas.microsoft.com/office/drawing/2014/main" id="{0EF66306-93FA-0049-8CCD-1AD4AAB6B27A}"/>
                </a:ext>
              </a:extLst>
            </p:cNvPr>
            <p:cNvSpPr/>
            <p:nvPr/>
          </p:nvSpPr>
          <p:spPr>
            <a:xfrm>
              <a:off x="5159504" y="9541048"/>
              <a:ext cx="274849" cy="522800"/>
            </a:xfrm>
            <a:custGeom>
              <a:avLst/>
              <a:gdLst/>
              <a:ahLst/>
              <a:cxnLst>
                <a:cxn ang="0">
                  <a:pos x="wd2" y="hd2"/>
                </a:cxn>
                <a:cxn ang="5400000">
                  <a:pos x="wd2" y="hd2"/>
                </a:cxn>
                <a:cxn ang="10800000">
                  <a:pos x="wd2" y="hd2"/>
                </a:cxn>
                <a:cxn ang="16200000">
                  <a:pos x="wd2" y="hd2"/>
                </a:cxn>
              </a:cxnLst>
              <a:rect l="0" t="0" r="r" b="b"/>
              <a:pathLst>
                <a:path w="21600" h="21600" extrusionOk="0">
                  <a:moveTo>
                    <a:pt x="16040" y="3600"/>
                  </a:moveTo>
                  <a:lnTo>
                    <a:pt x="16040" y="0"/>
                  </a:lnTo>
                  <a:lnTo>
                    <a:pt x="19675" y="0"/>
                  </a:lnTo>
                  <a:lnTo>
                    <a:pt x="19675" y="4500"/>
                  </a:lnTo>
                  <a:lnTo>
                    <a:pt x="21600" y="6300"/>
                  </a:lnTo>
                  <a:lnTo>
                    <a:pt x="21600" y="11700"/>
                  </a:lnTo>
                  <a:lnTo>
                    <a:pt x="19675" y="13500"/>
                  </a:lnTo>
                  <a:lnTo>
                    <a:pt x="19675" y="17100"/>
                  </a:lnTo>
                  <a:lnTo>
                    <a:pt x="14329" y="21600"/>
                  </a:lnTo>
                  <a:lnTo>
                    <a:pt x="10693" y="21600"/>
                  </a:lnTo>
                  <a:lnTo>
                    <a:pt x="5347" y="19800"/>
                  </a:lnTo>
                  <a:lnTo>
                    <a:pt x="7057" y="18000"/>
                  </a:lnTo>
                  <a:lnTo>
                    <a:pt x="3636" y="17100"/>
                  </a:lnTo>
                  <a:lnTo>
                    <a:pt x="7057" y="15300"/>
                  </a:lnTo>
                  <a:lnTo>
                    <a:pt x="1711" y="14400"/>
                  </a:lnTo>
                  <a:lnTo>
                    <a:pt x="5347" y="12600"/>
                  </a:lnTo>
                  <a:lnTo>
                    <a:pt x="1711" y="10800"/>
                  </a:lnTo>
                  <a:lnTo>
                    <a:pt x="0" y="8100"/>
                  </a:lnTo>
                  <a:lnTo>
                    <a:pt x="3636" y="7200"/>
                  </a:lnTo>
                  <a:lnTo>
                    <a:pt x="3636" y="5400"/>
                  </a:lnTo>
                  <a:lnTo>
                    <a:pt x="8982" y="4500"/>
                  </a:lnTo>
                  <a:lnTo>
                    <a:pt x="16040" y="36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3" name="Shape 2859">
              <a:extLst>
                <a:ext uri="{FF2B5EF4-FFF2-40B4-BE49-F238E27FC236}">
                  <a16:creationId xmlns:a16="http://schemas.microsoft.com/office/drawing/2014/main" id="{F32F36C5-ACBF-B64B-A22A-8EAAA790A46B}"/>
                </a:ext>
              </a:extLst>
            </p:cNvPr>
            <p:cNvSpPr/>
            <p:nvPr/>
          </p:nvSpPr>
          <p:spPr>
            <a:xfrm>
              <a:off x="4699611" y="8212267"/>
              <a:ext cx="3211087" cy="2940735"/>
            </a:xfrm>
            <a:custGeom>
              <a:avLst/>
              <a:gdLst/>
              <a:ahLst/>
              <a:cxnLst>
                <a:cxn ang="0">
                  <a:pos x="wd2" y="hd2"/>
                </a:cxn>
                <a:cxn ang="5400000">
                  <a:pos x="wd2" y="hd2"/>
                </a:cxn>
                <a:cxn ang="10800000">
                  <a:pos x="wd2" y="hd2"/>
                </a:cxn>
                <a:cxn ang="16200000">
                  <a:pos x="wd2" y="hd2"/>
                </a:cxn>
              </a:cxnLst>
              <a:rect l="0" t="0" r="r" b="b"/>
              <a:pathLst>
                <a:path w="21600" h="21600" extrusionOk="0">
                  <a:moveTo>
                    <a:pt x="21142" y="15040"/>
                  </a:moveTo>
                  <a:lnTo>
                    <a:pt x="20520" y="14560"/>
                  </a:lnTo>
                  <a:lnTo>
                    <a:pt x="19898" y="14240"/>
                  </a:lnTo>
                  <a:lnTo>
                    <a:pt x="18360" y="13440"/>
                  </a:lnTo>
                  <a:lnTo>
                    <a:pt x="16822" y="12640"/>
                  </a:lnTo>
                  <a:lnTo>
                    <a:pt x="17115" y="12320"/>
                  </a:lnTo>
                  <a:lnTo>
                    <a:pt x="16969" y="12000"/>
                  </a:lnTo>
                  <a:lnTo>
                    <a:pt x="16511" y="11680"/>
                  </a:lnTo>
                  <a:lnTo>
                    <a:pt x="15889" y="11840"/>
                  </a:lnTo>
                  <a:lnTo>
                    <a:pt x="14955" y="11840"/>
                  </a:lnTo>
                  <a:lnTo>
                    <a:pt x="14186" y="11360"/>
                  </a:lnTo>
                  <a:lnTo>
                    <a:pt x="13418" y="10560"/>
                  </a:lnTo>
                  <a:lnTo>
                    <a:pt x="12960" y="9760"/>
                  </a:lnTo>
                  <a:lnTo>
                    <a:pt x="12502" y="8960"/>
                  </a:lnTo>
                  <a:lnTo>
                    <a:pt x="11734" y="8160"/>
                  </a:lnTo>
                  <a:lnTo>
                    <a:pt x="10178" y="6880"/>
                  </a:lnTo>
                  <a:lnTo>
                    <a:pt x="9574" y="5920"/>
                  </a:lnTo>
                  <a:lnTo>
                    <a:pt x="9574" y="5600"/>
                  </a:lnTo>
                  <a:lnTo>
                    <a:pt x="9866" y="5120"/>
                  </a:lnTo>
                  <a:lnTo>
                    <a:pt x="10031" y="4800"/>
                  </a:lnTo>
                  <a:lnTo>
                    <a:pt x="9866" y="4480"/>
                  </a:lnTo>
                  <a:lnTo>
                    <a:pt x="9720" y="4320"/>
                  </a:lnTo>
                  <a:lnTo>
                    <a:pt x="9720" y="4000"/>
                  </a:lnTo>
                  <a:lnTo>
                    <a:pt x="10178" y="3680"/>
                  </a:lnTo>
                  <a:lnTo>
                    <a:pt x="11734" y="3040"/>
                  </a:lnTo>
                  <a:lnTo>
                    <a:pt x="11880" y="2880"/>
                  </a:lnTo>
                  <a:lnTo>
                    <a:pt x="11734" y="1760"/>
                  </a:lnTo>
                  <a:lnTo>
                    <a:pt x="11880" y="1120"/>
                  </a:lnTo>
                  <a:lnTo>
                    <a:pt x="9720" y="480"/>
                  </a:lnTo>
                  <a:lnTo>
                    <a:pt x="9409" y="0"/>
                  </a:lnTo>
                  <a:lnTo>
                    <a:pt x="8018" y="160"/>
                  </a:lnTo>
                  <a:lnTo>
                    <a:pt x="7414" y="800"/>
                  </a:lnTo>
                  <a:lnTo>
                    <a:pt x="6791" y="640"/>
                  </a:lnTo>
                  <a:lnTo>
                    <a:pt x="6480" y="1280"/>
                  </a:lnTo>
                  <a:lnTo>
                    <a:pt x="5858" y="1280"/>
                  </a:lnTo>
                  <a:lnTo>
                    <a:pt x="5400" y="1600"/>
                  </a:lnTo>
                  <a:lnTo>
                    <a:pt x="4631" y="1440"/>
                  </a:lnTo>
                  <a:lnTo>
                    <a:pt x="4174" y="3040"/>
                  </a:lnTo>
                  <a:lnTo>
                    <a:pt x="2929" y="1440"/>
                  </a:lnTo>
                  <a:lnTo>
                    <a:pt x="2160" y="2720"/>
                  </a:lnTo>
                  <a:lnTo>
                    <a:pt x="458" y="2880"/>
                  </a:lnTo>
                  <a:lnTo>
                    <a:pt x="769" y="4160"/>
                  </a:lnTo>
                  <a:lnTo>
                    <a:pt x="0" y="4640"/>
                  </a:lnTo>
                  <a:lnTo>
                    <a:pt x="458" y="5440"/>
                  </a:lnTo>
                  <a:lnTo>
                    <a:pt x="311" y="6400"/>
                  </a:lnTo>
                  <a:lnTo>
                    <a:pt x="1702" y="7040"/>
                  </a:lnTo>
                  <a:lnTo>
                    <a:pt x="1391" y="7840"/>
                  </a:lnTo>
                  <a:lnTo>
                    <a:pt x="1702" y="7840"/>
                  </a:lnTo>
                  <a:lnTo>
                    <a:pt x="2471" y="7520"/>
                  </a:lnTo>
                  <a:lnTo>
                    <a:pt x="2929" y="6880"/>
                  </a:lnTo>
                  <a:lnTo>
                    <a:pt x="3240" y="6560"/>
                  </a:lnTo>
                  <a:lnTo>
                    <a:pt x="3698" y="6400"/>
                  </a:lnTo>
                  <a:lnTo>
                    <a:pt x="4466" y="6720"/>
                  </a:lnTo>
                  <a:lnTo>
                    <a:pt x="4778" y="7040"/>
                  </a:lnTo>
                  <a:lnTo>
                    <a:pt x="5089" y="7360"/>
                  </a:lnTo>
                  <a:lnTo>
                    <a:pt x="5711" y="7360"/>
                  </a:lnTo>
                  <a:lnTo>
                    <a:pt x="6022" y="7680"/>
                  </a:lnTo>
                  <a:lnTo>
                    <a:pt x="6169" y="8480"/>
                  </a:lnTo>
                  <a:lnTo>
                    <a:pt x="6626" y="9440"/>
                  </a:lnTo>
                  <a:lnTo>
                    <a:pt x="6791" y="9920"/>
                  </a:lnTo>
                  <a:lnTo>
                    <a:pt x="7249" y="10240"/>
                  </a:lnTo>
                  <a:lnTo>
                    <a:pt x="7871" y="11040"/>
                  </a:lnTo>
                  <a:lnTo>
                    <a:pt x="8640" y="11520"/>
                  </a:lnTo>
                  <a:lnTo>
                    <a:pt x="9098" y="11840"/>
                  </a:lnTo>
                  <a:lnTo>
                    <a:pt x="9409" y="12160"/>
                  </a:lnTo>
                  <a:lnTo>
                    <a:pt x="11111" y="13600"/>
                  </a:lnTo>
                  <a:lnTo>
                    <a:pt x="11422" y="13920"/>
                  </a:lnTo>
                  <a:lnTo>
                    <a:pt x="11880" y="13760"/>
                  </a:lnTo>
                  <a:lnTo>
                    <a:pt x="12960" y="14240"/>
                  </a:lnTo>
                  <a:lnTo>
                    <a:pt x="13582" y="14880"/>
                  </a:lnTo>
                  <a:lnTo>
                    <a:pt x="14040" y="14880"/>
                  </a:lnTo>
                  <a:lnTo>
                    <a:pt x="14186" y="15040"/>
                  </a:lnTo>
                  <a:lnTo>
                    <a:pt x="14186" y="15360"/>
                  </a:lnTo>
                  <a:lnTo>
                    <a:pt x="14809" y="15360"/>
                  </a:lnTo>
                  <a:lnTo>
                    <a:pt x="15120" y="16000"/>
                  </a:lnTo>
                  <a:lnTo>
                    <a:pt x="15578" y="16480"/>
                  </a:lnTo>
                  <a:lnTo>
                    <a:pt x="16346" y="16800"/>
                  </a:lnTo>
                  <a:lnTo>
                    <a:pt x="16969" y="17120"/>
                  </a:lnTo>
                  <a:lnTo>
                    <a:pt x="17280" y="18080"/>
                  </a:lnTo>
                  <a:lnTo>
                    <a:pt x="17902" y="19680"/>
                  </a:lnTo>
                  <a:lnTo>
                    <a:pt x="17426" y="19680"/>
                  </a:lnTo>
                  <a:lnTo>
                    <a:pt x="17115" y="20000"/>
                  </a:lnTo>
                  <a:lnTo>
                    <a:pt x="17115" y="20320"/>
                  </a:lnTo>
                  <a:lnTo>
                    <a:pt x="16969" y="20800"/>
                  </a:lnTo>
                  <a:lnTo>
                    <a:pt x="16822" y="21120"/>
                  </a:lnTo>
                  <a:lnTo>
                    <a:pt x="17115" y="21440"/>
                  </a:lnTo>
                  <a:lnTo>
                    <a:pt x="17426" y="21600"/>
                  </a:lnTo>
                  <a:lnTo>
                    <a:pt x="17902" y="21440"/>
                  </a:lnTo>
                  <a:lnTo>
                    <a:pt x="18195" y="20800"/>
                  </a:lnTo>
                  <a:lnTo>
                    <a:pt x="18506" y="20000"/>
                  </a:lnTo>
                  <a:lnTo>
                    <a:pt x="18818" y="19200"/>
                  </a:lnTo>
                  <a:lnTo>
                    <a:pt x="19586" y="19040"/>
                  </a:lnTo>
                  <a:lnTo>
                    <a:pt x="19586" y="18080"/>
                  </a:lnTo>
                  <a:lnTo>
                    <a:pt x="19275" y="17760"/>
                  </a:lnTo>
                  <a:lnTo>
                    <a:pt x="18818" y="17600"/>
                  </a:lnTo>
                  <a:lnTo>
                    <a:pt x="18360" y="17280"/>
                  </a:lnTo>
                  <a:lnTo>
                    <a:pt x="18195" y="16960"/>
                  </a:lnTo>
                  <a:lnTo>
                    <a:pt x="18506" y="16000"/>
                  </a:lnTo>
                  <a:lnTo>
                    <a:pt x="18818" y="15520"/>
                  </a:lnTo>
                  <a:lnTo>
                    <a:pt x="19129" y="15360"/>
                  </a:lnTo>
                  <a:lnTo>
                    <a:pt x="20209" y="15520"/>
                  </a:lnTo>
                  <a:lnTo>
                    <a:pt x="20978" y="15840"/>
                  </a:lnTo>
                  <a:lnTo>
                    <a:pt x="21600" y="16480"/>
                  </a:lnTo>
                  <a:lnTo>
                    <a:pt x="21600" y="15680"/>
                  </a:lnTo>
                  <a:lnTo>
                    <a:pt x="21142" y="1504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4" name="Shape 2860">
              <a:extLst>
                <a:ext uri="{FF2B5EF4-FFF2-40B4-BE49-F238E27FC236}">
                  <a16:creationId xmlns:a16="http://schemas.microsoft.com/office/drawing/2014/main" id="{A3BB9BB3-7FB0-E849-8763-45C2B6EC991D}"/>
                </a:ext>
              </a:extLst>
            </p:cNvPr>
            <p:cNvSpPr/>
            <p:nvPr/>
          </p:nvSpPr>
          <p:spPr>
            <a:xfrm>
              <a:off x="1994681" y="6818144"/>
              <a:ext cx="3118565" cy="2962516"/>
            </a:xfrm>
            <a:custGeom>
              <a:avLst/>
              <a:gdLst/>
              <a:ahLst/>
              <a:cxnLst>
                <a:cxn ang="0">
                  <a:pos x="wd2" y="hd2"/>
                </a:cxn>
                <a:cxn ang="5400000">
                  <a:pos x="wd2" y="hd2"/>
                </a:cxn>
                <a:cxn ang="10800000">
                  <a:pos x="wd2" y="hd2"/>
                </a:cxn>
                <a:cxn ang="16200000">
                  <a:pos x="wd2" y="hd2"/>
                </a:cxn>
              </a:cxnLst>
              <a:rect l="0" t="0" r="r" b="b"/>
              <a:pathLst>
                <a:path w="21600" h="21600" extrusionOk="0">
                  <a:moveTo>
                    <a:pt x="19055" y="12229"/>
                  </a:moveTo>
                  <a:lnTo>
                    <a:pt x="18264" y="11912"/>
                  </a:lnTo>
                  <a:lnTo>
                    <a:pt x="17623" y="12229"/>
                  </a:lnTo>
                  <a:lnTo>
                    <a:pt x="17793" y="11594"/>
                  </a:lnTo>
                  <a:lnTo>
                    <a:pt x="18415" y="10800"/>
                  </a:lnTo>
                  <a:lnTo>
                    <a:pt x="18584" y="10324"/>
                  </a:lnTo>
                  <a:lnTo>
                    <a:pt x="19055" y="10006"/>
                  </a:lnTo>
                  <a:lnTo>
                    <a:pt x="19206" y="9371"/>
                  </a:lnTo>
                  <a:lnTo>
                    <a:pt x="19847" y="9212"/>
                  </a:lnTo>
                  <a:lnTo>
                    <a:pt x="20488" y="8894"/>
                  </a:lnTo>
                  <a:lnTo>
                    <a:pt x="20808" y="7147"/>
                  </a:lnTo>
                  <a:lnTo>
                    <a:pt x="20959" y="6353"/>
                  </a:lnTo>
                  <a:lnTo>
                    <a:pt x="21600" y="5718"/>
                  </a:lnTo>
                  <a:lnTo>
                    <a:pt x="20639" y="5400"/>
                  </a:lnTo>
                  <a:lnTo>
                    <a:pt x="19527" y="5082"/>
                  </a:lnTo>
                  <a:lnTo>
                    <a:pt x="19055" y="4924"/>
                  </a:lnTo>
                  <a:lnTo>
                    <a:pt x="18584" y="4288"/>
                  </a:lnTo>
                  <a:lnTo>
                    <a:pt x="17472" y="4129"/>
                  </a:lnTo>
                  <a:lnTo>
                    <a:pt x="16360" y="3335"/>
                  </a:lnTo>
                  <a:lnTo>
                    <a:pt x="16040" y="2700"/>
                  </a:lnTo>
                  <a:lnTo>
                    <a:pt x="15248" y="2859"/>
                  </a:lnTo>
                  <a:lnTo>
                    <a:pt x="15248" y="2224"/>
                  </a:lnTo>
                  <a:lnTo>
                    <a:pt x="14457" y="1906"/>
                  </a:lnTo>
                  <a:lnTo>
                    <a:pt x="14457" y="1747"/>
                  </a:lnTo>
                  <a:lnTo>
                    <a:pt x="13816" y="1429"/>
                  </a:lnTo>
                  <a:lnTo>
                    <a:pt x="13345" y="953"/>
                  </a:lnTo>
                  <a:lnTo>
                    <a:pt x="12854" y="318"/>
                  </a:lnTo>
                  <a:lnTo>
                    <a:pt x="12553" y="0"/>
                  </a:lnTo>
                  <a:lnTo>
                    <a:pt x="11742" y="159"/>
                  </a:lnTo>
                  <a:lnTo>
                    <a:pt x="11271" y="476"/>
                  </a:lnTo>
                  <a:lnTo>
                    <a:pt x="10951" y="1747"/>
                  </a:lnTo>
                  <a:lnTo>
                    <a:pt x="10630" y="2065"/>
                  </a:lnTo>
                  <a:lnTo>
                    <a:pt x="10159" y="2382"/>
                  </a:lnTo>
                  <a:lnTo>
                    <a:pt x="9217" y="2700"/>
                  </a:lnTo>
                  <a:lnTo>
                    <a:pt x="8727" y="2859"/>
                  </a:lnTo>
                  <a:lnTo>
                    <a:pt x="8576" y="3335"/>
                  </a:lnTo>
                  <a:lnTo>
                    <a:pt x="8406" y="3653"/>
                  </a:lnTo>
                  <a:lnTo>
                    <a:pt x="7784" y="3653"/>
                  </a:lnTo>
                  <a:lnTo>
                    <a:pt x="6823" y="3335"/>
                  </a:lnTo>
                  <a:lnTo>
                    <a:pt x="6503" y="3176"/>
                  </a:lnTo>
                  <a:lnTo>
                    <a:pt x="6182" y="2859"/>
                  </a:lnTo>
                  <a:lnTo>
                    <a:pt x="5070" y="2859"/>
                  </a:lnTo>
                  <a:lnTo>
                    <a:pt x="5560" y="3971"/>
                  </a:lnTo>
                  <a:lnTo>
                    <a:pt x="5711" y="5082"/>
                  </a:lnTo>
                  <a:lnTo>
                    <a:pt x="4769" y="4924"/>
                  </a:lnTo>
                  <a:lnTo>
                    <a:pt x="3977" y="4765"/>
                  </a:lnTo>
                  <a:lnTo>
                    <a:pt x="3657" y="4924"/>
                  </a:lnTo>
                  <a:lnTo>
                    <a:pt x="3336" y="4606"/>
                  </a:lnTo>
                  <a:lnTo>
                    <a:pt x="2865" y="4129"/>
                  </a:lnTo>
                  <a:lnTo>
                    <a:pt x="2375" y="4129"/>
                  </a:lnTo>
                  <a:lnTo>
                    <a:pt x="2054" y="4288"/>
                  </a:lnTo>
                  <a:lnTo>
                    <a:pt x="1583" y="4288"/>
                  </a:lnTo>
                  <a:lnTo>
                    <a:pt x="641" y="4288"/>
                  </a:lnTo>
                  <a:lnTo>
                    <a:pt x="151" y="4606"/>
                  </a:lnTo>
                  <a:lnTo>
                    <a:pt x="0" y="4765"/>
                  </a:lnTo>
                  <a:lnTo>
                    <a:pt x="151" y="4924"/>
                  </a:lnTo>
                  <a:lnTo>
                    <a:pt x="942" y="5400"/>
                  </a:lnTo>
                  <a:lnTo>
                    <a:pt x="471" y="5400"/>
                  </a:lnTo>
                  <a:lnTo>
                    <a:pt x="320" y="5559"/>
                  </a:lnTo>
                  <a:lnTo>
                    <a:pt x="320" y="5718"/>
                  </a:lnTo>
                  <a:lnTo>
                    <a:pt x="471" y="6035"/>
                  </a:lnTo>
                  <a:lnTo>
                    <a:pt x="792" y="6194"/>
                  </a:lnTo>
                  <a:lnTo>
                    <a:pt x="1432" y="6353"/>
                  </a:lnTo>
                  <a:lnTo>
                    <a:pt x="2054" y="6512"/>
                  </a:lnTo>
                  <a:lnTo>
                    <a:pt x="2545" y="6988"/>
                  </a:lnTo>
                  <a:lnTo>
                    <a:pt x="3016" y="7306"/>
                  </a:lnTo>
                  <a:lnTo>
                    <a:pt x="3487" y="7465"/>
                  </a:lnTo>
                  <a:lnTo>
                    <a:pt x="3657" y="7941"/>
                  </a:lnTo>
                  <a:lnTo>
                    <a:pt x="4128" y="8418"/>
                  </a:lnTo>
                  <a:lnTo>
                    <a:pt x="3977" y="8894"/>
                  </a:lnTo>
                  <a:lnTo>
                    <a:pt x="4599" y="10165"/>
                  </a:lnTo>
                  <a:lnTo>
                    <a:pt x="5070" y="10641"/>
                  </a:lnTo>
                  <a:lnTo>
                    <a:pt x="5391" y="11118"/>
                  </a:lnTo>
                  <a:lnTo>
                    <a:pt x="5240" y="11594"/>
                  </a:lnTo>
                  <a:lnTo>
                    <a:pt x="4769" y="11753"/>
                  </a:lnTo>
                  <a:lnTo>
                    <a:pt x="5560" y="12706"/>
                  </a:lnTo>
                  <a:lnTo>
                    <a:pt x="5070" y="12547"/>
                  </a:lnTo>
                  <a:lnTo>
                    <a:pt x="4448" y="15406"/>
                  </a:lnTo>
                  <a:lnTo>
                    <a:pt x="3807" y="16835"/>
                  </a:lnTo>
                  <a:lnTo>
                    <a:pt x="3336" y="17312"/>
                  </a:lnTo>
                  <a:lnTo>
                    <a:pt x="2695" y="17471"/>
                  </a:lnTo>
                  <a:lnTo>
                    <a:pt x="3016" y="17629"/>
                  </a:lnTo>
                  <a:lnTo>
                    <a:pt x="3977" y="18424"/>
                  </a:lnTo>
                  <a:lnTo>
                    <a:pt x="4599" y="19059"/>
                  </a:lnTo>
                  <a:lnTo>
                    <a:pt x="5240" y="19218"/>
                  </a:lnTo>
                  <a:lnTo>
                    <a:pt x="6031" y="19694"/>
                  </a:lnTo>
                  <a:lnTo>
                    <a:pt x="6352" y="20171"/>
                  </a:lnTo>
                  <a:lnTo>
                    <a:pt x="7464" y="20329"/>
                  </a:lnTo>
                  <a:lnTo>
                    <a:pt x="8727" y="20488"/>
                  </a:lnTo>
                  <a:lnTo>
                    <a:pt x="9839" y="20965"/>
                  </a:lnTo>
                  <a:lnTo>
                    <a:pt x="10951" y="21282"/>
                  </a:lnTo>
                  <a:lnTo>
                    <a:pt x="11441" y="21600"/>
                  </a:lnTo>
                  <a:lnTo>
                    <a:pt x="11912" y="21441"/>
                  </a:lnTo>
                  <a:lnTo>
                    <a:pt x="12063" y="21124"/>
                  </a:lnTo>
                  <a:lnTo>
                    <a:pt x="11742" y="20488"/>
                  </a:lnTo>
                  <a:lnTo>
                    <a:pt x="11912" y="19694"/>
                  </a:lnTo>
                  <a:lnTo>
                    <a:pt x="12232" y="19218"/>
                  </a:lnTo>
                  <a:lnTo>
                    <a:pt x="12854" y="18741"/>
                  </a:lnTo>
                  <a:lnTo>
                    <a:pt x="13495" y="18424"/>
                  </a:lnTo>
                  <a:lnTo>
                    <a:pt x="14136" y="18424"/>
                  </a:lnTo>
                  <a:lnTo>
                    <a:pt x="15870" y="18900"/>
                  </a:lnTo>
                  <a:lnTo>
                    <a:pt x="16511" y="19218"/>
                  </a:lnTo>
                  <a:lnTo>
                    <a:pt x="17152" y="19535"/>
                  </a:lnTo>
                  <a:lnTo>
                    <a:pt x="17793" y="19535"/>
                  </a:lnTo>
                  <a:lnTo>
                    <a:pt x="18094" y="19376"/>
                  </a:lnTo>
                  <a:lnTo>
                    <a:pt x="18264" y="19218"/>
                  </a:lnTo>
                  <a:lnTo>
                    <a:pt x="18415" y="19059"/>
                  </a:lnTo>
                  <a:lnTo>
                    <a:pt x="19206" y="18424"/>
                  </a:lnTo>
                  <a:lnTo>
                    <a:pt x="20168" y="17947"/>
                  </a:lnTo>
                  <a:lnTo>
                    <a:pt x="20488" y="17153"/>
                  </a:lnTo>
                  <a:lnTo>
                    <a:pt x="19055" y="16518"/>
                  </a:lnTo>
                  <a:lnTo>
                    <a:pt x="19206" y="15565"/>
                  </a:lnTo>
                  <a:lnTo>
                    <a:pt x="18735" y="14771"/>
                  </a:lnTo>
                  <a:lnTo>
                    <a:pt x="19527" y="14294"/>
                  </a:lnTo>
                  <a:lnTo>
                    <a:pt x="19206" y="13024"/>
                  </a:lnTo>
                  <a:lnTo>
                    <a:pt x="19527" y="13024"/>
                  </a:lnTo>
                  <a:lnTo>
                    <a:pt x="19206" y="12547"/>
                  </a:lnTo>
                  <a:lnTo>
                    <a:pt x="19055" y="12229"/>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5" name="Shape 2861">
              <a:extLst>
                <a:ext uri="{FF2B5EF4-FFF2-40B4-BE49-F238E27FC236}">
                  <a16:creationId xmlns:a16="http://schemas.microsoft.com/office/drawing/2014/main" id="{28779612-83F7-2A42-B32F-F3587B8F4E3E}"/>
                </a:ext>
              </a:extLst>
            </p:cNvPr>
            <p:cNvSpPr/>
            <p:nvPr/>
          </p:nvSpPr>
          <p:spPr>
            <a:xfrm>
              <a:off x="4699611" y="8212267"/>
              <a:ext cx="3211087" cy="2940735"/>
            </a:xfrm>
            <a:custGeom>
              <a:avLst/>
              <a:gdLst/>
              <a:ahLst/>
              <a:cxnLst>
                <a:cxn ang="0">
                  <a:pos x="wd2" y="hd2"/>
                </a:cxn>
                <a:cxn ang="5400000">
                  <a:pos x="wd2" y="hd2"/>
                </a:cxn>
                <a:cxn ang="10800000">
                  <a:pos x="wd2" y="hd2"/>
                </a:cxn>
                <a:cxn ang="16200000">
                  <a:pos x="wd2" y="hd2"/>
                </a:cxn>
              </a:cxnLst>
              <a:rect l="0" t="0" r="r" b="b"/>
              <a:pathLst>
                <a:path w="21600" h="21600" extrusionOk="0">
                  <a:moveTo>
                    <a:pt x="21142" y="15040"/>
                  </a:moveTo>
                  <a:lnTo>
                    <a:pt x="20520" y="14560"/>
                  </a:lnTo>
                  <a:lnTo>
                    <a:pt x="19898" y="14240"/>
                  </a:lnTo>
                  <a:lnTo>
                    <a:pt x="18360" y="13440"/>
                  </a:lnTo>
                  <a:lnTo>
                    <a:pt x="16822" y="12640"/>
                  </a:lnTo>
                  <a:lnTo>
                    <a:pt x="17115" y="12320"/>
                  </a:lnTo>
                  <a:lnTo>
                    <a:pt x="16969" y="12000"/>
                  </a:lnTo>
                  <a:lnTo>
                    <a:pt x="16511" y="11680"/>
                  </a:lnTo>
                  <a:lnTo>
                    <a:pt x="15889" y="11840"/>
                  </a:lnTo>
                  <a:lnTo>
                    <a:pt x="14955" y="11840"/>
                  </a:lnTo>
                  <a:lnTo>
                    <a:pt x="14186" y="11360"/>
                  </a:lnTo>
                  <a:lnTo>
                    <a:pt x="13418" y="10560"/>
                  </a:lnTo>
                  <a:lnTo>
                    <a:pt x="12960" y="9760"/>
                  </a:lnTo>
                  <a:lnTo>
                    <a:pt x="12502" y="8960"/>
                  </a:lnTo>
                  <a:lnTo>
                    <a:pt x="11734" y="8160"/>
                  </a:lnTo>
                  <a:lnTo>
                    <a:pt x="10178" y="6880"/>
                  </a:lnTo>
                  <a:lnTo>
                    <a:pt x="9574" y="5920"/>
                  </a:lnTo>
                  <a:lnTo>
                    <a:pt x="9574" y="5600"/>
                  </a:lnTo>
                  <a:lnTo>
                    <a:pt x="9866" y="5120"/>
                  </a:lnTo>
                  <a:lnTo>
                    <a:pt x="10031" y="4800"/>
                  </a:lnTo>
                  <a:lnTo>
                    <a:pt x="9866" y="4480"/>
                  </a:lnTo>
                  <a:lnTo>
                    <a:pt x="9720" y="4320"/>
                  </a:lnTo>
                  <a:lnTo>
                    <a:pt x="9720" y="4000"/>
                  </a:lnTo>
                  <a:lnTo>
                    <a:pt x="10178" y="3680"/>
                  </a:lnTo>
                  <a:lnTo>
                    <a:pt x="11734" y="3040"/>
                  </a:lnTo>
                  <a:lnTo>
                    <a:pt x="11880" y="2880"/>
                  </a:lnTo>
                  <a:lnTo>
                    <a:pt x="11734" y="1760"/>
                  </a:lnTo>
                  <a:lnTo>
                    <a:pt x="11880" y="1120"/>
                  </a:lnTo>
                  <a:lnTo>
                    <a:pt x="9720" y="480"/>
                  </a:lnTo>
                  <a:lnTo>
                    <a:pt x="9409" y="0"/>
                  </a:lnTo>
                  <a:lnTo>
                    <a:pt x="8018" y="160"/>
                  </a:lnTo>
                  <a:lnTo>
                    <a:pt x="7414" y="800"/>
                  </a:lnTo>
                  <a:lnTo>
                    <a:pt x="6791" y="640"/>
                  </a:lnTo>
                  <a:lnTo>
                    <a:pt x="6480" y="1280"/>
                  </a:lnTo>
                  <a:lnTo>
                    <a:pt x="5858" y="1280"/>
                  </a:lnTo>
                  <a:lnTo>
                    <a:pt x="5400" y="1600"/>
                  </a:lnTo>
                  <a:lnTo>
                    <a:pt x="4631" y="1440"/>
                  </a:lnTo>
                  <a:lnTo>
                    <a:pt x="4174" y="3040"/>
                  </a:lnTo>
                  <a:lnTo>
                    <a:pt x="2929" y="1440"/>
                  </a:lnTo>
                  <a:lnTo>
                    <a:pt x="2160" y="2720"/>
                  </a:lnTo>
                  <a:lnTo>
                    <a:pt x="458" y="2880"/>
                  </a:lnTo>
                  <a:lnTo>
                    <a:pt x="769" y="4160"/>
                  </a:lnTo>
                  <a:lnTo>
                    <a:pt x="0" y="4640"/>
                  </a:lnTo>
                  <a:lnTo>
                    <a:pt x="458" y="5440"/>
                  </a:lnTo>
                  <a:lnTo>
                    <a:pt x="311" y="6400"/>
                  </a:lnTo>
                  <a:lnTo>
                    <a:pt x="1702" y="7040"/>
                  </a:lnTo>
                  <a:lnTo>
                    <a:pt x="1391" y="7840"/>
                  </a:lnTo>
                  <a:lnTo>
                    <a:pt x="1702" y="7840"/>
                  </a:lnTo>
                  <a:lnTo>
                    <a:pt x="2471" y="7520"/>
                  </a:lnTo>
                  <a:lnTo>
                    <a:pt x="2929" y="6880"/>
                  </a:lnTo>
                  <a:lnTo>
                    <a:pt x="3240" y="6560"/>
                  </a:lnTo>
                  <a:lnTo>
                    <a:pt x="3698" y="6400"/>
                  </a:lnTo>
                  <a:lnTo>
                    <a:pt x="4466" y="6720"/>
                  </a:lnTo>
                  <a:lnTo>
                    <a:pt x="4778" y="7040"/>
                  </a:lnTo>
                  <a:lnTo>
                    <a:pt x="5089" y="7360"/>
                  </a:lnTo>
                  <a:lnTo>
                    <a:pt x="5711" y="7360"/>
                  </a:lnTo>
                  <a:lnTo>
                    <a:pt x="6022" y="7680"/>
                  </a:lnTo>
                  <a:lnTo>
                    <a:pt x="6169" y="8480"/>
                  </a:lnTo>
                  <a:lnTo>
                    <a:pt x="6626" y="9440"/>
                  </a:lnTo>
                  <a:lnTo>
                    <a:pt x="6791" y="9920"/>
                  </a:lnTo>
                  <a:lnTo>
                    <a:pt x="7249" y="10240"/>
                  </a:lnTo>
                  <a:lnTo>
                    <a:pt x="7871" y="11040"/>
                  </a:lnTo>
                  <a:lnTo>
                    <a:pt x="8640" y="11520"/>
                  </a:lnTo>
                  <a:lnTo>
                    <a:pt x="9098" y="11840"/>
                  </a:lnTo>
                  <a:lnTo>
                    <a:pt x="9409" y="12160"/>
                  </a:lnTo>
                  <a:lnTo>
                    <a:pt x="11111" y="13600"/>
                  </a:lnTo>
                  <a:lnTo>
                    <a:pt x="11422" y="13920"/>
                  </a:lnTo>
                  <a:lnTo>
                    <a:pt x="11880" y="13760"/>
                  </a:lnTo>
                  <a:lnTo>
                    <a:pt x="12960" y="14240"/>
                  </a:lnTo>
                  <a:lnTo>
                    <a:pt x="13582" y="14880"/>
                  </a:lnTo>
                  <a:lnTo>
                    <a:pt x="14040" y="14880"/>
                  </a:lnTo>
                  <a:lnTo>
                    <a:pt x="14186" y="15040"/>
                  </a:lnTo>
                  <a:lnTo>
                    <a:pt x="14186" y="15360"/>
                  </a:lnTo>
                  <a:lnTo>
                    <a:pt x="14809" y="15360"/>
                  </a:lnTo>
                  <a:lnTo>
                    <a:pt x="15120" y="16000"/>
                  </a:lnTo>
                  <a:lnTo>
                    <a:pt x="15578" y="16480"/>
                  </a:lnTo>
                  <a:lnTo>
                    <a:pt x="16346" y="16800"/>
                  </a:lnTo>
                  <a:lnTo>
                    <a:pt x="16969" y="17120"/>
                  </a:lnTo>
                  <a:lnTo>
                    <a:pt x="17280" y="18080"/>
                  </a:lnTo>
                  <a:lnTo>
                    <a:pt x="17902" y="19680"/>
                  </a:lnTo>
                  <a:lnTo>
                    <a:pt x="17426" y="19680"/>
                  </a:lnTo>
                  <a:lnTo>
                    <a:pt x="17115" y="20000"/>
                  </a:lnTo>
                  <a:lnTo>
                    <a:pt x="17115" y="20320"/>
                  </a:lnTo>
                  <a:lnTo>
                    <a:pt x="16969" y="20800"/>
                  </a:lnTo>
                  <a:lnTo>
                    <a:pt x="16822" y="21120"/>
                  </a:lnTo>
                  <a:lnTo>
                    <a:pt x="17115" y="21440"/>
                  </a:lnTo>
                  <a:lnTo>
                    <a:pt x="17426" y="21600"/>
                  </a:lnTo>
                  <a:lnTo>
                    <a:pt x="17902" y="21440"/>
                  </a:lnTo>
                  <a:lnTo>
                    <a:pt x="18195" y="20800"/>
                  </a:lnTo>
                  <a:lnTo>
                    <a:pt x="18506" y="20000"/>
                  </a:lnTo>
                  <a:lnTo>
                    <a:pt x="18818" y="19200"/>
                  </a:lnTo>
                  <a:lnTo>
                    <a:pt x="19586" y="19040"/>
                  </a:lnTo>
                  <a:lnTo>
                    <a:pt x="19586" y="18080"/>
                  </a:lnTo>
                  <a:lnTo>
                    <a:pt x="19275" y="17760"/>
                  </a:lnTo>
                  <a:lnTo>
                    <a:pt x="18818" y="17600"/>
                  </a:lnTo>
                  <a:lnTo>
                    <a:pt x="18360" y="17280"/>
                  </a:lnTo>
                  <a:lnTo>
                    <a:pt x="18195" y="16960"/>
                  </a:lnTo>
                  <a:lnTo>
                    <a:pt x="18506" y="16000"/>
                  </a:lnTo>
                  <a:lnTo>
                    <a:pt x="18818" y="15520"/>
                  </a:lnTo>
                  <a:lnTo>
                    <a:pt x="19129" y="15360"/>
                  </a:lnTo>
                  <a:lnTo>
                    <a:pt x="20209" y="15520"/>
                  </a:lnTo>
                  <a:lnTo>
                    <a:pt x="20978" y="15840"/>
                  </a:lnTo>
                  <a:lnTo>
                    <a:pt x="21600" y="16480"/>
                  </a:lnTo>
                  <a:lnTo>
                    <a:pt x="21600" y="15680"/>
                  </a:lnTo>
                  <a:lnTo>
                    <a:pt x="21142" y="15040"/>
                  </a:lnTo>
                  <a:lnTo>
                    <a:pt x="21142" y="1504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6" name="Shape 2862">
              <a:extLst>
                <a:ext uri="{FF2B5EF4-FFF2-40B4-BE49-F238E27FC236}">
                  <a16:creationId xmlns:a16="http://schemas.microsoft.com/office/drawing/2014/main" id="{E3DE6836-70BA-194B-8EA9-3E94FB9CE79E}"/>
                </a:ext>
              </a:extLst>
            </p:cNvPr>
            <p:cNvSpPr/>
            <p:nvPr/>
          </p:nvSpPr>
          <p:spPr>
            <a:xfrm>
              <a:off x="1994681" y="6818144"/>
              <a:ext cx="3118565" cy="2962516"/>
            </a:xfrm>
            <a:custGeom>
              <a:avLst/>
              <a:gdLst/>
              <a:ahLst/>
              <a:cxnLst>
                <a:cxn ang="0">
                  <a:pos x="wd2" y="hd2"/>
                </a:cxn>
                <a:cxn ang="5400000">
                  <a:pos x="wd2" y="hd2"/>
                </a:cxn>
                <a:cxn ang="10800000">
                  <a:pos x="wd2" y="hd2"/>
                </a:cxn>
                <a:cxn ang="16200000">
                  <a:pos x="wd2" y="hd2"/>
                </a:cxn>
              </a:cxnLst>
              <a:rect l="0" t="0" r="r" b="b"/>
              <a:pathLst>
                <a:path w="21600" h="21600" extrusionOk="0">
                  <a:moveTo>
                    <a:pt x="19055" y="12229"/>
                  </a:moveTo>
                  <a:lnTo>
                    <a:pt x="18264" y="11912"/>
                  </a:lnTo>
                  <a:lnTo>
                    <a:pt x="17623" y="12229"/>
                  </a:lnTo>
                  <a:lnTo>
                    <a:pt x="17793" y="11594"/>
                  </a:lnTo>
                  <a:lnTo>
                    <a:pt x="18415" y="10800"/>
                  </a:lnTo>
                  <a:lnTo>
                    <a:pt x="18584" y="10324"/>
                  </a:lnTo>
                  <a:lnTo>
                    <a:pt x="19055" y="10006"/>
                  </a:lnTo>
                  <a:lnTo>
                    <a:pt x="19206" y="9371"/>
                  </a:lnTo>
                  <a:lnTo>
                    <a:pt x="19847" y="9212"/>
                  </a:lnTo>
                  <a:lnTo>
                    <a:pt x="20488" y="8894"/>
                  </a:lnTo>
                  <a:lnTo>
                    <a:pt x="20808" y="7147"/>
                  </a:lnTo>
                  <a:lnTo>
                    <a:pt x="20959" y="6353"/>
                  </a:lnTo>
                  <a:lnTo>
                    <a:pt x="21600" y="5718"/>
                  </a:lnTo>
                  <a:lnTo>
                    <a:pt x="20639" y="5400"/>
                  </a:lnTo>
                  <a:lnTo>
                    <a:pt x="19527" y="5082"/>
                  </a:lnTo>
                  <a:lnTo>
                    <a:pt x="19055" y="4924"/>
                  </a:lnTo>
                  <a:lnTo>
                    <a:pt x="18584" y="4288"/>
                  </a:lnTo>
                  <a:lnTo>
                    <a:pt x="17472" y="4129"/>
                  </a:lnTo>
                  <a:lnTo>
                    <a:pt x="16360" y="3335"/>
                  </a:lnTo>
                  <a:lnTo>
                    <a:pt x="16040" y="2700"/>
                  </a:lnTo>
                  <a:lnTo>
                    <a:pt x="15248" y="2859"/>
                  </a:lnTo>
                  <a:lnTo>
                    <a:pt x="15248" y="2224"/>
                  </a:lnTo>
                  <a:lnTo>
                    <a:pt x="14457" y="1906"/>
                  </a:lnTo>
                  <a:lnTo>
                    <a:pt x="14457" y="1747"/>
                  </a:lnTo>
                  <a:lnTo>
                    <a:pt x="13816" y="1429"/>
                  </a:lnTo>
                  <a:lnTo>
                    <a:pt x="13345" y="953"/>
                  </a:lnTo>
                  <a:lnTo>
                    <a:pt x="12854" y="318"/>
                  </a:lnTo>
                  <a:lnTo>
                    <a:pt x="12553" y="0"/>
                  </a:lnTo>
                  <a:lnTo>
                    <a:pt x="11742" y="159"/>
                  </a:lnTo>
                  <a:lnTo>
                    <a:pt x="11271" y="476"/>
                  </a:lnTo>
                  <a:lnTo>
                    <a:pt x="10951" y="1747"/>
                  </a:lnTo>
                  <a:lnTo>
                    <a:pt x="10630" y="2065"/>
                  </a:lnTo>
                  <a:lnTo>
                    <a:pt x="10159" y="2382"/>
                  </a:lnTo>
                  <a:lnTo>
                    <a:pt x="9217" y="2700"/>
                  </a:lnTo>
                  <a:lnTo>
                    <a:pt x="8727" y="2859"/>
                  </a:lnTo>
                  <a:lnTo>
                    <a:pt x="8576" y="3335"/>
                  </a:lnTo>
                  <a:lnTo>
                    <a:pt x="8406" y="3653"/>
                  </a:lnTo>
                  <a:lnTo>
                    <a:pt x="7784" y="3653"/>
                  </a:lnTo>
                  <a:lnTo>
                    <a:pt x="6823" y="3335"/>
                  </a:lnTo>
                  <a:lnTo>
                    <a:pt x="6503" y="3176"/>
                  </a:lnTo>
                  <a:lnTo>
                    <a:pt x="6182" y="2859"/>
                  </a:lnTo>
                  <a:lnTo>
                    <a:pt x="5070" y="2859"/>
                  </a:lnTo>
                  <a:lnTo>
                    <a:pt x="5560" y="3971"/>
                  </a:lnTo>
                  <a:lnTo>
                    <a:pt x="5711" y="5082"/>
                  </a:lnTo>
                  <a:lnTo>
                    <a:pt x="4769" y="4924"/>
                  </a:lnTo>
                  <a:lnTo>
                    <a:pt x="3977" y="4765"/>
                  </a:lnTo>
                  <a:lnTo>
                    <a:pt x="3657" y="4924"/>
                  </a:lnTo>
                  <a:lnTo>
                    <a:pt x="3336" y="4606"/>
                  </a:lnTo>
                  <a:lnTo>
                    <a:pt x="2865" y="4129"/>
                  </a:lnTo>
                  <a:lnTo>
                    <a:pt x="2375" y="4129"/>
                  </a:lnTo>
                  <a:lnTo>
                    <a:pt x="2054" y="4288"/>
                  </a:lnTo>
                  <a:lnTo>
                    <a:pt x="1583" y="4288"/>
                  </a:lnTo>
                  <a:lnTo>
                    <a:pt x="641" y="4288"/>
                  </a:lnTo>
                  <a:lnTo>
                    <a:pt x="151" y="4606"/>
                  </a:lnTo>
                  <a:lnTo>
                    <a:pt x="0" y="4765"/>
                  </a:lnTo>
                  <a:lnTo>
                    <a:pt x="151" y="4924"/>
                  </a:lnTo>
                  <a:lnTo>
                    <a:pt x="942" y="5400"/>
                  </a:lnTo>
                  <a:lnTo>
                    <a:pt x="471" y="5400"/>
                  </a:lnTo>
                  <a:lnTo>
                    <a:pt x="320" y="5559"/>
                  </a:lnTo>
                  <a:lnTo>
                    <a:pt x="320" y="5718"/>
                  </a:lnTo>
                  <a:lnTo>
                    <a:pt x="471" y="6035"/>
                  </a:lnTo>
                  <a:lnTo>
                    <a:pt x="792" y="6194"/>
                  </a:lnTo>
                  <a:lnTo>
                    <a:pt x="1432" y="6353"/>
                  </a:lnTo>
                  <a:lnTo>
                    <a:pt x="2054" y="6512"/>
                  </a:lnTo>
                  <a:lnTo>
                    <a:pt x="2545" y="6988"/>
                  </a:lnTo>
                  <a:lnTo>
                    <a:pt x="3016" y="7306"/>
                  </a:lnTo>
                  <a:lnTo>
                    <a:pt x="3487" y="7465"/>
                  </a:lnTo>
                  <a:lnTo>
                    <a:pt x="3657" y="7941"/>
                  </a:lnTo>
                  <a:lnTo>
                    <a:pt x="4128" y="8418"/>
                  </a:lnTo>
                  <a:lnTo>
                    <a:pt x="3977" y="8894"/>
                  </a:lnTo>
                  <a:lnTo>
                    <a:pt x="4599" y="10165"/>
                  </a:lnTo>
                  <a:lnTo>
                    <a:pt x="5070" y="10641"/>
                  </a:lnTo>
                  <a:lnTo>
                    <a:pt x="5391" y="11118"/>
                  </a:lnTo>
                  <a:lnTo>
                    <a:pt x="5240" y="11594"/>
                  </a:lnTo>
                  <a:lnTo>
                    <a:pt x="4769" y="11753"/>
                  </a:lnTo>
                  <a:lnTo>
                    <a:pt x="5560" y="12706"/>
                  </a:lnTo>
                  <a:lnTo>
                    <a:pt x="5070" y="12547"/>
                  </a:lnTo>
                  <a:lnTo>
                    <a:pt x="4448" y="15406"/>
                  </a:lnTo>
                  <a:lnTo>
                    <a:pt x="3807" y="16835"/>
                  </a:lnTo>
                  <a:lnTo>
                    <a:pt x="3336" y="17312"/>
                  </a:lnTo>
                  <a:lnTo>
                    <a:pt x="2695" y="17471"/>
                  </a:lnTo>
                  <a:lnTo>
                    <a:pt x="3016" y="17629"/>
                  </a:lnTo>
                  <a:lnTo>
                    <a:pt x="3977" y="18424"/>
                  </a:lnTo>
                  <a:lnTo>
                    <a:pt x="4599" y="19059"/>
                  </a:lnTo>
                  <a:lnTo>
                    <a:pt x="5240" y="19218"/>
                  </a:lnTo>
                  <a:lnTo>
                    <a:pt x="6031" y="19694"/>
                  </a:lnTo>
                  <a:lnTo>
                    <a:pt x="6352" y="20171"/>
                  </a:lnTo>
                  <a:lnTo>
                    <a:pt x="7464" y="20329"/>
                  </a:lnTo>
                  <a:lnTo>
                    <a:pt x="8727" y="20488"/>
                  </a:lnTo>
                  <a:lnTo>
                    <a:pt x="9839" y="20965"/>
                  </a:lnTo>
                  <a:lnTo>
                    <a:pt x="10951" y="21282"/>
                  </a:lnTo>
                  <a:lnTo>
                    <a:pt x="11441" y="21600"/>
                  </a:lnTo>
                  <a:lnTo>
                    <a:pt x="11912" y="21441"/>
                  </a:lnTo>
                  <a:lnTo>
                    <a:pt x="11912" y="21441"/>
                  </a:lnTo>
                  <a:lnTo>
                    <a:pt x="12063" y="21124"/>
                  </a:lnTo>
                  <a:lnTo>
                    <a:pt x="11742" y="20488"/>
                  </a:lnTo>
                  <a:lnTo>
                    <a:pt x="11912" y="19694"/>
                  </a:lnTo>
                  <a:lnTo>
                    <a:pt x="12232" y="19218"/>
                  </a:lnTo>
                  <a:lnTo>
                    <a:pt x="12854" y="18741"/>
                  </a:lnTo>
                  <a:lnTo>
                    <a:pt x="13495" y="18424"/>
                  </a:lnTo>
                  <a:lnTo>
                    <a:pt x="14136" y="18424"/>
                  </a:lnTo>
                  <a:lnTo>
                    <a:pt x="15870" y="18900"/>
                  </a:lnTo>
                  <a:lnTo>
                    <a:pt x="16511" y="19218"/>
                  </a:lnTo>
                  <a:lnTo>
                    <a:pt x="17152" y="19535"/>
                  </a:lnTo>
                  <a:lnTo>
                    <a:pt x="17793" y="19535"/>
                  </a:lnTo>
                  <a:lnTo>
                    <a:pt x="18094" y="19376"/>
                  </a:lnTo>
                  <a:lnTo>
                    <a:pt x="18264" y="19218"/>
                  </a:lnTo>
                  <a:lnTo>
                    <a:pt x="18415" y="19059"/>
                  </a:lnTo>
                  <a:lnTo>
                    <a:pt x="19206" y="18424"/>
                  </a:lnTo>
                  <a:lnTo>
                    <a:pt x="20168" y="17947"/>
                  </a:lnTo>
                  <a:lnTo>
                    <a:pt x="20488" y="17153"/>
                  </a:lnTo>
                  <a:lnTo>
                    <a:pt x="19055" y="16518"/>
                  </a:lnTo>
                  <a:lnTo>
                    <a:pt x="19206" y="15565"/>
                  </a:lnTo>
                  <a:lnTo>
                    <a:pt x="18735" y="14771"/>
                  </a:lnTo>
                  <a:lnTo>
                    <a:pt x="19527" y="14294"/>
                  </a:lnTo>
                  <a:lnTo>
                    <a:pt x="19206" y="13024"/>
                  </a:lnTo>
                  <a:lnTo>
                    <a:pt x="19527" y="13024"/>
                  </a:lnTo>
                  <a:lnTo>
                    <a:pt x="19206" y="12547"/>
                  </a:lnTo>
                  <a:lnTo>
                    <a:pt x="19055" y="12229"/>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7" name="Shape 2863">
              <a:extLst>
                <a:ext uri="{FF2B5EF4-FFF2-40B4-BE49-F238E27FC236}">
                  <a16:creationId xmlns:a16="http://schemas.microsoft.com/office/drawing/2014/main" id="{7FC823FC-0321-F44F-8169-B40E4F33660A}"/>
                </a:ext>
              </a:extLst>
            </p:cNvPr>
            <p:cNvSpPr/>
            <p:nvPr/>
          </p:nvSpPr>
          <p:spPr>
            <a:xfrm>
              <a:off x="3807038" y="6752797"/>
              <a:ext cx="892573" cy="631715"/>
            </a:xfrm>
            <a:custGeom>
              <a:avLst/>
              <a:gdLst/>
              <a:ahLst/>
              <a:cxnLst>
                <a:cxn ang="0">
                  <a:pos x="wd2" y="hd2"/>
                </a:cxn>
                <a:cxn ang="5400000">
                  <a:pos x="wd2" y="hd2"/>
                </a:cxn>
                <a:cxn ang="10800000">
                  <a:pos x="wd2" y="hd2"/>
                </a:cxn>
                <a:cxn ang="16200000">
                  <a:pos x="wd2" y="hd2"/>
                </a:cxn>
              </a:cxnLst>
              <a:rect l="0" t="0" r="r" b="b"/>
              <a:pathLst>
                <a:path w="21600" h="21600" extrusionOk="0">
                  <a:moveTo>
                    <a:pt x="18307" y="17131"/>
                  </a:moveTo>
                  <a:lnTo>
                    <a:pt x="18834" y="15641"/>
                  </a:lnTo>
                  <a:lnTo>
                    <a:pt x="20480" y="14897"/>
                  </a:lnTo>
                  <a:lnTo>
                    <a:pt x="21600" y="13407"/>
                  </a:lnTo>
                  <a:lnTo>
                    <a:pt x="21600" y="10428"/>
                  </a:lnTo>
                  <a:lnTo>
                    <a:pt x="19954" y="8193"/>
                  </a:lnTo>
                  <a:lnTo>
                    <a:pt x="17715" y="6703"/>
                  </a:lnTo>
                  <a:lnTo>
                    <a:pt x="18307" y="4469"/>
                  </a:lnTo>
                  <a:lnTo>
                    <a:pt x="17188" y="2234"/>
                  </a:lnTo>
                  <a:lnTo>
                    <a:pt x="14422" y="1490"/>
                  </a:lnTo>
                  <a:lnTo>
                    <a:pt x="11063" y="745"/>
                  </a:lnTo>
                  <a:lnTo>
                    <a:pt x="8824" y="2234"/>
                  </a:lnTo>
                  <a:lnTo>
                    <a:pt x="6651" y="1490"/>
                  </a:lnTo>
                  <a:lnTo>
                    <a:pt x="4939" y="0"/>
                  </a:lnTo>
                  <a:lnTo>
                    <a:pt x="2766" y="1490"/>
                  </a:lnTo>
                  <a:lnTo>
                    <a:pt x="0" y="2234"/>
                  </a:lnTo>
                  <a:lnTo>
                    <a:pt x="1054" y="3724"/>
                  </a:lnTo>
                  <a:lnTo>
                    <a:pt x="2766" y="6703"/>
                  </a:lnTo>
                  <a:lnTo>
                    <a:pt x="4412" y="8938"/>
                  </a:lnTo>
                  <a:lnTo>
                    <a:pt x="6651" y="10428"/>
                  </a:lnTo>
                  <a:lnTo>
                    <a:pt x="6651" y="11172"/>
                  </a:lnTo>
                  <a:lnTo>
                    <a:pt x="9417" y="12662"/>
                  </a:lnTo>
                  <a:lnTo>
                    <a:pt x="9417" y="15641"/>
                  </a:lnTo>
                  <a:lnTo>
                    <a:pt x="12183" y="14897"/>
                  </a:lnTo>
                  <a:lnTo>
                    <a:pt x="13302" y="17876"/>
                  </a:lnTo>
                  <a:lnTo>
                    <a:pt x="17188" y="21600"/>
                  </a:lnTo>
                  <a:lnTo>
                    <a:pt x="18307" y="21600"/>
                  </a:lnTo>
                  <a:lnTo>
                    <a:pt x="18307" y="19366"/>
                  </a:lnTo>
                  <a:lnTo>
                    <a:pt x="18307" y="1713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8" name="Shape 2864">
              <a:extLst>
                <a:ext uri="{FF2B5EF4-FFF2-40B4-BE49-F238E27FC236}">
                  <a16:creationId xmlns:a16="http://schemas.microsoft.com/office/drawing/2014/main" id="{3AFF41B9-F951-0F47-AF7D-38F6972D50D2}"/>
                </a:ext>
              </a:extLst>
            </p:cNvPr>
            <p:cNvSpPr/>
            <p:nvPr/>
          </p:nvSpPr>
          <p:spPr>
            <a:xfrm>
              <a:off x="4563552" y="7188459"/>
              <a:ext cx="160555" cy="217834"/>
            </a:xfrm>
            <a:custGeom>
              <a:avLst/>
              <a:gdLst/>
              <a:ahLst/>
              <a:cxnLst>
                <a:cxn ang="0">
                  <a:pos x="wd2" y="hd2"/>
                </a:cxn>
                <a:cxn ang="5400000">
                  <a:pos x="wd2" y="hd2"/>
                </a:cxn>
                <a:cxn ang="10800000">
                  <a:pos x="wd2" y="hd2"/>
                </a:cxn>
                <a:cxn ang="16200000">
                  <a:pos x="wd2" y="hd2"/>
                </a:cxn>
              </a:cxnLst>
              <a:rect l="0" t="0" r="r" b="b"/>
              <a:pathLst>
                <a:path w="21600" h="21600" extrusionOk="0">
                  <a:moveTo>
                    <a:pt x="9153" y="6480"/>
                  </a:moveTo>
                  <a:lnTo>
                    <a:pt x="9153" y="0"/>
                  </a:lnTo>
                  <a:lnTo>
                    <a:pt x="2929" y="2160"/>
                  </a:lnTo>
                  <a:lnTo>
                    <a:pt x="0" y="6480"/>
                  </a:lnTo>
                  <a:lnTo>
                    <a:pt x="0" y="12960"/>
                  </a:lnTo>
                  <a:lnTo>
                    <a:pt x="0" y="19440"/>
                  </a:lnTo>
                  <a:lnTo>
                    <a:pt x="15376" y="21600"/>
                  </a:lnTo>
                  <a:lnTo>
                    <a:pt x="21600" y="12960"/>
                  </a:lnTo>
                  <a:lnTo>
                    <a:pt x="9153" y="648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59" name="Shape 2865">
              <a:extLst>
                <a:ext uri="{FF2B5EF4-FFF2-40B4-BE49-F238E27FC236}">
                  <a16:creationId xmlns:a16="http://schemas.microsoft.com/office/drawing/2014/main" id="{DCC7D500-13F7-4642-9B0A-474952653C69}"/>
                </a:ext>
              </a:extLst>
            </p:cNvPr>
            <p:cNvSpPr/>
            <p:nvPr/>
          </p:nvSpPr>
          <p:spPr>
            <a:xfrm>
              <a:off x="4011136" y="6099297"/>
              <a:ext cx="917066" cy="871330"/>
            </a:xfrm>
            <a:custGeom>
              <a:avLst/>
              <a:gdLst/>
              <a:ahLst/>
              <a:cxnLst>
                <a:cxn ang="0">
                  <a:pos x="wd2" y="hd2"/>
                </a:cxn>
                <a:cxn ang="5400000">
                  <a:pos x="wd2" y="hd2"/>
                </a:cxn>
                <a:cxn ang="10800000">
                  <a:pos x="wd2" y="hd2"/>
                </a:cxn>
                <a:cxn ang="16200000">
                  <a:pos x="wd2" y="hd2"/>
                </a:cxn>
              </a:cxnLst>
              <a:rect l="0" t="0" r="r" b="b"/>
              <a:pathLst>
                <a:path w="21600" h="21600" extrusionOk="0">
                  <a:moveTo>
                    <a:pt x="15126" y="18900"/>
                  </a:moveTo>
                  <a:lnTo>
                    <a:pt x="15126" y="15660"/>
                  </a:lnTo>
                  <a:lnTo>
                    <a:pt x="15126" y="13500"/>
                  </a:lnTo>
                  <a:lnTo>
                    <a:pt x="18395" y="12960"/>
                  </a:lnTo>
                  <a:lnTo>
                    <a:pt x="18395" y="11340"/>
                  </a:lnTo>
                  <a:lnTo>
                    <a:pt x="19998" y="10800"/>
                  </a:lnTo>
                  <a:lnTo>
                    <a:pt x="20574" y="8640"/>
                  </a:lnTo>
                  <a:lnTo>
                    <a:pt x="18908" y="7020"/>
                  </a:lnTo>
                  <a:lnTo>
                    <a:pt x="20574" y="6480"/>
                  </a:lnTo>
                  <a:lnTo>
                    <a:pt x="21600" y="3780"/>
                  </a:lnTo>
                  <a:lnTo>
                    <a:pt x="21087" y="1080"/>
                  </a:lnTo>
                  <a:lnTo>
                    <a:pt x="20574" y="1080"/>
                  </a:lnTo>
                  <a:lnTo>
                    <a:pt x="19485" y="0"/>
                  </a:lnTo>
                  <a:lnTo>
                    <a:pt x="17818" y="0"/>
                  </a:lnTo>
                  <a:lnTo>
                    <a:pt x="14037" y="1080"/>
                  </a:lnTo>
                  <a:lnTo>
                    <a:pt x="13011" y="1620"/>
                  </a:lnTo>
                  <a:lnTo>
                    <a:pt x="12434" y="3240"/>
                  </a:lnTo>
                  <a:lnTo>
                    <a:pt x="13011" y="4860"/>
                  </a:lnTo>
                  <a:lnTo>
                    <a:pt x="14037" y="6480"/>
                  </a:lnTo>
                  <a:lnTo>
                    <a:pt x="14614" y="7560"/>
                  </a:lnTo>
                  <a:lnTo>
                    <a:pt x="13524" y="8640"/>
                  </a:lnTo>
                  <a:lnTo>
                    <a:pt x="11922" y="9180"/>
                  </a:lnTo>
                  <a:lnTo>
                    <a:pt x="10255" y="8100"/>
                  </a:lnTo>
                  <a:lnTo>
                    <a:pt x="10832" y="4860"/>
                  </a:lnTo>
                  <a:lnTo>
                    <a:pt x="10255" y="3780"/>
                  </a:lnTo>
                  <a:lnTo>
                    <a:pt x="9742" y="2160"/>
                  </a:lnTo>
                  <a:lnTo>
                    <a:pt x="7050" y="8640"/>
                  </a:lnTo>
                  <a:lnTo>
                    <a:pt x="4871" y="11340"/>
                  </a:lnTo>
                  <a:lnTo>
                    <a:pt x="4358" y="14580"/>
                  </a:lnTo>
                  <a:lnTo>
                    <a:pt x="2692" y="14580"/>
                  </a:lnTo>
                  <a:lnTo>
                    <a:pt x="2179" y="14580"/>
                  </a:lnTo>
                  <a:lnTo>
                    <a:pt x="1666" y="15660"/>
                  </a:lnTo>
                  <a:lnTo>
                    <a:pt x="0" y="16200"/>
                  </a:lnTo>
                  <a:lnTo>
                    <a:pt x="1666" y="17280"/>
                  </a:lnTo>
                  <a:lnTo>
                    <a:pt x="3782" y="17820"/>
                  </a:lnTo>
                  <a:lnTo>
                    <a:pt x="5961" y="16740"/>
                  </a:lnTo>
                  <a:lnTo>
                    <a:pt x="9230" y="17280"/>
                  </a:lnTo>
                  <a:lnTo>
                    <a:pt x="11922" y="17820"/>
                  </a:lnTo>
                  <a:lnTo>
                    <a:pt x="13011" y="19440"/>
                  </a:lnTo>
                  <a:lnTo>
                    <a:pt x="12434" y="21060"/>
                  </a:lnTo>
                  <a:lnTo>
                    <a:pt x="14037" y="21600"/>
                  </a:lnTo>
                  <a:lnTo>
                    <a:pt x="14037" y="19980"/>
                  </a:lnTo>
                  <a:lnTo>
                    <a:pt x="15126" y="189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0" name="Shape 2866">
              <a:extLst>
                <a:ext uri="{FF2B5EF4-FFF2-40B4-BE49-F238E27FC236}">
                  <a16:creationId xmlns:a16="http://schemas.microsoft.com/office/drawing/2014/main" id="{ADFAF2D0-ED2E-274E-82CE-135BBAC3BD00}"/>
                </a:ext>
              </a:extLst>
            </p:cNvPr>
            <p:cNvSpPr/>
            <p:nvPr/>
          </p:nvSpPr>
          <p:spPr>
            <a:xfrm>
              <a:off x="4563552" y="7188459"/>
              <a:ext cx="160555" cy="217834"/>
            </a:xfrm>
            <a:custGeom>
              <a:avLst/>
              <a:gdLst/>
              <a:ahLst/>
              <a:cxnLst>
                <a:cxn ang="0">
                  <a:pos x="wd2" y="hd2"/>
                </a:cxn>
                <a:cxn ang="5400000">
                  <a:pos x="wd2" y="hd2"/>
                </a:cxn>
                <a:cxn ang="10800000">
                  <a:pos x="wd2" y="hd2"/>
                </a:cxn>
                <a:cxn ang="16200000">
                  <a:pos x="wd2" y="hd2"/>
                </a:cxn>
              </a:cxnLst>
              <a:rect l="0" t="0" r="r" b="b"/>
              <a:pathLst>
                <a:path w="21600" h="21600" extrusionOk="0">
                  <a:moveTo>
                    <a:pt x="9153" y="6480"/>
                  </a:moveTo>
                  <a:lnTo>
                    <a:pt x="9153" y="0"/>
                  </a:lnTo>
                  <a:lnTo>
                    <a:pt x="2929" y="2160"/>
                  </a:lnTo>
                  <a:lnTo>
                    <a:pt x="0" y="6480"/>
                  </a:lnTo>
                  <a:lnTo>
                    <a:pt x="0" y="12960"/>
                  </a:lnTo>
                  <a:lnTo>
                    <a:pt x="0" y="19440"/>
                  </a:lnTo>
                  <a:lnTo>
                    <a:pt x="15376" y="21600"/>
                  </a:lnTo>
                  <a:lnTo>
                    <a:pt x="21600" y="12960"/>
                  </a:lnTo>
                  <a:lnTo>
                    <a:pt x="9153" y="648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1" name="Shape 2867">
              <a:extLst>
                <a:ext uri="{FF2B5EF4-FFF2-40B4-BE49-F238E27FC236}">
                  <a16:creationId xmlns:a16="http://schemas.microsoft.com/office/drawing/2014/main" id="{C0C04E58-C7A2-0E42-A2FB-A287444FE34E}"/>
                </a:ext>
              </a:extLst>
            </p:cNvPr>
            <p:cNvSpPr/>
            <p:nvPr/>
          </p:nvSpPr>
          <p:spPr>
            <a:xfrm>
              <a:off x="4011136" y="6099297"/>
              <a:ext cx="917066" cy="871330"/>
            </a:xfrm>
            <a:custGeom>
              <a:avLst/>
              <a:gdLst/>
              <a:ahLst/>
              <a:cxnLst>
                <a:cxn ang="0">
                  <a:pos x="wd2" y="hd2"/>
                </a:cxn>
                <a:cxn ang="5400000">
                  <a:pos x="wd2" y="hd2"/>
                </a:cxn>
                <a:cxn ang="10800000">
                  <a:pos x="wd2" y="hd2"/>
                </a:cxn>
                <a:cxn ang="16200000">
                  <a:pos x="wd2" y="hd2"/>
                </a:cxn>
              </a:cxnLst>
              <a:rect l="0" t="0" r="r" b="b"/>
              <a:pathLst>
                <a:path w="21600" h="21600" extrusionOk="0">
                  <a:moveTo>
                    <a:pt x="15126" y="18900"/>
                  </a:moveTo>
                  <a:lnTo>
                    <a:pt x="15126" y="15660"/>
                  </a:lnTo>
                  <a:lnTo>
                    <a:pt x="15126" y="13500"/>
                  </a:lnTo>
                  <a:lnTo>
                    <a:pt x="18395" y="12960"/>
                  </a:lnTo>
                  <a:lnTo>
                    <a:pt x="18395" y="11340"/>
                  </a:lnTo>
                  <a:lnTo>
                    <a:pt x="19998" y="10800"/>
                  </a:lnTo>
                  <a:lnTo>
                    <a:pt x="20574" y="8640"/>
                  </a:lnTo>
                  <a:lnTo>
                    <a:pt x="18908" y="7020"/>
                  </a:lnTo>
                  <a:lnTo>
                    <a:pt x="20574" y="6480"/>
                  </a:lnTo>
                  <a:lnTo>
                    <a:pt x="21600" y="3780"/>
                  </a:lnTo>
                  <a:lnTo>
                    <a:pt x="21087" y="1080"/>
                  </a:lnTo>
                  <a:lnTo>
                    <a:pt x="20574" y="1080"/>
                  </a:lnTo>
                  <a:lnTo>
                    <a:pt x="19485" y="0"/>
                  </a:lnTo>
                  <a:lnTo>
                    <a:pt x="17818" y="0"/>
                  </a:lnTo>
                  <a:lnTo>
                    <a:pt x="14037" y="1080"/>
                  </a:lnTo>
                  <a:lnTo>
                    <a:pt x="13011" y="1620"/>
                  </a:lnTo>
                  <a:lnTo>
                    <a:pt x="12434" y="3240"/>
                  </a:lnTo>
                  <a:lnTo>
                    <a:pt x="13011" y="4860"/>
                  </a:lnTo>
                  <a:lnTo>
                    <a:pt x="14037" y="6480"/>
                  </a:lnTo>
                  <a:lnTo>
                    <a:pt x="14614" y="7560"/>
                  </a:lnTo>
                  <a:lnTo>
                    <a:pt x="13524" y="8640"/>
                  </a:lnTo>
                  <a:lnTo>
                    <a:pt x="11922" y="9180"/>
                  </a:lnTo>
                  <a:lnTo>
                    <a:pt x="10255" y="8100"/>
                  </a:lnTo>
                  <a:lnTo>
                    <a:pt x="10832" y="4860"/>
                  </a:lnTo>
                  <a:lnTo>
                    <a:pt x="10255" y="3780"/>
                  </a:lnTo>
                  <a:lnTo>
                    <a:pt x="9742" y="2160"/>
                  </a:lnTo>
                  <a:lnTo>
                    <a:pt x="7050" y="8640"/>
                  </a:lnTo>
                  <a:lnTo>
                    <a:pt x="4871" y="11340"/>
                  </a:lnTo>
                  <a:lnTo>
                    <a:pt x="4358" y="14580"/>
                  </a:lnTo>
                  <a:lnTo>
                    <a:pt x="2692" y="14580"/>
                  </a:lnTo>
                  <a:lnTo>
                    <a:pt x="2179" y="14580"/>
                  </a:lnTo>
                  <a:lnTo>
                    <a:pt x="1666" y="15660"/>
                  </a:lnTo>
                  <a:lnTo>
                    <a:pt x="0" y="16200"/>
                  </a:lnTo>
                  <a:lnTo>
                    <a:pt x="1666" y="17280"/>
                  </a:lnTo>
                  <a:lnTo>
                    <a:pt x="3782" y="17820"/>
                  </a:lnTo>
                  <a:lnTo>
                    <a:pt x="5961" y="16740"/>
                  </a:lnTo>
                  <a:lnTo>
                    <a:pt x="9230" y="17280"/>
                  </a:lnTo>
                  <a:lnTo>
                    <a:pt x="11922" y="17820"/>
                  </a:lnTo>
                  <a:lnTo>
                    <a:pt x="13011" y="19440"/>
                  </a:lnTo>
                  <a:lnTo>
                    <a:pt x="12434" y="21060"/>
                  </a:lnTo>
                  <a:lnTo>
                    <a:pt x="14037" y="21600"/>
                  </a:lnTo>
                  <a:lnTo>
                    <a:pt x="14037" y="19980"/>
                  </a:lnTo>
                  <a:lnTo>
                    <a:pt x="15126" y="189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2" name="Shape 2868">
              <a:extLst>
                <a:ext uri="{FF2B5EF4-FFF2-40B4-BE49-F238E27FC236}">
                  <a16:creationId xmlns:a16="http://schemas.microsoft.com/office/drawing/2014/main" id="{F4BB9A36-FCDA-5B4B-A4ED-A7CF7DF16046}"/>
                </a:ext>
              </a:extLst>
            </p:cNvPr>
            <p:cNvSpPr/>
            <p:nvPr/>
          </p:nvSpPr>
          <p:spPr>
            <a:xfrm>
              <a:off x="5135015" y="4770524"/>
              <a:ext cx="574187" cy="936677"/>
            </a:xfrm>
            <a:custGeom>
              <a:avLst/>
              <a:gdLst/>
              <a:ahLst/>
              <a:cxnLst>
                <a:cxn ang="0">
                  <a:pos x="wd2" y="hd2"/>
                </a:cxn>
                <a:cxn ang="5400000">
                  <a:pos x="wd2" y="hd2"/>
                </a:cxn>
                <a:cxn ang="10800000">
                  <a:pos x="wd2" y="hd2"/>
                </a:cxn>
                <a:cxn ang="16200000">
                  <a:pos x="wd2" y="hd2"/>
                </a:cxn>
              </a:cxnLst>
              <a:rect l="0" t="0" r="r" b="b"/>
              <a:pathLst>
                <a:path w="21600" h="21600" extrusionOk="0">
                  <a:moveTo>
                    <a:pt x="14639" y="21600"/>
                  </a:moveTo>
                  <a:lnTo>
                    <a:pt x="12080" y="19591"/>
                  </a:lnTo>
                  <a:lnTo>
                    <a:pt x="14639" y="19591"/>
                  </a:lnTo>
                  <a:lnTo>
                    <a:pt x="13001" y="17581"/>
                  </a:lnTo>
                  <a:lnTo>
                    <a:pt x="13001" y="15572"/>
                  </a:lnTo>
                  <a:lnTo>
                    <a:pt x="17300" y="11553"/>
                  </a:lnTo>
                  <a:lnTo>
                    <a:pt x="19041" y="12056"/>
                  </a:lnTo>
                  <a:lnTo>
                    <a:pt x="21600" y="8540"/>
                  </a:lnTo>
                  <a:lnTo>
                    <a:pt x="18119" y="7033"/>
                  </a:lnTo>
                  <a:lnTo>
                    <a:pt x="17300" y="4521"/>
                  </a:lnTo>
                  <a:lnTo>
                    <a:pt x="18119" y="1507"/>
                  </a:lnTo>
                  <a:lnTo>
                    <a:pt x="18119" y="502"/>
                  </a:lnTo>
                  <a:lnTo>
                    <a:pt x="16379" y="0"/>
                  </a:lnTo>
                  <a:lnTo>
                    <a:pt x="13820" y="502"/>
                  </a:lnTo>
                  <a:lnTo>
                    <a:pt x="13001" y="1507"/>
                  </a:lnTo>
                  <a:lnTo>
                    <a:pt x="10339" y="2512"/>
                  </a:lnTo>
                  <a:lnTo>
                    <a:pt x="7780" y="3014"/>
                  </a:lnTo>
                  <a:lnTo>
                    <a:pt x="5221" y="3516"/>
                  </a:lnTo>
                  <a:lnTo>
                    <a:pt x="3481" y="4521"/>
                  </a:lnTo>
                  <a:lnTo>
                    <a:pt x="2662" y="6028"/>
                  </a:lnTo>
                  <a:lnTo>
                    <a:pt x="4300" y="7033"/>
                  </a:lnTo>
                  <a:lnTo>
                    <a:pt x="1740" y="7535"/>
                  </a:lnTo>
                  <a:lnTo>
                    <a:pt x="921" y="9042"/>
                  </a:lnTo>
                  <a:lnTo>
                    <a:pt x="921" y="10549"/>
                  </a:lnTo>
                  <a:lnTo>
                    <a:pt x="2662" y="12056"/>
                  </a:lnTo>
                  <a:lnTo>
                    <a:pt x="0" y="13060"/>
                  </a:lnTo>
                  <a:lnTo>
                    <a:pt x="0" y="14065"/>
                  </a:lnTo>
                  <a:lnTo>
                    <a:pt x="2662" y="17079"/>
                  </a:lnTo>
                  <a:lnTo>
                    <a:pt x="4300" y="16074"/>
                  </a:lnTo>
                  <a:lnTo>
                    <a:pt x="5221" y="19088"/>
                  </a:lnTo>
                  <a:lnTo>
                    <a:pt x="6040" y="20595"/>
                  </a:lnTo>
                  <a:lnTo>
                    <a:pt x="8599" y="21098"/>
                  </a:lnTo>
                  <a:lnTo>
                    <a:pt x="14639" y="216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3" name="Shape 2869">
              <a:extLst>
                <a:ext uri="{FF2B5EF4-FFF2-40B4-BE49-F238E27FC236}">
                  <a16:creationId xmlns:a16="http://schemas.microsoft.com/office/drawing/2014/main" id="{6C8F0BDF-84FB-2D4B-9931-E98E57943544}"/>
                </a:ext>
              </a:extLst>
            </p:cNvPr>
            <p:cNvSpPr/>
            <p:nvPr/>
          </p:nvSpPr>
          <p:spPr>
            <a:xfrm>
              <a:off x="4620694" y="5696307"/>
              <a:ext cx="2040947" cy="2417938"/>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4" name="Shape 2870">
              <a:extLst>
                <a:ext uri="{FF2B5EF4-FFF2-40B4-BE49-F238E27FC236}">
                  <a16:creationId xmlns:a16="http://schemas.microsoft.com/office/drawing/2014/main" id="{EFEDA25F-EAE0-EE40-A85E-029C55BB9CA4}"/>
                </a:ext>
              </a:extLst>
            </p:cNvPr>
            <p:cNvSpPr/>
            <p:nvPr/>
          </p:nvSpPr>
          <p:spPr>
            <a:xfrm>
              <a:off x="5135015" y="4770524"/>
              <a:ext cx="574187" cy="936677"/>
            </a:xfrm>
            <a:custGeom>
              <a:avLst/>
              <a:gdLst/>
              <a:ahLst/>
              <a:cxnLst>
                <a:cxn ang="0">
                  <a:pos x="wd2" y="hd2"/>
                </a:cxn>
                <a:cxn ang="5400000">
                  <a:pos x="wd2" y="hd2"/>
                </a:cxn>
                <a:cxn ang="10800000">
                  <a:pos x="wd2" y="hd2"/>
                </a:cxn>
                <a:cxn ang="16200000">
                  <a:pos x="wd2" y="hd2"/>
                </a:cxn>
              </a:cxnLst>
              <a:rect l="0" t="0" r="r" b="b"/>
              <a:pathLst>
                <a:path w="21600" h="21600" extrusionOk="0">
                  <a:moveTo>
                    <a:pt x="14639" y="21600"/>
                  </a:moveTo>
                  <a:lnTo>
                    <a:pt x="12080" y="19591"/>
                  </a:lnTo>
                  <a:lnTo>
                    <a:pt x="14639" y="19591"/>
                  </a:lnTo>
                  <a:lnTo>
                    <a:pt x="13001" y="17581"/>
                  </a:lnTo>
                  <a:lnTo>
                    <a:pt x="13001" y="15572"/>
                  </a:lnTo>
                  <a:lnTo>
                    <a:pt x="17300" y="11553"/>
                  </a:lnTo>
                  <a:lnTo>
                    <a:pt x="19041" y="12056"/>
                  </a:lnTo>
                  <a:lnTo>
                    <a:pt x="21600" y="8540"/>
                  </a:lnTo>
                  <a:lnTo>
                    <a:pt x="18119" y="7033"/>
                  </a:lnTo>
                  <a:lnTo>
                    <a:pt x="17300" y="4521"/>
                  </a:lnTo>
                  <a:lnTo>
                    <a:pt x="18119" y="1507"/>
                  </a:lnTo>
                  <a:lnTo>
                    <a:pt x="18119" y="502"/>
                  </a:lnTo>
                  <a:lnTo>
                    <a:pt x="16379" y="0"/>
                  </a:lnTo>
                  <a:lnTo>
                    <a:pt x="13820" y="502"/>
                  </a:lnTo>
                  <a:lnTo>
                    <a:pt x="13001" y="1507"/>
                  </a:lnTo>
                  <a:lnTo>
                    <a:pt x="10339" y="2512"/>
                  </a:lnTo>
                  <a:lnTo>
                    <a:pt x="7780" y="3014"/>
                  </a:lnTo>
                  <a:lnTo>
                    <a:pt x="5221" y="3516"/>
                  </a:lnTo>
                  <a:lnTo>
                    <a:pt x="3481" y="4521"/>
                  </a:lnTo>
                  <a:lnTo>
                    <a:pt x="2662" y="6028"/>
                  </a:lnTo>
                  <a:lnTo>
                    <a:pt x="4300" y="7033"/>
                  </a:lnTo>
                  <a:lnTo>
                    <a:pt x="1740" y="7535"/>
                  </a:lnTo>
                  <a:lnTo>
                    <a:pt x="921" y="9042"/>
                  </a:lnTo>
                  <a:lnTo>
                    <a:pt x="921" y="10549"/>
                  </a:lnTo>
                  <a:lnTo>
                    <a:pt x="2662" y="12056"/>
                  </a:lnTo>
                  <a:lnTo>
                    <a:pt x="0" y="13060"/>
                  </a:lnTo>
                  <a:lnTo>
                    <a:pt x="0" y="14065"/>
                  </a:lnTo>
                  <a:lnTo>
                    <a:pt x="2662" y="17079"/>
                  </a:lnTo>
                  <a:lnTo>
                    <a:pt x="4300" y="16074"/>
                  </a:lnTo>
                  <a:lnTo>
                    <a:pt x="5221" y="19088"/>
                  </a:lnTo>
                  <a:lnTo>
                    <a:pt x="6040" y="20595"/>
                  </a:lnTo>
                  <a:lnTo>
                    <a:pt x="8599" y="21098"/>
                  </a:lnTo>
                  <a:lnTo>
                    <a:pt x="14639" y="216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5" name="Shape 2871">
              <a:extLst>
                <a:ext uri="{FF2B5EF4-FFF2-40B4-BE49-F238E27FC236}">
                  <a16:creationId xmlns:a16="http://schemas.microsoft.com/office/drawing/2014/main" id="{A9409578-BD0D-D54D-8F48-94574F676790}"/>
                </a:ext>
              </a:extLst>
            </p:cNvPr>
            <p:cNvSpPr/>
            <p:nvPr/>
          </p:nvSpPr>
          <p:spPr>
            <a:xfrm>
              <a:off x="4607089" y="5685417"/>
              <a:ext cx="2040947" cy="2417938"/>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75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6" name="Shape 2872">
              <a:extLst>
                <a:ext uri="{FF2B5EF4-FFF2-40B4-BE49-F238E27FC236}">
                  <a16:creationId xmlns:a16="http://schemas.microsoft.com/office/drawing/2014/main" id="{3565723C-E214-6649-B2B3-47BDAD2E0A45}"/>
                </a:ext>
              </a:extLst>
            </p:cNvPr>
            <p:cNvSpPr/>
            <p:nvPr/>
          </p:nvSpPr>
          <p:spPr>
            <a:xfrm>
              <a:off x="4539056" y="7994440"/>
              <a:ext cx="1145650" cy="631715"/>
            </a:xfrm>
            <a:custGeom>
              <a:avLst/>
              <a:gdLst/>
              <a:ahLst/>
              <a:cxnLst>
                <a:cxn ang="0">
                  <a:pos x="wd2" y="hd2"/>
                </a:cxn>
                <a:cxn ang="5400000">
                  <a:pos x="wd2" y="hd2"/>
                </a:cxn>
                <a:cxn ang="10800000">
                  <a:pos x="wd2" y="hd2"/>
                </a:cxn>
                <a:cxn ang="16200000">
                  <a:pos x="wd2" y="hd2"/>
                </a:cxn>
              </a:cxnLst>
              <a:rect l="0" t="0" r="r" b="b"/>
              <a:pathLst>
                <a:path w="21600" h="21600" extrusionOk="0">
                  <a:moveTo>
                    <a:pt x="19035" y="9683"/>
                  </a:moveTo>
                  <a:lnTo>
                    <a:pt x="18162" y="8193"/>
                  </a:lnTo>
                  <a:lnTo>
                    <a:pt x="16880" y="6703"/>
                  </a:lnTo>
                  <a:lnTo>
                    <a:pt x="17290" y="2979"/>
                  </a:lnTo>
                  <a:lnTo>
                    <a:pt x="17290" y="2234"/>
                  </a:lnTo>
                  <a:lnTo>
                    <a:pt x="12981" y="0"/>
                  </a:lnTo>
                  <a:lnTo>
                    <a:pt x="11236" y="1490"/>
                  </a:lnTo>
                  <a:lnTo>
                    <a:pt x="8671" y="2234"/>
                  </a:lnTo>
                  <a:lnTo>
                    <a:pt x="7337" y="1490"/>
                  </a:lnTo>
                  <a:lnTo>
                    <a:pt x="6054" y="2979"/>
                  </a:lnTo>
                  <a:lnTo>
                    <a:pt x="4310" y="3724"/>
                  </a:lnTo>
                  <a:lnTo>
                    <a:pt x="3899" y="6703"/>
                  </a:lnTo>
                  <a:lnTo>
                    <a:pt x="2617" y="8193"/>
                  </a:lnTo>
                  <a:lnTo>
                    <a:pt x="2155" y="10428"/>
                  </a:lnTo>
                  <a:lnTo>
                    <a:pt x="462" y="14152"/>
                  </a:lnTo>
                  <a:lnTo>
                    <a:pt x="0" y="17131"/>
                  </a:lnTo>
                  <a:lnTo>
                    <a:pt x="1744" y="15641"/>
                  </a:lnTo>
                  <a:lnTo>
                    <a:pt x="3899" y="17131"/>
                  </a:lnTo>
                  <a:lnTo>
                    <a:pt x="4310" y="18621"/>
                  </a:lnTo>
                  <a:lnTo>
                    <a:pt x="5182" y="20855"/>
                  </a:lnTo>
                  <a:lnTo>
                    <a:pt x="9081" y="20110"/>
                  </a:lnTo>
                  <a:lnTo>
                    <a:pt x="11236" y="14152"/>
                  </a:lnTo>
                  <a:lnTo>
                    <a:pt x="14725" y="21600"/>
                  </a:lnTo>
                  <a:lnTo>
                    <a:pt x="16008" y="14152"/>
                  </a:lnTo>
                  <a:lnTo>
                    <a:pt x="18162" y="14897"/>
                  </a:lnTo>
                  <a:lnTo>
                    <a:pt x="19445" y="13407"/>
                  </a:lnTo>
                  <a:lnTo>
                    <a:pt x="21190" y="13407"/>
                  </a:lnTo>
                  <a:lnTo>
                    <a:pt x="21600" y="12662"/>
                  </a:lnTo>
                  <a:lnTo>
                    <a:pt x="21190" y="8938"/>
                  </a:lnTo>
                  <a:lnTo>
                    <a:pt x="19035" y="968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7" name="Shape 2873">
              <a:extLst>
                <a:ext uri="{FF2B5EF4-FFF2-40B4-BE49-F238E27FC236}">
                  <a16:creationId xmlns:a16="http://schemas.microsoft.com/office/drawing/2014/main" id="{2C96D958-C8E7-5C4F-9BBE-94F72E5BF8D1}"/>
                </a:ext>
              </a:extLst>
            </p:cNvPr>
            <p:cNvSpPr/>
            <p:nvPr/>
          </p:nvSpPr>
          <p:spPr>
            <a:xfrm>
              <a:off x="5434353" y="7536990"/>
              <a:ext cx="1855900" cy="849546"/>
            </a:xfrm>
            <a:custGeom>
              <a:avLst/>
              <a:gdLst/>
              <a:ahLst/>
              <a:cxnLst>
                <a:cxn ang="0">
                  <a:pos x="wd2" y="hd2"/>
                </a:cxn>
                <a:cxn ang="5400000">
                  <a:pos x="wd2" y="hd2"/>
                </a:cxn>
                <a:cxn ang="10800000">
                  <a:pos x="wd2" y="hd2"/>
                </a:cxn>
                <a:cxn ang="16200000">
                  <a:pos x="wd2" y="hd2"/>
                </a:cxn>
              </a:cxnLst>
              <a:rect l="0" t="0" r="r" b="b"/>
              <a:pathLst>
                <a:path w="21600" h="21600" extrusionOk="0">
                  <a:moveTo>
                    <a:pt x="14949" y="21046"/>
                  </a:moveTo>
                  <a:lnTo>
                    <a:pt x="15994" y="19385"/>
                  </a:lnTo>
                  <a:lnTo>
                    <a:pt x="17609" y="19385"/>
                  </a:lnTo>
                  <a:lnTo>
                    <a:pt x="18940" y="18831"/>
                  </a:lnTo>
                  <a:lnTo>
                    <a:pt x="18940" y="17169"/>
                  </a:lnTo>
                  <a:lnTo>
                    <a:pt x="19731" y="15508"/>
                  </a:lnTo>
                  <a:lnTo>
                    <a:pt x="20016" y="12738"/>
                  </a:lnTo>
                  <a:lnTo>
                    <a:pt x="20016" y="9969"/>
                  </a:lnTo>
                  <a:lnTo>
                    <a:pt x="21347" y="8862"/>
                  </a:lnTo>
                  <a:lnTo>
                    <a:pt x="21600" y="6646"/>
                  </a:lnTo>
                  <a:lnTo>
                    <a:pt x="20555" y="4985"/>
                  </a:lnTo>
                  <a:lnTo>
                    <a:pt x="20555" y="1662"/>
                  </a:lnTo>
                  <a:lnTo>
                    <a:pt x="17863" y="1662"/>
                  </a:lnTo>
                  <a:lnTo>
                    <a:pt x="15456" y="0"/>
                  </a:lnTo>
                  <a:lnTo>
                    <a:pt x="14664" y="3323"/>
                  </a:lnTo>
                  <a:lnTo>
                    <a:pt x="13080" y="4431"/>
                  </a:lnTo>
                  <a:lnTo>
                    <a:pt x="11750" y="2769"/>
                  </a:lnTo>
                  <a:lnTo>
                    <a:pt x="11750" y="4431"/>
                  </a:lnTo>
                  <a:lnTo>
                    <a:pt x="10673" y="4431"/>
                  </a:lnTo>
                  <a:lnTo>
                    <a:pt x="10388" y="6646"/>
                  </a:lnTo>
                  <a:lnTo>
                    <a:pt x="9343" y="8308"/>
                  </a:lnTo>
                  <a:lnTo>
                    <a:pt x="9882" y="10523"/>
                  </a:lnTo>
                  <a:lnTo>
                    <a:pt x="9882" y="12738"/>
                  </a:lnTo>
                  <a:lnTo>
                    <a:pt x="8013" y="11631"/>
                  </a:lnTo>
                  <a:lnTo>
                    <a:pt x="5859" y="13292"/>
                  </a:lnTo>
                  <a:lnTo>
                    <a:pt x="4529" y="13846"/>
                  </a:lnTo>
                  <a:lnTo>
                    <a:pt x="2660" y="13292"/>
                  </a:lnTo>
                  <a:lnTo>
                    <a:pt x="1584" y="14400"/>
                  </a:lnTo>
                  <a:lnTo>
                    <a:pt x="253" y="13846"/>
                  </a:lnTo>
                  <a:lnTo>
                    <a:pt x="0" y="16615"/>
                  </a:lnTo>
                  <a:lnTo>
                    <a:pt x="792" y="17723"/>
                  </a:lnTo>
                  <a:lnTo>
                    <a:pt x="1330" y="18831"/>
                  </a:lnTo>
                  <a:lnTo>
                    <a:pt x="2660" y="18277"/>
                  </a:lnTo>
                  <a:lnTo>
                    <a:pt x="2914" y="21046"/>
                  </a:lnTo>
                  <a:lnTo>
                    <a:pt x="3199" y="19385"/>
                  </a:lnTo>
                  <a:lnTo>
                    <a:pt x="4276" y="19938"/>
                  </a:lnTo>
                  <a:lnTo>
                    <a:pt x="5321" y="17723"/>
                  </a:lnTo>
                  <a:lnTo>
                    <a:pt x="7728" y="17169"/>
                  </a:lnTo>
                  <a:lnTo>
                    <a:pt x="8266" y="18831"/>
                  </a:lnTo>
                  <a:lnTo>
                    <a:pt x="12004" y="21046"/>
                  </a:lnTo>
                  <a:lnTo>
                    <a:pt x="12004" y="21600"/>
                  </a:lnTo>
                  <a:lnTo>
                    <a:pt x="13080" y="21046"/>
                  </a:lnTo>
                  <a:lnTo>
                    <a:pt x="14949" y="21046"/>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8" name="Shape 2874">
              <a:extLst>
                <a:ext uri="{FF2B5EF4-FFF2-40B4-BE49-F238E27FC236}">
                  <a16:creationId xmlns:a16="http://schemas.microsoft.com/office/drawing/2014/main" id="{BB13424C-9B00-7748-94E2-4C38714302DA}"/>
                </a:ext>
              </a:extLst>
            </p:cNvPr>
            <p:cNvSpPr/>
            <p:nvPr/>
          </p:nvSpPr>
          <p:spPr>
            <a:xfrm>
              <a:off x="4539056" y="7994440"/>
              <a:ext cx="1145650" cy="631715"/>
            </a:xfrm>
            <a:custGeom>
              <a:avLst/>
              <a:gdLst/>
              <a:ahLst/>
              <a:cxnLst>
                <a:cxn ang="0">
                  <a:pos x="wd2" y="hd2"/>
                </a:cxn>
                <a:cxn ang="5400000">
                  <a:pos x="wd2" y="hd2"/>
                </a:cxn>
                <a:cxn ang="10800000">
                  <a:pos x="wd2" y="hd2"/>
                </a:cxn>
                <a:cxn ang="16200000">
                  <a:pos x="wd2" y="hd2"/>
                </a:cxn>
              </a:cxnLst>
              <a:rect l="0" t="0" r="r" b="b"/>
              <a:pathLst>
                <a:path w="21600" h="21600" extrusionOk="0">
                  <a:moveTo>
                    <a:pt x="19035" y="9683"/>
                  </a:moveTo>
                  <a:lnTo>
                    <a:pt x="18162" y="8193"/>
                  </a:lnTo>
                  <a:lnTo>
                    <a:pt x="16880" y="6703"/>
                  </a:lnTo>
                  <a:lnTo>
                    <a:pt x="17290" y="2979"/>
                  </a:lnTo>
                  <a:lnTo>
                    <a:pt x="17290" y="2234"/>
                  </a:lnTo>
                  <a:lnTo>
                    <a:pt x="12981" y="0"/>
                  </a:lnTo>
                  <a:lnTo>
                    <a:pt x="11236" y="1490"/>
                  </a:lnTo>
                  <a:lnTo>
                    <a:pt x="8671" y="2234"/>
                  </a:lnTo>
                  <a:lnTo>
                    <a:pt x="7337" y="1490"/>
                  </a:lnTo>
                  <a:lnTo>
                    <a:pt x="6054" y="2979"/>
                  </a:lnTo>
                  <a:lnTo>
                    <a:pt x="4310" y="3724"/>
                  </a:lnTo>
                  <a:lnTo>
                    <a:pt x="3899" y="6703"/>
                  </a:lnTo>
                  <a:lnTo>
                    <a:pt x="2617" y="8193"/>
                  </a:lnTo>
                  <a:lnTo>
                    <a:pt x="2155" y="10428"/>
                  </a:lnTo>
                  <a:lnTo>
                    <a:pt x="462" y="14152"/>
                  </a:lnTo>
                  <a:lnTo>
                    <a:pt x="0" y="17131"/>
                  </a:lnTo>
                  <a:lnTo>
                    <a:pt x="1744" y="15641"/>
                  </a:lnTo>
                  <a:lnTo>
                    <a:pt x="3899" y="17131"/>
                  </a:lnTo>
                  <a:lnTo>
                    <a:pt x="4310" y="18621"/>
                  </a:lnTo>
                  <a:lnTo>
                    <a:pt x="5182" y="20855"/>
                  </a:lnTo>
                  <a:lnTo>
                    <a:pt x="9081" y="20110"/>
                  </a:lnTo>
                  <a:lnTo>
                    <a:pt x="11236" y="14152"/>
                  </a:lnTo>
                  <a:lnTo>
                    <a:pt x="14725" y="21600"/>
                  </a:lnTo>
                  <a:lnTo>
                    <a:pt x="16008" y="14152"/>
                  </a:lnTo>
                  <a:lnTo>
                    <a:pt x="18162" y="14897"/>
                  </a:lnTo>
                  <a:lnTo>
                    <a:pt x="19445" y="13407"/>
                  </a:lnTo>
                  <a:lnTo>
                    <a:pt x="21190" y="13407"/>
                  </a:lnTo>
                  <a:lnTo>
                    <a:pt x="21600" y="12662"/>
                  </a:lnTo>
                  <a:lnTo>
                    <a:pt x="21190" y="8938"/>
                  </a:lnTo>
                  <a:lnTo>
                    <a:pt x="19035" y="968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69" name="Shape 2875">
              <a:extLst>
                <a:ext uri="{FF2B5EF4-FFF2-40B4-BE49-F238E27FC236}">
                  <a16:creationId xmlns:a16="http://schemas.microsoft.com/office/drawing/2014/main" id="{B18C3891-9475-C14A-A97A-94E2498D0418}"/>
                </a:ext>
              </a:extLst>
            </p:cNvPr>
            <p:cNvSpPr/>
            <p:nvPr/>
          </p:nvSpPr>
          <p:spPr>
            <a:xfrm>
              <a:off x="5434353" y="7536990"/>
              <a:ext cx="1855900" cy="849546"/>
            </a:xfrm>
            <a:custGeom>
              <a:avLst/>
              <a:gdLst/>
              <a:ahLst/>
              <a:cxnLst>
                <a:cxn ang="0">
                  <a:pos x="wd2" y="hd2"/>
                </a:cxn>
                <a:cxn ang="5400000">
                  <a:pos x="wd2" y="hd2"/>
                </a:cxn>
                <a:cxn ang="10800000">
                  <a:pos x="wd2" y="hd2"/>
                </a:cxn>
                <a:cxn ang="16200000">
                  <a:pos x="wd2" y="hd2"/>
                </a:cxn>
              </a:cxnLst>
              <a:rect l="0" t="0" r="r" b="b"/>
              <a:pathLst>
                <a:path w="21600" h="21600" extrusionOk="0">
                  <a:moveTo>
                    <a:pt x="14949" y="21046"/>
                  </a:moveTo>
                  <a:lnTo>
                    <a:pt x="15994" y="19385"/>
                  </a:lnTo>
                  <a:lnTo>
                    <a:pt x="17609" y="19385"/>
                  </a:lnTo>
                  <a:lnTo>
                    <a:pt x="18940" y="18831"/>
                  </a:lnTo>
                  <a:lnTo>
                    <a:pt x="18940" y="17169"/>
                  </a:lnTo>
                  <a:lnTo>
                    <a:pt x="19731" y="15508"/>
                  </a:lnTo>
                  <a:lnTo>
                    <a:pt x="20016" y="12738"/>
                  </a:lnTo>
                  <a:lnTo>
                    <a:pt x="20016" y="9969"/>
                  </a:lnTo>
                  <a:lnTo>
                    <a:pt x="21347" y="8862"/>
                  </a:lnTo>
                  <a:lnTo>
                    <a:pt x="21600" y="6646"/>
                  </a:lnTo>
                  <a:lnTo>
                    <a:pt x="20555" y="4985"/>
                  </a:lnTo>
                  <a:lnTo>
                    <a:pt x="20555" y="1662"/>
                  </a:lnTo>
                  <a:lnTo>
                    <a:pt x="17863" y="1662"/>
                  </a:lnTo>
                  <a:lnTo>
                    <a:pt x="15456" y="0"/>
                  </a:lnTo>
                  <a:lnTo>
                    <a:pt x="14664" y="3323"/>
                  </a:lnTo>
                  <a:lnTo>
                    <a:pt x="13080" y="4431"/>
                  </a:lnTo>
                  <a:lnTo>
                    <a:pt x="11750" y="2769"/>
                  </a:lnTo>
                  <a:lnTo>
                    <a:pt x="11750" y="4431"/>
                  </a:lnTo>
                  <a:lnTo>
                    <a:pt x="10673" y="4431"/>
                  </a:lnTo>
                  <a:lnTo>
                    <a:pt x="10388" y="6646"/>
                  </a:lnTo>
                  <a:lnTo>
                    <a:pt x="9343" y="8308"/>
                  </a:lnTo>
                  <a:lnTo>
                    <a:pt x="9882" y="10523"/>
                  </a:lnTo>
                  <a:lnTo>
                    <a:pt x="9882" y="12738"/>
                  </a:lnTo>
                  <a:lnTo>
                    <a:pt x="8013" y="11631"/>
                  </a:lnTo>
                  <a:lnTo>
                    <a:pt x="5859" y="13292"/>
                  </a:lnTo>
                  <a:lnTo>
                    <a:pt x="4529" y="13846"/>
                  </a:lnTo>
                  <a:lnTo>
                    <a:pt x="2660" y="13292"/>
                  </a:lnTo>
                  <a:lnTo>
                    <a:pt x="1584" y="14400"/>
                  </a:lnTo>
                  <a:lnTo>
                    <a:pt x="253" y="13846"/>
                  </a:lnTo>
                  <a:lnTo>
                    <a:pt x="0" y="16615"/>
                  </a:lnTo>
                  <a:lnTo>
                    <a:pt x="792" y="17723"/>
                  </a:lnTo>
                  <a:lnTo>
                    <a:pt x="1330" y="18831"/>
                  </a:lnTo>
                  <a:lnTo>
                    <a:pt x="2660" y="18277"/>
                  </a:lnTo>
                  <a:lnTo>
                    <a:pt x="2914" y="21046"/>
                  </a:lnTo>
                  <a:lnTo>
                    <a:pt x="3199" y="19385"/>
                  </a:lnTo>
                  <a:lnTo>
                    <a:pt x="4276" y="19938"/>
                  </a:lnTo>
                  <a:lnTo>
                    <a:pt x="5321" y="17723"/>
                  </a:lnTo>
                  <a:lnTo>
                    <a:pt x="7728" y="17169"/>
                  </a:lnTo>
                  <a:lnTo>
                    <a:pt x="8266" y="18831"/>
                  </a:lnTo>
                  <a:lnTo>
                    <a:pt x="12004" y="21046"/>
                  </a:lnTo>
                  <a:lnTo>
                    <a:pt x="12004" y="21600"/>
                  </a:lnTo>
                  <a:lnTo>
                    <a:pt x="13080" y="21046"/>
                  </a:lnTo>
                  <a:lnTo>
                    <a:pt x="14949" y="21046"/>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70" name="Shape 2876">
              <a:extLst>
                <a:ext uri="{FF2B5EF4-FFF2-40B4-BE49-F238E27FC236}">
                  <a16:creationId xmlns:a16="http://schemas.microsoft.com/office/drawing/2014/main" id="{7328446C-9CAA-C34B-AE3D-7EE7B1CFE51C}"/>
                </a:ext>
              </a:extLst>
            </p:cNvPr>
            <p:cNvSpPr/>
            <p:nvPr/>
          </p:nvSpPr>
          <p:spPr>
            <a:xfrm>
              <a:off x="6443941" y="8190486"/>
              <a:ext cx="756511" cy="544581"/>
            </a:xfrm>
            <a:custGeom>
              <a:avLst/>
              <a:gdLst/>
              <a:ahLst/>
              <a:cxnLst>
                <a:cxn ang="0">
                  <a:pos x="wd2" y="hd2"/>
                </a:cxn>
                <a:cxn ang="5400000">
                  <a:pos x="wd2" y="hd2"/>
                </a:cxn>
                <a:cxn ang="10800000">
                  <a:pos x="wd2" y="hd2"/>
                </a:cxn>
                <a:cxn ang="16200000">
                  <a:pos x="wd2" y="hd2"/>
                </a:cxn>
              </a:cxnLst>
              <a:rect l="0" t="0" r="r" b="b"/>
              <a:pathLst>
                <a:path w="21600" h="21600" extrusionOk="0">
                  <a:moveTo>
                    <a:pt x="3885" y="20736"/>
                  </a:moveTo>
                  <a:lnTo>
                    <a:pt x="7148" y="17280"/>
                  </a:lnTo>
                  <a:lnTo>
                    <a:pt x="9091" y="19008"/>
                  </a:lnTo>
                  <a:lnTo>
                    <a:pt x="11732" y="19872"/>
                  </a:lnTo>
                  <a:lnTo>
                    <a:pt x="13053" y="16416"/>
                  </a:lnTo>
                  <a:lnTo>
                    <a:pt x="15695" y="15552"/>
                  </a:lnTo>
                  <a:lnTo>
                    <a:pt x="15695" y="11232"/>
                  </a:lnTo>
                  <a:lnTo>
                    <a:pt x="18259" y="6912"/>
                  </a:lnTo>
                  <a:lnTo>
                    <a:pt x="21600" y="5184"/>
                  </a:lnTo>
                  <a:lnTo>
                    <a:pt x="18259" y="0"/>
                  </a:lnTo>
                  <a:lnTo>
                    <a:pt x="17637" y="864"/>
                  </a:lnTo>
                  <a:lnTo>
                    <a:pt x="17637" y="3456"/>
                  </a:lnTo>
                  <a:lnTo>
                    <a:pt x="14374" y="4320"/>
                  </a:lnTo>
                  <a:lnTo>
                    <a:pt x="10412" y="4320"/>
                  </a:lnTo>
                  <a:lnTo>
                    <a:pt x="7847" y="6912"/>
                  </a:lnTo>
                  <a:lnTo>
                    <a:pt x="3263" y="6912"/>
                  </a:lnTo>
                  <a:lnTo>
                    <a:pt x="622" y="7776"/>
                  </a:lnTo>
                  <a:lnTo>
                    <a:pt x="0" y="10368"/>
                  </a:lnTo>
                  <a:lnTo>
                    <a:pt x="622" y="16416"/>
                  </a:lnTo>
                  <a:lnTo>
                    <a:pt x="0" y="17280"/>
                  </a:lnTo>
                  <a:lnTo>
                    <a:pt x="1942" y="16416"/>
                  </a:lnTo>
                  <a:lnTo>
                    <a:pt x="622" y="19008"/>
                  </a:lnTo>
                  <a:lnTo>
                    <a:pt x="622" y="21600"/>
                  </a:lnTo>
                  <a:lnTo>
                    <a:pt x="1243" y="21600"/>
                  </a:lnTo>
                  <a:lnTo>
                    <a:pt x="3885" y="20736"/>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71" name="Shape 2877">
              <a:extLst>
                <a:ext uri="{FF2B5EF4-FFF2-40B4-BE49-F238E27FC236}">
                  <a16:creationId xmlns:a16="http://schemas.microsoft.com/office/drawing/2014/main" id="{23FFC6E7-0092-DE46-9FAC-79E7B306E835}"/>
                </a:ext>
              </a:extLst>
            </p:cNvPr>
            <p:cNvSpPr/>
            <p:nvPr/>
          </p:nvSpPr>
          <p:spPr>
            <a:xfrm>
              <a:off x="6465710" y="8342970"/>
              <a:ext cx="1491250" cy="1132727"/>
            </a:xfrm>
            <a:custGeom>
              <a:avLst/>
              <a:gdLst/>
              <a:ahLst/>
              <a:cxnLst>
                <a:cxn ang="0">
                  <a:pos x="wd2" y="hd2"/>
                </a:cxn>
                <a:cxn ang="5400000">
                  <a:pos x="wd2" y="hd2"/>
                </a:cxn>
                <a:cxn ang="10800000">
                  <a:pos x="wd2" y="hd2"/>
                </a:cxn>
                <a:cxn ang="16200000">
                  <a:pos x="wd2" y="hd2"/>
                </a:cxn>
              </a:cxnLst>
              <a:rect l="0" t="0" r="r" b="b"/>
              <a:pathLst>
                <a:path w="21600" h="21600" extrusionOk="0">
                  <a:moveTo>
                    <a:pt x="15293" y="18692"/>
                  </a:moveTo>
                  <a:lnTo>
                    <a:pt x="14939" y="17862"/>
                  </a:lnTo>
                  <a:lnTo>
                    <a:pt x="13599" y="17031"/>
                  </a:lnTo>
                  <a:lnTo>
                    <a:pt x="12613" y="15369"/>
                  </a:lnTo>
                  <a:lnTo>
                    <a:pt x="10642" y="13708"/>
                  </a:lnTo>
                  <a:lnTo>
                    <a:pt x="9302" y="11215"/>
                  </a:lnTo>
                  <a:lnTo>
                    <a:pt x="7962" y="10385"/>
                  </a:lnTo>
                  <a:lnTo>
                    <a:pt x="8632" y="7892"/>
                  </a:lnTo>
                  <a:lnTo>
                    <a:pt x="9302" y="7892"/>
                  </a:lnTo>
                  <a:lnTo>
                    <a:pt x="10642" y="8723"/>
                  </a:lnTo>
                  <a:lnTo>
                    <a:pt x="10958" y="7477"/>
                  </a:lnTo>
                  <a:lnTo>
                    <a:pt x="12298" y="7062"/>
                  </a:lnTo>
                  <a:lnTo>
                    <a:pt x="13953" y="7477"/>
                  </a:lnTo>
                  <a:lnTo>
                    <a:pt x="15924" y="7892"/>
                  </a:lnTo>
                  <a:lnTo>
                    <a:pt x="17264" y="7477"/>
                  </a:lnTo>
                  <a:lnTo>
                    <a:pt x="18604" y="7892"/>
                  </a:lnTo>
                  <a:lnTo>
                    <a:pt x="20575" y="8308"/>
                  </a:lnTo>
                  <a:lnTo>
                    <a:pt x="20575" y="6646"/>
                  </a:lnTo>
                  <a:lnTo>
                    <a:pt x="21600" y="6231"/>
                  </a:lnTo>
                  <a:lnTo>
                    <a:pt x="20575" y="5815"/>
                  </a:lnTo>
                  <a:lnTo>
                    <a:pt x="19590" y="4154"/>
                  </a:lnTo>
                  <a:lnTo>
                    <a:pt x="18920" y="2492"/>
                  </a:lnTo>
                  <a:lnTo>
                    <a:pt x="16594" y="3738"/>
                  </a:lnTo>
                  <a:lnTo>
                    <a:pt x="15293" y="3738"/>
                  </a:lnTo>
                  <a:lnTo>
                    <a:pt x="14939" y="2492"/>
                  </a:lnTo>
                  <a:lnTo>
                    <a:pt x="13599" y="2908"/>
                  </a:lnTo>
                  <a:lnTo>
                    <a:pt x="12613" y="2077"/>
                  </a:lnTo>
                  <a:lnTo>
                    <a:pt x="11628" y="831"/>
                  </a:lnTo>
                  <a:lnTo>
                    <a:pt x="10288" y="0"/>
                  </a:lnTo>
                  <a:lnTo>
                    <a:pt x="8947" y="415"/>
                  </a:lnTo>
                  <a:lnTo>
                    <a:pt x="7647" y="2492"/>
                  </a:lnTo>
                  <a:lnTo>
                    <a:pt x="7647" y="4569"/>
                  </a:lnTo>
                  <a:lnTo>
                    <a:pt x="6307" y="4985"/>
                  </a:lnTo>
                  <a:lnTo>
                    <a:pt x="5636" y="6646"/>
                  </a:lnTo>
                  <a:lnTo>
                    <a:pt x="4296" y="6231"/>
                  </a:lnTo>
                  <a:lnTo>
                    <a:pt x="3311" y="5400"/>
                  </a:lnTo>
                  <a:lnTo>
                    <a:pt x="1655" y="7062"/>
                  </a:lnTo>
                  <a:lnTo>
                    <a:pt x="315" y="7477"/>
                  </a:lnTo>
                  <a:lnTo>
                    <a:pt x="0" y="7477"/>
                  </a:lnTo>
                  <a:lnTo>
                    <a:pt x="0" y="7892"/>
                  </a:lnTo>
                  <a:lnTo>
                    <a:pt x="1340" y="11215"/>
                  </a:lnTo>
                  <a:lnTo>
                    <a:pt x="3311" y="7892"/>
                  </a:lnTo>
                  <a:lnTo>
                    <a:pt x="3311" y="11215"/>
                  </a:lnTo>
                  <a:lnTo>
                    <a:pt x="4966" y="9969"/>
                  </a:lnTo>
                  <a:lnTo>
                    <a:pt x="4966" y="12462"/>
                  </a:lnTo>
                  <a:lnTo>
                    <a:pt x="6977" y="13708"/>
                  </a:lnTo>
                  <a:lnTo>
                    <a:pt x="6307" y="14123"/>
                  </a:lnTo>
                  <a:lnTo>
                    <a:pt x="8632" y="16200"/>
                  </a:lnTo>
                  <a:lnTo>
                    <a:pt x="8947" y="17446"/>
                  </a:lnTo>
                  <a:lnTo>
                    <a:pt x="9972" y="18277"/>
                  </a:lnTo>
                  <a:lnTo>
                    <a:pt x="12298" y="18692"/>
                  </a:lnTo>
                  <a:lnTo>
                    <a:pt x="14623" y="19938"/>
                  </a:lnTo>
                  <a:lnTo>
                    <a:pt x="12298" y="20354"/>
                  </a:lnTo>
                  <a:lnTo>
                    <a:pt x="16279" y="21600"/>
                  </a:lnTo>
                  <a:lnTo>
                    <a:pt x="16279" y="19938"/>
                  </a:lnTo>
                  <a:lnTo>
                    <a:pt x="15293" y="18692"/>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72" name="Shape 2878">
              <a:extLst>
                <a:ext uri="{FF2B5EF4-FFF2-40B4-BE49-F238E27FC236}">
                  <a16:creationId xmlns:a16="http://schemas.microsoft.com/office/drawing/2014/main" id="{EFE09C79-D16C-7D44-97BC-F9ABE41EF1C8}"/>
                </a:ext>
              </a:extLst>
            </p:cNvPr>
            <p:cNvSpPr/>
            <p:nvPr/>
          </p:nvSpPr>
          <p:spPr>
            <a:xfrm>
              <a:off x="6443941" y="8190486"/>
              <a:ext cx="756511" cy="544581"/>
            </a:xfrm>
            <a:custGeom>
              <a:avLst/>
              <a:gdLst/>
              <a:ahLst/>
              <a:cxnLst>
                <a:cxn ang="0">
                  <a:pos x="wd2" y="hd2"/>
                </a:cxn>
                <a:cxn ang="5400000">
                  <a:pos x="wd2" y="hd2"/>
                </a:cxn>
                <a:cxn ang="10800000">
                  <a:pos x="wd2" y="hd2"/>
                </a:cxn>
                <a:cxn ang="16200000">
                  <a:pos x="wd2" y="hd2"/>
                </a:cxn>
              </a:cxnLst>
              <a:rect l="0" t="0" r="r" b="b"/>
              <a:pathLst>
                <a:path w="21600" h="21600" extrusionOk="0">
                  <a:moveTo>
                    <a:pt x="3885" y="20736"/>
                  </a:moveTo>
                  <a:lnTo>
                    <a:pt x="7148" y="17280"/>
                  </a:lnTo>
                  <a:lnTo>
                    <a:pt x="9091" y="19008"/>
                  </a:lnTo>
                  <a:lnTo>
                    <a:pt x="11732" y="19872"/>
                  </a:lnTo>
                  <a:lnTo>
                    <a:pt x="13053" y="16416"/>
                  </a:lnTo>
                  <a:lnTo>
                    <a:pt x="15695" y="15552"/>
                  </a:lnTo>
                  <a:lnTo>
                    <a:pt x="15695" y="11232"/>
                  </a:lnTo>
                  <a:lnTo>
                    <a:pt x="18259" y="6912"/>
                  </a:lnTo>
                  <a:lnTo>
                    <a:pt x="21600" y="5184"/>
                  </a:lnTo>
                  <a:lnTo>
                    <a:pt x="18259" y="0"/>
                  </a:lnTo>
                  <a:lnTo>
                    <a:pt x="17637" y="864"/>
                  </a:lnTo>
                  <a:lnTo>
                    <a:pt x="17637" y="3456"/>
                  </a:lnTo>
                  <a:lnTo>
                    <a:pt x="14374" y="4320"/>
                  </a:lnTo>
                  <a:lnTo>
                    <a:pt x="10412" y="4320"/>
                  </a:lnTo>
                  <a:lnTo>
                    <a:pt x="7847" y="6912"/>
                  </a:lnTo>
                  <a:lnTo>
                    <a:pt x="3263" y="6912"/>
                  </a:lnTo>
                  <a:lnTo>
                    <a:pt x="622" y="7776"/>
                  </a:lnTo>
                  <a:lnTo>
                    <a:pt x="0" y="10368"/>
                  </a:lnTo>
                  <a:lnTo>
                    <a:pt x="622" y="16416"/>
                  </a:lnTo>
                  <a:lnTo>
                    <a:pt x="0" y="17280"/>
                  </a:lnTo>
                  <a:lnTo>
                    <a:pt x="1942" y="16416"/>
                  </a:lnTo>
                  <a:lnTo>
                    <a:pt x="622" y="19008"/>
                  </a:lnTo>
                  <a:lnTo>
                    <a:pt x="622" y="21600"/>
                  </a:lnTo>
                  <a:lnTo>
                    <a:pt x="1243" y="21600"/>
                  </a:lnTo>
                  <a:lnTo>
                    <a:pt x="3885" y="20736"/>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73" name="Shape 2879">
              <a:extLst>
                <a:ext uri="{FF2B5EF4-FFF2-40B4-BE49-F238E27FC236}">
                  <a16:creationId xmlns:a16="http://schemas.microsoft.com/office/drawing/2014/main" id="{D783BC2E-D28C-FD41-B5EC-904FB8737F95}"/>
                </a:ext>
              </a:extLst>
            </p:cNvPr>
            <p:cNvSpPr/>
            <p:nvPr/>
          </p:nvSpPr>
          <p:spPr>
            <a:xfrm>
              <a:off x="6465710" y="8342970"/>
              <a:ext cx="1491250" cy="1132727"/>
            </a:xfrm>
            <a:custGeom>
              <a:avLst/>
              <a:gdLst/>
              <a:ahLst/>
              <a:cxnLst>
                <a:cxn ang="0">
                  <a:pos x="wd2" y="hd2"/>
                </a:cxn>
                <a:cxn ang="5400000">
                  <a:pos x="wd2" y="hd2"/>
                </a:cxn>
                <a:cxn ang="10800000">
                  <a:pos x="wd2" y="hd2"/>
                </a:cxn>
                <a:cxn ang="16200000">
                  <a:pos x="wd2" y="hd2"/>
                </a:cxn>
              </a:cxnLst>
              <a:rect l="0" t="0" r="r" b="b"/>
              <a:pathLst>
                <a:path w="21600" h="21600" extrusionOk="0">
                  <a:moveTo>
                    <a:pt x="15293" y="18692"/>
                  </a:moveTo>
                  <a:lnTo>
                    <a:pt x="14939" y="17862"/>
                  </a:lnTo>
                  <a:lnTo>
                    <a:pt x="13599" y="17031"/>
                  </a:lnTo>
                  <a:lnTo>
                    <a:pt x="12613" y="15369"/>
                  </a:lnTo>
                  <a:lnTo>
                    <a:pt x="10642" y="13708"/>
                  </a:lnTo>
                  <a:lnTo>
                    <a:pt x="9302" y="11215"/>
                  </a:lnTo>
                  <a:lnTo>
                    <a:pt x="7962" y="10385"/>
                  </a:lnTo>
                  <a:lnTo>
                    <a:pt x="8632" y="7892"/>
                  </a:lnTo>
                  <a:lnTo>
                    <a:pt x="9302" y="7892"/>
                  </a:lnTo>
                  <a:lnTo>
                    <a:pt x="10642" y="8723"/>
                  </a:lnTo>
                  <a:lnTo>
                    <a:pt x="10958" y="7477"/>
                  </a:lnTo>
                  <a:lnTo>
                    <a:pt x="12298" y="7062"/>
                  </a:lnTo>
                  <a:lnTo>
                    <a:pt x="13953" y="7477"/>
                  </a:lnTo>
                  <a:lnTo>
                    <a:pt x="15924" y="7892"/>
                  </a:lnTo>
                  <a:lnTo>
                    <a:pt x="17264" y="7477"/>
                  </a:lnTo>
                  <a:lnTo>
                    <a:pt x="18604" y="7892"/>
                  </a:lnTo>
                  <a:lnTo>
                    <a:pt x="20575" y="8308"/>
                  </a:lnTo>
                  <a:lnTo>
                    <a:pt x="20575" y="6646"/>
                  </a:lnTo>
                  <a:lnTo>
                    <a:pt x="21600" y="6231"/>
                  </a:lnTo>
                  <a:lnTo>
                    <a:pt x="20575" y="5815"/>
                  </a:lnTo>
                  <a:lnTo>
                    <a:pt x="19590" y="4154"/>
                  </a:lnTo>
                  <a:lnTo>
                    <a:pt x="18920" y="2492"/>
                  </a:lnTo>
                  <a:lnTo>
                    <a:pt x="16594" y="3738"/>
                  </a:lnTo>
                  <a:lnTo>
                    <a:pt x="15293" y="3738"/>
                  </a:lnTo>
                  <a:lnTo>
                    <a:pt x="14939" y="2492"/>
                  </a:lnTo>
                  <a:lnTo>
                    <a:pt x="13599" y="2908"/>
                  </a:lnTo>
                  <a:lnTo>
                    <a:pt x="12613" y="2077"/>
                  </a:lnTo>
                  <a:lnTo>
                    <a:pt x="11628" y="831"/>
                  </a:lnTo>
                  <a:lnTo>
                    <a:pt x="10288" y="0"/>
                  </a:lnTo>
                  <a:lnTo>
                    <a:pt x="8947" y="415"/>
                  </a:lnTo>
                  <a:lnTo>
                    <a:pt x="7647" y="2492"/>
                  </a:lnTo>
                  <a:lnTo>
                    <a:pt x="7647" y="4569"/>
                  </a:lnTo>
                  <a:lnTo>
                    <a:pt x="6307" y="4985"/>
                  </a:lnTo>
                  <a:lnTo>
                    <a:pt x="5636" y="6646"/>
                  </a:lnTo>
                  <a:lnTo>
                    <a:pt x="4296" y="6231"/>
                  </a:lnTo>
                  <a:lnTo>
                    <a:pt x="3311" y="5400"/>
                  </a:lnTo>
                  <a:lnTo>
                    <a:pt x="1655" y="7062"/>
                  </a:lnTo>
                  <a:lnTo>
                    <a:pt x="315" y="7477"/>
                  </a:lnTo>
                  <a:lnTo>
                    <a:pt x="0" y="7477"/>
                  </a:lnTo>
                  <a:lnTo>
                    <a:pt x="0" y="7892"/>
                  </a:lnTo>
                  <a:lnTo>
                    <a:pt x="1340" y="11215"/>
                  </a:lnTo>
                  <a:lnTo>
                    <a:pt x="3311" y="7892"/>
                  </a:lnTo>
                  <a:lnTo>
                    <a:pt x="3311" y="11215"/>
                  </a:lnTo>
                  <a:lnTo>
                    <a:pt x="4966" y="9969"/>
                  </a:lnTo>
                  <a:lnTo>
                    <a:pt x="4966" y="12462"/>
                  </a:lnTo>
                  <a:lnTo>
                    <a:pt x="6977" y="13708"/>
                  </a:lnTo>
                  <a:lnTo>
                    <a:pt x="6307" y="14123"/>
                  </a:lnTo>
                  <a:lnTo>
                    <a:pt x="8632" y="16200"/>
                  </a:lnTo>
                  <a:lnTo>
                    <a:pt x="8947" y="17446"/>
                  </a:lnTo>
                  <a:lnTo>
                    <a:pt x="9972" y="18277"/>
                  </a:lnTo>
                  <a:lnTo>
                    <a:pt x="12298" y="18692"/>
                  </a:lnTo>
                  <a:lnTo>
                    <a:pt x="14623" y="19938"/>
                  </a:lnTo>
                  <a:lnTo>
                    <a:pt x="12298" y="20354"/>
                  </a:lnTo>
                  <a:lnTo>
                    <a:pt x="16279" y="21600"/>
                  </a:lnTo>
                  <a:lnTo>
                    <a:pt x="16279" y="19938"/>
                  </a:lnTo>
                  <a:lnTo>
                    <a:pt x="15293" y="18692"/>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74" name="Shape 2880">
              <a:extLst>
                <a:ext uri="{FF2B5EF4-FFF2-40B4-BE49-F238E27FC236}">
                  <a16:creationId xmlns:a16="http://schemas.microsoft.com/office/drawing/2014/main" id="{7FA98FD5-87EF-3E4B-9B98-E1F5A952E21D}"/>
                </a:ext>
              </a:extLst>
            </p:cNvPr>
            <p:cNvSpPr/>
            <p:nvPr/>
          </p:nvSpPr>
          <p:spPr>
            <a:xfrm>
              <a:off x="7015404" y="8713283"/>
              <a:ext cx="1055849" cy="871330"/>
            </a:xfrm>
            <a:custGeom>
              <a:avLst/>
              <a:gdLst/>
              <a:ahLst/>
              <a:cxnLst>
                <a:cxn ang="0">
                  <a:pos x="wd2" y="hd2"/>
                </a:cxn>
                <a:cxn ang="5400000">
                  <a:pos x="wd2" y="hd2"/>
                </a:cxn>
                <a:cxn ang="10800000">
                  <a:pos x="wd2" y="hd2"/>
                </a:cxn>
                <a:cxn ang="16200000">
                  <a:pos x="wd2" y="hd2"/>
                </a:cxn>
              </a:cxnLst>
              <a:rect l="0" t="0" r="r" b="b"/>
              <a:pathLst>
                <a:path w="21600" h="21600" extrusionOk="0">
                  <a:moveTo>
                    <a:pt x="15977" y="17820"/>
                  </a:moveTo>
                  <a:lnTo>
                    <a:pt x="17369" y="16740"/>
                  </a:lnTo>
                  <a:lnTo>
                    <a:pt x="17814" y="14580"/>
                  </a:lnTo>
                  <a:lnTo>
                    <a:pt x="19262" y="14580"/>
                  </a:lnTo>
                  <a:lnTo>
                    <a:pt x="18761" y="12960"/>
                  </a:lnTo>
                  <a:lnTo>
                    <a:pt x="21600" y="11880"/>
                  </a:lnTo>
                  <a:lnTo>
                    <a:pt x="20153" y="9180"/>
                  </a:lnTo>
                  <a:lnTo>
                    <a:pt x="21600" y="8100"/>
                  </a:lnTo>
                  <a:lnTo>
                    <a:pt x="19262" y="6480"/>
                  </a:lnTo>
                  <a:lnTo>
                    <a:pt x="18761" y="4320"/>
                  </a:lnTo>
                  <a:lnTo>
                    <a:pt x="18761" y="2160"/>
                  </a:lnTo>
                  <a:lnTo>
                    <a:pt x="16924" y="2160"/>
                  </a:lnTo>
                  <a:lnTo>
                    <a:pt x="16423" y="1080"/>
                  </a:lnTo>
                  <a:lnTo>
                    <a:pt x="15031" y="1080"/>
                  </a:lnTo>
                  <a:lnTo>
                    <a:pt x="13138" y="540"/>
                  </a:lnTo>
                  <a:lnTo>
                    <a:pt x="11245" y="1080"/>
                  </a:lnTo>
                  <a:lnTo>
                    <a:pt x="8462" y="540"/>
                  </a:lnTo>
                  <a:lnTo>
                    <a:pt x="6124" y="0"/>
                  </a:lnTo>
                  <a:lnTo>
                    <a:pt x="4231" y="540"/>
                  </a:lnTo>
                  <a:lnTo>
                    <a:pt x="3786" y="2160"/>
                  </a:lnTo>
                  <a:lnTo>
                    <a:pt x="1893" y="1080"/>
                  </a:lnTo>
                  <a:lnTo>
                    <a:pt x="946" y="1080"/>
                  </a:lnTo>
                  <a:lnTo>
                    <a:pt x="0" y="4320"/>
                  </a:lnTo>
                  <a:lnTo>
                    <a:pt x="1893" y="5400"/>
                  </a:lnTo>
                  <a:lnTo>
                    <a:pt x="3786" y="8640"/>
                  </a:lnTo>
                  <a:lnTo>
                    <a:pt x="6569" y="10800"/>
                  </a:lnTo>
                  <a:lnTo>
                    <a:pt x="7961" y="12960"/>
                  </a:lnTo>
                  <a:lnTo>
                    <a:pt x="9854" y="14040"/>
                  </a:lnTo>
                  <a:lnTo>
                    <a:pt x="10355" y="15120"/>
                  </a:lnTo>
                  <a:lnTo>
                    <a:pt x="11746" y="16740"/>
                  </a:lnTo>
                  <a:lnTo>
                    <a:pt x="11746" y="18900"/>
                  </a:lnTo>
                  <a:lnTo>
                    <a:pt x="16423" y="21600"/>
                  </a:lnTo>
                  <a:lnTo>
                    <a:pt x="16423" y="18900"/>
                  </a:lnTo>
                  <a:lnTo>
                    <a:pt x="15977" y="1782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75" name="Shape 2881">
              <a:extLst>
                <a:ext uri="{FF2B5EF4-FFF2-40B4-BE49-F238E27FC236}">
                  <a16:creationId xmlns:a16="http://schemas.microsoft.com/office/drawing/2014/main" id="{4157EA62-DDE8-724D-9B5C-EFBD17BC2B77}"/>
                </a:ext>
              </a:extLst>
            </p:cNvPr>
            <p:cNvSpPr/>
            <p:nvPr/>
          </p:nvSpPr>
          <p:spPr>
            <a:xfrm>
              <a:off x="7083437" y="7536990"/>
              <a:ext cx="1559282" cy="1002027"/>
            </a:xfrm>
            <a:custGeom>
              <a:avLst/>
              <a:gdLst/>
              <a:ahLst/>
              <a:cxnLst>
                <a:cxn ang="0">
                  <a:pos x="wd2" y="hd2"/>
                </a:cxn>
                <a:cxn ang="5400000">
                  <a:pos x="wd2" y="hd2"/>
                </a:cxn>
                <a:cxn ang="10800000">
                  <a:pos x="wd2" y="hd2"/>
                </a:cxn>
                <a:cxn ang="16200000">
                  <a:pos x="wd2" y="hd2"/>
                </a:cxn>
              </a:cxnLst>
              <a:rect l="0" t="0" r="r" b="b"/>
              <a:pathLst>
                <a:path w="21600" h="21600" extrusionOk="0">
                  <a:moveTo>
                    <a:pt x="11120" y="18783"/>
                  </a:moveTo>
                  <a:lnTo>
                    <a:pt x="12402" y="17843"/>
                  </a:lnTo>
                  <a:lnTo>
                    <a:pt x="14325" y="17843"/>
                  </a:lnTo>
                  <a:lnTo>
                    <a:pt x="15569" y="16904"/>
                  </a:lnTo>
                  <a:lnTo>
                    <a:pt x="16549" y="15965"/>
                  </a:lnTo>
                  <a:lnTo>
                    <a:pt x="17152" y="15496"/>
                  </a:lnTo>
                  <a:lnTo>
                    <a:pt x="17491" y="13148"/>
                  </a:lnTo>
                  <a:lnTo>
                    <a:pt x="17793" y="11739"/>
                  </a:lnTo>
                  <a:lnTo>
                    <a:pt x="18773" y="9861"/>
                  </a:lnTo>
                  <a:lnTo>
                    <a:pt x="19715" y="6574"/>
                  </a:lnTo>
                  <a:lnTo>
                    <a:pt x="20658" y="4226"/>
                  </a:lnTo>
                  <a:lnTo>
                    <a:pt x="21600" y="2817"/>
                  </a:lnTo>
                  <a:lnTo>
                    <a:pt x="20658" y="1409"/>
                  </a:lnTo>
                  <a:lnTo>
                    <a:pt x="19376" y="0"/>
                  </a:lnTo>
                  <a:lnTo>
                    <a:pt x="17793" y="470"/>
                  </a:lnTo>
                  <a:lnTo>
                    <a:pt x="16850" y="0"/>
                  </a:lnTo>
                  <a:lnTo>
                    <a:pt x="15267" y="470"/>
                  </a:lnTo>
                  <a:lnTo>
                    <a:pt x="13985" y="470"/>
                  </a:lnTo>
                  <a:lnTo>
                    <a:pt x="12402" y="3287"/>
                  </a:lnTo>
                  <a:lnTo>
                    <a:pt x="10819" y="2817"/>
                  </a:lnTo>
                  <a:lnTo>
                    <a:pt x="10517" y="3757"/>
                  </a:lnTo>
                  <a:lnTo>
                    <a:pt x="8595" y="4696"/>
                  </a:lnTo>
                  <a:lnTo>
                    <a:pt x="8595" y="6574"/>
                  </a:lnTo>
                  <a:lnTo>
                    <a:pt x="4147" y="7513"/>
                  </a:lnTo>
                  <a:lnTo>
                    <a:pt x="3204" y="6574"/>
                  </a:lnTo>
                  <a:lnTo>
                    <a:pt x="2563" y="6104"/>
                  </a:lnTo>
                  <a:lnTo>
                    <a:pt x="2563" y="7513"/>
                  </a:lnTo>
                  <a:lnTo>
                    <a:pt x="980" y="8452"/>
                  </a:lnTo>
                  <a:lnTo>
                    <a:pt x="980" y="10800"/>
                  </a:lnTo>
                  <a:lnTo>
                    <a:pt x="641" y="13148"/>
                  </a:lnTo>
                  <a:lnTo>
                    <a:pt x="0" y="14087"/>
                  </a:lnTo>
                  <a:lnTo>
                    <a:pt x="1621" y="16904"/>
                  </a:lnTo>
                  <a:lnTo>
                    <a:pt x="1282" y="17374"/>
                  </a:lnTo>
                  <a:lnTo>
                    <a:pt x="2563" y="18313"/>
                  </a:lnTo>
                  <a:lnTo>
                    <a:pt x="3506" y="19722"/>
                  </a:lnTo>
                  <a:lnTo>
                    <a:pt x="4448" y="20661"/>
                  </a:lnTo>
                  <a:lnTo>
                    <a:pt x="5730" y="20191"/>
                  </a:lnTo>
                  <a:lnTo>
                    <a:pt x="6069" y="21600"/>
                  </a:lnTo>
                  <a:lnTo>
                    <a:pt x="7313" y="21600"/>
                  </a:lnTo>
                  <a:lnTo>
                    <a:pt x="9537" y="20191"/>
                  </a:lnTo>
                  <a:lnTo>
                    <a:pt x="9876" y="20191"/>
                  </a:lnTo>
                  <a:lnTo>
                    <a:pt x="10178" y="18783"/>
                  </a:lnTo>
                  <a:lnTo>
                    <a:pt x="11120" y="1878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76" name="Shape 2882">
              <a:extLst>
                <a:ext uri="{FF2B5EF4-FFF2-40B4-BE49-F238E27FC236}">
                  <a16:creationId xmlns:a16="http://schemas.microsoft.com/office/drawing/2014/main" id="{98E94924-7292-374F-B36D-99E4D29603A9}"/>
                </a:ext>
              </a:extLst>
            </p:cNvPr>
            <p:cNvSpPr/>
            <p:nvPr/>
          </p:nvSpPr>
          <p:spPr>
            <a:xfrm>
              <a:off x="7015404" y="8713283"/>
              <a:ext cx="1055849" cy="871330"/>
            </a:xfrm>
            <a:custGeom>
              <a:avLst/>
              <a:gdLst/>
              <a:ahLst/>
              <a:cxnLst>
                <a:cxn ang="0">
                  <a:pos x="wd2" y="hd2"/>
                </a:cxn>
                <a:cxn ang="5400000">
                  <a:pos x="wd2" y="hd2"/>
                </a:cxn>
                <a:cxn ang="10800000">
                  <a:pos x="wd2" y="hd2"/>
                </a:cxn>
                <a:cxn ang="16200000">
                  <a:pos x="wd2" y="hd2"/>
                </a:cxn>
              </a:cxnLst>
              <a:rect l="0" t="0" r="r" b="b"/>
              <a:pathLst>
                <a:path w="21600" h="21600" extrusionOk="0">
                  <a:moveTo>
                    <a:pt x="15977" y="17820"/>
                  </a:moveTo>
                  <a:lnTo>
                    <a:pt x="17369" y="16740"/>
                  </a:lnTo>
                  <a:lnTo>
                    <a:pt x="17814" y="14580"/>
                  </a:lnTo>
                  <a:lnTo>
                    <a:pt x="19262" y="14580"/>
                  </a:lnTo>
                  <a:lnTo>
                    <a:pt x="18761" y="12960"/>
                  </a:lnTo>
                  <a:lnTo>
                    <a:pt x="21600" y="11880"/>
                  </a:lnTo>
                  <a:lnTo>
                    <a:pt x="20153" y="9180"/>
                  </a:lnTo>
                  <a:lnTo>
                    <a:pt x="21600" y="8100"/>
                  </a:lnTo>
                  <a:lnTo>
                    <a:pt x="19262" y="6480"/>
                  </a:lnTo>
                  <a:lnTo>
                    <a:pt x="18761" y="4320"/>
                  </a:lnTo>
                  <a:lnTo>
                    <a:pt x="18761" y="2160"/>
                  </a:lnTo>
                  <a:lnTo>
                    <a:pt x="16924" y="2160"/>
                  </a:lnTo>
                  <a:lnTo>
                    <a:pt x="16423" y="1080"/>
                  </a:lnTo>
                  <a:lnTo>
                    <a:pt x="15031" y="1080"/>
                  </a:lnTo>
                  <a:lnTo>
                    <a:pt x="13138" y="540"/>
                  </a:lnTo>
                  <a:lnTo>
                    <a:pt x="11245" y="1080"/>
                  </a:lnTo>
                  <a:lnTo>
                    <a:pt x="8462" y="540"/>
                  </a:lnTo>
                  <a:lnTo>
                    <a:pt x="6124" y="0"/>
                  </a:lnTo>
                  <a:lnTo>
                    <a:pt x="4231" y="540"/>
                  </a:lnTo>
                  <a:lnTo>
                    <a:pt x="3786" y="2160"/>
                  </a:lnTo>
                  <a:lnTo>
                    <a:pt x="1893" y="1080"/>
                  </a:lnTo>
                  <a:lnTo>
                    <a:pt x="946" y="1080"/>
                  </a:lnTo>
                  <a:lnTo>
                    <a:pt x="0" y="4320"/>
                  </a:lnTo>
                  <a:lnTo>
                    <a:pt x="1893" y="5400"/>
                  </a:lnTo>
                  <a:lnTo>
                    <a:pt x="3786" y="8640"/>
                  </a:lnTo>
                  <a:lnTo>
                    <a:pt x="6569" y="10800"/>
                  </a:lnTo>
                  <a:lnTo>
                    <a:pt x="7961" y="12960"/>
                  </a:lnTo>
                  <a:lnTo>
                    <a:pt x="9854" y="14040"/>
                  </a:lnTo>
                  <a:lnTo>
                    <a:pt x="10355" y="15120"/>
                  </a:lnTo>
                  <a:lnTo>
                    <a:pt x="11746" y="16740"/>
                  </a:lnTo>
                  <a:lnTo>
                    <a:pt x="11746" y="18900"/>
                  </a:lnTo>
                  <a:lnTo>
                    <a:pt x="16423" y="21600"/>
                  </a:lnTo>
                  <a:lnTo>
                    <a:pt x="16423" y="18900"/>
                  </a:lnTo>
                  <a:lnTo>
                    <a:pt x="15977" y="1782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77" name="Shape 2883">
              <a:extLst>
                <a:ext uri="{FF2B5EF4-FFF2-40B4-BE49-F238E27FC236}">
                  <a16:creationId xmlns:a16="http://schemas.microsoft.com/office/drawing/2014/main" id="{EF372D74-E776-2144-8733-6EE49929AE35}"/>
                </a:ext>
              </a:extLst>
            </p:cNvPr>
            <p:cNvSpPr/>
            <p:nvPr/>
          </p:nvSpPr>
          <p:spPr>
            <a:xfrm>
              <a:off x="7083437" y="7536990"/>
              <a:ext cx="1559282" cy="1002027"/>
            </a:xfrm>
            <a:custGeom>
              <a:avLst/>
              <a:gdLst/>
              <a:ahLst/>
              <a:cxnLst>
                <a:cxn ang="0">
                  <a:pos x="wd2" y="hd2"/>
                </a:cxn>
                <a:cxn ang="5400000">
                  <a:pos x="wd2" y="hd2"/>
                </a:cxn>
                <a:cxn ang="10800000">
                  <a:pos x="wd2" y="hd2"/>
                </a:cxn>
                <a:cxn ang="16200000">
                  <a:pos x="wd2" y="hd2"/>
                </a:cxn>
              </a:cxnLst>
              <a:rect l="0" t="0" r="r" b="b"/>
              <a:pathLst>
                <a:path w="21600" h="21600" extrusionOk="0">
                  <a:moveTo>
                    <a:pt x="11120" y="18783"/>
                  </a:moveTo>
                  <a:lnTo>
                    <a:pt x="12402" y="17843"/>
                  </a:lnTo>
                  <a:lnTo>
                    <a:pt x="14325" y="17843"/>
                  </a:lnTo>
                  <a:lnTo>
                    <a:pt x="15569" y="16904"/>
                  </a:lnTo>
                  <a:lnTo>
                    <a:pt x="16549" y="15965"/>
                  </a:lnTo>
                  <a:lnTo>
                    <a:pt x="17152" y="15496"/>
                  </a:lnTo>
                  <a:lnTo>
                    <a:pt x="17491" y="13148"/>
                  </a:lnTo>
                  <a:lnTo>
                    <a:pt x="17793" y="11739"/>
                  </a:lnTo>
                  <a:lnTo>
                    <a:pt x="18773" y="9861"/>
                  </a:lnTo>
                  <a:lnTo>
                    <a:pt x="19715" y="6574"/>
                  </a:lnTo>
                  <a:lnTo>
                    <a:pt x="20658" y="4226"/>
                  </a:lnTo>
                  <a:lnTo>
                    <a:pt x="21600" y="2817"/>
                  </a:lnTo>
                  <a:lnTo>
                    <a:pt x="20658" y="1409"/>
                  </a:lnTo>
                  <a:lnTo>
                    <a:pt x="19376" y="0"/>
                  </a:lnTo>
                  <a:lnTo>
                    <a:pt x="17793" y="470"/>
                  </a:lnTo>
                  <a:lnTo>
                    <a:pt x="16850" y="0"/>
                  </a:lnTo>
                  <a:lnTo>
                    <a:pt x="15267" y="470"/>
                  </a:lnTo>
                  <a:lnTo>
                    <a:pt x="13985" y="470"/>
                  </a:lnTo>
                  <a:lnTo>
                    <a:pt x="12402" y="3287"/>
                  </a:lnTo>
                  <a:lnTo>
                    <a:pt x="10819" y="2817"/>
                  </a:lnTo>
                  <a:lnTo>
                    <a:pt x="10517" y="3757"/>
                  </a:lnTo>
                  <a:lnTo>
                    <a:pt x="8595" y="4696"/>
                  </a:lnTo>
                  <a:lnTo>
                    <a:pt x="8595" y="6574"/>
                  </a:lnTo>
                  <a:lnTo>
                    <a:pt x="4147" y="7513"/>
                  </a:lnTo>
                  <a:lnTo>
                    <a:pt x="3204" y="6574"/>
                  </a:lnTo>
                  <a:lnTo>
                    <a:pt x="2563" y="6104"/>
                  </a:lnTo>
                  <a:lnTo>
                    <a:pt x="2563" y="7513"/>
                  </a:lnTo>
                  <a:lnTo>
                    <a:pt x="980" y="8452"/>
                  </a:lnTo>
                  <a:lnTo>
                    <a:pt x="980" y="10800"/>
                  </a:lnTo>
                  <a:lnTo>
                    <a:pt x="641" y="13148"/>
                  </a:lnTo>
                  <a:lnTo>
                    <a:pt x="0" y="14087"/>
                  </a:lnTo>
                  <a:lnTo>
                    <a:pt x="1621" y="16904"/>
                  </a:lnTo>
                  <a:lnTo>
                    <a:pt x="1282" y="17374"/>
                  </a:lnTo>
                  <a:lnTo>
                    <a:pt x="2563" y="18313"/>
                  </a:lnTo>
                  <a:lnTo>
                    <a:pt x="3506" y="19722"/>
                  </a:lnTo>
                  <a:lnTo>
                    <a:pt x="4448" y="20661"/>
                  </a:lnTo>
                  <a:lnTo>
                    <a:pt x="5730" y="20191"/>
                  </a:lnTo>
                  <a:lnTo>
                    <a:pt x="6069" y="21600"/>
                  </a:lnTo>
                  <a:lnTo>
                    <a:pt x="7313" y="21600"/>
                  </a:lnTo>
                  <a:lnTo>
                    <a:pt x="9537" y="20191"/>
                  </a:lnTo>
                  <a:lnTo>
                    <a:pt x="9876" y="20191"/>
                  </a:lnTo>
                  <a:lnTo>
                    <a:pt x="10178" y="18783"/>
                  </a:lnTo>
                  <a:lnTo>
                    <a:pt x="11120" y="1878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78" name="Shape 2884">
              <a:extLst>
                <a:ext uri="{FF2B5EF4-FFF2-40B4-BE49-F238E27FC236}">
                  <a16:creationId xmlns:a16="http://schemas.microsoft.com/office/drawing/2014/main" id="{324BC149-FE83-9E4F-BA42-03469AE2EE8D}"/>
                </a:ext>
              </a:extLst>
            </p:cNvPr>
            <p:cNvSpPr/>
            <p:nvPr/>
          </p:nvSpPr>
          <p:spPr>
            <a:xfrm>
              <a:off x="8321609" y="7536990"/>
              <a:ext cx="70754" cy="21784"/>
            </a:xfrm>
            <a:custGeom>
              <a:avLst/>
              <a:gdLst/>
              <a:ahLst/>
              <a:cxnLst>
                <a:cxn ang="0">
                  <a:pos x="wd2" y="hd2"/>
                </a:cxn>
                <a:cxn ang="5400000">
                  <a:pos x="wd2" y="hd2"/>
                </a:cxn>
                <a:cxn ang="10800000">
                  <a:pos x="wd2" y="hd2"/>
                </a:cxn>
                <a:cxn ang="16200000">
                  <a:pos x="wd2" y="hd2"/>
                </a:cxn>
              </a:cxnLst>
              <a:rect l="0" t="0" r="r" b="b"/>
              <a:pathLst>
                <a:path w="21600" h="21600" extrusionOk="0">
                  <a:moveTo>
                    <a:pt x="14123" y="21600"/>
                  </a:moveTo>
                  <a:lnTo>
                    <a:pt x="21600" y="21600"/>
                  </a:lnTo>
                  <a:lnTo>
                    <a:pt x="0" y="0"/>
                  </a:lnTo>
                  <a:lnTo>
                    <a:pt x="14123" y="21600"/>
                  </a:lnTo>
                  <a:close/>
                </a:path>
              </a:pathLst>
            </a:custGeom>
            <a:solidFill>
              <a:srgbClr val="D8DEE3"/>
            </a:solidFill>
            <a:ln w="9525" cap="flat">
              <a:solidFill>
                <a:srgbClr val="FFFFFF"/>
              </a:solidFill>
              <a:prstDash val="solid"/>
              <a:round/>
            </a:ln>
            <a:effectLst/>
          </p:spPr>
          <p:txBody>
            <a:bodyPr wrap="square" lIns="50800" tIns="50800" rIns="50800" bIns="50800" numCol="1" anchor="ctr">
              <a:noAutofit/>
            </a:bodyPr>
            <a:lstStyle/>
            <a:p>
              <a:pPr marL="40639" marR="40639" algn="l" defTabSz="914400">
                <a:lnSpc>
                  <a:spcPct val="80000"/>
                </a:lnSpc>
                <a:defRPr sz="1400" b="1">
                  <a:uFill>
                    <a:solidFill>
                      <a:srgbClr val="FFFFFF"/>
                    </a:solidFill>
                  </a:uFill>
                  <a:latin typeface="Arial"/>
                  <a:ea typeface="Arial"/>
                  <a:cs typeface="Arial"/>
                  <a:sym typeface="Arial"/>
                </a:defRPr>
              </a:pPr>
              <a:endParaRPr dirty="0"/>
            </a:p>
          </p:txBody>
        </p:sp>
        <p:sp>
          <p:nvSpPr>
            <p:cNvPr id="179" name="Shape 2885">
              <a:extLst>
                <a:ext uri="{FF2B5EF4-FFF2-40B4-BE49-F238E27FC236}">
                  <a16:creationId xmlns:a16="http://schemas.microsoft.com/office/drawing/2014/main" id="{609FEED3-438C-9240-A346-AFF852B999A0}"/>
                </a:ext>
              </a:extLst>
            </p:cNvPr>
            <p:cNvSpPr/>
            <p:nvPr/>
          </p:nvSpPr>
          <p:spPr>
            <a:xfrm>
              <a:off x="8392363" y="7558771"/>
              <a:ext cx="46261" cy="0"/>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solidFill>
              <a:srgbClr val="D8DEE3"/>
            </a:solidFill>
            <a:ln w="9525" cap="flat">
              <a:solidFill>
                <a:srgbClr val="FFFFFF"/>
              </a:solidFill>
              <a:prstDash val="solid"/>
              <a:round/>
            </a:ln>
            <a:effectLst/>
          </p:spPr>
          <p:txBody>
            <a:bodyPr wrap="square" lIns="50800" tIns="50800" rIns="50800" bIns="50800" numCol="1" anchor="ctr">
              <a:noAutofit/>
            </a:bodyPr>
            <a:lstStyle/>
            <a:p>
              <a:pPr marL="40639" marR="40639" algn="l" defTabSz="914400">
                <a:lnSpc>
                  <a:spcPct val="80000"/>
                </a:lnSpc>
                <a:defRPr sz="1400" b="1">
                  <a:uFill>
                    <a:solidFill>
                      <a:srgbClr val="FFFFFF"/>
                    </a:solidFill>
                  </a:uFill>
                  <a:latin typeface="Arial"/>
                  <a:ea typeface="Arial"/>
                  <a:cs typeface="Arial"/>
                  <a:sym typeface="Arial"/>
                </a:defRPr>
              </a:pPr>
              <a:endParaRPr dirty="0"/>
            </a:p>
          </p:txBody>
        </p:sp>
        <p:sp>
          <p:nvSpPr>
            <p:cNvPr id="180" name="Shape 2886">
              <a:extLst>
                <a:ext uri="{FF2B5EF4-FFF2-40B4-BE49-F238E27FC236}">
                  <a16:creationId xmlns:a16="http://schemas.microsoft.com/office/drawing/2014/main" id="{C550EFBE-AA48-E74A-97B1-1E821DF85F11}"/>
                </a:ext>
              </a:extLst>
            </p:cNvPr>
            <p:cNvSpPr/>
            <p:nvPr/>
          </p:nvSpPr>
          <p:spPr>
            <a:xfrm flipV="1">
              <a:off x="8367874" y="7536990"/>
              <a:ext cx="70754" cy="21784"/>
            </a:xfrm>
            <a:prstGeom prst="line">
              <a:avLst/>
            </a:prstGeom>
            <a:solidFill>
              <a:srgbClr val="D8DEE3"/>
            </a:solidFill>
            <a:ln w="9525" cap="flat">
              <a:solidFill>
                <a:srgbClr val="FFFFFF"/>
              </a:solidFill>
              <a:prstDash val="solid"/>
              <a:roun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endParaRPr dirty="0"/>
            </a:p>
          </p:txBody>
        </p:sp>
        <p:sp>
          <p:nvSpPr>
            <p:cNvPr id="181" name="Shape 2887">
              <a:extLst>
                <a:ext uri="{FF2B5EF4-FFF2-40B4-BE49-F238E27FC236}">
                  <a16:creationId xmlns:a16="http://schemas.microsoft.com/office/drawing/2014/main" id="{4055EE87-45CA-9545-A952-C33FBAB53630}"/>
                </a:ext>
              </a:extLst>
            </p:cNvPr>
            <p:cNvSpPr/>
            <p:nvPr/>
          </p:nvSpPr>
          <p:spPr>
            <a:xfrm flipV="1">
              <a:off x="8367874" y="7536990"/>
              <a:ext cx="70754" cy="21784"/>
            </a:xfrm>
            <a:prstGeom prst="line">
              <a:avLst/>
            </a:prstGeom>
            <a:solidFill>
              <a:srgbClr val="D8DEE3"/>
            </a:solidFill>
            <a:ln w="9525" cap="flat">
              <a:solidFill>
                <a:srgbClr val="FFFFFF"/>
              </a:solidFill>
              <a:prstDash val="solid"/>
              <a:roun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endParaRPr dirty="0"/>
            </a:p>
          </p:txBody>
        </p:sp>
        <p:sp>
          <p:nvSpPr>
            <p:cNvPr id="182" name="Shape 2888">
              <a:extLst>
                <a:ext uri="{FF2B5EF4-FFF2-40B4-BE49-F238E27FC236}">
                  <a16:creationId xmlns:a16="http://schemas.microsoft.com/office/drawing/2014/main" id="{D08C4EAE-7E24-1045-85E6-5DA4AF2FE897}"/>
                </a:ext>
              </a:extLst>
            </p:cNvPr>
            <p:cNvSpPr/>
            <p:nvPr/>
          </p:nvSpPr>
          <p:spPr>
            <a:xfrm>
              <a:off x="8299841" y="7536990"/>
              <a:ext cx="2177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solidFill>
              <a:srgbClr val="D8DEE3"/>
            </a:solidFill>
            <a:ln w="9525" cap="flat">
              <a:solidFill>
                <a:srgbClr val="FFFFFF"/>
              </a:solidFill>
              <a:prstDash val="solid"/>
              <a:round/>
            </a:ln>
            <a:effectLst/>
          </p:spPr>
          <p:txBody>
            <a:bodyPr wrap="square" lIns="50800" tIns="50800" rIns="50800" bIns="50800" numCol="1" anchor="ctr">
              <a:noAutofit/>
            </a:bodyPr>
            <a:lstStyle/>
            <a:p>
              <a:pPr marL="40639" marR="40639" algn="l" defTabSz="914400">
                <a:lnSpc>
                  <a:spcPct val="80000"/>
                </a:lnSpc>
                <a:defRPr sz="1400" b="1">
                  <a:uFill>
                    <a:solidFill>
                      <a:srgbClr val="FFFFFF"/>
                    </a:solidFill>
                  </a:uFill>
                  <a:latin typeface="Arial"/>
                  <a:ea typeface="Arial"/>
                  <a:cs typeface="Arial"/>
                  <a:sym typeface="Arial"/>
                </a:defRPr>
              </a:pPr>
              <a:endParaRPr dirty="0"/>
            </a:p>
          </p:txBody>
        </p:sp>
        <p:sp>
          <p:nvSpPr>
            <p:cNvPr id="183" name="Shape 2889">
              <a:extLst>
                <a:ext uri="{FF2B5EF4-FFF2-40B4-BE49-F238E27FC236}">
                  <a16:creationId xmlns:a16="http://schemas.microsoft.com/office/drawing/2014/main" id="{778271AC-6E8A-A443-96DD-7051F975DFAE}"/>
                </a:ext>
              </a:extLst>
            </p:cNvPr>
            <p:cNvSpPr/>
            <p:nvPr/>
          </p:nvSpPr>
          <p:spPr>
            <a:xfrm>
              <a:off x="7611363" y="7275593"/>
              <a:ext cx="70754" cy="4356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10800"/>
                  </a:lnTo>
                  <a:lnTo>
                    <a:pt x="14123" y="21600"/>
                  </a:lnTo>
                  <a:lnTo>
                    <a:pt x="21600" y="21600"/>
                  </a:lnTo>
                  <a:close/>
                </a:path>
              </a:pathLst>
            </a:custGeom>
            <a:solidFill>
              <a:srgbClr val="D8DEE3"/>
            </a:solidFill>
            <a:ln w="9525" cap="flat">
              <a:solidFill>
                <a:srgbClr val="FFFFFF"/>
              </a:solidFill>
              <a:prstDash val="solid"/>
              <a:round/>
            </a:ln>
            <a:effectLst/>
          </p:spPr>
          <p:txBody>
            <a:bodyPr wrap="square" lIns="50800" tIns="50800" rIns="50800" bIns="50800" numCol="1" anchor="ctr">
              <a:noAutofit/>
            </a:bodyPr>
            <a:lstStyle/>
            <a:p>
              <a:pPr marL="40639" marR="40639" algn="l" defTabSz="914400">
                <a:lnSpc>
                  <a:spcPct val="80000"/>
                </a:lnSpc>
                <a:defRPr sz="1400" b="1">
                  <a:uFill>
                    <a:solidFill>
                      <a:srgbClr val="FFFFFF"/>
                    </a:solidFill>
                  </a:uFill>
                  <a:latin typeface="Arial"/>
                  <a:ea typeface="Arial"/>
                  <a:cs typeface="Arial"/>
                  <a:sym typeface="Arial"/>
                </a:defRPr>
              </a:pPr>
              <a:endParaRPr dirty="0"/>
            </a:p>
          </p:txBody>
        </p:sp>
        <p:sp>
          <p:nvSpPr>
            <p:cNvPr id="184" name="Shape 2890">
              <a:extLst>
                <a:ext uri="{FF2B5EF4-FFF2-40B4-BE49-F238E27FC236}">
                  <a16:creationId xmlns:a16="http://schemas.microsoft.com/office/drawing/2014/main" id="{59D42CF2-2B62-D341-B20D-2AB3E0437EB0}"/>
                </a:ext>
              </a:extLst>
            </p:cNvPr>
            <p:cNvSpPr/>
            <p:nvPr/>
          </p:nvSpPr>
          <p:spPr>
            <a:xfrm>
              <a:off x="8299841" y="7536990"/>
              <a:ext cx="2177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lnTo>
                    <a:pt x="0" y="0"/>
                  </a:lnTo>
                  <a:close/>
                </a:path>
              </a:pathLst>
            </a:custGeom>
            <a:solidFill>
              <a:srgbClr val="D8DEE3"/>
            </a:solidFill>
            <a:ln w="9525" cap="flat">
              <a:solidFill>
                <a:srgbClr val="FFFFFF"/>
              </a:solidFill>
              <a:prstDash val="solid"/>
              <a:round/>
            </a:ln>
            <a:effectLst/>
          </p:spPr>
          <p:txBody>
            <a:bodyPr wrap="square" lIns="50800" tIns="50800" rIns="50800" bIns="50800" numCol="1" anchor="ctr">
              <a:noAutofit/>
            </a:bodyPr>
            <a:lstStyle/>
            <a:p>
              <a:pPr marL="40639" marR="40639" algn="l" defTabSz="914400">
                <a:lnSpc>
                  <a:spcPct val="80000"/>
                </a:lnSpc>
                <a:defRPr sz="1400" b="1">
                  <a:uFill>
                    <a:solidFill>
                      <a:srgbClr val="FFFFFF"/>
                    </a:solidFill>
                  </a:uFill>
                  <a:latin typeface="Arial"/>
                  <a:ea typeface="Arial"/>
                  <a:cs typeface="Arial"/>
                  <a:sym typeface="Arial"/>
                </a:defRPr>
              </a:pPr>
              <a:endParaRPr dirty="0"/>
            </a:p>
          </p:txBody>
        </p:sp>
        <p:sp>
          <p:nvSpPr>
            <p:cNvPr id="185" name="Shape 2891">
              <a:extLst>
                <a:ext uri="{FF2B5EF4-FFF2-40B4-BE49-F238E27FC236}">
                  <a16:creationId xmlns:a16="http://schemas.microsoft.com/office/drawing/2014/main" id="{2089C06F-10E9-6B4A-9772-9635BDF9301F}"/>
                </a:ext>
              </a:extLst>
            </p:cNvPr>
            <p:cNvSpPr/>
            <p:nvPr/>
          </p:nvSpPr>
          <p:spPr>
            <a:xfrm>
              <a:off x="7611363" y="7275593"/>
              <a:ext cx="70754" cy="4356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10800"/>
                  </a:lnTo>
                  <a:lnTo>
                    <a:pt x="14123" y="21600"/>
                  </a:lnTo>
                  <a:lnTo>
                    <a:pt x="21600" y="21600"/>
                  </a:lnTo>
                  <a:close/>
                </a:path>
              </a:pathLst>
            </a:custGeom>
            <a:solidFill>
              <a:srgbClr val="D8DEE3"/>
            </a:solidFill>
            <a:ln w="9525" cap="flat">
              <a:solidFill>
                <a:srgbClr val="FFFFFF"/>
              </a:solidFill>
              <a:prstDash val="solid"/>
              <a:round/>
            </a:ln>
            <a:effectLst/>
          </p:spPr>
          <p:txBody>
            <a:bodyPr wrap="square" lIns="50800" tIns="50800" rIns="50800" bIns="50800" numCol="1" anchor="ctr">
              <a:noAutofit/>
            </a:bodyPr>
            <a:lstStyle/>
            <a:p>
              <a:pPr marL="40639" marR="40639" algn="l" defTabSz="914400">
                <a:lnSpc>
                  <a:spcPct val="80000"/>
                </a:lnSpc>
                <a:defRPr sz="1400" b="1">
                  <a:uFill>
                    <a:solidFill>
                      <a:srgbClr val="FFFFFF"/>
                    </a:solidFill>
                  </a:uFill>
                  <a:latin typeface="Arial"/>
                  <a:ea typeface="Arial"/>
                  <a:cs typeface="Arial"/>
                  <a:sym typeface="Arial"/>
                </a:defRPr>
              </a:pPr>
              <a:endParaRPr dirty="0"/>
            </a:p>
          </p:txBody>
        </p:sp>
        <p:sp>
          <p:nvSpPr>
            <p:cNvPr id="186" name="Shape 2892">
              <a:extLst>
                <a:ext uri="{FF2B5EF4-FFF2-40B4-BE49-F238E27FC236}">
                  <a16:creationId xmlns:a16="http://schemas.microsoft.com/office/drawing/2014/main" id="{5B5D0B8B-6E79-4C4E-94D2-0C4F12A13B3F}"/>
                </a:ext>
              </a:extLst>
            </p:cNvPr>
            <p:cNvSpPr/>
            <p:nvPr/>
          </p:nvSpPr>
          <p:spPr>
            <a:xfrm>
              <a:off x="7200452" y="7253806"/>
              <a:ext cx="1306205" cy="631715"/>
            </a:xfrm>
            <a:custGeom>
              <a:avLst/>
              <a:gdLst/>
              <a:ahLst/>
              <a:cxnLst>
                <a:cxn ang="0">
                  <a:pos x="wd2" y="hd2"/>
                </a:cxn>
                <a:cxn ang="5400000">
                  <a:pos x="wd2" y="hd2"/>
                </a:cxn>
                <a:cxn ang="10800000">
                  <a:pos x="wd2" y="hd2"/>
                </a:cxn>
                <a:cxn ang="16200000">
                  <a:pos x="wd2" y="hd2"/>
                </a:cxn>
              </a:cxnLst>
              <a:rect l="0" t="0" r="r" b="b"/>
              <a:pathLst>
                <a:path w="21600" h="21600" extrusionOk="0">
                  <a:moveTo>
                    <a:pt x="18945" y="745"/>
                  </a:moveTo>
                  <a:lnTo>
                    <a:pt x="17820" y="0"/>
                  </a:lnTo>
                  <a:lnTo>
                    <a:pt x="15885" y="0"/>
                  </a:lnTo>
                  <a:lnTo>
                    <a:pt x="14760" y="1490"/>
                  </a:lnTo>
                  <a:lnTo>
                    <a:pt x="13230" y="1490"/>
                  </a:lnTo>
                  <a:lnTo>
                    <a:pt x="12105" y="3724"/>
                  </a:lnTo>
                  <a:lnTo>
                    <a:pt x="10980" y="3724"/>
                  </a:lnTo>
                  <a:lnTo>
                    <a:pt x="10620" y="2234"/>
                  </a:lnTo>
                  <a:lnTo>
                    <a:pt x="9450" y="0"/>
                  </a:lnTo>
                  <a:lnTo>
                    <a:pt x="7965" y="2234"/>
                  </a:lnTo>
                  <a:lnTo>
                    <a:pt x="7560" y="2234"/>
                  </a:lnTo>
                  <a:lnTo>
                    <a:pt x="6795" y="1490"/>
                  </a:lnTo>
                  <a:lnTo>
                    <a:pt x="5670" y="2979"/>
                  </a:lnTo>
                  <a:lnTo>
                    <a:pt x="4545" y="5214"/>
                  </a:lnTo>
                  <a:lnTo>
                    <a:pt x="3015" y="9683"/>
                  </a:lnTo>
                  <a:lnTo>
                    <a:pt x="1125" y="9683"/>
                  </a:lnTo>
                  <a:lnTo>
                    <a:pt x="0" y="12662"/>
                  </a:lnTo>
                  <a:lnTo>
                    <a:pt x="0" y="16386"/>
                  </a:lnTo>
                  <a:lnTo>
                    <a:pt x="1485" y="18621"/>
                  </a:lnTo>
                  <a:lnTo>
                    <a:pt x="1125" y="19366"/>
                  </a:lnTo>
                  <a:lnTo>
                    <a:pt x="1890" y="20110"/>
                  </a:lnTo>
                  <a:lnTo>
                    <a:pt x="3015" y="21600"/>
                  </a:lnTo>
                  <a:lnTo>
                    <a:pt x="8325" y="20110"/>
                  </a:lnTo>
                  <a:lnTo>
                    <a:pt x="8325" y="17131"/>
                  </a:lnTo>
                  <a:lnTo>
                    <a:pt x="10620" y="15641"/>
                  </a:lnTo>
                  <a:lnTo>
                    <a:pt x="10980" y="14152"/>
                  </a:lnTo>
                  <a:lnTo>
                    <a:pt x="12870" y="14897"/>
                  </a:lnTo>
                  <a:lnTo>
                    <a:pt x="14760" y="10428"/>
                  </a:lnTo>
                  <a:lnTo>
                    <a:pt x="16290" y="10428"/>
                  </a:lnTo>
                  <a:lnTo>
                    <a:pt x="18180" y="9683"/>
                  </a:lnTo>
                  <a:lnTo>
                    <a:pt x="18540" y="9683"/>
                  </a:lnTo>
                  <a:lnTo>
                    <a:pt x="19710" y="10428"/>
                  </a:lnTo>
                  <a:lnTo>
                    <a:pt x="20475" y="10428"/>
                  </a:lnTo>
                  <a:lnTo>
                    <a:pt x="20835" y="5959"/>
                  </a:lnTo>
                  <a:lnTo>
                    <a:pt x="21600" y="1490"/>
                  </a:lnTo>
                  <a:lnTo>
                    <a:pt x="18945" y="745"/>
                  </a:lnTo>
                  <a:close/>
                </a:path>
              </a:pathLst>
            </a:custGeom>
            <a:solidFill>
              <a:srgbClr val="D8DEE3"/>
            </a:solidFill>
            <a:ln w="9525" cap="flat">
              <a:solidFill>
                <a:srgbClr val="FFFFFF"/>
              </a:solidFill>
              <a:prstDash val="solid"/>
              <a:round/>
            </a:ln>
            <a:effectLst/>
          </p:spPr>
          <p:txBody>
            <a:bodyPr wrap="square" lIns="50800" tIns="50800" rIns="50800" bIns="50800" numCol="1" anchor="ctr">
              <a:noAutofit/>
            </a:bodyPr>
            <a:lstStyle/>
            <a:p>
              <a:pPr marL="40639" marR="40639" algn="l" defTabSz="914400">
                <a:lnSpc>
                  <a:spcPct val="80000"/>
                </a:lnSpc>
                <a:defRPr sz="1400" b="1">
                  <a:uFill>
                    <a:solidFill>
                      <a:srgbClr val="FFFFFF"/>
                    </a:solidFill>
                  </a:uFill>
                  <a:latin typeface="Arial"/>
                  <a:ea typeface="Arial"/>
                  <a:cs typeface="Arial"/>
                  <a:sym typeface="Arial"/>
                </a:defRPr>
              </a:pPr>
              <a:endParaRPr dirty="0"/>
            </a:p>
          </p:txBody>
        </p:sp>
        <p:sp>
          <p:nvSpPr>
            <p:cNvPr id="187" name="Shape 2893">
              <a:extLst>
                <a:ext uri="{FF2B5EF4-FFF2-40B4-BE49-F238E27FC236}">
                  <a16:creationId xmlns:a16="http://schemas.microsoft.com/office/drawing/2014/main" id="{727EEF41-93D6-B84A-A283-96CEC381A089}"/>
                </a:ext>
              </a:extLst>
            </p:cNvPr>
            <p:cNvSpPr/>
            <p:nvPr/>
          </p:nvSpPr>
          <p:spPr>
            <a:xfrm>
              <a:off x="7796408" y="8342970"/>
              <a:ext cx="1191911" cy="1372342"/>
            </a:xfrm>
            <a:custGeom>
              <a:avLst/>
              <a:gdLst/>
              <a:ahLst/>
              <a:cxnLst>
                <a:cxn ang="0">
                  <a:pos x="wd2" y="hd2"/>
                </a:cxn>
                <a:cxn ang="5400000">
                  <a:pos x="wd2" y="hd2"/>
                </a:cxn>
                <a:cxn ang="10800000">
                  <a:pos x="wd2" y="hd2"/>
                </a:cxn>
                <a:cxn ang="16200000">
                  <a:pos x="wd2" y="hd2"/>
                </a:cxn>
              </a:cxnLst>
              <a:rect l="0" t="0" r="r" b="b"/>
              <a:pathLst>
                <a:path w="21600" h="21600" extrusionOk="0">
                  <a:moveTo>
                    <a:pt x="6214" y="18171"/>
                  </a:moveTo>
                  <a:lnTo>
                    <a:pt x="7890" y="18857"/>
                  </a:lnTo>
                  <a:lnTo>
                    <a:pt x="9123" y="18857"/>
                  </a:lnTo>
                  <a:lnTo>
                    <a:pt x="9962" y="19543"/>
                  </a:lnTo>
                  <a:lnTo>
                    <a:pt x="11638" y="21257"/>
                  </a:lnTo>
                  <a:lnTo>
                    <a:pt x="12427" y="21600"/>
                  </a:lnTo>
                  <a:lnTo>
                    <a:pt x="12871" y="20229"/>
                  </a:lnTo>
                  <a:lnTo>
                    <a:pt x="14104" y="19886"/>
                  </a:lnTo>
                  <a:lnTo>
                    <a:pt x="15337" y="19543"/>
                  </a:lnTo>
                  <a:lnTo>
                    <a:pt x="18247" y="18514"/>
                  </a:lnTo>
                  <a:lnTo>
                    <a:pt x="20367" y="18514"/>
                  </a:lnTo>
                  <a:lnTo>
                    <a:pt x="20762" y="17143"/>
                  </a:lnTo>
                  <a:lnTo>
                    <a:pt x="19923" y="16800"/>
                  </a:lnTo>
                  <a:lnTo>
                    <a:pt x="19923" y="15429"/>
                  </a:lnTo>
                  <a:lnTo>
                    <a:pt x="20762" y="15086"/>
                  </a:lnTo>
                  <a:lnTo>
                    <a:pt x="21600" y="13371"/>
                  </a:lnTo>
                  <a:lnTo>
                    <a:pt x="19529" y="12000"/>
                  </a:lnTo>
                  <a:lnTo>
                    <a:pt x="18690" y="10629"/>
                  </a:lnTo>
                  <a:lnTo>
                    <a:pt x="18247" y="9257"/>
                  </a:lnTo>
                  <a:lnTo>
                    <a:pt x="19085" y="7886"/>
                  </a:lnTo>
                  <a:lnTo>
                    <a:pt x="18247" y="7543"/>
                  </a:lnTo>
                  <a:lnTo>
                    <a:pt x="18247" y="5829"/>
                  </a:lnTo>
                  <a:lnTo>
                    <a:pt x="16175" y="6857"/>
                  </a:lnTo>
                  <a:lnTo>
                    <a:pt x="14104" y="6171"/>
                  </a:lnTo>
                  <a:lnTo>
                    <a:pt x="12033" y="5829"/>
                  </a:lnTo>
                  <a:lnTo>
                    <a:pt x="12871" y="4457"/>
                  </a:lnTo>
                  <a:lnTo>
                    <a:pt x="10800" y="3771"/>
                  </a:lnTo>
                  <a:lnTo>
                    <a:pt x="9123" y="2743"/>
                  </a:lnTo>
                  <a:lnTo>
                    <a:pt x="8729" y="1714"/>
                  </a:lnTo>
                  <a:lnTo>
                    <a:pt x="7052" y="686"/>
                  </a:lnTo>
                  <a:lnTo>
                    <a:pt x="6214" y="0"/>
                  </a:lnTo>
                  <a:lnTo>
                    <a:pt x="5819" y="343"/>
                  </a:lnTo>
                  <a:lnTo>
                    <a:pt x="3304" y="343"/>
                  </a:lnTo>
                  <a:lnTo>
                    <a:pt x="1627" y="1029"/>
                  </a:lnTo>
                  <a:lnTo>
                    <a:pt x="395" y="1029"/>
                  </a:lnTo>
                  <a:lnTo>
                    <a:pt x="0" y="2057"/>
                  </a:lnTo>
                  <a:lnTo>
                    <a:pt x="395" y="3429"/>
                  </a:lnTo>
                  <a:lnTo>
                    <a:pt x="1627" y="4800"/>
                  </a:lnTo>
                  <a:lnTo>
                    <a:pt x="2910" y="5143"/>
                  </a:lnTo>
                  <a:lnTo>
                    <a:pt x="1627" y="5486"/>
                  </a:lnTo>
                  <a:lnTo>
                    <a:pt x="1627" y="6857"/>
                  </a:lnTo>
                  <a:lnTo>
                    <a:pt x="395" y="6514"/>
                  </a:lnTo>
                  <a:lnTo>
                    <a:pt x="838" y="7200"/>
                  </a:lnTo>
                  <a:lnTo>
                    <a:pt x="2466" y="7200"/>
                  </a:lnTo>
                  <a:lnTo>
                    <a:pt x="2466" y="8571"/>
                  </a:lnTo>
                  <a:lnTo>
                    <a:pt x="2910" y="9943"/>
                  </a:lnTo>
                  <a:lnTo>
                    <a:pt x="4981" y="10971"/>
                  </a:lnTo>
                  <a:lnTo>
                    <a:pt x="3699" y="11657"/>
                  </a:lnTo>
                  <a:lnTo>
                    <a:pt x="4981" y="13371"/>
                  </a:lnTo>
                  <a:lnTo>
                    <a:pt x="2466" y="14057"/>
                  </a:lnTo>
                  <a:lnTo>
                    <a:pt x="2910" y="15086"/>
                  </a:lnTo>
                  <a:lnTo>
                    <a:pt x="1627" y="15086"/>
                  </a:lnTo>
                  <a:lnTo>
                    <a:pt x="1233" y="16457"/>
                  </a:lnTo>
                  <a:lnTo>
                    <a:pt x="0" y="17143"/>
                  </a:lnTo>
                  <a:lnTo>
                    <a:pt x="395" y="17829"/>
                  </a:lnTo>
                  <a:lnTo>
                    <a:pt x="395" y="19543"/>
                  </a:lnTo>
                  <a:lnTo>
                    <a:pt x="838" y="19543"/>
                  </a:lnTo>
                  <a:lnTo>
                    <a:pt x="4981" y="21600"/>
                  </a:lnTo>
                  <a:lnTo>
                    <a:pt x="4981" y="21257"/>
                  </a:lnTo>
                  <a:lnTo>
                    <a:pt x="6214" y="1817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88" name="Shape 2894">
              <a:extLst>
                <a:ext uri="{FF2B5EF4-FFF2-40B4-BE49-F238E27FC236}">
                  <a16:creationId xmlns:a16="http://schemas.microsoft.com/office/drawing/2014/main" id="{AAD2061B-34FA-9A45-A509-E9A13F7F6B1F}"/>
                </a:ext>
              </a:extLst>
            </p:cNvPr>
            <p:cNvSpPr/>
            <p:nvPr/>
          </p:nvSpPr>
          <p:spPr>
            <a:xfrm>
              <a:off x="7200452" y="7253806"/>
              <a:ext cx="1306205" cy="631715"/>
            </a:xfrm>
            <a:custGeom>
              <a:avLst/>
              <a:gdLst/>
              <a:ahLst/>
              <a:cxnLst>
                <a:cxn ang="0">
                  <a:pos x="wd2" y="hd2"/>
                </a:cxn>
                <a:cxn ang="5400000">
                  <a:pos x="wd2" y="hd2"/>
                </a:cxn>
                <a:cxn ang="10800000">
                  <a:pos x="wd2" y="hd2"/>
                </a:cxn>
                <a:cxn ang="16200000">
                  <a:pos x="wd2" y="hd2"/>
                </a:cxn>
              </a:cxnLst>
              <a:rect l="0" t="0" r="r" b="b"/>
              <a:pathLst>
                <a:path w="21600" h="21600" extrusionOk="0">
                  <a:moveTo>
                    <a:pt x="18945" y="745"/>
                  </a:moveTo>
                  <a:lnTo>
                    <a:pt x="17820" y="0"/>
                  </a:lnTo>
                  <a:lnTo>
                    <a:pt x="15885" y="0"/>
                  </a:lnTo>
                  <a:lnTo>
                    <a:pt x="14760" y="1490"/>
                  </a:lnTo>
                  <a:lnTo>
                    <a:pt x="13230" y="1490"/>
                  </a:lnTo>
                  <a:lnTo>
                    <a:pt x="12105" y="3724"/>
                  </a:lnTo>
                  <a:lnTo>
                    <a:pt x="10980" y="3724"/>
                  </a:lnTo>
                  <a:lnTo>
                    <a:pt x="10620" y="2234"/>
                  </a:lnTo>
                  <a:lnTo>
                    <a:pt x="9450" y="0"/>
                  </a:lnTo>
                  <a:lnTo>
                    <a:pt x="7965" y="2234"/>
                  </a:lnTo>
                  <a:lnTo>
                    <a:pt x="7560" y="2234"/>
                  </a:lnTo>
                  <a:lnTo>
                    <a:pt x="6795" y="1490"/>
                  </a:lnTo>
                  <a:lnTo>
                    <a:pt x="5670" y="2979"/>
                  </a:lnTo>
                  <a:lnTo>
                    <a:pt x="4545" y="5214"/>
                  </a:lnTo>
                  <a:lnTo>
                    <a:pt x="3015" y="9683"/>
                  </a:lnTo>
                  <a:lnTo>
                    <a:pt x="1125" y="9683"/>
                  </a:lnTo>
                  <a:lnTo>
                    <a:pt x="0" y="12662"/>
                  </a:lnTo>
                  <a:lnTo>
                    <a:pt x="0" y="16386"/>
                  </a:lnTo>
                  <a:lnTo>
                    <a:pt x="1485" y="18621"/>
                  </a:lnTo>
                  <a:lnTo>
                    <a:pt x="1125" y="19366"/>
                  </a:lnTo>
                  <a:lnTo>
                    <a:pt x="1890" y="20110"/>
                  </a:lnTo>
                  <a:lnTo>
                    <a:pt x="3015" y="21600"/>
                  </a:lnTo>
                  <a:lnTo>
                    <a:pt x="8325" y="20110"/>
                  </a:lnTo>
                  <a:lnTo>
                    <a:pt x="8325" y="17131"/>
                  </a:lnTo>
                  <a:lnTo>
                    <a:pt x="10620" y="15641"/>
                  </a:lnTo>
                  <a:lnTo>
                    <a:pt x="10980" y="14152"/>
                  </a:lnTo>
                  <a:lnTo>
                    <a:pt x="12870" y="14897"/>
                  </a:lnTo>
                  <a:lnTo>
                    <a:pt x="14760" y="10428"/>
                  </a:lnTo>
                  <a:lnTo>
                    <a:pt x="16290" y="10428"/>
                  </a:lnTo>
                  <a:lnTo>
                    <a:pt x="18180" y="9683"/>
                  </a:lnTo>
                  <a:lnTo>
                    <a:pt x="18180" y="9683"/>
                  </a:lnTo>
                  <a:lnTo>
                    <a:pt x="18540" y="9683"/>
                  </a:lnTo>
                  <a:lnTo>
                    <a:pt x="19710" y="10428"/>
                  </a:lnTo>
                  <a:lnTo>
                    <a:pt x="20475" y="10428"/>
                  </a:lnTo>
                  <a:lnTo>
                    <a:pt x="20835" y="5959"/>
                  </a:lnTo>
                  <a:lnTo>
                    <a:pt x="21600" y="1490"/>
                  </a:lnTo>
                  <a:lnTo>
                    <a:pt x="18945" y="745"/>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89" name="Shape 2895">
              <a:extLst>
                <a:ext uri="{FF2B5EF4-FFF2-40B4-BE49-F238E27FC236}">
                  <a16:creationId xmlns:a16="http://schemas.microsoft.com/office/drawing/2014/main" id="{0C805591-62B4-AD4D-B1C5-5E7ECCEE7D90}"/>
                </a:ext>
              </a:extLst>
            </p:cNvPr>
            <p:cNvSpPr/>
            <p:nvPr/>
          </p:nvSpPr>
          <p:spPr>
            <a:xfrm>
              <a:off x="7796408" y="8342970"/>
              <a:ext cx="1191911" cy="1372342"/>
            </a:xfrm>
            <a:custGeom>
              <a:avLst/>
              <a:gdLst/>
              <a:ahLst/>
              <a:cxnLst>
                <a:cxn ang="0">
                  <a:pos x="wd2" y="hd2"/>
                </a:cxn>
                <a:cxn ang="5400000">
                  <a:pos x="wd2" y="hd2"/>
                </a:cxn>
                <a:cxn ang="10800000">
                  <a:pos x="wd2" y="hd2"/>
                </a:cxn>
                <a:cxn ang="16200000">
                  <a:pos x="wd2" y="hd2"/>
                </a:cxn>
              </a:cxnLst>
              <a:rect l="0" t="0" r="r" b="b"/>
              <a:pathLst>
                <a:path w="21600" h="21600" extrusionOk="0">
                  <a:moveTo>
                    <a:pt x="6214" y="18171"/>
                  </a:moveTo>
                  <a:lnTo>
                    <a:pt x="7890" y="18857"/>
                  </a:lnTo>
                  <a:lnTo>
                    <a:pt x="9123" y="18857"/>
                  </a:lnTo>
                  <a:lnTo>
                    <a:pt x="9962" y="19543"/>
                  </a:lnTo>
                  <a:lnTo>
                    <a:pt x="11638" y="21257"/>
                  </a:lnTo>
                  <a:lnTo>
                    <a:pt x="12427" y="21600"/>
                  </a:lnTo>
                  <a:lnTo>
                    <a:pt x="12871" y="20229"/>
                  </a:lnTo>
                  <a:lnTo>
                    <a:pt x="14104" y="19886"/>
                  </a:lnTo>
                  <a:lnTo>
                    <a:pt x="15337" y="19543"/>
                  </a:lnTo>
                  <a:lnTo>
                    <a:pt x="18247" y="18514"/>
                  </a:lnTo>
                  <a:lnTo>
                    <a:pt x="20367" y="18514"/>
                  </a:lnTo>
                  <a:lnTo>
                    <a:pt x="20762" y="17143"/>
                  </a:lnTo>
                  <a:lnTo>
                    <a:pt x="19923" y="16800"/>
                  </a:lnTo>
                  <a:lnTo>
                    <a:pt x="19923" y="15429"/>
                  </a:lnTo>
                  <a:lnTo>
                    <a:pt x="20762" y="15086"/>
                  </a:lnTo>
                  <a:lnTo>
                    <a:pt x="21600" y="13371"/>
                  </a:lnTo>
                  <a:lnTo>
                    <a:pt x="19529" y="12000"/>
                  </a:lnTo>
                  <a:lnTo>
                    <a:pt x="18690" y="10629"/>
                  </a:lnTo>
                  <a:lnTo>
                    <a:pt x="18247" y="9257"/>
                  </a:lnTo>
                  <a:lnTo>
                    <a:pt x="19085" y="7886"/>
                  </a:lnTo>
                  <a:lnTo>
                    <a:pt x="18247" y="7543"/>
                  </a:lnTo>
                  <a:lnTo>
                    <a:pt x="18247" y="5829"/>
                  </a:lnTo>
                  <a:lnTo>
                    <a:pt x="16175" y="6857"/>
                  </a:lnTo>
                  <a:lnTo>
                    <a:pt x="14104" y="6171"/>
                  </a:lnTo>
                  <a:lnTo>
                    <a:pt x="12033" y="5829"/>
                  </a:lnTo>
                  <a:lnTo>
                    <a:pt x="12871" y="4457"/>
                  </a:lnTo>
                  <a:lnTo>
                    <a:pt x="10800" y="3771"/>
                  </a:lnTo>
                  <a:lnTo>
                    <a:pt x="9123" y="2743"/>
                  </a:lnTo>
                  <a:lnTo>
                    <a:pt x="8729" y="1714"/>
                  </a:lnTo>
                  <a:lnTo>
                    <a:pt x="7052" y="686"/>
                  </a:lnTo>
                  <a:lnTo>
                    <a:pt x="6214" y="0"/>
                  </a:lnTo>
                  <a:lnTo>
                    <a:pt x="5819" y="343"/>
                  </a:lnTo>
                  <a:lnTo>
                    <a:pt x="3304" y="343"/>
                  </a:lnTo>
                  <a:lnTo>
                    <a:pt x="1627" y="1029"/>
                  </a:lnTo>
                  <a:lnTo>
                    <a:pt x="395" y="1029"/>
                  </a:lnTo>
                  <a:lnTo>
                    <a:pt x="0" y="2057"/>
                  </a:lnTo>
                  <a:lnTo>
                    <a:pt x="395" y="3429"/>
                  </a:lnTo>
                  <a:lnTo>
                    <a:pt x="1627" y="4800"/>
                  </a:lnTo>
                  <a:lnTo>
                    <a:pt x="2910" y="5143"/>
                  </a:lnTo>
                  <a:lnTo>
                    <a:pt x="1627" y="5486"/>
                  </a:lnTo>
                  <a:lnTo>
                    <a:pt x="1627" y="6857"/>
                  </a:lnTo>
                  <a:lnTo>
                    <a:pt x="395" y="6514"/>
                  </a:lnTo>
                  <a:lnTo>
                    <a:pt x="838" y="7200"/>
                  </a:lnTo>
                  <a:lnTo>
                    <a:pt x="2466" y="7200"/>
                  </a:lnTo>
                  <a:lnTo>
                    <a:pt x="2466" y="8571"/>
                  </a:lnTo>
                  <a:lnTo>
                    <a:pt x="2910" y="9943"/>
                  </a:lnTo>
                  <a:lnTo>
                    <a:pt x="4981" y="10971"/>
                  </a:lnTo>
                  <a:lnTo>
                    <a:pt x="3699" y="11657"/>
                  </a:lnTo>
                  <a:lnTo>
                    <a:pt x="4981" y="13371"/>
                  </a:lnTo>
                  <a:lnTo>
                    <a:pt x="2466" y="14057"/>
                  </a:lnTo>
                  <a:lnTo>
                    <a:pt x="2910" y="15086"/>
                  </a:lnTo>
                  <a:lnTo>
                    <a:pt x="1627" y="15086"/>
                  </a:lnTo>
                  <a:lnTo>
                    <a:pt x="1233" y="16457"/>
                  </a:lnTo>
                  <a:lnTo>
                    <a:pt x="0" y="17143"/>
                  </a:lnTo>
                  <a:lnTo>
                    <a:pt x="395" y="17829"/>
                  </a:lnTo>
                  <a:lnTo>
                    <a:pt x="395" y="19543"/>
                  </a:lnTo>
                  <a:lnTo>
                    <a:pt x="838" y="19543"/>
                  </a:lnTo>
                  <a:lnTo>
                    <a:pt x="4981" y="21600"/>
                  </a:lnTo>
                  <a:lnTo>
                    <a:pt x="4981" y="21257"/>
                  </a:lnTo>
                  <a:lnTo>
                    <a:pt x="6214" y="1817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0" name="Shape 2896">
              <a:extLst>
                <a:ext uri="{FF2B5EF4-FFF2-40B4-BE49-F238E27FC236}">
                  <a16:creationId xmlns:a16="http://schemas.microsoft.com/office/drawing/2014/main" id="{BDDE00A2-242C-8D41-8D9D-5718FF04D429}"/>
                </a:ext>
              </a:extLst>
            </p:cNvPr>
            <p:cNvSpPr/>
            <p:nvPr/>
          </p:nvSpPr>
          <p:spPr>
            <a:xfrm>
              <a:off x="8071256" y="9497479"/>
              <a:ext cx="571466" cy="958462"/>
            </a:xfrm>
            <a:custGeom>
              <a:avLst/>
              <a:gdLst/>
              <a:ahLst/>
              <a:cxnLst>
                <a:cxn ang="0">
                  <a:pos x="wd2" y="hd2"/>
                </a:cxn>
                <a:cxn ang="5400000">
                  <a:pos x="wd2" y="hd2"/>
                </a:cxn>
                <a:cxn ang="10800000">
                  <a:pos x="wd2" y="hd2"/>
                </a:cxn>
                <a:cxn ang="16200000">
                  <a:pos x="wd2" y="hd2"/>
                </a:cxn>
              </a:cxnLst>
              <a:rect l="0" t="0" r="r" b="b"/>
              <a:pathLst>
                <a:path w="21600" h="21600" extrusionOk="0">
                  <a:moveTo>
                    <a:pt x="15531" y="18655"/>
                  </a:moveTo>
                  <a:lnTo>
                    <a:pt x="19029" y="17673"/>
                  </a:lnTo>
                  <a:lnTo>
                    <a:pt x="19029" y="15218"/>
                  </a:lnTo>
                  <a:lnTo>
                    <a:pt x="21600" y="14236"/>
                  </a:lnTo>
                  <a:lnTo>
                    <a:pt x="19954" y="11782"/>
                  </a:lnTo>
                  <a:lnTo>
                    <a:pt x="17280" y="11291"/>
                  </a:lnTo>
                  <a:lnTo>
                    <a:pt x="14709" y="9327"/>
                  </a:lnTo>
                  <a:lnTo>
                    <a:pt x="13886" y="5891"/>
                  </a:lnTo>
                  <a:lnTo>
                    <a:pt x="13886" y="4418"/>
                  </a:lnTo>
                  <a:lnTo>
                    <a:pt x="10389" y="1964"/>
                  </a:lnTo>
                  <a:lnTo>
                    <a:pt x="8640" y="982"/>
                  </a:lnTo>
                  <a:lnTo>
                    <a:pt x="6069" y="982"/>
                  </a:lnTo>
                  <a:lnTo>
                    <a:pt x="2571" y="0"/>
                  </a:lnTo>
                  <a:lnTo>
                    <a:pt x="0" y="4418"/>
                  </a:lnTo>
                  <a:lnTo>
                    <a:pt x="0" y="4909"/>
                  </a:lnTo>
                  <a:lnTo>
                    <a:pt x="1749" y="5400"/>
                  </a:lnTo>
                  <a:lnTo>
                    <a:pt x="3394" y="6382"/>
                  </a:lnTo>
                  <a:lnTo>
                    <a:pt x="3394" y="7364"/>
                  </a:lnTo>
                  <a:lnTo>
                    <a:pt x="3394" y="9818"/>
                  </a:lnTo>
                  <a:lnTo>
                    <a:pt x="4320" y="15218"/>
                  </a:lnTo>
                  <a:lnTo>
                    <a:pt x="6891" y="17673"/>
                  </a:lnTo>
                  <a:lnTo>
                    <a:pt x="11211" y="19636"/>
                  </a:lnTo>
                  <a:lnTo>
                    <a:pt x="13886" y="21600"/>
                  </a:lnTo>
                  <a:lnTo>
                    <a:pt x="15531" y="21109"/>
                  </a:lnTo>
                  <a:lnTo>
                    <a:pt x="15531" y="18655"/>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1" name="Shape 2897">
              <a:extLst>
                <a:ext uri="{FF2B5EF4-FFF2-40B4-BE49-F238E27FC236}">
                  <a16:creationId xmlns:a16="http://schemas.microsoft.com/office/drawing/2014/main" id="{4395700D-32A7-6548-8A62-92056E24CB11}"/>
                </a:ext>
              </a:extLst>
            </p:cNvPr>
            <p:cNvSpPr/>
            <p:nvPr/>
          </p:nvSpPr>
          <p:spPr>
            <a:xfrm>
              <a:off x="8438618" y="9497479"/>
              <a:ext cx="1649084" cy="1916923"/>
            </a:xfrm>
            <a:custGeom>
              <a:avLst/>
              <a:gdLst/>
              <a:ahLst/>
              <a:cxnLst>
                <a:cxn ang="0">
                  <a:pos x="wd2" y="hd2"/>
                </a:cxn>
                <a:cxn ang="5400000">
                  <a:pos x="wd2" y="hd2"/>
                </a:cxn>
                <a:cxn ang="10800000">
                  <a:pos x="wd2" y="hd2"/>
                </a:cxn>
                <a:cxn ang="16200000">
                  <a:pos x="wd2" y="hd2"/>
                </a:cxn>
              </a:cxnLst>
              <a:rect l="0" t="0" r="r" b="b"/>
              <a:pathLst>
                <a:path w="21600" h="21600" extrusionOk="0">
                  <a:moveTo>
                    <a:pt x="20994" y="2209"/>
                  </a:moveTo>
                  <a:lnTo>
                    <a:pt x="21600" y="736"/>
                  </a:lnTo>
                  <a:lnTo>
                    <a:pt x="20709" y="0"/>
                  </a:lnTo>
                  <a:lnTo>
                    <a:pt x="19818" y="0"/>
                  </a:lnTo>
                  <a:lnTo>
                    <a:pt x="20103" y="1227"/>
                  </a:lnTo>
                  <a:lnTo>
                    <a:pt x="18891" y="1718"/>
                  </a:lnTo>
                  <a:lnTo>
                    <a:pt x="16788" y="2209"/>
                  </a:lnTo>
                  <a:lnTo>
                    <a:pt x="15897" y="2209"/>
                  </a:lnTo>
                  <a:lnTo>
                    <a:pt x="14685" y="2209"/>
                  </a:lnTo>
                  <a:lnTo>
                    <a:pt x="13509" y="1718"/>
                  </a:lnTo>
                  <a:lnTo>
                    <a:pt x="11691" y="2700"/>
                  </a:lnTo>
                  <a:lnTo>
                    <a:pt x="10194" y="3191"/>
                  </a:lnTo>
                  <a:lnTo>
                    <a:pt x="8697" y="3191"/>
                  </a:lnTo>
                  <a:lnTo>
                    <a:pt x="8412" y="4173"/>
                  </a:lnTo>
                  <a:lnTo>
                    <a:pt x="5988" y="4418"/>
                  </a:lnTo>
                  <a:lnTo>
                    <a:pt x="4776" y="5645"/>
                  </a:lnTo>
                  <a:lnTo>
                    <a:pt x="3885" y="5645"/>
                  </a:lnTo>
                  <a:lnTo>
                    <a:pt x="2673" y="6136"/>
                  </a:lnTo>
                  <a:lnTo>
                    <a:pt x="2388" y="6136"/>
                  </a:lnTo>
                  <a:lnTo>
                    <a:pt x="2673" y="7118"/>
                  </a:lnTo>
                  <a:lnTo>
                    <a:pt x="1782" y="7609"/>
                  </a:lnTo>
                  <a:lnTo>
                    <a:pt x="1782" y="8836"/>
                  </a:lnTo>
                  <a:lnTo>
                    <a:pt x="570" y="9327"/>
                  </a:lnTo>
                  <a:lnTo>
                    <a:pt x="570" y="10555"/>
                  </a:lnTo>
                  <a:lnTo>
                    <a:pt x="0" y="10800"/>
                  </a:lnTo>
                  <a:lnTo>
                    <a:pt x="1176" y="12027"/>
                  </a:lnTo>
                  <a:lnTo>
                    <a:pt x="2673" y="13009"/>
                  </a:lnTo>
                  <a:lnTo>
                    <a:pt x="2103" y="14236"/>
                  </a:lnTo>
                  <a:lnTo>
                    <a:pt x="3279" y="14236"/>
                  </a:lnTo>
                  <a:lnTo>
                    <a:pt x="4206" y="14727"/>
                  </a:lnTo>
                  <a:lnTo>
                    <a:pt x="7200" y="14727"/>
                  </a:lnTo>
                  <a:lnTo>
                    <a:pt x="10194" y="14482"/>
                  </a:lnTo>
                  <a:lnTo>
                    <a:pt x="12903" y="14727"/>
                  </a:lnTo>
                  <a:lnTo>
                    <a:pt x="12012" y="15218"/>
                  </a:lnTo>
                  <a:lnTo>
                    <a:pt x="11691" y="15709"/>
                  </a:lnTo>
                  <a:lnTo>
                    <a:pt x="10479" y="15709"/>
                  </a:lnTo>
                  <a:lnTo>
                    <a:pt x="9303" y="15464"/>
                  </a:lnTo>
                  <a:lnTo>
                    <a:pt x="7485" y="14973"/>
                  </a:lnTo>
                  <a:lnTo>
                    <a:pt x="6594" y="15464"/>
                  </a:lnTo>
                  <a:lnTo>
                    <a:pt x="5703" y="15709"/>
                  </a:lnTo>
                  <a:lnTo>
                    <a:pt x="4776" y="16936"/>
                  </a:lnTo>
                  <a:lnTo>
                    <a:pt x="5703" y="17427"/>
                  </a:lnTo>
                  <a:lnTo>
                    <a:pt x="6594" y="17918"/>
                  </a:lnTo>
                  <a:lnTo>
                    <a:pt x="7200" y="18164"/>
                  </a:lnTo>
                  <a:lnTo>
                    <a:pt x="7485" y="19145"/>
                  </a:lnTo>
                  <a:lnTo>
                    <a:pt x="8412" y="20618"/>
                  </a:lnTo>
                  <a:lnTo>
                    <a:pt x="8982" y="19882"/>
                  </a:lnTo>
                  <a:lnTo>
                    <a:pt x="9909" y="20127"/>
                  </a:lnTo>
                  <a:lnTo>
                    <a:pt x="11085" y="21600"/>
                  </a:lnTo>
                  <a:lnTo>
                    <a:pt x="12012" y="20127"/>
                  </a:lnTo>
                  <a:lnTo>
                    <a:pt x="14115" y="21109"/>
                  </a:lnTo>
                  <a:lnTo>
                    <a:pt x="11691" y="17427"/>
                  </a:lnTo>
                  <a:lnTo>
                    <a:pt x="12582" y="17673"/>
                  </a:lnTo>
                  <a:lnTo>
                    <a:pt x="13188" y="17918"/>
                  </a:lnTo>
                  <a:lnTo>
                    <a:pt x="13188" y="18409"/>
                  </a:lnTo>
                  <a:lnTo>
                    <a:pt x="13794" y="17673"/>
                  </a:lnTo>
                  <a:lnTo>
                    <a:pt x="14685" y="17182"/>
                  </a:lnTo>
                  <a:lnTo>
                    <a:pt x="12582" y="16200"/>
                  </a:lnTo>
                  <a:lnTo>
                    <a:pt x="14400" y="15709"/>
                  </a:lnTo>
                  <a:lnTo>
                    <a:pt x="16218" y="16200"/>
                  </a:lnTo>
                  <a:lnTo>
                    <a:pt x="15897" y="14973"/>
                  </a:lnTo>
                  <a:lnTo>
                    <a:pt x="15612" y="14236"/>
                  </a:lnTo>
                  <a:lnTo>
                    <a:pt x="14685" y="13745"/>
                  </a:lnTo>
                  <a:lnTo>
                    <a:pt x="15612" y="13745"/>
                  </a:lnTo>
                  <a:lnTo>
                    <a:pt x="16218" y="14236"/>
                  </a:lnTo>
                  <a:lnTo>
                    <a:pt x="17109" y="14727"/>
                  </a:lnTo>
                  <a:lnTo>
                    <a:pt x="18321" y="14482"/>
                  </a:lnTo>
                  <a:lnTo>
                    <a:pt x="16503" y="13500"/>
                  </a:lnTo>
                  <a:lnTo>
                    <a:pt x="15006" y="12518"/>
                  </a:lnTo>
                  <a:lnTo>
                    <a:pt x="12582" y="11782"/>
                  </a:lnTo>
                  <a:lnTo>
                    <a:pt x="12012" y="11782"/>
                  </a:lnTo>
                  <a:lnTo>
                    <a:pt x="12012" y="12273"/>
                  </a:lnTo>
                  <a:lnTo>
                    <a:pt x="12297" y="12764"/>
                  </a:lnTo>
                  <a:lnTo>
                    <a:pt x="11085" y="12518"/>
                  </a:lnTo>
                  <a:lnTo>
                    <a:pt x="10479" y="12273"/>
                  </a:lnTo>
                  <a:lnTo>
                    <a:pt x="10479" y="11536"/>
                  </a:lnTo>
                  <a:lnTo>
                    <a:pt x="10479" y="10800"/>
                  </a:lnTo>
                  <a:lnTo>
                    <a:pt x="12012" y="11045"/>
                  </a:lnTo>
                  <a:lnTo>
                    <a:pt x="12012" y="10309"/>
                  </a:lnTo>
                  <a:lnTo>
                    <a:pt x="11406" y="9818"/>
                  </a:lnTo>
                  <a:lnTo>
                    <a:pt x="9588" y="8836"/>
                  </a:lnTo>
                  <a:lnTo>
                    <a:pt x="8412" y="7364"/>
                  </a:lnTo>
                  <a:lnTo>
                    <a:pt x="8697" y="6873"/>
                  </a:lnTo>
                  <a:lnTo>
                    <a:pt x="9303" y="6136"/>
                  </a:lnTo>
                  <a:lnTo>
                    <a:pt x="9588" y="6873"/>
                  </a:lnTo>
                  <a:lnTo>
                    <a:pt x="10479" y="7118"/>
                  </a:lnTo>
                  <a:lnTo>
                    <a:pt x="11406" y="7364"/>
                  </a:lnTo>
                  <a:lnTo>
                    <a:pt x="12012" y="8100"/>
                  </a:lnTo>
                  <a:lnTo>
                    <a:pt x="12012" y="7118"/>
                  </a:lnTo>
                  <a:lnTo>
                    <a:pt x="12903" y="6382"/>
                  </a:lnTo>
                  <a:lnTo>
                    <a:pt x="13188" y="4909"/>
                  </a:lnTo>
                  <a:lnTo>
                    <a:pt x="13794" y="4418"/>
                  </a:lnTo>
                  <a:lnTo>
                    <a:pt x="14685" y="4173"/>
                  </a:lnTo>
                  <a:lnTo>
                    <a:pt x="17715" y="3436"/>
                  </a:lnTo>
                  <a:lnTo>
                    <a:pt x="19212" y="3436"/>
                  </a:lnTo>
                  <a:lnTo>
                    <a:pt x="20103" y="3436"/>
                  </a:lnTo>
                  <a:lnTo>
                    <a:pt x="20424" y="3927"/>
                  </a:lnTo>
                  <a:lnTo>
                    <a:pt x="21315" y="2945"/>
                  </a:lnTo>
                  <a:lnTo>
                    <a:pt x="20994" y="2209"/>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2" name="Shape 2898">
              <a:extLst>
                <a:ext uri="{FF2B5EF4-FFF2-40B4-BE49-F238E27FC236}">
                  <a16:creationId xmlns:a16="http://schemas.microsoft.com/office/drawing/2014/main" id="{B17FC9E7-680B-E44F-8E52-BDF3F16767E7}"/>
                </a:ext>
              </a:extLst>
            </p:cNvPr>
            <p:cNvSpPr/>
            <p:nvPr/>
          </p:nvSpPr>
          <p:spPr>
            <a:xfrm>
              <a:off x="8071256" y="9497479"/>
              <a:ext cx="571466" cy="958462"/>
            </a:xfrm>
            <a:custGeom>
              <a:avLst/>
              <a:gdLst/>
              <a:ahLst/>
              <a:cxnLst>
                <a:cxn ang="0">
                  <a:pos x="wd2" y="hd2"/>
                </a:cxn>
                <a:cxn ang="5400000">
                  <a:pos x="wd2" y="hd2"/>
                </a:cxn>
                <a:cxn ang="10800000">
                  <a:pos x="wd2" y="hd2"/>
                </a:cxn>
                <a:cxn ang="16200000">
                  <a:pos x="wd2" y="hd2"/>
                </a:cxn>
              </a:cxnLst>
              <a:rect l="0" t="0" r="r" b="b"/>
              <a:pathLst>
                <a:path w="21600" h="21600" extrusionOk="0">
                  <a:moveTo>
                    <a:pt x="15531" y="18655"/>
                  </a:moveTo>
                  <a:lnTo>
                    <a:pt x="19029" y="17673"/>
                  </a:lnTo>
                  <a:lnTo>
                    <a:pt x="19029" y="15218"/>
                  </a:lnTo>
                  <a:lnTo>
                    <a:pt x="21600" y="14236"/>
                  </a:lnTo>
                  <a:lnTo>
                    <a:pt x="19954" y="11782"/>
                  </a:lnTo>
                  <a:lnTo>
                    <a:pt x="17280" y="11291"/>
                  </a:lnTo>
                  <a:lnTo>
                    <a:pt x="14709" y="9327"/>
                  </a:lnTo>
                  <a:lnTo>
                    <a:pt x="13886" y="5891"/>
                  </a:lnTo>
                  <a:lnTo>
                    <a:pt x="13886" y="4418"/>
                  </a:lnTo>
                  <a:lnTo>
                    <a:pt x="13886" y="4418"/>
                  </a:lnTo>
                  <a:lnTo>
                    <a:pt x="10389" y="1964"/>
                  </a:lnTo>
                  <a:lnTo>
                    <a:pt x="8640" y="982"/>
                  </a:lnTo>
                  <a:lnTo>
                    <a:pt x="6069" y="982"/>
                  </a:lnTo>
                  <a:lnTo>
                    <a:pt x="2571" y="0"/>
                  </a:lnTo>
                  <a:lnTo>
                    <a:pt x="0" y="4418"/>
                  </a:lnTo>
                  <a:lnTo>
                    <a:pt x="0" y="4909"/>
                  </a:lnTo>
                  <a:lnTo>
                    <a:pt x="1749" y="5400"/>
                  </a:lnTo>
                  <a:lnTo>
                    <a:pt x="3394" y="6382"/>
                  </a:lnTo>
                  <a:lnTo>
                    <a:pt x="3394" y="7364"/>
                  </a:lnTo>
                  <a:lnTo>
                    <a:pt x="3394" y="9818"/>
                  </a:lnTo>
                  <a:lnTo>
                    <a:pt x="4320" y="15218"/>
                  </a:lnTo>
                  <a:lnTo>
                    <a:pt x="6891" y="17673"/>
                  </a:lnTo>
                  <a:lnTo>
                    <a:pt x="11211" y="19636"/>
                  </a:lnTo>
                  <a:lnTo>
                    <a:pt x="13886" y="21600"/>
                  </a:lnTo>
                  <a:lnTo>
                    <a:pt x="15531" y="21109"/>
                  </a:lnTo>
                  <a:lnTo>
                    <a:pt x="15531" y="18655"/>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3" name="Shape 2899">
              <a:extLst>
                <a:ext uri="{FF2B5EF4-FFF2-40B4-BE49-F238E27FC236}">
                  <a16:creationId xmlns:a16="http://schemas.microsoft.com/office/drawing/2014/main" id="{01BE3F11-1009-5F44-86A1-366059D4F3DA}"/>
                </a:ext>
              </a:extLst>
            </p:cNvPr>
            <p:cNvSpPr/>
            <p:nvPr/>
          </p:nvSpPr>
          <p:spPr>
            <a:xfrm>
              <a:off x="8438618" y="9497479"/>
              <a:ext cx="1649084" cy="1916923"/>
            </a:xfrm>
            <a:custGeom>
              <a:avLst/>
              <a:gdLst/>
              <a:ahLst/>
              <a:cxnLst>
                <a:cxn ang="0">
                  <a:pos x="wd2" y="hd2"/>
                </a:cxn>
                <a:cxn ang="5400000">
                  <a:pos x="wd2" y="hd2"/>
                </a:cxn>
                <a:cxn ang="10800000">
                  <a:pos x="wd2" y="hd2"/>
                </a:cxn>
                <a:cxn ang="16200000">
                  <a:pos x="wd2" y="hd2"/>
                </a:cxn>
              </a:cxnLst>
              <a:rect l="0" t="0" r="r" b="b"/>
              <a:pathLst>
                <a:path w="21600" h="21600" extrusionOk="0">
                  <a:moveTo>
                    <a:pt x="20994" y="2209"/>
                  </a:moveTo>
                  <a:lnTo>
                    <a:pt x="21600" y="736"/>
                  </a:lnTo>
                  <a:lnTo>
                    <a:pt x="20709" y="0"/>
                  </a:lnTo>
                  <a:lnTo>
                    <a:pt x="19818" y="0"/>
                  </a:lnTo>
                  <a:lnTo>
                    <a:pt x="20103" y="1227"/>
                  </a:lnTo>
                  <a:lnTo>
                    <a:pt x="18891" y="1718"/>
                  </a:lnTo>
                  <a:lnTo>
                    <a:pt x="16788" y="2209"/>
                  </a:lnTo>
                  <a:lnTo>
                    <a:pt x="15897" y="2209"/>
                  </a:lnTo>
                  <a:lnTo>
                    <a:pt x="14685" y="2209"/>
                  </a:lnTo>
                  <a:lnTo>
                    <a:pt x="13509" y="1718"/>
                  </a:lnTo>
                  <a:lnTo>
                    <a:pt x="11691" y="2700"/>
                  </a:lnTo>
                  <a:lnTo>
                    <a:pt x="10194" y="3191"/>
                  </a:lnTo>
                  <a:lnTo>
                    <a:pt x="8697" y="3191"/>
                  </a:lnTo>
                  <a:lnTo>
                    <a:pt x="8412" y="4173"/>
                  </a:lnTo>
                  <a:lnTo>
                    <a:pt x="5988" y="4418"/>
                  </a:lnTo>
                  <a:lnTo>
                    <a:pt x="4776" y="5645"/>
                  </a:lnTo>
                  <a:lnTo>
                    <a:pt x="3885" y="5645"/>
                  </a:lnTo>
                  <a:lnTo>
                    <a:pt x="2673" y="6136"/>
                  </a:lnTo>
                  <a:lnTo>
                    <a:pt x="2388" y="6136"/>
                  </a:lnTo>
                  <a:lnTo>
                    <a:pt x="2673" y="7118"/>
                  </a:lnTo>
                  <a:lnTo>
                    <a:pt x="1782" y="7609"/>
                  </a:lnTo>
                  <a:lnTo>
                    <a:pt x="1782" y="8836"/>
                  </a:lnTo>
                  <a:lnTo>
                    <a:pt x="570" y="9327"/>
                  </a:lnTo>
                  <a:lnTo>
                    <a:pt x="570" y="10555"/>
                  </a:lnTo>
                  <a:lnTo>
                    <a:pt x="0" y="10800"/>
                  </a:lnTo>
                  <a:lnTo>
                    <a:pt x="1176" y="12027"/>
                  </a:lnTo>
                  <a:lnTo>
                    <a:pt x="2673" y="13009"/>
                  </a:lnTo>
                  <a:lnTo>
                    <a:pt x="2103" y="14236"/>
                  </a:lnTo>
                  <a:lnTo>
                    <a:pt x="3279" y="14236"/>
                  </a:lnTo>
                  <a:lnTo>
                    <a:pt x="4206" y="14727"/>
                  </a:lnTo>
                  <a:lnTo>
                    <a:pt x="7200" y="14727"/>
                  </a:lnTo>
                  <a:lnTo>
                    <a:pt x="10194" y="14482"/>
                  </a:lnTo>
                  <a:lnTo>
                    <a:pt x="12903" y="14727"/>
                  </a:lnTo>
                  <a:lnTo>
                    <a:pt x="12012" y="15218"/>
                  </a:lnTo>
                  <a:lnTo>
                    <a:pt x="11691" y="15709"/>
                  </a:lnTo>
                  <a:lnTo>
                    <a:pt x="10479" y="15709"/>
                  </a:lnTo>
                  <a:lnTo>
                    <a:pt x="9303" y="15464"/>
                  </a:lnTo>
                  <a:lnTo>
                    <a:pt x="7485" y="14973"/>
                  </a:lnTo>
                  <a:lnTo>
                    <a:pt x="6594" y="15464"/>
                  </a:lnTo>
                  <a:lnTo>
                    <a:pt x="5703" y="15709"/>
                  </a:lnTo>
                  <a:lnTo>
                    <a:pt x="4776" y="16936"/>
                  </a:lnTo>
                  <a:lnTo>
                    <a:pt x="5703" y="17427"/>
                  </a:lnTo>
                  <a:lnTo>
                    <a:pt x="6594" y="17918"/>
                  </a:lnTo>
                  <a:lnTo>
                    <a:pt x="7200" y="18164"/>
                  </a:lnTo>
                  <a:lnTo>
                    <a:pt x="7485" y="19145"/>
                  </a:lnTo>
                  <a:lnTo>
                    <a:pt x="8412" y="20618"/>
                  </a:lnTo>
                  <a:lnTo>
                    <a:pt x="8982" y="19882"/>
                  </a:lnTo>
                  <a:lnTo>
                    <a:pt x="9909" y="20127"/>
                  </a:lnTo>
                  <a:lnTo>
                    <a:pt x="11085" y="21600"/>
                  </a:lnTo>
                  <a:lnTo>
                    <a:pt x="12012" y="20127"/>
                  </a:lnTo>
                  <a:lnTo>
                    <a:pt x="14115" y="21109"/>
                  </a:lnTo>
                  <a:lnTo>
                    <a:pt x="11691" y="17427"/>
                  </a:lnTo>
                  <a:lnTo>
                    <a:pt x="12582" y="17673"/>
                  </a:lnTo>
                  <a:lnTo>
                    <a:pt x="13188" y="17918"/>
                  </a:lnTo>
                  <a:lnTo>
                    <a:pt x="13188" y="18409"/>
                  </a:lnTo>
                  <a:lnTo>
                    <a:pt x="13794" y="17673"/>
                  </a:lnTo>
                  <a:lnTo>
                    <a:pt x="14685" y="17182"/>
                  </a:lnTo>
                  <a:lnTo>
                    <a:pt x="12582" y="16200"/>
                  </a:lnTo>
                  <a:lnTo>
                    <a:pt x="14400" y="15709"/>
                  </a:lnTo>
                  <a:lnTo>
                    <a:pt x="16218" y="16200"/>
                  </a:lnTo>
                  <a:lnTo>
                    <a:pt x="15897" y="14973"/>
                  </a:lnTo>
                  <a:lnTo>
                    <a:pt x="15612" y="14236"/>
                  </a:lnTo>
                  <a:lnTo>
                    <a:pt x="14685" y="13745"/>
                  </a:lnTo>
                  <a:lnTo>
                    <a:pt x="15612" y="13745"/>
                  </a:lnTo>
                  <a:lnTo>
                    <a:pt x="16218" y="14236"/>
                  </a:lnTo>
                  <a:lnTo>
                    <a:pt x="17109" y="14727"/>
                  </a:lnTo>
                  <a:lnTo>
                    <a:pt x="18321" y="14482"/>
                  </a:lnTo>
                  <a:lnTo>
                    <a:pt x="16503" y="13500"/>
                  </a:lnTo>
                  <a:lnTo>
                    <a:pt x="15006" y="12518"/>
                  </a:lnTo>
                  <a:lnTo>
                    <a:pt x="12582" y="11782"/>
                  </a:lnTo>
                  <a:lnTo>
                    <a:pt x="12012" y="11782"/>
                  </a:lnTo>
                  <a:lnTo>
                    <a:pt x="12012" y="12273"/>
                  </a:lnTo>
                  <a:lnTo>
                    <a:pt x="12297" y="12764"/>
                  </a:lnTo>
                  <a:lnTo>
                    <a:pt x="11085" y="12518"/>
                  </a:lnTo>
                  <a:lnTo>
                    <a:pt x="10479" y="12273"/>
                  </a:lnTo>
                  <a:lnTo>
                    <a:pt x="10479" y="11536"/>
                  </a:lnTo>
                  <a:lnTo>
                    <a:pt x="10479" y="10800"/>
                  </a:lnTo>
                  <a:lnTo>
                    <a:pt x="12012" y="11045"/>
                  </a:lnTo>
                  <a:lnTo>
                    <a:pt x="12012" y="10309"/>
                  </a:lnTo>
                  <a:lnTo>
                    <a:pt x="11406" y="9818"/>
                  </a:lnTo>
                  <a:lnTo>
                    <a:pt x="9588" y="8836"/>
                  </a:lnTo>
                  <a:lnTo>
                    <a:pt x="8412" y="7364"/>
                  </a:lnTo>
                  <a:lnTo>
                    <a:pt x="8697" y="6873"/>
                  </a:lnTo>
                  <a:lnTo>
                    <a:pt x="9303" y="6136"/>
                  </a:lnTo>
                  <a:lnTo>
                    <a:pt x="9588" y="6873"/>
                  </a:lnTo>
                  <a:lnTo>
                    <a:pt x="10479" y="7118"/>
                  </a:lnTo>
                  <a:lnTo>
                    <a:pt x="11406" y="7364"/>
                  </a:lnTo>
                  <a:lnTo>
                    <a:pt x="12012" y="8100"/>
                  </a:lnTo>
                  <a:lnTo>
                    <a:pt x="12012" y="7118"/>
                  </a:lnTo>
                  <a:lnTo>
                    <a:pt x="12903" y="6382"/>
                  </a:lnTo>
                  <a:lnTo>
                    <a:pt x="13188" y="4909"/>
                  </a:lnTo>
                  <a:lnTo>
                    <a:pt x="13794" y="4418"/>
                  </a:lnTo>
                  <a:lnTo>
                    <a:pt x="14685" y="4173"/>
                  </a:lnTo>
                  <a:lnTo>
                    <a:pt x="17715" y="3436"/>
                  </a:lnTo>
                  <a:lnTo>
                    <a:pt x="19212" y="3436"/>
                  </a:lnTo>
                  <a:lnTo>
                    <a:pt x="20103" y="3436"/>
                  </a:lnTo>
                  <a:lnTo>
                    <a:pt x="20424" y="3927"/>
                  </a:lnTo>
                  <a:lnTo>
                    <a:pt x="21315" y="2945"/>
                  </a:lnTo>
                  <a:lnTo>
                    <a:pt x="20994" y="2209"/>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4" name="Shape 2900">
              <a:extLst>
                <a:ext uri="{FF2B5EF4-FFF2-40B4-BE49-F238E27FC236}">
                  <a16:creationId xmlns:a16="http://schemas.microsoft.com/office/drawing/2014/main" id="{C5CE4774-D383-BC42-812B-53DF9F311AFF}"/>
                </a:ext>
              </a:extLst>
            </p:cNvPr>
            <p:cNvSpPr/>
            <p:nvPr/>
          </p:nvSpPr>
          <p:spPr>
            <a:xfrm>
              <a:off x="8438618" y="9519261"/>
              <a:ext cx="663988" cy="522800"/>
            </a:xfrm>
            <a:custGeom>
              <a:avLst/>
              <a:gdLst/>
              <a:ahLst/>
              <a:cxnLst>
                <a:cxn ang="0">
                  <a:pos x="wd2" y="hd2"/>
                </a:cxn>
                <a:cxn ang="5400000">
                  <a:pos x="wd2" y="hd2"/>
                </a:cxn>
                <a:cxn ang="10800000">
                  <a:pos x="wd2" y="hd2"/>
                </a:cxn>
                <a:cxn ang="16200000">
                  <a:pos x="wd2" y="hd2"/>
                </a:cxn>
              </a:cxnLst>
              <a:rect l="0" t="0" r="r" b="b"/>
              <a:pathLst>
                <a:path w="21600" h="21600" extrusionOk="0">
                  <a:moveTo>
                    <a:pt x="20095" y="3600"/>
                  </a:moveTo>
                  <a:lnTo>
                    <a:pt x="16377" y="1800"/>
                  </a:lnTo>
                  <a:lnTo>
                    <a:pt x="15669" y="0"/>
                  </a:lnTo>
                  <a:lnTo>
                    <a:pt x="11862" y="0"/>
                  </a:lnTo>
                  <a:lnTo>
                    <a:pt x="6639" y="2700"/>
                  </a:lnTo>
                  <a:lnTo>
                    <a:pt x="4426" y="3600"/>
                  </a:lnTo>
                  <a:lnTo>
                    <a:pt x="2213" y="4500"/>
                  </a:lnTo>
                  <a:lnTo>
                    <a:pt x="1416" y="8100"/>
                  </a:lnTo>
                  <a:lnTo>
                    <a:pt x="0" y="7200"/>
                  </a:lnTo>
                  <a:lnTo>
                    <a:pt x="0" y="9900"/>
                  </a:lnTo>
                  <a:lnTo>
                    <a:pt x="708" y="16200"/>
                  </a:lnTo>
                  <a:lnTo>
                    <a:pt x="2921" y="19800"/>
                  </a:lnTo>
                  <a:lnTo>
                    <a:pt x="5223" y="20700"/>
                  </a:lnTo>
                  <a:lnTo>
                    <a:pt x="5931" y="21600"/>
                  </a:lnTo>
                  <a:lnTo>
                    <a:pt x="6639" y="21600"/>
                  </a:lnTo>
                  <a:lnTo>
                    <a:pt x="9649" y="19800"/>
                  </a:lnTo>
                  <a:lnTo>
                    <a:pt x="11862" y="19800"/>
                  </a:lnTo>
                  <a:lnTo>
                    <a:pt x="14872" y="15300"/>
                  </a:lnTo>
                  <a:lnTo>
                    <a:pt x="20892" y="14400"/>
                  </a:lnTo>
                  <a:lnTo>
                    <a:pt x="21600" y="11700"/>
                  </a:lnTo>
                  <a:lnTo>
                    <a:pt x="21600" y="7200"/>
                  </a:lnTo>
                  <a:lnTo>
                    <a:pt x="20095" y="36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5" name="Shape 2901">
              <a:extLst>
                <a:ext uri="{FF2B5EF4-FFF2-40B4-BE49-F238E27FC236}">
                  <a16:creationId xmlns:a16="http://schemas.microsoft.com/office/drawing/2014/main" id="{1AB38E38-2D82-EA4B-9E11-BEAFE1B71359}"/>
                </a:ext>
              </a:extLst>
            </p:cNvPr>
            <p:cNvSpPr/>
            <p:nvPr/>
          </p:nvSpPr>
          <p:spPr>
            <a:xfrm>
              <a:off x="8803271" y="8691502"/>
              <a:ext cx="1605544" cy="1110943"/>
            </a:xfrm>
            <a:custGeom>
              <a:avLst/>
              <a:gdLst/>
              <a:ahLst/>
              <a:cxnLst>
                <a:cxn ang="0">
                  <a:pos x="wd2" y="hd2"/>
                </a:cxn>
                <a:cxn ang="5400000">
                  <a:pos x="wd2" y="hd2"/>
                </a:cxn>
                <a:cxn ang="10800000">
                  <a:pos x="wd2" y="hd2"/>
                </a:cxn>
                <a:cxn ang="16200000">
                  <a:pos x="wd2" y="hd2"/>
                </a:cxn>
              </a:cxnLst>
              <a:rect l="0" t="0" r="r" b="b"/>
              <a:pathLst>
                <a:path w="21600" h="21600" extrusionOk="0">
                  <a:moveTo>
                    <a:pt x="16658" y="13553"/>
                  </a:moveTo>
                  <a:lnTo>
                    <a:pt x="17902" y="13129"/>
                  </a:lnTo>
                  <a:lnTo>
                    <a:pt x="18818" y="12282"/>
                  </a:lnTo>
                  <a:lnTo>
                    <a:pt x="20685" y="12706"/>
                  </a:lnTo>
                  <a:lnTo>
                    <a:pt x="21600" y="12282"/>
                  </a:lnTo>
                  <a:lnTo>
                    <a:pt x="20685" y="10588"/>
                  </a:lnTo>
                  <a:lnTo>
                    <a:pt x="19147" y="9318"/>
                  </a:lnTo>
                  <a:lnTo>
                    <a:pt x="20062" y="7624"/>
                  </a:lnTo>
                  <a:lnTo>
                    <a:pt x="20062" y="5506"/>
                  </a:lnTo>
                  <a:lnTo>
                    <a:pt x="20062" y="3812"/>
                  </a:lnTo>
                  <a:lnTo>
                    <a:pt x="20978" y="3388"/>
                  </a:lnTo>
                  <a:lnTo>
                    <a:pt x="21307" y="2541"/>
                  </a:lnTo>
                  <a:lnTo>
                    <a:pt x="21307" y="1694"/>
                  </a:lnTo>
                  <a:lnTo>
                    <a:pt x="21307" y="847"/>
                  </a:lnTo>
                  <a:lnTo>
                    <a:pt x="19440" y="847"/>
                  </a:lnTo>
                  <a:lnTo>
                    <a:pt x="19147" y="0"/>
                  </a:lnTo>
                  <a:lnTo>
                    <a:pt x="17609" y="424"/>
                  </a:lnTo>
                  <a:lnTo>
                    <a:pt x="16658" y="0"/>
                  </a:lnTo>
                  <a:lnTo>
                    <a:pt x="15120" y="424"/>
                  </a:lnTo>
                  <a:lnTo>
                    <a:pt x="13289" y="1271"/>
                  </a:lnTo>
                  <a:lnTo>
                    <a:pt x="11752" y="4235"/>
                  </a:lnTo>
                  <a:lnTo>
                    <a:pt x="9885" y="4659"/>
                  </a:lnTo>
                  <a:lnTo>
                    <a:pt x="8018" y="4659"/>
                  </a:lnTo>
                  <a:lnTo>
                    <a:pt x="7102" y="4659"/>
                  </a:lnTo>
                  <a:lnTo>
                    <a:pt x="6187" y="5929"/>
                  </a:lnTo>
                  <a:lnTo>
                    <a:pt x="2782" y="5929"/>
                  </a:lnTo>
                  <a:lnTo>
                    <a:pt x="1574" y="5506"/>
                  </a:lnTo>
                  <a:lnTo>
                    <a:pt x="1574" y="4235"/>
                  </a:lnTo>
                  <a:lnTo>
                    <a:pt x="329" y="3388"/>
                  </a:lnTo>
                  <a:lnTo>
                    <a:pt x="0" y="4659"/>
                  </a:lnTo>
                  <a:lnTo>
                    <a:pt x="329" y="6353"/>
                  </a:lnTo>
                  <a:lnTo>
                    <a:pt x="952" y="8047"/>
                  </a:lnTo>
                  <a:lnTo>
                    <a:pt x="2489" y="9741"/>
                  </a:lnTo>
                  <a:lnTo>
                    <a:pt x="1867" y="11859"/>
                  </a:lnTo>
                  <a:lnTo>
                    <a:pt x="1245" y="12282"/>
                  </a:lnTo>
                  <a:lnTo>
                    <a:pt x="1245" y="13976"/>
                  </a:lnTo>
                  <a:lnTo>
                    <a:pt x="1867" y="14400"/>
                  </a:lnTo>
                  <a:lnTo>
                    <a:pt x="1574" y="16094"/>
                  </a:lnTo>
                  <a:lnTo>
                    <a:pt x="1867" y="16941"/>
                  </a:lnTo>
                  <a:lnTo>
                    <a:pt x="3405" y="17788"/>
                  </a:lnTo>
                  <a:lnTo>
                    <a:pt x="4027" y="19482"/>
                  </a:lnTo>
                  <a:lnTo>
                    <a:pt x="4027" y="21600"/>
                  </a:lnTo>
                  <a:lnTo>
                    <a:pt x="4027" y="21176"/>
                  </a:lnTo>
                  <a:lnTo>
                    <a:pt x="5565" y="21176"/>
                  </a:lnTo>
                  <a:lnTo>
                    <a:pt x="7102" y="20329"/>
                  </a:lnTo>
                  <a:lnTo>
                    <a:pt x="8969" y="18635"/>
                  </a:lnTo>
                  <a:lnTo>
                    <a:pt x="10178" y="19482"/>
                  </a:lnTo>
                  <a:lnTo>
                    <a:pt x="11422" y="19482"/>
                  </a:lnTo>
                  <a:lnTo>
                    <a:pt x="12338" y="19482"/>
                  </a:lnTo>
                  <a:lnTo>
                    <a:pt x="14498" y="18635"/>
                  </a:lnTo>
                  <a:lnTo>
                    <a:pt x="15742" y="17788"/>
                  </a:lnTo>
                  <a:lnTo>
                    <a:pt x="15449" y="15671"/>
                  </a:lnTo>
                  <a:lnTo>
                    <a:pt x="16365" y="15671"/>
                  </a:lnTo>
                  <a:lnTo>
                    <a:pt x="16658" y="14824"/>
                  </a:lnTo>
                  <a:lnTo>
                    <a:pt x="16658" y="1355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6" name="Shape 2902">
              <a:extLst>
                <a:ext uri="{FF2B5EF4-FFF2-40B4-BE49-F238E27FC236}">
                  <a16:creationId xmlns:a16="http://schemas.microsoft.com/office/drawing/2014/main" id="{F97FB49B-C255-9643-93EA-342D6466DE00}"/>
                </a:ext>
              </a:extLst>
            </p:cNvPr>
            <p:cNvSpPr/>
            <p:nvPr/>
          </p:nvSpPr>
          <p:spPr>
            <a:xfrm>
              <a:off x="8438618" y="9519261"/>
              <a:ext cx="663988" cy="522800"/>
            </a:xfrm>
            <a:custGeom>
              <a:avLst/>
              <a:gdLst/>
              <a:ahLst/>
              <a:cxnLst>
                <a:cxn ang="0">
                  <a:pos x="wd2" y="hd2"/>
                </a:cxn>
                <a:cxn ang="5400000">
                  <a:pos x="wd2" y="hd2"/>
                </a:cxn>
                <a:cxn ang="10800000">
                  <a:pos x="wd2" y="hd2"/>
                </a:cxn>
                <a:cxn ang="16200000">
                  <a:pos x="wd2" y="hd2"/>
                </a:cxn>
              </a:cxnLst>
              <a:rect l="0" t="0" r="r" b="b"/>
              <a:pathLst>
                <a:path w="21600" h="21600" extrusionOk="0">
                  <a:moveTo>
                    <a:pt x="20095" y="3600"/>
                  </a:moveTo>
                  <a:lnTo>
                    <a:pt x="16377" y="1800"/>
                  </a:lnTo>
                  <a:lnTo>
                    <a:pt x="15669" y="0"/>
                  </a:lnTo>
                  <a:lnTo>
                    <a:pt x="15669" y="0"/>
                  </a:lnTo>
                  <a:lnTo>
                    <a:pt x="11862" y="0"/>
                  </a:lnTo>
                  <a:lnTo>
                    <a:pt x="6639" y="2700"/>
                  </a:lnTo>
                  <a:lnTo>
                    <a:pt x="4426" y="3600"/>
                  </a:lnTo>
                  <a:lnTo>
                    <a:pt x="2213" y="4500"/>
                  </a:lnTo>
                  <a:lnTo>
                    <a:pt x="1416" y="8100"/>
                  </a:lnTo>
                  <a:lnTo>
                    <a:pt x="0" y="7200"/>
                  </a:lnTo>
                  <a:lnTo>
                    <a:pt x="0" y="9900"/>
                  </a:lnTo>
                  <a:lnTo>
                    <a:pt x="708" y="16200"/>
                  </a:lnTo>
                  <a:lnTo>
                    <a:pt x="2921" y="19800"/>
                  </a:lnTo>
                  <a:lnTo>
                    <a:pt x="5223" y="20700"/>
                  </a:lnTo>
                  <a:lnTo>
                    <a:pt x="5931" y="21600"/>
                  </a:lnTo>
                  <a:lnTo>
                    <a:pt x="6639" y="21600"/>
                  </a:lnTo>
                  <a:lnTo>
                    <a:pt x="9649" y="19800"/>
                  </a:lnTo>
                  <a:lnTo>
                    <a:pt x="11862" y="19800"/>
                  </a:lnTo>
                  <a:lnTo>
                    <a:pt x="14872" y="15300"/>
                  </a:lnTo>
                  <a:lnTo>
                    <a:pt x="20892" y="14400"/>
                  </a:lnTo>
                  <a:lnTo>
                    <a:pt x="21600" y="11700"/>
                  </a:lnTo>
                  <a:lnTo>
                    <a:pt x="21600" y="7200"/>
                  </a:lnTo>
                  <a:lnTo>
                    <a:pt x="20095" y="360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7" name="Shape 2903">
              <a:extLst>
                <a:ext uri="{FF2B5EF4-FFF2-40B4-BE49-F238E27FC236}">
                  <a16:creationId xmlns:a16="http://schemas.microsoft.com/office/drawing/2014/main" id="{DAA4678F-7B44-BA46-BC1F-EEB4511B874F}"/>
                </a:ext>
              </a:extLst>
            </p:cNvPr>
            <p:cNvSpPr/>
            <p:nvPr/>
          </p:nvSpPr>
          <p:spPr>
            <a:xfrm>
              <a:off x="8803271" y="8691502"/>
              <a:ext cx="1605544" cy="1110943"/>
            </a:xfrm>
            <a:custGeom>
              <a:avLst/>
              <a:gdLst/>
              <a:ahLst/>
              <a:cxnLst>
                <a:cxn ang="0">
                  <a:pos x="wd2" y="hd2"/>
                </a:cxn>
                <a:cxn ang="5400000">
                  <a:pos x="wd2" y="hd2"/>
                </a:cxn>
                <a:cxn ang="10800000">
                  <a:pos x="wd2" y="hd2"/>
                </a:cxn>
                <a:cxn ang="16200000">
                  <a:pos x="wd2" y="hd2"/>
                </a:cxn>
              </a:cxnLst>
              <a:rect l="0" t="0" r="r" b="b"/>
              <a:pathLst>
                <a:path w="21600" h="21600" extrusionOk="0">
                  <a:moveTo>
                    <a:pt x="16658" y="13553"/>
                  </a:moveTo>
                  <a:lnTo>
                    <a:pt x="17902" y="13129"/>
                  </a:lnTo>
                  <a:lnTo>
                    <a:pt x="18818" y="12282"/>
                  </a:lnTo>
                  <a:lnTo>
                    <a:pt x="20685" y="12706"/>
                  </a:lnTo>
                  <a:lnTo>
                    <a:pt x="21600" y="12282"/>
                  </a:lnTo>
                  <a:lnTo>
                    <a:pt x="20685" y="10588"/>
                  </a:lnTo>
                  <a:lnTo>
                    <a:pt x="19147" y="9318"/>
                  </a:lnTo>
                  <a:lnTo>
                    <a:pt x="20062" y="7624"/>
                  </a:lnTo>
                  <a:lnTo>
                    <a:pt x="20062" y="5506"/>
                  </a:lnTo>
                  <a:lnTo>
                    <a:pt x="20062" y="3812"/>
                  </a:lnTo>
                  <a:lnTo>
                    <a:pt x="20978" y="3388"/>
                  </a:lnTo>
                  <a:lnTo>
                    <a:pt x="21307" y="2541"/>
                  </a:lnTo>
                  <a:lnTo>
                    <a:pt x="21307" y="1694"/>
                  </a:lnTo>
                  <a:lnTo>
                    <a:pt x="21307" y="847"/>
                  </a:lnTo>
                  <a:lnTo>
                    <a:pt x="19440" y="847"/>
                  </a:lnTo>
                  <a:lnTo>
                    <a:pt x="19147" y="0"/>
                  </a:lnTo>
                  <a:lnTo>
                    <a:pt x="17609" y="424"/>
                  </a:lnTo>
                  <a:lnTo>
                    <a:pt x="16658" y="0"/>
                  </a:lnTo>
                  <a:lnTo>
                    <a:pt x="15120" y="424"/>
                  </a:lnTo>
                  <a:lnTo>
                    <a:pt x="13289" y="1271"/>
                  </a:lnTo>
                  <a:lnTo>
                    <a:pt x="11752" y="4235"/>
                  </a:lnTo>
                  <a:lnTo>
                    <a:pt x="9885" y="4659"/>
                  </a:lnTo>
                  <a:lnTo>
                    <a:pt x="8018" y="4659"/>
                  </a:lnTo>
                  <a:lnTo>
                    <a:pt x="7102" y="4659"/>
                  </a:lnTo>
                  <a:lnTo>
                    <a:pt x="6187" y="5929"/>
                  </a:lnTo>
                  <a:lnTo>
                    <a:pt x="2782" y="5929"/>
                  </a:lnTo>
                  <a:lnTo>
                    <a:pt x="1574" y="5506"/>
                  </a:lnTo>
                  <a:lnTo>
                    <a:pt x="1574" y="4235"/>
                  </a:lnTo>
                  <a:lnTo>
                    <a:pt x="329" y="3388"/>
                  </a:lnTo>
                  <a:lnTo>
                    <a:pt x="0" y="4659"/>
                  </a:lnTo>
                  <a:lnTo>
                    <a:pt x="329" y="6353"/>
                  </a:lnTo>
                  <a:lnTo>
                    <a:pt x="952" y="8047"/>
                  </a:lnTo>
                  <a:lnTo>
                    <a:pt x="2489" y="9741"/>
                  </a:lnTo>
                  <a:lnTo>
                    <a:pt x="1867" y="11859"/>
                  </a:lnTo>
                  <a:lnTo>
                    <a:pt x="1245" y="12282"/>
                  </a:lnTo>
                  <a:lnTo>
                    <a:pt x="1245" y="13976"/>
                  </a:lnTo>
                  <a:lnTo>
                    <a:pt x="1867" y="14400"/>
                  </a:lnTo>
                  <a:lnTo>
                    <a:pt x="1574" y="16094"/>
                  </a:lnTo>
                  <a:lnTo>
                    <a:pt x="1867" y="16941"/>
                  </a:lnTo>
                  <a:lnTo>
                    <a:pt x="3405" y="17788"/>
                  </a:lnTo>
                  <a:lnTo>
                    <a:pt x="4027" y="19482"/>
                  </a:lnTo>
                  <a:lnTo>
                    <a:pt x="4027" y="21600"/>
                  </a:lnTo>
                  <a:lnTo>
                    <a:pt x="4027" y="21176"/>
                  </a:lnTo>
                  <a:lnTo>
                    <a:pt x="5565" y="21176"/>
                  </a:lnTo>
                  <a:lnTo>
                    <a:pt x="7102" y="20329"/>
                  </a:lnTo>
                  <a:lnTo>
                    <a:pt x="8969" y="18635"/>
                  </a:lnTo>
                  <a:lnTo>
                    <a:pt x="10178" y="19482"/>
                  </a:lnTo>
                  <a:lnTo>
                    <a:pt x="11422" y="19482"/>
                  </a:lnTo>
                  <a:lnTo>
                    <a:pt x="12338" y="19482"/>
                  </a:lnTo>
                  <a:lnTo>
                    <a:pt x="14498" y="18635"/>
                  </a:lnTo>
                  <a:lnTo>
                    <a:pt x="15742" y="17788"/>
                  </a:lnTo>
                  <a:lnTo>
                    <a:pt x="15449" y="15671"/>
                  </a:lnTo>
                  <a:lnTo>
                    <a:pt x="16365" y="15671"/>
                  </a:lnTo>
                  <a:lnTo>
                    <a:pt x="16365" y="15671"/>
                  </a:lnTo>
                  <a:lnTo>
                    <a:pt x="16658" y="14824"/>
                  </a:lnTo>
                  <a:lnTo>
                    <a:pt x="16658" y="1355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8" name="Shape 2904">
              <a:extLst>
                <a:ext uri="{FF2B5EF4-FFF2-40B4-BE49-F238E27FC236}">
                  <a16:creationId xmlns:a16="http://schemas.microsoft.com/office/drawing/2014/main" id="{6BC76D99-A8AE-2D41-B3AE-F176965D699D}"/>
                </a:ext>
              </a:extLst>
            </p:cNvPr>
            <p:cNvSpPr/>
            <p:nvPr/>
          </p:nvSpPr>
          <p:spPr>
            <a:xfrm>
              <a:off x="9997900" y="9323214"/>
              <a:ext cx="990540" cy="1677308"/>
            </a:xfrm>
            <a:custGeom>
              <a:avLst/>
              <a:gdLst/>
              <a:ahLst/>
              <a:cxnLst>
                <a:cxn ang="0">
                  <a:pos x="wd2" y="hd2"/>
                </a:cxn>
                <a:cxn ang="5400000">
                  <a:pos x="wd2" y="hd2"/>
                </a:cxn>
                <a:cxn ang="10800000">
                  <a:pos x="wd2" y="hd2"/>
                </a:cxn>
                <a:cxn ang="16200000">
                  <a:pos x="wd2" y="hd2"/>
                </a:cxn>
              </a:cxnLst>
              <a:rect l="0" t="0" r="r" b="b"/>
              <a:pathLst>
                <a:path w="21600" h="21600" extrusionOk="0">
                  <a:moveTo>
                    <a:pt x="17980" y="1964"/>
                  </a:moveTo>
                  <a:lnTo>
                    <a:pt x="12996" y="1403"/>
                  </a:lnTo>
                  <a:lnTo>
                    <a:pt x="10978" y="842"/>
                  </a:lnTo>
                  <a:lnTo>
                    <a:pt x="8960" y="0"/>
                  </a:lnTo>
                  <a:lnTo>
                    <a:pt x="7477" y="281"/>
                  </a:lnTo>
                  <a:lnTo>
                    <a:pt x="4451" y="0"/>
                  </a:lnTo>
                  <a:lnTo>
                    <a:pt x="2967" y="561"/>
                  </a:lnTo>
                  <a:lnTo>
                    <a:pt x="949" y="842"/>
                  </a:lnTo>
                  <a:lnTo>
                    <a:pt x="949" y="1683"/>
                  </a:lnTo>
                  <a:lnTo>
                    <a:pt x="475" y="2244"/>
                  </a:lnTo>
                  <a:lnTo>
                    <a:pt x="1958" y="3086"/>
                  </a:lnTo>
                  <a:lnTo>
                    <a:pt x="949" y="4769"/>
                  </a:lnTo>
                  <a:lnTo>
                    <a:pt x="1484" y="5610"/>
                  </a:lnTo>
                  <a:lnTo>
                    <a:pt x="0" y="6732"/>
                  </a:lnTo>
                  <a:lnTo>
                    <a:pt x="0" y="7013"/>
                  </a:lnTo>
                  <a:lnTo>
                    <a:pt x="3976" y="6452"/>
                  </a:lnTo>
                  <a:lnTo>
                    <a:pt x="2492" y="7574"/>
                  </a:lnTo>
                  <a:lnTo>
                    <a:pt x="1958" y="8977"/>
                  </a:lnTo>
                  <a:lnTo>
                    <a:pt x="2967" y="11501"/>
                  </a:lnTo>
                  <a:lnTo>
                    <a:pt x="7002" y="10940"/>
                  </a:lnTo>
                  <a:lnTo>
                    <a:pt x="7002" y="12343"/>
                  </a:lnTo>
                  <a:lnTo>
                    <a:pt x="9495" y="13465"/>
                  </a:lnTo>
                  <a:lnTo>
                    <a:pt x="8960" y="14306"/>
                  </a:lnTo>
                  <a:lnTo>
                    <a:pt x="9969" y="15148"/>
                  </a:lnTo>
                  <a:lnTo>
                    <a:pt x="7952" y="15709"/>
                  </a:lnTo>
                  <a:lnTo>
                    <a:pt x="5993" y="15429"/>
                  </a:lnTo>
                  <a:lnTo>
                    <a:pt x="5993" y="16551"/>
                  </a:lnTo>
                  <a:lnTo>
                    <a:pt x="7477" y="17392"/>
                  </a:lnTo>
                  <a:lnTo>
                    <a:pt x="8960" y="16831"/>
                  </a:lnTo>
                  <a:lnTo>
                    <a:pt x="9969" y="16831"/>
                  </a:lnTo>
                  <a:lnTo>
                    <a:pt x="10978" y="17112"/>
                  </a:lnTo>
                  <a:lnTo>
                    <a:pt x="12996" y="17673"/>
                  </a:lnTo>
                  <a:lnTo>
                    <a:pt x="13470" y="18514"/>
                  </a:lnTo>
                  <a:lnTo>
                    <a:pt x="13945" y="19636"/>
                  </a:lnTo>
                  <a:lnTo>
                    <a:pt x="15963" y="20197"/>
                  </a:lnTo>
                  <a:lnTo>
                    <a:pt x="14479" y="20758"/>
                  </a:lnTo>
                  <a:lnTo>
                    <a:pt x="14479" y="21039"/>
                  </a:lnTo>
                  <a:lnTo>
                    <a:pt x="15488" y="21039"/>
                  </a:lnTo>
                  <a:lnTo>
                    <a:pt x="20473" y="20478"/>
                  </a:lnTo>
                  <a:lnTo>
                    <a:pt x="19998" y="21600"/>
                  </a:lnTo>
                  <a:lnTo>
                    <a:pt x="21600" y="21109"/>
                  </a:lnTo>
                  <a:lnTo>
                    <a:pt x="21363" y="20268"/>
                  </a:lnTo>
                  <a:lnTo>
                    <a:pt x="21007" y="1964"/>
                  </a:lnTo>
                  <a:lnTo>
                    <a:pt x="17980" y="1964"/>
                  </a:lnTo>
                  <a:lnTo>
                    <a:pt x="16971" y="4769"/>
                  </a:lnTo>
                  <a:lnTo>
                    <a:pt x="18989" y="5330"/>
                  </a:lnTo>
                  <a:lnTo>
                    <a:pt x="16971" y="5891"/>
                  </a:lnTo>
                  <a:lnTo>
                    <a:pt x="14479" y="5891"/>
                  </a:lnTo>
                  <a:lnTo>
                    <a:pt x="10444" y="7013"/>
                  </a:lnTo>
                  <a:lnTo>
                    <a:pt x="8960" y="7013"/>
                  </a:lnTo>
                  <a:lnTo>
                    <a:pt x="7952" y="7013"/>
                  </a:lnTo>
                  <a:lnTo>
                    <a:pt x="5459" y="7294"/>
                  </a:lnTo>
                  <a:lnTo>
                    <a:pt x="3976" y="8135"/>
                  </a:lnTo>
                  <a:lnTo>
                    <a:pt x="2492" y="9257"/>
                  </a:lnTo>
                  <a:lnTo>
                    <a:pt x="2492" y="8696"/>
                  </a:lnTo>
                  <a:lnTo>
                    <a:pt x="3501" y="8135"/>
                  </a:lnTo>
                  <a:lnTo>
                    <a:pt x="4985" y="7013"/>
                  </a:lnTo>
                  <a:lnTo>
                    <a:pt x="7477" y="5891"/>
                  </a:lnTo>
                  <a:lnTo>
                    <a:pt x="7952" y="4208"/>
                  </a:lnTo>
                  <a:lnTo>
                    <a:pt x="10978" y="3647"/>
                  </a:lnTo>
                  <a:lnTo>
                    <a:pt x="13945" y="3366"/>
                  </a:lnTo>
                  <a:lnTo>
                    <a:pt x="16971" y="2805"/>
                  </a:lnTo>
                  <a:lnTo>
                    <a:pt x="17446" y="2805"/>
                  </a:lnTo>
                  <a:lnTo>
                    <a:pt x="17980" y="3366"/>
                  </a:lnTo>
                  <a:lnTo>
                    <a:pt x="20473" y="3647"/>
                  </a:lnTo>
                  <a:lnTo>
                    <a:pt x="19464" y="3927"/>
                  </a:lnTo>
                  <a:lnTo>
                    <a:pt x="16971" y="4769"/>
                  </a:lnTo>
                  <a:lnTo>
                    <a:pt x="17980" y="1964"/>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199" name="Shape 2905">
              <a:extLst>
                <a:ext uri="{FF2B5EF4-FFF2-40B4-BE49-F238E27FC236}">
                  <a16:creationId xmlns:a16="http://schemas.microsoft.com/office/drawing/2014/main" id="{A4932654-A4D3-CD45-BB6F-BBC1C7102895}"/>
                </a:ext>
              </a:extLst>
            </p:cNvPr>
            <p:cNvSpPr/>
            <p:nvPr/>
          </p:nvSpPr>
          <p:spPr>
            <a:xfrm>
              <a:off x="9997900" y="9323214"/>
              <a:ext cx="985095" cy="1677308"/>
            </a:xfrm>
            <a:custGeom>
              <a:avLst/>
              <a:gdLst/>
              <a:ahLst/>
              <a:cxnLst>
                <a:cxn ang="0">
                  <a:pos x="wd2" y="hd2"/>
                </a:cxn>
                <a:cxn ang="5400000">
                  <a:pos x="wd2" y="hd2"/>
                </a:cxn>
                <a:cxn ang="10800000">
                  <a:pos x="wd2" y="hd2"/>
                </a:cxn>
                <a:cxn ang="16200000">
                  <a:pos x="wd2" y="hd2"/>
                </a:cxn>
              </a:cxnLst>
              <a:rect l="0" t="0" r="r" b="b"/>
              <a:pathLst>
                <a:path w="21600" h="21600" extrusionOk="0">
                  <a:moveTo>
                    <a:pt x="18080" y="1964"/>
                  </a:moveTo>
                  <a:lnTo>
                    <a:pt x="13067" y="1403"/>
                  </a:lnTo>
                  <a:lnTo>
                    <a:pt x="11039" y="842"/>
                  </a:lnTo>
                  <a:lnTo>
                    <a:pt x="9010" y="0"/>
                  </a:lnTo>
                  <a:lnTo>
                    <a:pt x="7518" y="281"/>
                  </a:lnTo>
                  <a:lnTo>
                    <a:pt x="4475" y="0"/>
                  </a:lnTo>
                  <a:lnTo>
                    <a:pt x="2983" y="561"/>
                  </a:lnTo>
                  <a:lnTo>
                    <a:pt x="955" y="842"/>
                  </a:lnTo>
                  <a:lnTo>
                    <a:pt x="955" y="1683"/>
                  </a:lnTo>
                  <a:lnTo>
                    <a:pt x="477" y="2244"/>
                  </a:lnTo>
                  <a:lnTo>
                    <a:pt x="1969" y="3086"/>
                  </a:lnTo>
                  <a:lnTo>
                    <a:pt x="955" y="4769"/>
                  </a:lnTo>
                  <a:lnTo>
                    <a:pt x="1492" y="5610"/>
                  </a:lnTo>
                  <a:lnTo>
                    <a:pt x="0" y="6732"/>
                  </a:lnTo>
                  <a:lnTo>
                    <a:pt x="0" y="7013"/>
                  </a:lnTo>
                  <a:lnTo>
                    <a:pt x="3998" y="6452"/>
                  </a:lnTo>
                  <a:lnTo>
                    <a:pt x="2506" y="7574"/>
                  </a:lnTo>
                  <a:lnTo>
                    <a:pt x="1969" y="8977"/>
                  </a:lnTo>
                  <a:lnTo>
                    <a:pt x="2983" y="11501"/>
                  </a:lnTo>
                  <a:lnTo>
                    <a:pt x="7041" y="10940"/>
                  </a:lnTo>
                  <a:lnTo>
                    <a:pt x="7041" y="12343"/>
                  </a:lnTo>
                  <a:lnTo>
                    <a:pt x="9547" y="13465"/>
                  </a:lnTo>
                  <a:lnTo>
                    <a:pt x="9010" y="14306"/>
                  </a:lnTo>
                  <a:lnTo>
                    <a:pt x="10024" y="15148"/>
                  </a:lnTo>
                  <a:lnTo>
                    <a:pt x="7996" y="15709"/>
                  </a:lnTo>
                  <a:lnTo>
                    <a:pt x="6027" y="15429"/>
                  </a:lnTo>
                  <a:lnTo>
                    <a:pt x="6027" y="16551"/>
                  </a:lnTo>
                  <a:lnTo>
                    <a:pt x="7518" y="17392"/>
                  </a:lnTo>
                  <a:lnTo>
                    <a:pt x="9010" y="16831"/>
                  </a:lnTo>
                  <a:lnTo>
                    <a:pt x="10024" y="16831"/>
                  </a:lnTo>
                  <a:lnTo>
                    <a:pt x="11039" y="17112"/>
                  </a:lnTo>
                  <a:lnTo>
                    <a:pt x="13067" y="17673"/>
                  </a:lnTo>
                  <a:lnTo>
                    <a:pt x="13545" y="18514"/>
                  </a:lnTo>
                  <a:lnTo>
                    <a:pt x="14022" y="19636"/>
                  </a:lnTo>
                  <a:lnTo>
                    <a:pt x="16051" y="20197"/>
                  </a:lnTo>
                  <a:lnTo>
                    <a:pt x="14559" y="20758"/>
                  </a:lnTo>
                  <a:lnTo>
                    <a:pt x="14559" y="21039"/>
                  </a:lnTo>
                  <a:lnTo>
                    <a:pt x="15573" y="21039"/>
                  </a:lnTo>
                  <a:lnTo>
                    <a:pt x="20586" y="20478"/>
                  </a:lnTo>
                  <a:lnTo>
                    <a:pt x="20108" y="21600"/>
                  </a:lnTo>
                  <a:lnTo>
                    <a:pt x="21600" y="21039"/>
                  </a:lnTo>
                  <a:lnTo>
                    <a:pt x="21123" y="1753"/>
                  </a:lnTo>
                  <a:lnTo>
                    <a:pt x="18080" y="1964"/>
                  </a:lnTo>
                  <a:lnTo>
                    <a:pt x="18080" y="1964"/>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0" name="Shape 2906">
              <a:extLst>
                <a:ext uri="{FF2B5EF4-FFF2-40B4-BE49-F238E27FC236}">
                  <a16:creationId xmlns:a16="http://schemas.microsoft.com/office/drawing/2014/main" id="{FE5712EB-1C67-9F44-ACD6-8EC7ECB8AE30}"/>
                </a:ext>
              </a:extLst>
            </p:cNvPr>
            <p:cNvSpPr/>
            <p:nvPr/>
          </p:nvSpPr>
          <p:spPr>
            <a:xfrm>
              <a:off x="10112197" y="9541048"/>
              <a:ext cx="838149" cy="501015"/>
            </a:xfrm>
            <a:custGeom>
              <a:avLst/>
              <a:gdLst/>
              <a:ahLst/>
              <a:cxnLst>
                <a:cxn ang="0">
                  <a:pos x="wd2" y="hd2"/>
                </a:cxn>
                <a:cxn ang="5400000">
                  <a:pos x="wd2" y="hd2"/>
                </a:cxn>
                <a:cxn ang="10800000">
                  <a:pos x="wd2" y="hd2"/>
                </a:cxn>
                <a:cxn ang="16200000">
                  <a:pos x="wd2" y="hd2"/>
                </a:cxn>
              </a:cxnLst>
              <a:rect l="0" t="0" r="r" b="b"/>
              <a:pathLst>
                <a:path w="21600" h="21600" extrusionOk="0">
                  <a:moveTo>
                    <a:pt x="17112" y="6574"/>
                  </a:moveTo>
                  <a:lnTo>
                    <a:pt x="19496" y="8452"/>
                  </a:lnTo>
                  <a:lnTo>
                    <a:pt x="17112" y="10330"/>
                  </a:lnTo>
                  <a:lnTo>
                    <a:pt x="14166" y="10330"/>
                  </a:lnTo>
                  <a:lnTo>
                    <a:pt x="9397" y="14087"/>
                  </a:lnTo>
                  <a:lnTo>
                    <a:pt x="7644" y="14087"/>
                  </a:lnTo>
                  <a:lnTo>
                    <a:pt x="6452" y="14087"/>
                  </a:lnTo>
                  <a:lnTo>
                    <a:pt x="3506" y="15026"/>
                  </a:lnTo>
                  <a:lnTo>
                    <a:pt x="1753" y="17843"/>
                  </a:lnTo>
                  <a:lnTo>
                    <a:pt x="0" y="21600"/>
                  </a:lnTo>
                  <a:lnTo>
                    <a:pt x="0" y="19722"/>
                  </a:lnTo>
                  <a:lnTo>
                    <a:pt x="1192" y="17843"/>
                  </a:lnTo>
                  <a:lnTo>
                    <a:pt x="2945" y="14087"/>
                  </a:lnTo>
                  <a:lnTo>
                    <a:pt x="5891" y="10330"/>
                  </a:lnTo>
                  <a:lnTo>
                    <a:pt x="6452" y="4696"/>
                  </a:lnTo>
                  <a:lnTo>
                    <a:pt x="10029" y="2817"/>
                  </a:lnTo>
                  <a:lnTo>
                    <a:pt x="13535" y="1878"/>
                  </a:lnTo>
                  <a:lnTo>
                    <a:pt x="17112" y="0"/>
                  </a:lnTo>
                  <a:lnTo>
                    <a:pt x="17673" y="0"/>
                  </a:lnTo>
                  <a:lnTo>
                    <a:pt x="18304" y="1878"/>
                  </a:lnTo>
                  <a:lnTo>
                    <a:pt x="21249" y="2817"/>
                  </a:lnTo>
                  <a:lnTo>
                    <a:pt x="21600" y="2817"/>
                  </a:lnTo>
                  <a:lnTo>
                    <a:pt x="20057" y="3757"/>
                  </a:lnTo>
                  <a:lnTo>
                    <a:pt x="17112" y="6574"/>
                  </a:lnTo>
                  <a:lnTo>
                    <a:pt x="17112" y="6574"/>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1" name="Shape 2907">
              <a:extLst>
                <a:ext uri="{FF2B5EF4-FFF2-40B4-BE49-F238E27FC236}">
                  <a16:creationId xmlns:a16="http://schemas.microsoft.com/office/drawing/2014/main" id="{D0181E18-7F05-8F47-B45E-6F78AAC14AE5}"/>
                </a:ext>
              </a:extLst>
            </p:cNvPr>
            <p:cNvSpPr/>
            <p:nvPr/>
          </p:nvSpPr>
          <p:spPr>
            <a:xfrm>
              <a:off x="8139286" y="7384509"/>
              <a:ext cx="2430087" cy="1611958"/>
            </a:xfrm>
            <a:custGeom>
              <a:avLst/>
              <a:gdLst/>
              <a:ahLst/>
              <a:cxnLst>
                <a:cxn ang="0">
                  <a:pos x="wd2" y="hd2"/>
                </a:cxn>
                <a:cxn ang="5400000">
                  <a:pos x="wd2" y="hd2"/>
                </a:cxn>
                <a:cxn ang="10800000">
                  <a:pos x="wd2" y="hd2"/>
                </a:cxn>
                <a:cxn ang="16200000">
                  <a:pos x="wd2" y="hd2"/>
                </a:cxn>
              </a:cxnLst>
              <a:rect l="0" t="0" r="r" b="b"/>
              <a:pathLst>
                <a:path w="21600" h="21600" extrusionOk="0">
                  <a:moveTo>
                    <a:pt x="18963" y="11384"/>
                  </a:moveTo>
                  <a:lnTo>
                    <a:pt x="17536" y="10216"/>
                  </a:lnTo>
                  <a:lnTo>
                    <a:pt x="17125" y="7589"/>
                  </a:lnTo>
                  <a:lnTo>
                    <a:pt x="17125" y="6130"/>
                  </a:lnTo>
                  <a:lnTo>
                    <a:pt x="16109" y="4378"/>
                  </a:lnTo>
                  <a:lnTo>
                    <a:pt x="15287" y="3503"/>
                  </a:lnTo>
                  <a:lnTo>
                    <a:pt x="14053" y="2043"/>
                  </a:lnTo>
                  <a:lnTo>
                    <a:pt x="13255" y="584"/>
                  </a:lnTo>
                  <a:lnTo>
                    <a:pt x="12239" y="0"/>
                  </a:lnTo>
                  <a:lnTo>
                    <a:pt x="11417" y="1751"/>
                  </a:lnTo>
                  <a:lnTo>
                    <a:pt x="9578" y="2627"/>
                  </a:lnTo>
                  <a:lnTo>
                    <a:pt x="8974" y="3503"/>
                  </a:lnTo>
                  <a:lnTo>
                    <a:pt x="8151" y="2919"/>
                  </a:lnTo>
                  <a:lnTo>
                    <a:pt x="6942" y="3211"/>
                  </a:lnTo>
                  <a:lnTo>
                    <a:pt x="6120" y="3211"/>
                  </a:lnTo>
                  <a:lnTo>
                    <a:pt x="5297" y="2919"/>
                  </a:lnTo>
                  <a:lnTo>
                    <a:pt x="4475" y="3795"/>
                  </a:lnTo>
                  <a:lnTo>
                    <a:pt x="3870" y="4670"/>
                  </a:lnTo>
                  <a:lnTo>
                    <a:pt x="3265" y="6130"/>
                  </a:lnTo>
                  <a:lnTo>
                    <a:pt x="2661" y="8173"/>
                  </a:lnTo>
                  <a:lnTo>
                    <a:pt x="2032" y="9341"/>
                  </a:lnTo>
                  <a:lnTo>
                    <a:pt x="1838" y="10216"/>
                  </a:lnTo>
                  <a:lnTo>
                    <a:pt x="1621" y="11676"/>
                  </a:lnTo>
                  <a:lnTo>
                    <a:pt x="1234" y="11968"/>
                  </a:lnTo>
                  <a:lnTo>
                    <a:pt x="605" y="12551"/>
                  </a:lnTo>
                  <a:lnTo>
                    <a:pt x="0" y="12843"/>
                  </a:lnTo>
                  <a:lnTo>
                    <a:pt x="411" y="13427"/>
                  </a:lnTo>
                  <a:lnTo>
                    <a:pt x="1234" y="14303"/>
                  </a:lnTo>
                  <a:lnTo>
                    <a:pt x="1427" y="15178"/>
                  </a:lnTo>
                  <a:lnTo>
                    <a:pt x="2249" y="16054"/>
                  </a:lnTo>
                  <a:lnTo>
                    <a:pt x="3265" y="16638"/>
                  </a:lnTo>
                  <a:lnTo>
                    <a:pt x="2854" y="17805"/>
                  </a:lnTo>
                  <a:lnTo>
                    <a:pt x="3870" y="18097"/>
                  </a:lnTo>
                  <a:lnTo>
                    <a:pt x="4886" y="18681"/>
                  </a:lnTo>
                  <a:lnTo>
                    <a:pt x="5902" y="17805"/>
                  </a:lnTo>
                  <a:lnTo>
                    <a:pt x="5902" y="19265"/>
                  </a:lnTo>
                  <a:lnTo>
                    <a:pt x="6313" y="19557"/>
                  </a:lnTo>
                  <a:lnTo>
                    <a:pt x="6120" y="19849"/>
                  </a:lnTo>
                  <a:lnTo>
                    <a:pt x="6942" y="20432"/>
                  </a:lnTo>
                  <a:lnTo>
                    <a:pt x="6942" y="21308"/>
                  </a:lnTo>
                  <a:lnTo>
                    <a:pt x="7740" y="21600"/>
                  </a:lnTo>
                  <a:lnTo>
                    <a:pt x="9990" y="21600"/>
                  </a:lnTo>
                  <a:lnTo>
                    <a:pt x="10594" y="20724"/>
                  </a:lnTo>
                  <a:lnTo>
                    <a:pt x="11199" y="20724"/>
                  </a:lnTo>
                  <a:lnTo>
                    <a:pt x="12433" y="20724"/>
                  </a:lnTo>
                  <a:lnTo>
                    <a:pt x="13666" y="20432"/>
                  </a:lnTo>
                  <a:lnTo>
                    <a:pt x="14682" y="18389"/>
                  </a:lnTo>
                  <a:lnTo>
                    <a:pt x="15892" y="17805"/>
                  </a:lnTo>
                  <a:lnTo>
                    <a:pt x="16908" y="17514"/>
                  </a:lnTo>
                  <a:lnTo>
                    <a:pt x="17536" y="17805"/>
                  </a:lnTo>
                  <a:lnTo>
                    <a:pt x="18552" y="17514"/>
                  </a:lnTo>
                  <a:lnTo>
                    <a:pt x="18746" y="18097"/>
                  </a:lnTo>
                  <a:lnTo>
                    <a:pt x="19979" y="18097"/>
                  </a:lnTo>
                  <a:lnTo>
                    <a:pt x="20173" y="15178"/>
                  </a:lnTo>
                  <a:lnTo>
                    <a:pt x="20584" y="13719"/>
                  </a:lnTo>
                  <a:lnTo>
                    <a:pt x="21406" y="12259"/>
                  </a:lnTo>
                  <a:lnTo>
                    <a:pt x="21600" y="11384"/>
                  </a:lnTo>
                  <a:lnTo>
                    <a:pt x="21189" y="10508"/>
                  </a:lnTo>
                  <a:lnTo>
                    <a:pt x="20173" y="10508"/>
                  </a:lnTo>
                  <a:lnTo>
                    <a:pt x="18963" y="11384"/>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2" name="Shape 2908">
              <a:extLst>
                <a:ext uri="{FF2B5EF4-FFF2-40B4-BE49-F238E27FC236}">
                  <a16:creationId xmlns:a16="http://schemas.microsoft.com/office/drawing/2014/main" id="{88AA8CA1-C68F-7246-B34F-B8AC495F44C7}"/>
                </a:ext>
              </a:extLst>
            </p:cNvPr>
            <p:cNvSpPr/>
            <p:nvPr/>
          </p:nvSpPr>
          <p:spPr>
            <a:xfrm>
              <a:off x="9538007" y="7275594"/>
              <a:ext cx="963327" cy="914896"/>
            </a:xfrm>
            <a:custGeom>
              <a:avLst/>
              <a:gdLst/>
              <a:ahLst/>
              <a:cxnLst>
                <a:cxn ang="0">
                  <a:pos x="wd2" y="hd2"/>
                </a:cxn>
                <a:cxn ang="5400000">
                  <a:pos x="wd2" y="hd2"/>
                </a:cxn>
                <a:cxn ang="10800000">
                  <a:pos x="wd2" y="hd2"/>
                </a:cxn>
                <a:cxn ang="16200000">
                  <a:pos x="wd2" y="hd2"/>
                </a:cxn>
              </a:cxnLst>
              <a:rect l="0" t="0" r="r" b="b"/>
              <a:pathLst>
                <a:path w="21600" h="21600" extrusionOk="0">
                  <a:moveTo>
                    <a:pt x="16475" y="15943"/>
                  </a:moveTo>
                  <a:lnTo>
                    <a:pt x="15437" y="14400"/>
                  </a:lnTo>
                  <a:lnTo>
                    <a:pt x="16963" y="12857"/>
                  </a:lnTo>
                  <a:lnTo>
                    <a:pt x="21600" y="11829"/>
                  </a:lnTo>
                  <a:lnTo>
                    <a:pt x="20563" y="9771"/>
                  </a:lnTo>
                  <a:lnTo>
                    <a:pt x="18488" y="7714"/>
                  </a:lnTo>
                  <a:lnTo>
                    <a:pt x="17512" y="5657"/>
                  </a:lnTo>
                  <a:lnTo>
                    <a:pt x="14400" y="4629"/>
                  </a:lnTo>
                  <a:lnTo>
                    <a:pt x="12875" y="1543"/>
                  </a:lnTo>
                  <a:lnTo>
                    <a:pt x="9275" y="1543"/>
                  </a:lnTo>
                  <a:lnTo>
                    <a:pt x="5125" y="0"/>
                  </a:lnTo>
                  <a:lnTo>
                    <a:pt x="3600" y="1543"/>
                  </a:lnTo>
                  <a:lnTo>
                    <a:pt x="488" y="2057"/>
                  </a:lnTo>
                  <a:lnTo>
                    <a:pt x="0" y="2571"/>
                  </a:lnTo>
                  <a:lnTo>
                    <a:pt x="2075" y="3600"/>
                  </a:lnTo>
                  <a:lnTo>
                    <a:pt x="4088" y="6171"/>
                  </a:lnTo>
                  <a:lnTo>
                    <a:pt x="7200" y="8743"/>
                  </a:lnTo>
                  <a:lnTo>
                    <a:pt x="9275" y="10286"/>
                  </a:lnTo>
                  <a:lnTo>
                    <a:pt x="11837" y="13371"/>
                  </a:lnTo>
                  <a:lnTo>
                    <a:pt x="11837" y="15943"/>
                  </a:lnTo>
                  <a:lnTo>
                    <a:pt x="12875" y="20571"/>
                  </a:lnTo>
                  <a:lnTo>
                    <a:pt x="14400" y="21600"/>
                  </a:lnTo>
                  <a:lnTo>
                    <a:pt x="15437" y="20057"/>
                  </a:lnTo>
                  <a:lnTo>
                    <a:pt x="16475" y="1594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3" name="Shape 2909">
              <a:extLst>
                <a:ext uri="{FF2B5EF4-FFF2-40B4-BE49-F238E27FC236}">
                  <a16:creationId xmlns:a16="http://schemas.microsoft.com/office/drawing/2014/main" id="{069F3C09-B4D7-9F42-A33A-3310C636EB63}"/>
                </a:ext>
              </a:extLst>
            </p:cNvPr>
            <p:cNvSpPr/>
            <p:nvPr/>
          </p:nvSpPr>
          <p:spPr>
            <a:xfrm>
              <a:off x="8139286" y="7384509"/>
              <a:ext cx="2430087" cy="1611958"/>
            </a:xfrm>
            <a:custGeom>
              <a:avLst/>
              <a:gdLst/>
              <a:ahLst/>
              <a:cxnLst>
                <a:cxn ang="0">
                  <a:pos x="wd2" y="hd2"/>
                </a:cxn>
                <a:cxn ang="5400000">
                  <a:pos x="wd2" y="hd2"/>
                </a:cxn>
                <a:cxn ang="10800000">
                  <a:pos x="wd2" y="hd2"/>
                </a:cxn>
                <a:cxn ang="16200000">
                  <a:pos x="wd2" y="hd2"/>
                </a:cxn>
              </a:cxnLst>
              <a:rect l="0" t="0" r="r" b="b"/>
              <a:pathLst>
                <a:path w="21600" h="21600" extrusionOk="0">
                  <a:moveTo>
                    <a:pt x="18963" y="11384"/>
                  </a:moveTo>
                  <a:lnTo>
                    <a:pt x="17536" y="10216"/>
                  </a:lnTo>
                  <a:lnTo>
                    <a:pt x="17125" y="7589"/>
                  </a:lnTo>
                  <a:lnTo>
                    <a:pt x="17125" y="6130"/>
                  </a:lnTo>
                  <a:lnTo>
                    <a:pt x="16109" y="4378"/>
                  </a:lnTo>
                  <a:lnTo>
                    <a:pt x="15287" y="3503"/>
                  </a:lnTo>
                  <a:lnTo>
                    <a:pt x="14053" y="2043"/>
                  </a:lnTo>
                  <a:lnTo>
                    <a:pt x="13255" y="584"/>
                  </a:lnTo>
                  <a:lnTo>
                    <a:pt x="12239" y="0"/>
                  </a:lnTo>
                  <a:lnTo>
                    <a:pt x="11417" y="1751"/>
                  </a:lnTo>
                  <a:lnTo>
                    <a:pt x="9578" y="2627"/>
                  </a:lnTo>
                  <a:lnTo>
                    <a:pt x="8974" y="3503"/>
                  </a:lnTo>
                  <a:lnTo>
                    <a:pt x="8151" y="2919"/>
                  </a:lnTo>
                  <a:lnTo>
                    <a:pt x="6942" y="3211"/>
                  </a:lnTo>
                  <a:lnTo>
                    <a:pt x="6120" y="3211"/>
                  </a:lnTo>
                  <a:lnTo>
                    <a:pt x="5297" y="2919"/>
                  </a:lnTo>
                  <a:lnTo>
                    <a:pt x="4475" y="3795"/>
                  </a:lnTo>
                  <a:lnTo>
                    <a:pt x="4475" y="3795"/>
                  </a:lnTo>
                  <a:lnTo>
                    <a:pt x="3870" y="4670"/>
                  </a:lnTo>
                  <a:lnTo>
                    <a:pt x="3265" y="6130"/>
                  </a:lnTo>
                  <a:lnTo>
                    <a:pt x="2661" y="8173"/>
                  </a:lnTo>
                  <a:lnTo>
                    <a:pt x="2032" y="9341"/>
                  </a:lnTo>
                  <a:lnTo>
                    <a:pt x="1838" y="10216"/>
                  </a:lnTo>
                  <a:lnTo>
                    <a:pt x="1621" y="11676"/>
                  </a:lnTo>
                  <a:lnTo>
                    <a:pt x="1234" y="11968"/>
                  </a:lnTo>
                  <a:lnTo>
                    <a:pt x="605" y="12551"/>
                  </a:lnTo>
                  <a:lnTo>
                    <a:pt x="0" y="12843"/>
                  </a:lnTo>
                  <a:lnTo>
                    <a:pt x="411" y="13427"/>
                  </a:lnTo>
                  <a:lnTo>
                    <a:pt x="1234" y="14303"/>
                  </a:lnTo>
                  <a:lnTo>
                    <a:pt x="1427" y="15178"/>
                  </a:lnTo>
                  <a:lnTo>
                    <a:pt x="2249" y="16054"/>
                  </a:lnTo>
                  <a:lnTo>
                    <a:pt x="3265" y="16638"/>
                  </a:lnTo>
                  <a:lnTo>
                    <a:pt x="2854" y="17805"/>
                  </a:lnTo>
                  <a:lnTo>
                    <a:pt x="3870" y="18097"/>
                  </a:lnTo>
                  <a:lnTo>
                    <a:pt x="4886" y="18681"/>
                  </a:lnTo>
                  <a:lnTo>
                    <a:pt x="5902" y="17805"/>
                  </a:lnTo>
                  <a:lnTo>
                    <a:pt x="5902" y="19265"/>
                  </a:lnTo>
                  <a:lnTo>
                    <a:pt x="6313" y="19557"/>
                  </a:lnTo>
                  <a:lnTo>
                    <a:pt x="6120" y="19849"/>
                  </a:lnTo>
                  <a:lnTo>
                    <a:pt x="6942" y="20432"/>
                  </a:lnTo>
                  <a:lnTo>
                    <a:pt x="6942" y="21308"/>
                  </a:lnTo>
                  <a:lnTo>
                    <a:pt x="7740" y="21600"/>
                  </a:lnTo>
                  <a:lnTo>
                    <a:pt x="9990" y="21600"/>
                  </a:lnTo>
                  <a:lnTo>
                    <a:pt x="10594" y="20724"/>
                  </a:lnTo>
                  <a:lnTo>
                    <a:pt x="11199" y="20724"/>
                  </a:lnTo>
                  <a:lnTo>
                    <a:pt x="12433" y="20724"/>
                  </a:lnTo>
                  <a:lnTo>
                    <a:pt x="13666" y="20432"/>
                  </a:lnTo>
                  <a:lnTo>
                    <a:pt x="14682" y="18389"/>
                  </a:lnTo>
                  <a:lnTo>
                    <a:pt x="15892" y="17805"/>
                  </a:lnTo>
                  <a:lnTo>
                    <a:pt x="16908" y="17514"/>
                  </a:lnTo>
                  <a:lnTo>
                    <a:pt x="17536" y="17805"/>
                  </a:lnTo>
                  <a:lnTo>
                    <a:pt x="18552" y="17514"/>
                  </a:lnTo>
                  <a:lnTo>
                    <a:pt x="18746" y="18097"/>
                  </a:lnTo>
                  <a:lnTo>
                    <a:pt x="19979" y="18097"/>
                  </a:lnTo>
                  <a:lnTo>
                    <a:pt x="20173" y="15178"/>
                  </a:lnTo>
                  <a:lnTo>
                    <a:pt x="20584" y="13719"/>
                  </a:lnTo>
                  <a:lnTo>
                    <a:pt x="21406" y="12259"/>
                  </a:lnTo>
                  <a:lnTo>
                    <a:pt x="21600" y="11384"/>
                  </a:lnTo>
                  <a:lnTo>
                    <a:pt x="21189" y="10508"/>
                  </a:lnTo>
                  <a:lnTo>
                    <a:pt x="20173" y="10508"/>
                  </a:lnTo>
                  <a:lnTo>
                    <a:pt x="18963" y="11384"/>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4" name="Shape 2910">
              <a:extLst>
                <a:ext uri="{FF2B5EF4-FFF2-40B4-BE49-F238E27FC236}">
                  <a16:creationId xmlns:a16="http://schemas.microsoft.com/office/drawing/2014/main" id="{E28C3C98-3150-2340-923F-8948B0C0036B}"/>
                </a:ext>
              </a:extLst>
            </p:cNvPr>
            <p:cNvSpPr/>
            <p:nvPr/>
          </p:nvSpPr>
          <p:spPr>
            <a:xfrm>
              <a:off x="9538007" y="7275593"/>
              <a:ext cx="963327" cy="914896"/>
            </a:xfrm>
            <a:custGeom>
              <a:avLst/>
              <a:gdLst/>
              <a:ahLst/>
              <a:cxnLst>
                <a:cxn ang="0">
                  <a:pos x="wd2" y="hd2"/>
                </a:cxn>
                <a:cxn ang="5400000">
                  <a:pos x="wd2" y="hd2"/>
                </a:cxn>
                <a:cxn ang="10800000">
                  <a:pos x="wd2" y="hd2"/>
                </a:cxn>
                <a:cxn ang="16200000">
                  <a:pos x="wd2" y="hd2"/>
                </a:cxn>
              </a:cxnLst>
              <a:rect l="0" t="0" r="r" b="b"/>
              <a:pathLst>
                <a:path w="21600" h="21600" extrusionOk="0">
                  <a:moveTo>
                    <a:pt x="16475" y="15943"/>
                  </a:moveTo>
                  <a:lnTo>
                    <a:pt x="15437" y="14400"/>
                  </a:lnTo>
                  <a:lnTo>
                    <a:pt x="16963" y="12857"/>
                  </a:lnTo>
                  <a:lnTo>
                    <a:pt x="21600" y="11829"/>
                  </a:lnTo>
                  <a:lnTo>
                    <a:pt x="20563" y="9771"/>
                  </a:lnTo>
                  <a:lnTo>
                    <a:pt x="18488" y="7714"/>
                  </a:lnTo>
                  <a:lnTo>
                    <a:pt x="17512" y="5657"/>
                  </a:lnTo>
                  <a:lnTo>
                    <a:pt x="14400" y="4629"/>
                  </a:lnTo>
                  <a:lnTo>
                    <a:pt x="12875" y="1543"/>
                  </a:lnTo>
                  <a:lnTo>
                    <a:pt x="9275" y="1543"/>
                  </a:lnTo>
                  <a:lnTo>
                    <a:pt x="5125" y="0"/>
                  </a:lnTo>
                  <a:lnTo>
                    <a:pt x="3600" y="1543"/>
                  </a:lnTo>
                  <a:lnTo>
                    <a:pt x="488" y="2057"/>
                  </a:lnTo>
                  <a:lnTo>
                    <a:pt x="0" y="2571"/>
                  </a:lnTo>
                  <a:lnTo>
                    <a:pt x="2075" y="3600"/>
                  </a:lnTo>
                  <a:lnTo>
                    <a:pt x="4088" y="6171"/>
                  </a:lnTo>
                  <a:lnTo>
                    <a:pt x="7200" y="8743"/>
                  </a:lnTo>
                  <a:lnTo>
                    <a:pt x="9275" y="10286"/>
                  </a:lnTo>
                  <a:lnTo>
                    <a:pt x="11837" y="13371"/>
                  </a:lnTo>
                  <a:lnTo>
                    <a:pt x="11837" y="15943"/>
                  </a:lnTo>
                  <a:lnTo>
                    <a:pt x="12875" y="20571"/>
                  </a:lnTo>
                  <a:lnTo>
                    <a:pt x="14400" y="21600"/>
                  </a:lnTo>
                  <a:lnTo>
                    <a:pt x="15437" y="20057"/>
                  </a:lnTo>
                  <a:lnTo>
                    <a:pt x="16475" y="1594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5" name="Shape 2911">
              <a:extLst>
                <a:ext uri="{FF2B5EF4-FFF2-40B4-BE49-F238E27FC236}">
                  <a16:creationId xmlns:a16="http://schemas.microsoft.com/office/drawing/2014/main" id="{A4DB4DDA-CCE7-A04C-8011-EA0751FC596B}"/>
                </a:ext>
              </a:extLst>
            </p:cNvPr>
            <p:cNvSpPr/>
            <p:nvPr/>
          </p:nvSpPr>
          <p:spPr>
            <a:xfrm>
              <a:off x="6419452" y="5576501"/>
              <a:ext cx="2340286" cy="1786223"/>
            </a:xfrm>
            <a:custGeom>
              <a:avLst/>
              <a:gdLst/>
              <a:ahLst/>
              <a:cxnLst>
                <a:cxn ang="0">
                  <a:pos x="wd2" y="hd2"/>
                </a:cxn>
                <a:cxn ang="5400000">
                  <a:pos x="wd2" y="hd2"/>
                </a:cxn>
                <a:cxn ang="10800000">
                  <a:pos x="wd2" y="hd2"/>
                </a:cxn>
                <a:cxn ang="16200000">
                  <a:pos x="wd2" y="hd2"/>
                </a:cxn>
              </a:cxnLst>
              <a:rect l="0" t="0" r="r" b="b"/>
              <a:pathLst>
                <a:path w="21600" h="21600" extrusionOk="0">
                  <a:moveTo>
                    <a:pt x="19465" y="18439"/>
                  </a:moveTo>
                  <a:lnTo>
                    <a:pt x="20746" y="15278"/>
                  </a:lnTo>
                  <a:lnTo>
                    <a:pt x="21600" y="15015"/>
                  </a:lnTo>
                  <a:lnTo>
                    <a:pt x="21374" y="13698"/>
                  </a:lnTo>
                  <a:lnTo>
                    <a:pt x="20520" y="11590"/>
                  </a:lnTo>
                  <a:lnTo>
                    <a:pt x="19892" y="10537"/>
                  </a:lnTo>
                  <a:lnTo>
                    <a:pt x="19691" y="8693"/>
                  </a:lnTo>
                  <a:lnTo>
                    <a:pt x="18837" y="8429"/>
                  </a:lnTo>
                  <a:lnTo>
                    <a:pt x="18837" y="7639"/>
                  </a:lnTo>
                  <a:lnTo>
                    <a:pt x="19892" y="6059"/>
                  </a:lnTo>
                  <a:lnTo>
                    <a:pt x="18837" y="3424"/>
                  </a:lnTo>
                  <a:lnTo>
                    <a:pt x="18209" y="1317"/>
                  </a:lnTo>
                  <a:lnTo>
                    <a:pt x="16727" y="527"/>
                  </a:lnTo>
                  <a:lnTo>
                    <a:pt x="13337" y="1317"/>
                  </a:lnTo>
                  <a:lnTo>
                    <a:pt x="11227" y="790"/>
                  </a:lnTo>
                  <a:lnTo>
                    <a:pt x="10172" y="1580"/>
                  </a:lnTo>
                  <a:lnTo>
                    <a:pt x="9092" y="1317"/>
                  </a:lnTo>
                  <a:lnTo>
                    <a:pt x="8263" y="790"/>
                  </a:lnTo>
                  <a:lnTo>
                    <a:pt x="7409" y="0"/>
                  </a:lnTo>
                  <a:lnTo>
                    <a:pt x="6354" y="263"/>
                  </a:lnTo>
                  <a:lnTo>
                    <a:pt x="4446" y="1317"/>
                  </a:lnTo>
                  <a:lnTo>
                    <a:pt x="4245" y="2371"/>
                  </a:lnTo>
                  <a:lnTo>
                    <a:pt x="3165" y="2898"/>
                  </a:lnTo>
                  <a:lnTo>
                    <a:pt x="628" y="4215"/>
                  </a:lnTo>
                  <a:lnTo>
                    <a:pt x="226" y="4215"/>
                  </a:lnTo>
                  <a:lnTo>
                    <a:pt x="427" y="5795"/>
                  </a:lnTo>
                  <a:lnTo>
                    <a:pt x="628" y="6849"/>
                  </a:lnTo>
                  <a:lnTo>
                    <a:pt x="0" y="8429"/>
                  </a:lnTo>
                  <a:lnTo>
                    <a:pt x="1281" y="9483"/>
                  </a:lnTo>
                  <a:lnTo>
                    <a:pt x="1281" y="10537"/>
                  </a:lnTo>
                  <a:lnTo>
                    <a:pt x="1909" y="11854"/>
                  </a:lnTo>
                  <a:lnTo>
                    <a:pt x="1482" y="13171"/>
                  </a:lnTo>
                  <a:lnTo>
                    <a:pt x="2110" y="14224"/>
                  </a:lnTo>
                  <a:lnTo>
                    <a:pt x="2110" y="15541"/>
                  </a:lnTo>
                  <a:lnTo>
                    <a:pt x="3165" y="16332"/>
                  </a:lnTo>
                  <a:lnTo>
                    <a:pt x="4245" y="16859"/>
                  </a:lnTo>
                  <a:lnTo>
                    <a:pt x="5300" y="16859"/>
                  </a:lnTo>
                  <a:lnTo>
                    <a:pt x="5073" y="17912"/>
                  </a:lnTo>
                  <a:lnTo>
                    <a:pt x="6128" y="18966"/>
                  </a:lnTo>
                  <a:lnTo>
                    <a:pt x="6781" y="18439"/>
                  </a:lnTo>
                  <a:lnTo>
                    <a:pt x="6781" y="17649"/>
                  </a:lnTo>
                  <a:lnTo>
                    <a:pt x="8037" y="18176"/>
                  </a:lnTo>
                  <a:lnTo>
                    <a:pt x="8464" y="18966"/>
                  </a:lnTo>
                  <a:lnTo>
                    <a:pt x="9519" y="19229"/>
                  </a:lnTo>
                  <a:lnTo>
                    <a:pt x="10574" y="19493"/>
                  </a:lnTo>
                  <a:lnTo>
                    <a:pt x="11001" y="20546"/>
                  </a:lnTo>
                  <a:lnTo>
                    <a:pt x="11654" y="21073"/>
                  </a:lnTo>
                  <a:lnTo>
                    <a:pt x="12483" y="20283"/>
                  </a:lnTo>
                  <a:lnTo>
                    <a:pt x="13136" y="21073"/>
                  </a:lnTo>
                  <a:lnTo>
                    <a:pt x="13337" y="21600"/>
                  </a:lnTo>
                  <a:lnTo>
                    <a:pt x="13965" y="21600"/>
                  </a:lnTo>
                  <a:lnTo>
                    <a:pt x="14593" y="20810"/>
                  </a:lnTo>
                  <a:lnTo>
                    <a:pt x="15447" y="20810"/>
                  </a:lnTo>
                  <a:lnTo>
                    <a:pt x="16074" y="20283"/>
                  </a:lnTo>
                  <a:lnTo>
                    <a:pt x="17154" y="20283"/>
                  </a:lnTo>
                  <a:lnTo>
                    <a:pt x="17782" y="20546"/>
                  </a:lnTo>
                  <a:lnTo>
                    <a:pt x="19264" y="20810"/>
                  </a:lnTo>
                  <a:lnTo>
                    <a:pt x="19038" y="21073"/>
                  </a:lnTo>
                  <a:lnTo>
                    <a:pt x="19892" y="20810"/>
                  </a:lnTo>
                  <a:lnTo>
                    <a:pt x="19465" y="18439"/>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6" name="Shape 2912">
              <a:extLst>
                <a:ext uri="{FF2B5EF4-FFF2-40B4-BE49-F238E27FC236}">
                  <a16:creationId xmlns:a16="http://schemas.microsoft.com/office/drawing/2014/main" id="{71465474-F78A-0344-A2FD-7175B3B88D93}"/>
                </a:ext>
              </a:extLst>
            </p:cNvPr>
            <p:cNvSpPr/>
            <p:nvPr/>
          </p:nvSpPr>
          <p:spPr>
            <a:xfrm>
              <a:off x="7635853" y="5402235"/>
              <a:ext cx="571466" cy="304965"/>
            </a:xfrm>
            <a:custGeom>
              <a:avLst/>
              <a:gdLst/>
              <a:ahLst/>
              <a:cxnLst>
                <a:cxn ang="0">
                  <a:pos x="wd2" y="hd2"/>
                </a:cxn>
                <a:cxn ang="5400000">
                  <a:pos x="wd2" y="hd2"/>
                </a:cxn>
                <a:cxn ang="10800000">
                  <a:pos x="wd2" y="hd2"/>
                </a:cxn>
                <a:cxn ang="16200000">
                  <a:pos x="wd2" y="hd2"/>
                </a:cxn>
              </a:cxnLst>
              <a:rect l="0" t="0" r="r" b="b"/>
              <a:pathLst>
                <a:path w="21600" h="21600" extrusionOk="0">
                  <a:moveTo>
                    <a:pt x="17280" y="1543"/>
                  </a:moveTo>
                  <a:lnTo>
                    <a:pt x="11211" y="1543"/>
                  </a:lnTo>
                  <a:lnTo>
                    <a:pt x="7817" y="0"/>
                  </a:lnTo>
                  <a:lnTo>
                    <a:pt x="6891" y="4629"/>
                  </a:lnTo>
                  <a:lnTo>
                    <a:pt x="4320" y="6171"/>
                  </a:lnTo>
                  <a:lnTo>
                    <a:pt x="823" y="9257"/>
                  </a:lnTo>
                  <a:lnTo>
                    <a:pt x="823" y="13886"/>
                  </a:lnTo>
                  <a:lnTo>
                    <a:pt x="0" y="18514"/>
                  </a:lnTo>
                  <a:lnTo>
                    <a:pt x="8640" y="21600"/>
                  </a:lnTo>
                  <a:lnTo>
                    <a:pt x="21600" y="16971"/>
                  </a:lnTo>
                  <a:lnTo>
                    <a:pt x="19851" y="3086"/>
                  </a:lnTo>
                  <a:lnTo>
                    <a:pt x="17280" y="154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7" name="Shape 2913">
              <a:extLst>
                <a:ext uri="{FF2B5EF4-FFF2-40B4-BE49-F238E27FC236}">
                  <a16:creationId xmlns:a16="http://schemas.microsoft.com/office/drawing/2014/main" id="{1E357F7C-CC57-224A-AFC6-5E163D963C1D}"/>
                </a:ext>
              </a:extLst>
            </p:cNvPr>
            <p:cNvSpPr/>
            <p:nvPr/>
          </p:nvSpPr>
          <p:spPr>
            <a:xfrm>
              <a:off x="6419452" y="5576501"/>
              <a:ext cx="2340286" cy="1786223"/>
            </a:xfrm>
            <a:custGeom>
              <a:avLst/>
              <a:gdLst/>
              <a:ahLst/>
              <a:cxnLst>
                <a:cxn ang="0">
                  <a:pos x="wd2" y="hd2"/>
                </a:cxn>
                <a:cxn ang="5400000">
                  <a:pos x="wd2" y="hd2"/>
                </a:cxn>
                <a:cxn ang="10800000">
                  <a:pos x="wd2" y="hd2"/>
                </a:cxn>
                <a:cxn ang="16200000">
                  <a:pos x="wd2" y="hd2"/>
                </a:cxn>
              </a:cxnLst>
              <a:rect l="0" t="0" r="r" b="b"/>
              <a:pathLst>
                <a:path w="21600" h="21600" extrusionOk="0">
                  <a:moveTo>
                    <a:pt x="19465" y="18439"/>
                  </a:moveTo>
                  <a:lnTo>
                    <a:pt x="20746" y="15278"/>
                  </a:lnTo>
                  <a:lnTo>
                    <a:pt x="21600" y="15015"/>
                  </a:lnTo>
                  <a:lnTo>
                    <a:pt x="21374" y="13698"/>
                  </a:lnTo>
                  <a:lnTo>
                    <a:pt x="20520" y="11590"/>
                  </a:lnTo>
                  <a:lnTo>
                    <a:pt x="19892" y="10537"/>
                  </a:lnTo>
                  <a:lnTo>
                    <a:pt x="19691" y="8693"/>
                  </a:lnTo>
                  <a:lnTo>
                    <a:pt x="18837" y="8429"/>
                  </a:lnTo>
                  <a:lnTo>
                    <a:pt x="18837" y="7639"/>
                  </a:lnTo>
                  <a:lnTo>
                    <a:pt x="19892" y="6059"/>
                  </a:lnTo>
                  <a:lnTo>
                    <a:pt x="18837" y="3424"/>
                  </a:lnTo>
                  <a:lnTo>
                    <a:pt x="18209" y="1317"/>
                  </a:lnTo>
                  <a:lnTo>
                    <a:pt x="16727" y="527"/>
                  </a:lnTo>
                  <a:lnTo>
                    <a:pt x="13337" y="1317"/>
                  </a:lnTo>
                  <a:lnTo>
                    <a:pt x="11227" y="790"/>
                  </a:lnTo>
                  <a:lnTo>
                    <a:pt x="10172" y="1580"/>
                  </a:lnTo>
                  <a:lnTo>
                    <a:pt x="9092" y="1317"/>
                  </a:lnTo>
                  <a:lnTo>
                    <a:pt x="8263" y="790"/>
                  </a:lnTo>
                  <a:lnTo>
                    <a:pt x="7409" y="0"/>
                  </a:lnTo>
                  <a:lnTo>
                    <a:pt x="6354" y="263"/>
                  </a:lnTo>
                  <a:lnTo>
                    <a:pt x="4446" y="1317"/>
                  </a:lnTo>
                  <a:lnTo>
                    <a:pt x="4245" y="2371"/>
                  </a:lnTo>
                  <a:lnTo>
                    <a:pt x="3165" y="2898"/>
                  </a:lnTo>
                  <a:lnTo>
                    <a:pt x="628" y="4215"/>
                  </a:lnTo>
                  <a:lnTo>
                    <a:pt x="226" y="4215"/>
                  </a:lnTo>
                  <a:lnTo>
                    <a:pt x="427" y="5795"/>
                  </a:lnTo>
                  <a:lnTo>
                    <a:pt x="628" y="6849"/>
                  </a:lnTo>
                  <a:lnTo>
                    <a:pt x="0" y="8429"/>
                  </a:lnTo>
                  <a:lnTo>
                    <a:pt x="1281" y="9483"/>
                  </a:lnTo>
                  <a:lnTo>
                    <a:pt x="1281" y="10537"/>
                  </a:lnTo>
                  <a:lnTo>
                    <a:pt x="1909" y="11854"/>
                  </a:lnTo>
                  <a:lnTo>
                    <a:pt x="1482" y="13171"/>
                  </a:lnTo>
                  <a:lnTo>
                    <a:pt x="2110" y="14224"/>
                  </a:lnTo>
                  <a:lnTo>
                    <a:pt x="2110" y="15541"/>
                  </a:lnTo>
                  <a:lnTo>
                    <a:pt x="3165" y="16332"/>
                  </a:lnTo>
                  <a:lnTo>
                    <a:pt x="4245" y="16859"/>
                  </a:lnTo>
                  <a:lnTo>
                    <a:pt x="5300" y="16859"/>
                  </a:lnTo>
                  <a:lnTo>
                    <a:pt x="5073" y="17912"/>
                  </a:lnTo>
                  <a:lnTo>
                    <a:pt x="6128" y="18966"/>
                  </a:lnTo>
                  <a:lnTo>
                    <a:pt x="6781" y="18439"/>
                  </a:lnTo>
                  <a:lnTo>
                    <a:pt x="6781" y="17649"/>
                  </a:lnTo>
                  <a:lnTo>
                    <a:pt x="8037" y="18176"/>
                  </a:lnTo>
                  <a:lnTo>
                    <a:pt x="8464" y="18966"/>
                  </a:lnTo>
                  <a:lnTo>
                    <a:pt x="9519" y="19229"/>
                  </a:lnTo>
                  <a:lnTo>
                    <a:pt x="10574" y="19493"/>
                  </a:lnTo>
                  <a:lnTo>
                    <a:pt x="11001" y="20546"/>
                  </a:lnTo>
                  <a:lnTo>
                    <a:pt x="11001" y="20546"/>
                  </a:lnTo>
                  <a:lnTo>
                    <a:pt x="11654" y="21073"/>
                  </a:lnTo>
                  <a:lnTo>
                    <a:pt x="12483" y="20283"/>
                  </a:lnTo>
                  <a:lnTo>
                    <a:pt x="13136" y="21073"/>
                  </a:lnTo>
                  <a:lnTo>
                    <a:pt x="13337" y="21600"/>
                  </a:lnTo>
                  <a:lnTo>
                    <a:pt x="13965" y="21600"/>
                  </a:lnTo>
                  <a:lnTo>
                    <a:pt x="14593" y="20810"/>
                  </a:lnTo>
                  <a:lnTo>
                    <a:pt x="15447" y="20810"/>
                  </a:lnTo>
                  <a:lnTo>
                    <a:pt x="16074" y="20283"/>
                  </a:lnTo>
                  <a:lnTo>
                    <a:pt x="17154" y="20283"/>
                  </a:lnTo>
                  <a:lnTo>
                    <a:pt x="17782" y="20546"/>
                  </a:lnTo>
                  <a:lnTo>
                    <a:pt x="19264" y="20810"/>
                  </a:lnTo>
                  <a:lnTo>
                    <a:pt x="19038" y="21073"/>
                  </a:lnTo>
                  <a:lnTo>
                    <a:pt x="19892" y="20810"/>
                  </a:lnTo>
                  <a:lnTo>
                    <a:pt x="19465" y="18439"/>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8" name="Shape 2914">
              <a:extLst>
                <a:ext uri="{FF2B5EF4-FFF2-40B4-BE49-F238E27FC236}">
                  <a16:creationId xmlns:a16="http://schemas.microsoft.com/office/drawing/2014/main" id="{1E14BE79-C71D-9340-A346-4703CF46E6E9}"/>
                </a:ext>
              </a:extLst>
            </p:cNvPr>
            <p:cNvSpPr/>
            <p:nvPr/>
          </p:nvSpPr>
          <p:spPr>
            <a:xfrm>
              <a:off x="7635853" y="5380454"/>
              <a:ext cx="571466" cy="304965"/>
            </a:xfrm>
            <a:custGeom>
              <a:avLst/>
              <a:gdLst/>
              <a:ahLst/>
              <a:cxnLst>
                <a:cxn ang="0">
                  <a:pos x="wd2" y="hd2"/>
                </a:cxn>
                <a:cxn ang="5400000">
                  <a:pos x="wd2" y="hd2"/>
                </a:cxn>
                <a:cxn ang="10800000">
                  <a:pos x="wd2" y="hd2"/>
                </a:cxn>
                <a:cxn ang="16200000">
                  <a:pos x="wd2" y="hd2"/>
                </a:cxn>
              </a:cxnLst>
              <a:rect l="0" t="0" r="r" b="b"/>
              <a:pathLst>
                <a:path w="21600" h="21600" extrusionOk="0">
                  <a:moveTo>
                    <a:pt x="17280" y="1543"/>
                  </a:moveTo>
                  <a:lnTo>
                    <a:pt x="11211" y="1543"/>
                  </a:lnTo>
                  <a:lnTo>
                    <a:pt x="7817" y="0"/>
                  </a:lnTo>
                  <a:lnTo>
                    <a:pt x="6891" y="4629"/>
                  </a:lnTo>
                  <a:lnTo>
                    <a:pt x="4320" y="6171"/>
                  </a:lnTo>
                  <a:lnTo>
                    <a:pt x="823" y="9257"/>
                  </a:lnTo>
                  <a:lnTo>
                    <a:pt x="823" y="13886"/>
                  </a:lnTo>
                  <a:lnTo>
                    <a:pt x="0" y="18514"/>
                  </a:lnTo>
                  <a:lnTo>
                    <a:pt x="8640" y="21600"/>
                  </a:lnTo>
                  <a:lnTo>
                    <a:pt x="21600" y="16971"/>
                  </a:lnTo>
                  <a:lnTo>
                    <a:pt x="19851" y="3086"/>
                  </a:lnTo>
                  <a:lnTo>
                    <a:pt x="17280" y="1543"/>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09" name="Shape 2915">
              <a:extLst>
                <a:ext uri="{FF2B5EF4-FFF2-40B4-BE49-F238E27FC236}">
                  <a16:creationId xmlns:a16="http://schemas.microsoft.com/office/drawing/2014/main" id="{E58A54C8-9BD5-9343-AEE5-8CA941879E1F}"/>
                </a:ext>
              </a:extLst>
            </p:cNvPr>
            <p:cNvSpPr/>
            <p:nvPr/>
          </p:nvSpPr>
          <p:spPr>
            <a:xfrm>
              <a:off x="7750146" y="4901220"/>
              <a:ext cx="1238176" cy="871330"/>
            </a:xfrm>
            <a:custGeom>
              <a:avLst/>
              <a:gdLst/>
              <a:ahLst/>
              <a:cxnLst>
                <a:cxn ang="0">
                  <a:pos x="wd2" y="hd2"/>
                </a:cxn>
                <a:cxn ang="5400000">
                  <a:pos x="wd2" y="hd2"/>
                </a:cxn>
                <a:cxn ang="10800000">
                  <a:pos x="wd2" y="hd2"/>
                </a:cxn>
                <a:cxn ang="16200000">
                  <a:pos x="wd2" y="hd2"/>
                </a:cxn>
              </a:cxnLst>
              <a:rect l="0" t="0" r="r" b="b"/>
              <a:pathLst>
                <a:path w="21600" h="21600" extrusionOk="0">
                  <a:moveTo>
                    <a:pt x="14811" y="20520"/>
                  </a:moveTo>
                  <a:lnTo>
                    <a:pt x="15571" y="19980"/>
                  </a:lnTo>
                  <a:lnTo>
                    <a:pt x="15191" y="18360"/>
                  </a:lnTo>
                  <a:lnTo>
                    <a:pt x="16805" y="17820"/>
                  </a:lnTo>
                  <a:lnTo>
                    <a:pt x="17992" y="16740"/>
                  </a:lnTo>
                  <a:lnTo>
                    <a:pt x="19179" y="17280"/>
                  </a:lnTo>
                  <a:lnTo>
                    <a:pt x="18372" y="15120"/>
                  </a:lnTo>
                  <a:lnTo>
                    <a:pt x="18372" y="12960"/>
                  </a:lnTo>
                  <a:lnTo>
                    <a:pt x="18372" y="10800"/>
                  </a:lnTo>
                  <a:lnTo>
                    <a:pt x="19606" y="10260"/>
                  </a:lnTo>
                  <a:lnTo>
                    <a:pt x="19986" y="8640"/>
                  </a:lnTo>
                  <a:lnTo>
                    <a:pt x="21173" y="8100"/>
                  </a:lnTo>
                  <a:lnTo>
                    <a:pt x="21600" y="7020"/>
                  </a:lnTo>
                  <a:lnTo>
                    <a:pt x="20413" y="6480"/>
                  </a:lnTo>
                  <a:lnTo>
                    <a:pt x="20413" y="4320"/>
                  </a:lnTo>
                  <a:lnTo>
                    <a:pt x="18799" y="3780"/>
                  </a:lnTo>
                  <a:lnTo>
                    <a:pt x="17612" y="2700"/>
                  </a:lnTo>
                  <a:lnTo>
                    <a:pt x="15998" y="1620"/>
                  </a:lnTo>
                  <a:lnTo>
                    <a:pt x="13577" y="1080"/>
                  </a:lnTo>
                  <a:lnTo>
                    <a:pt x="13197" y="0"/>
                  </a:lnTo>
                  <a:lnTo>
                    <a:pt x="10776" y="2160"/>
                  </a:lnTo>
                  <a:lnTo>
                    <a:pt x="8782" y="1620"/>
                  </a:lnTo>
                  <a:lnTo>
                    <a:pt x="6789" y="2160"/>
                  </a:lnTo>
                  <a:lnTo>
                    <a:pt x="3988" y="2160"/>
                  </a:lnTo>
                  <a:lnTo>
                    <a:pt x="1187" y="4320"/>
                  </a:lnTo>
                  <a:lnTo>
                    <a:pt x="0" y="5940"/>
                  </a:lnTo>
                  <a:lnTo>
                    <a:pt x="380" y="7020"/>
                  </a:lnTo>
                  <a:lnTo>
                    <a:pt x="1187" y="11340"/>
                  </a:lnTo>
                  <a:lnTo>
                    <a:pt x="1614" y="12420"/>
                  </a:lnTo>
                  <a:lnTo>
                    <a:pt x="3181" y="12960"/>
                  </a:lnTo>
                  <a:lnTo>
                    <a:pt x="5982" y="12960"/>
                  </a:lnTo>
                  <a:lnTo>
                    <a:pt x="7168" y="13500"/>
                  </a:lnTo>
                  <a:lnTo>
                    <a:pt x="7975" y="18360"/>
                  </a:lnTo>
                  <a:lnTo>
                    <a:pt x="8403" y="18360"/>
                  </a:lnTo>
                  <a:lnTo>
                    <a:pt x="11204" y="19980"/>
                  </a:lnTo>
                  <a:lnTo>
                    <a:pt x="11583" y="21600"/>
                  </a:lnTo>
                  <a:lnTo>
                    <a:pt x="13197" y="19980"/>
                  </a:lnTo>
                  <a:lnTo>
                    <a:pt x="14811" y="2052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0" name="Shape 2916">
              <a:extLst>
                <a:ext uri="{FF2B5EF4-FFF2-40B4-BE49-F238E27FC236}">
                  <a16:creationId xmlns:a16="http://schemas.microsoft.com/office/drawing/2014/main" id="{4C8253F9-CD28-2342-9468-2FCFAE0D9EE5}"/>
                </a:ext>
              </a:extLst>
            </p:cNvPr>
            <p:cNvSpPr/>
            <p:nvPr/>
          </p:nvSpPr>
          <p:spPr>
            <a:xfrm>
              <a:off x="8438618" y="5728985"/>
              <a:ext cx="2636900" cy="2526854"/>
            </a:xfrm>
            <a:custGeom>
              <a:avLst/>
              <a:gdLst/>
              <a:ahLst/>
              <a:cxnLst>
                <a:cxn ang="0">
                  <a:pos x="wd2" y="hd2"/>
                </a:cxn>
                <a:cxn ang="5400000">
                  <a:pos x="wd2" y="hd2"/>
                </a:cxn>
                <a:cxn ang="10800000">
                  <a:pos x="wd2" y="hd2"/>
                </a:cxn>
                <a:cxn ang="16200000">
                  <a:pos x="wd2" y="hd2"/>
                </a:cxn>
              </a:cxnLst>
              <a:rect l="0" t="0" r="r" b="b"/>
              <a:pathLst>
                <a:path w="21600" h="21600" extrusionOk="0">
                  <a:moveTo>
                    <a:pt x="20842" y="2421"/>
                  </a:moveTo>
                  <a:lnTo>
                    <a:pt x="20285" y="2234"/>
                  </a:lnTo>
                  <a:lnTo>
                    <a:pt x="19906" y="1303"/>
                  </a:lnTo>
                  <a:lnTo>
                    <a:pt x="20285" y="931"/>
                  </a:lnTo>
                  <a:lnTo>
                    <a:pt x="19326" y="372"/>
                  </a:lnTo>
                  <a:lnTo>
                    <a:pt x="18390" y="0"/>
                  </a:lnTo>
                  <a:lnTo>
                    <a:pt x="17075" y="745"/>
                  </a:lnTo>
                  <a:lnTo>
                    <a:pt x="16339" y="745"/>
                  </a:lnTo>
                  <a:lnTo>
                    <a:pt x="16139" y="1676"/>
                  </a:lnTo>
                  <a:lnTo>
                    <a:pt x="15403" y="1676"/>
                  </a:lnTo>
                  <a:lnTo>
                    <a:pt x="14088" y="2234"/>
                  </a:lnTo>
                  <a:lnTo>
                    <a:pt x="13709" y="3724"/>
                  </a:lnTo>
                  <a:lnTo>
                    <a:pt x="13887" y="4469"/>
                  </a:lnTo>
                  <a:lnTo>
                    <a:pt x="12773" y="4097"/>
                  </a:lnTo>
                  <a:lnTo>
                    <a:pt x="11814" y="4655"/>
                  </a:lnTo>
                  <a:lnTo>
                    <a:pt x="11257" y="4283"/>
                  </a:lnTo>
                  <a:lnTo>
                    <a:pt x="10700" y="5028"/>
                  </a:lnTo>
                  <a:lnTo>
                    <a:pt x="9942" y="4655"/>
                  </a:lnTo>
                  <a:lnTo>
                    <a:pt x="9184" y="4655"/>
                  </a:lnTo>
                  <a:lnTo>
                    <a:pt x="8627" y="5214"/>
                  </a:lnTo>
                  <a:lnTo>
                    <a:pt x="7869" y="4655"/>
                  </a:lnTo>
                  <a:lnTo>
                    <a:pt x="6554" y="4841"/>
                  </a:lnTo>
                  <a:lnTo>
                    <a:pt x="4503" y="5028"/>
                  </a:lnTo>
                  <a:lnTo>
                    <a:pt x="3188" y="5214"/>
                  </a:lnTo>
                  <a:lnTo>
                    <a:pt x="2251" y="5772"/>
                  </a:lnTo>
                  <a:lnTo>
                    <a:pt x="1872" y="6331"/>
                  </a:lnTo>
                  <a:lnTo>
                    <a:pt x="1115" y="6331"/>
                  </a:lnTo>
                  <a:lnTo>
                    <a:pt x="1672" y="7076"/>
                  </a:lnTo>
                  <a:lnTo>
                    <a:pt x="2430" y="8566"/>
                  </a:lnTo>
                  <a:lnTo>
                    <a:pt x="2630" y="9497"/>
                  </a:lnTo>
                  <a:lnTo>
                    <a:pt x="1872" y="9683"/>
                  </a:lnTo>
                  <a:lnTo>
                    <a:pt x="736" y="11917"/>
                  </a:lnTo>
                  <a:lnTo>
                    <a:pt x="1115" y="13593"/>
                  </a:lnTo>
                  <a:lnTo>
                    <a:pt x="357" y="13779"/>
                  </a:lnTo>
                  <a:lnTo>
                    <a:pt x="178" y="14710"/>
                  </a:lnTo>
                  <a:lnTo>
                    <a:pt x="0" y="15828"/>
                  </a:lnTo>
                  <a:lnTo>
                    <a:pt x="357" y="15641"/>
                  </a:lnTo>
                  <a:lnTo>
                    <a:pt x="1115" y="16200"/>
                  </a:lnTo>
                  <a:lnTo>
                    <a:pt x="1672" y="16759"/>
                  </a:lnTo>
                  <a:lnTo>
                    <a:pt x="2430" y="16200"/>
                  </a:lnTo>
                  <a:lnTo>
                    <a:pt x="3188" y="16386"/>
                  </a:lnTo>
                  <a:lnTo>
                    <a:pt x="3946" y="16386"/>
                  </a:lnTo>
                  <a:lnTo>
                    <a:pt x="5060" y="16200"/>
                  </a:lnTo>
                  <a:lnTo>
                    <a:pt x="5818" y="16572"/>
                  </a:lnTo>
                  <a:lnTo>
                    <a:pt x="6375" y="16014"/>
                  </a:lnTo>
                  <a:lnTo>
                    <a:pt x="8069" y="15455"/>
                  </a:lnTo>
                  <a:lnTo>
                    <a:pt x="8827" y="14338"/>
                  </a:lnTo>
                  <a:lnTo>
                    <a:pt x="9006" y="14338"/>
                  </a:lnTo>
                  <a:lnTo>
                    <a:pt x="9184" y="14152"/>
                  </a:lnTo>
                  <a:lnTo>
                    <a:pt x="10321" y="13966"/>
                  </a:lnTo>
                  <a:lnTo>
                    <a:pt x="10878" y="13407"/>
                  </a:lnTo>
                  <a:lnTo>
                    <a:pt x="12394" y="13966"/>
                  </a:lnTo>
                  <a:lnTo>
                    <a:pt x="13709" y="13966"/>
                  </a:lnTo>
                  <a:lnTo>
                    <a:pt x="14266" y="15083"/>
                  </a:lnTo>
                  <a:lnTo>
                    <a:pt x="15403" y="15455"/>
                  </a:lnTo>
                  <a:lnTo>
                    <a:pt x="15760" y="16200"/>
                  </a:lnTo>
                  <a:lnTo>
                    <a:pt x="16518" y="16945"/>
                  </a:lnTo>
                  <a:lnTo>
                    <a:pt x="16897" y="17690"/>
                  </a:lnTo>
                  <a:lnTo>
                    <a:pt x="15202" y="18062"/>
                  </a:lnTo>
                  <a:lnTo>
                    <a:pt x="14645" y="18621"/>
                  </a:lnTo>
                  <a:lnTo>
                    <a:pt x="15024" y="19179"/>
                  </a:lnTo>
                  <a:lnTo>
                    <a:pt x="14645" y="20669"/>
                  </a:lnTo>
                  <a:lnTo>
                    <a:pt x="14266" y="21228"/>
                  </a:lnTo>
                  <a:lnTo>
                    <a:pt x="15024" y="21600"/>
                  </a:lnTo>
                  <a:lnTo>
                    <a:pt x="16139" y="21041"/>
                  </a:lnTo>
                  <a:lnTo>
                    <a:pt x="17075" y="21041"/>
                  </a:lnTo>
                  <a:lnTo>
                    <a:pt x="17075" y="20297"/>
                  </a:lnTo>
                  <a:lnTo>
                    <a:pt x="18011" y="17876"/>
                  </a:lnTo>
                  <a:lnTo>
                    <a:pt x="18591" y="17131"/>
                  </a:lnTo>
                  <a:lnTo>
                    <a:pt x="19326" y="16386"/>
                  </a:lnTo>
                  <a:lnTo>
                    <a:pt x="20463" y="15828"/>
                  </a:lnTo>
                  <a:lnTo>
                    <a:pt x="21600" y="16014"/>
                  </a:lnTo>
                  <a:lnTo>
                    <a:pt x="21600" y="2421"/>
                  </a:lnTo>
                  <a:lnTo>
                    <a:pt x="20842" y="242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1" name="Shape 2917">
              <a:extLst>
                <a:ext uri="{FF2B5EF4-FFF2-40B4-BE49-F238E27FC236}">
                  <a16:creationId xmlns:a16="http://schemas.microsoft.com/office/drawing/2014/main" id="{FE71F24C-609E-B946-901C-AFC3D0866E10}"/>
                </a:ext>
              </a:extLst>
            </p:cNvPr>
            <p:cNvSpPr/>
            <p:nvPr/>
          </p:nvSpPr>
          <p:spPr>
            <a:xfrm>
              <a:off x="7750146" y="4879436"/>
              <a:ext cx="1238176" cy="871330"/>
            </a:xfrm>
            <a:custGeom>
              <a:avLst/>
              <a:gdLst/>
              <a:ahLst/>
              <a:cxnLst>
                <a:cxn ang="0">
                  <a:pos x="wd2" y="hd2"/>
                </a:cxn>
                <a:cxn ang="5400000">
                  <a:pos x="wd2" y="hd2"/>
                </a:cxn>
                <a:cxn ang="10800000">
                  <a:pos x="wd2" y="hd2"/>
                </a:cxn>
                <a:cxn ang="16200000">
                  <a:pos x="wd2" y="hd2"/>
                </a:cxn>
              </a:cxnLst>
              <a:rect l="0" t="0" r="r" b="b"/>
              <a:pathLst>
                <a:path w="21600" h="21600" extrusionOk="0">
                  <a:moveTo>
                    <a:pt x="14811" y="20520"/>
                  </a:moveTo>
                  <a:lnTo>
                    <a:pt x="15571" y="19980"/>
                  </a:lnTo>
                  <a:lnTo>
                    <a:pt x="15191" y="18360"/>
                  </a:lnTo>
                  <a:lnTo>
                    <a:pt x="16805" y="17820"/>
                  </a:lnTo>
                  <a:lnTo>
                    <a:pt x="17992" y="16740"/>
                  </a:lnTo>
                  <a:lnTo>
                    <a:pt x="19179" y="17280"/>
                  </a:lnTo>
                  <a:lnTo>
                    <a:pt x="18372" y="15120"/>
                  </a:lnTo>
                  <a:lnTo>
                    <a:pt x="18372" y="12960"/>
                  </a:lnTo>
                  <a:lnTo>
                    <a:pt x="18372" y="10800"/>
                  </a:lnTo>
                  <a:lnTo>
                    <a:pt x="19606" y="10260"/>
                  </a:lnTo>
                  <a:lnTo>
                    <a:pt x="19986" y="8640"/>
                  </a:lnTo>
                  <a:lnTo>
                    <a:pt x="21173" y="8100"/>
                  </a:lnTo>
                  <a:lnTo>
                    <a:pt x="21600" y="7020"/>
                  </a:lnTo>
                  <a:lnTo>
                    <a:pt x="20413" y="6480"/>
                  </a:lnTo>
                  <a:lnTo>
                    <a:pt x="20413" y="4320"/>
                  </a:lnTo>
                  <a:lnTo>
                    <a:pt x="18799" y="3780"/>
                  </a:lnTo>
                  <a:lnTo>
                    <a:pt x="17612" y="2700"/>
                  </a:lnTo>
                  <a:lnTo>
                    <a:pt x="15998" y="1620"/>
                  </a:lnTo>
                  <a:lnTo>
                    <a:pt x="13577" y="1080"/>
                  </a:lnTo>
                  <a:lnTo>
                    <a:pt x="13197" y="0"/>
                  </a:lnTo>
                  <a:lnTo>
                    <a:pt x="10776" y="2160"/>
                  </a:lnTo>
                  <a:lnTo>
                    <a:pt x="8782" y="1620"/>
                  </a:lnTo>
                  <a:lnTo>
                    <a:pt x="6789" y="2160"/>
                  </a:lnTo>
                  <a:lnTo>
                    <a:pt x="3988" y="2160"/>
                  </a:lnTo>
                  <a:lnTo>
                    <a:pt x="1187" y="4320"/>
                  </a:lnTo>
                  <a:lnTo>
                    <a:pt x="0" y="5940"/>
                  </a:lnTo>
                  <a:lnTo>
                    <a:pt x="380" y="7020"/>
                  </a:lnTo>
                  <a:lnTo>
                    <a:pt x="1187" y="11340"/>
                  </a:lnTo>
                  <a:lnTo>
                    <a:pt x="1614" y="12420"/>
                  </a:lnTo>
                  <a:lnTo>
                    <a:pt x="3181" y="12960"/>
                  </a:lnTo>
                  <a:lnTo>
                    <a:pt x="5982" y="12960"/>
                  </a:lnTo>
                  <a:lnTo>
                    <a:pt x="7168" y="13500"/>
                  </a:lnTo>
                  <a:lnTo>
                    <a:pt x="7975" y="18360"/>
                  </a:lnTo>
                  <a:lnTo>
                    <a:pt x="8403" y="18360"/>
                  </a:lnTo>
                  <a:lnTo>
                    <a:pt x="11204" y="19980"/>
                  </a:lnTo>
                  <a:lnTo>
                    <a:pt x="11583" y="21600"/>
                  </a:lnTo>
                  <a:lnTo>
                    <a:pt x="13197" y="19980"/>
                  </a:lnTo>
                  <a:lnTo>
                    <a:pt x="14811" y="2052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2" name="Shape 2918">
              <a:extLst>
                <a:ext uri="{FF2B5EF4-FFF2-40B4-BE49-F238E27FC236}">
                  <a16:creationId xmlns:a16="http://schemas.microsoft.com/office/drawing/2014/main" id="{F7893BBA-17F5-8F41-804F-2C610D4449DB}"/>
                </a:ext>
              </a:extLst>
            </p:cNvPr>
            <p:cNvSpPr/>
            <p:nvPr/>
          </p:nvSpPr>
          <p:spPr>
            <a:xfrm>
              <a:off x="8438618" y="5707204"/>
              <a:ext cx="2636900" cy="2526851"/>
            </a:xfrm>
            <a:custGeom>
              <a:avLst/>
              <a:gdLst/>
              <a:ahLst/>
              <a:cxnLst>
                <a:cxn ang="0">
                  <a:pos x="wd2" y="hd2"/>
                </a:cxn>
                <a:cxn ang="5400000">
                  <a:pos x="wd2" y="hd2"/>
                </a:cxn>
                <a:cxn ang="10800000">
                  <a:pos x="wd2" y="hd2"/>
                </a:cxn>
                <a:cxn ang="16200000">
                  <a:pos x="wd2" y="hd2"/>
                </a:cxn>
              </a:cxnLst>
              <a:rect l="0" t="0" r="r" b="b"/>
              <a:pathLst>
                <a:path w="21600" h="21600" extrusionOk="0">
                  <a:moveTo>
                    <a:pt x="20842" y="2421"/>
                  </a:moveTo>
                  <a:lnTo>
                    <a:pt x="20285" y="2234"/>
                  </a:lnTo>
                  <a:lnTo>
                    <a:pt x="19906" y="1303"/>
                  </a:lnTo>
                  <a:lnTo>
                    <a:pt x="20285" y="931"/>
                  </a:lnTo>
                  <a:lnTo>
                    <a:pt x="19326" y="372"/>
                  </a:lnTo>
                  <a:lnTo>
                    <a:pt x="18390" y="0"/>
                  </a:lnTo>
                  <a:lnTo>
                    <a:pt x="17075" y="745"/>
                  </a:lnTo>
                  <a:lnTo>
                    <a:pt x="16339" y="745"/>
                  </a:lnTo>
                  <a:lnTo>
                    <a:pt x="16139" y="1676"/>
                  </a:lnTo>
                  <a:lnTo>
                    <a:pt x="15403" y="1676"/>
                  </a:lnTo>
                  <a:lnTo>
                    <a:pt x="14088" y="2234"/>
                  </a:lnTo>
                  <a:lnTo>
                    <a:pt x="13709" y="3724"/>
                  </a:lnTo>
                  <a:lnTo>
                    <a:pt x="13887" y="4469"/>
                  </a:lnTo>
                  <a:lnTo>
                    <a:pt x="12773" y="4097"/>
                  </a:lnTo>
                  <a:lnTo>
                    <a:pt x="11814" y="4655"/>
                  </a:lnTo>
                  <a:lnTo>
                    <a:pt x="11257" y="4283"/>
                  </a:lnTo>
                  <a:lnTo>
                    <a:pt x="10700" y="5028"/>
                  </a:lnTo>
                  <a:lnTo>
                    <a:pt x="9942" y="4655"/>
                  </a:lnTo>
                  <a:lnTo>
                    <a:pt x="9184" y="4655"/>
                  </a:lnTo>
                  <a:lnTo>
                    <a:pt x="8627" y="5214"/>
                  </a:lnTo>
                  <a:lnTo>
                    <a:pt x="7869" y="4655"/>
                  </a:lnTo>
                  <a:lnTo>
                    <a:pt x="6554" y="4841"/>
                  </a:lnTo>
                  <a:lnTo>
                    <a:pt x="4503" y="5028"/>
                  </a:lnTo>
                  <a:lnTo>
                    <a:pt x="3188" y="5214"/>
                  </a:lnTo>
                  <a:lnTo>
                    <a:pt x="2251" y="5772"/>
                  </a:lnTo>
                  <a:lnTo>
                    <a:pt x="1872" y="6331"/>
                  </a:lnTo>
                  <a:lnTo>
                    <a:pt x="1115" y="6331"/>
                  </a:lnTo>
                  <a:lnTo>
                    <a:pt x="1672" y="7076"/>
                  </a:lnTo>
                  <a:lnTo>
                    <a:pt x="2430" y="8566"/>
                  </a:lnTo>
                  <a:lnTo>
                    <a:pt x="2630" y="9497"/>
                  </a:lnTo>
                  <a:lnTo>
                    <a:pt x="1872" y="9683"/>
                  </a:lnTo>
                  <a:lnTo>
                    <a:pt x="736" y="11917"/>
                  </a:lnTo>
                  <a:lnTo>
                    <a:pt x="1115" y="13593"/>
                  </a:lnTo>
                  <a:lnTo>
                    <a:pt x="357" y="13779"/>
                  </a:lnTo>
                  <a:lnTo>
                    <a:pt x="178" y="14710"/>
                  </a:lnTo>
                  <a:lnTo>
                    <a:pt x="0" y="15828"/>
                  </a:lnTo>
                  <a:lnTo>
                    <a:pt x="357" y="15641"/>
                  </a:lnTo>
                  <a:lnTo>
                    <a:pt x="1115" y="16200"/>
                  </a:lnTo>
                  <a:lnTo>
                    <a:pt x="1672" y="16759"/>
                  </a:lnTo>
                  <a:lnTo>
                    <a:pt x="2430" y="16200"/>
                  </a:lnTo>
                  <a:lnTo>
                    <a:pt x="3188" y="16386"/>
                  </a:lnTo>
                  <a:lnTo>
                    <a:pt x="3946" y="16386"/>
                  </a:lnTo>
                  <a:lnTo>
                    <a:pt x="5060" y="16200"/>
                  </a:lnTo>
                  <a:lnTo>
                    <a:pt x="5818" y="16572"/>
                  </a:lnTo>
                  <a:lnTo>
                    <a:pt x="6375" y="16014"/>
                  </a:lnTo>
                  <a:lnTo>
                    <a:pt x="8069" y="15455"/>
                  </a:lnTo>
                  <a:lnTo>
                    <a:pt x="8827" y="14338"/>
                  </a:lnTo>
                  <a:lnTo>
                    <a:pt x="9006" y="14338"/>
                  </a:lnTo>
                  <a:lnTo>
                    <a:pt x="9184" y="14152"/>
                  </a:lnTo>
                  <a:lnTo>
                    <a:pt x="10321" y="13966"/>
                  </a:lnTo>
                  <a:lnTo>
                    <a:pt x="10878" y="13407"/>
                  </a:lnTo>
                  <a:lnTo>
                    <a:pt x="12394" y="13966"/>
                  </a:lnTo>
                  <a:lnTo>
                    <a:pt x="13709" y="13966"/>
                  </a:lnTo>
                  <a:lnTo>
                    <a:pt x="14266" y="15083"/>
                  </a:lnTo>
                  <a:lnTo>
                    <a:pt x="15403" y="15455"/>
                  </a:lnTo>
                  <a:lnTo>
                    <a:pt x="15760" y="16200"/>
                  </a:lnTo>
                  <a:lnTo>
                    <a:pt x="16518" y="16945"/>
                  </a:lnTo>
                  <a:lnTo>
                    <a:pt x="16897" y="17690"/>
                  </a:lnTo>
                  <a:lnTo>
                    <a:pt x="15202" y="18062"/>
                  </a:lnTo>
                  <a:lnTo>
                    <a:pt x="14645" y="18621"/>
                  </a:lnTo>
                  <a:lnTo>
                    <a:pt x="15024" y="19179"/>
                  </a:lnTo>
                  <a:lnTo>
                    <a:pt x="14645" y="20669"/>
                  </a:lnTo>
                  <a:lnTo>
                    <a:pt x="14266" y="21228"/>
                  </a:lnTo>
                  <a:lnTo>
                    <a:pt x="15024" y="21600"/>
                  </a:lnTo>
                  <a:lnTo>
                    <a:pt x="16139" y="21041"/>
                  </a:lnTo>
                  <a:lnTo>
                    <a:pt x="17075" y="21041"/>
                  </a:lnTo>
                  <a:lnTo>
                    <a:pt x="17075" y="20297"/>
                  </a:lnTo>
                  <a:lnTo>
                    <a:pt x="18011" y="17876"/>
                  </a:lnTo>
                  <a:lnTo>
                    <a:pt x="18591" y="17131"/>
                  </a:lnTo>
                  <a:lnTo>
                    <a:pt x="19326" y="16386"/>
                  </a:lnTo>
                  <a:lnTo>
                    <a:pt x="20463" y="15828"/>
                  </a:lnTo>
                  <a:lnTo>
                    <a:pt x="21600" y="16014"/>
                  </a:lnTo>
                  <a:lnTo>
                    <a:pt x="21600" y="2421"/>
                  </a:lnTo>
                  <a:lnTo>
                    <a:pt x="20842" y="242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3" name="Shape 2919">
              <a:extLst>
                <a:ext uri="{FF2B5EF4-FFF2-40B4-BE49-F238E27FC236}">
                  <a16:creationId xmlns:a16="http://schemas.microsoft.com/office/drawing/2014/main" id="{E8B87D50-34A4-5747-B911-4BD4FC1F8A15}"/>
                </a:ext>
              </a:extLst>
            </p:cNvPr>
            <p:cNvSpPr/>
            <p:nvPr/>
          </p:nvSpPr>
          <p:spPr>
            <a:xfrm>
              <a:off x="8414135" y="4835873"/>
              <a:ext cx="1972915" cy="1633742"/>
            </a:xfrm>
            <a:custGeom>
              <a:avLst/>
              <a:gdLst/>
              <a:ahLst/>
              <a:cxnLst>
                <a:cxn ang="0">
                  <a:pos x="wd2" y="hd2"/>
                </a:cxn>
                <a:cxn ang="5400000">
                  <a:pos x="wd2" y="hd2"/>
                </a:cxn>
                <a:cxn ang="10800000">
                  <a:pos x="wd2" y="hd2"/>
                </a:cxn>
                <a:cxn ang="16200000">
                  <a:pos x="wd2" y="hd2"/>
                </a:cxn>
              </a:cxnLst>
              <a:rect l="0" t="0" r="r" b="b"/>
              <a:pathLst>
                <a:path w="21600" h="21600" extrusionOk="0">
                  <a:moveTo>
                    <a:pt x="19574" y="12384"/>
                  </a:moveTo>
                  <a:lnTo>
                    <a:pt x="19574" y="11520"/>
                  </a:lnTo>
                  <a:lnTo>
                    <a:pt x="18829" y="10944"/>
                  </a:lnTo>
                  <a:lnTo>
                    <a:pt x="19097" y="10080"/>
                  </a:lnTo>
                  <a:lnTo>
                    <a:pt x="20587" y="9792"/>
                  </a:lnTo>
                  <a:lnTo>
                    <a:pt x="21094" y="9216"/>
                  </a:lnTo>
                  <a:lnTo>
                    <a:pt x="21600" y="8352"/>
                  </a:lnTo>
                  <a:lnTo>
                    <a:pt x="20855" y="7488"/>
                  </a:lnTo>
                  <a:lnTo>
                    <a:pt x="18829" y="6912"/>
                  </a:lnTo>
                  <a:lnTo>
                    <a:pt x="18591" y="6048"/>
                  </a:lnTo>
                  <a:lnTo>
                    <a:pt x="17340" y="5760"/>
                  </a:lnTo>
                  <a:lnTo>
                    <a:pt x="16327" y="4896"/>
                  </a:lnTo>
                  <a:lnTo>
                    <a:pt x="16327" y="4320"/>
                  </a:lnTo>
                  <a:lnTo>
                    <a:pt x="15314" y="3744"/>
                  </a:lnTo>
                  <a:lnTo>
                    <a:pt x="15314" y="2592"/>
                  </a:lnTo>
                  <a:lnTo>
                    <a:pt x="15075" y="1440"/>
                  </a:lnTo>
                  <a:lnTo>
                    <a:pt x="14062" y="576"/>
                  </a:lnTo>
                  <a:lnTo>
                    <a:pt x="13049" y="288"/>
                  </a:lnTo>
                  <a:lnTo>
                    <a:pt x="11798" y="1152"/>
                  </a:lnTo>
                  <a:lnTo>
                    <a:pt x="11292" y="576"/>
                  </a:lnTo>
                  <a:lnTo>
                    <a:pt x="10308" y="288"/>
                  </a:lnTo>
                  <a:lnTo>
                    <a:pt x="9802" y="576"/>
                  </a:lnTo>
                  <a:lnTo>
                    <a:pt x="9027" y="0"/>
                  </a:lnTo>
                  <a:lnTo>
                    <a:pt x="8282" y="0"/>
                  </a:lnTo>
                  <a:lnTo>
                    <a:pt x="7299" y="2304"/>
                  </a:lnTo>
                  <a:lnTo>
                    <a:pt x="6018" y="2304"/>
                  </a:lnTo>
                  <a:lnTo>
                    <a:pt x="5273" y="2880"/>
                  </a:lnTo>
                  <a:lnTo>
                    <a:pt x="5542" y="3168"/>
                  </a:lnTo>
                  <a:lnTo>
                    <a:pt x="5542" y="4320"/>
                  </a:lnTo>
                  <a:lnTo>
                    <a:pt x="6286" y="4608"/>
                  </a:lnTo>
                  <a:lnTo>
                    <a:pt x="6018" y="5184"/>
                  </a:lnTo>
                  <a:lnTo>
                    <a:pt x="5273" y="5472"/>
                  </a:lnTo>
                  <a:lnTo>
                    <a:pt x="5035" y="6336"/>
                  </a:lnTo>
                  <a:lnTo>
                    <a:pt x="4260" y="6624"/>
                  </a:lnTo>
                  <a:lnTo>
                    <a:pt x="4260" y="7776"/>
                  </a:lnTo>
                  <a:lnTo>
                    <a:pt x="4260" y="8928"/>
                  </a:lnTo>
                  <a:lnTo>
                    <a:pt x="4767" y="10080"/>
                  </a:lnTo>
                  <a:lnTo>
                    <a:pt x="4022" y="9792"/>
                  </a:lnTo>
                  <a:lnTo>
                    <a:pt x="3277" y="10368"/>
                  </a:lnTo>
                  <a:lnTo>
                    <a:pt x="2264" y="10656"/>
                  </a:lnTo>
                  <a:lnTo>
                    <a:pt x="2503" y="11520"/>
                  </a:lnTo>
                  <a:lnTo>
                    <a:pt x="2026" y="11808"/>
                  </a:lnTo>
                  <a:lnTo>
                    <a:pt x="1013" y="11520"/>
                  </a:lnTo>
                  <a:lnTo>
                    <a:pt x="0" y="12384"/>
                  </a:lnTo>
                  <a:lnTo>
                    <a:pt x="506" y="13824"/>
                  </a:lnTo>
                  <a:lnTo>
                    <a:pt x="1758" y="16704"/>
                  </a:lnTo>
                  <a:lnTo>
                    <a:pt x="506" y="18432"/>
                  </a:lnTo>
                  <a:lnTo>
                    <a:pt x="506" y="19296"/>
                  </a:lnTo>
                  <a:lnTo>
                    <a:pt x="1519" y="19584"/>
                  </a:lnTo>
                  <a:lnTo>
                    <a:pt x="1758" y="21600"/>
                  </a:lnTo>
                  <a:lnTo>
                    <a:pt x="2771" y="21600"/>
                  </a:lnTo>
                  <a:lnTo>
                    <a:pt x="3277" y="20736"/>
                  </a:lnTo>
                  <a:lnTo>
                    <a:pt x="4529" y="19872"/>
                  </a:lnTo>
                  <a:lnTo>
                    <a:pt x="6286" y="19584"/>
                  </a:lnTo>
                  <a:lnTo>
                    <a:pt x="9027" y="19296"/>
                  </a:lnTo>
                  <a:lnTo>
                    <a:pt x="10785" y="19008"/>
                  </a:lnTo>
                  <a:lnTo>
                    <a:pt x="11798" y="19872"/>
                  </a:lnTo>
                  <a:lnTo>
                    <a:pt x="12543" y="19008"/>
                  </a:lnTo>
                  <a:lnTo>
                    <a:pt x="13556" y="19008"/>
                  </a:lnTo>
                  <a:lnTo>
                    <a:pt x="14569" y="19584"/>
                  </a:lnTo>
                  <a:lnTo>
                    <a:pt x="15314" y="18432"/>
                  </a:lnTo>
                  <a:lnTo>
                    <a:pt x="16058" y="19008"/>
                  </a:lnTo>
                  <a:lnTo>
                    <a:pt x="17340" y="18144"/>
                  </a:lnTo>
                  <a:lnTo>
                    <a:pt x="18829" y="18720"/>
                  </a:lnTo>
                  <a:lnTo>
                    <a:pt x="18591" y="17568"/>
                  </a:lnTo>
                  <a:lnTo>
                    <a:pt x="19097" y="15264"/>
                  </a:lnTo>
                  <a:lnTo>
                    <a:pt x="20855" y="14400"/>
                  </a:lnTo>
                  <a:lnTo>
                    <a:pt x="20081" y="13248"/>
                  </a:lnTo>
                  <a:lnTo>
                    <a:pt x="19574" y="12384"/>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4" name="Shape 2920">
              <a:extLst>
                <a:ext uri="{FF2B5EF4-FFF2-40B4-BE49-F238E27FC236}">
                  <a16:creationId xmlns:a16="http://schemas.microsoft.com/office/drawing/2014/main" id="{B74094C2-FCC8-274C-9996-4D46DC7609E7}"/>
                </a:ext>
              </a:extLst>
            </p:cNvPr>
            <p:cNvSpPr/>
            <p:nvPr/>
          </p:nvSpPr>
          <p:spPr>
            <a:xfrm>
              <a:off x="7725657" y="4378427"/>
              <a:ext cx="1444989" cy="762412"/>
            </a:xfrm>
            <a:custGeom>
              <a:avLst/>
              <a:gdLst/>
              <a:ahLst/>
              <a:cxnLst>
                <a:cxn ang="0">
                  <a:pos x="wd2" y="hd2"/>
                </a:cxn>
                <a:cxn ang="5400000">
                  <a:pos x="wd2" y="hd2"/>
                </a:cxn>
                <a:cxn ang="10800000">
                  <a:pos x="wd2" y="hd2"/>
                </a:cxn>
                <a:cxn ang="16200000">
                  <a:pos x="wd2" y="hd2"/>
                </a:cxn>
              </a:cxnLst>
              <a:rect l="0" t="0" r="r" b="b"/>
              <a:pathLst>
                <a:path w="21600" h="21600" extrusionOk="0">
                  <a:moveTo>
                    <a:pt x="19200" y="6171"/>
                  </a:moveTo>
                  <a:lnTo>
                    <a:pt x="18875" y="3086"/>
                  </a:lnTo>
                  <a:lnTo>
                    <a:pt x="16800" y="2469"/>
                  </a:lnTo>
                  <a:lnTo>
                    <a:pt x="15092" y="3086"/>
                  </a:lnTo>
                  <a:lnTo>
                    <a:pt x="12366" y="0"/>
                  </a:lnTo>
                  <a:lnTo>
                    <a:pt x="10658" y="0"/>
                  </a:lnTo>
                  <a:lnTo>
                    <a:pt x="8583" y="2469"/>
                  </a:lnTo>
                  <a:lnTo>
                    <a:pt x="8583" y="3086"/>
                  </a:lnTo>
                  <a:lnTo>
                    <a:pt x="8908" y="5554"/>
                  </a:lnTo>
                  <a:lnTo>
                    <a:pt x="8908" y="8023"/>
                  </a:lnTo>
                  <a:lnTo>
                    <a:pt x="8583" y="9874"/>
                  </a:lnTo>
                  <a:lnTo>
                    <a:pt x="7892" y="9874"/>
                  </a:lnTo>
                  <a:lnTo>
                    <a:pt x="6508" y="9874"/>
                  </a:lnTo>
                  <a:lnTo>
                    <a:pt x="4475" y="6171"/>
                  </a:lnTo>
                  <a:lnTo>
                    <a:pt x="3092" y="4937"/>
                  </a:lnTo>
                  <a:lnTo>
                    <a:pt x="1749" y="6789"/>
                  </a:lnTo>
                  <a:lnTo>
                    <a:pt x="692" y="12343"/>
                  </a:lnTo>
                  <a:lnTo>
                    <a:pt x="0" y="14811"/>
                  </a:lnTo>
                  <a:lnTo>
                    <a:pt x="0" y="17280"/>
                  </a:lnTo>
                  <a:lnTo>
                    <a:pt x="366" y="21600"/>
                  </a:lnTo>
                  <a:lnTo>
                    <a:pt x="1383" y="19749"/>
                  </a:lnTo>
                  <a:lnTo>
                    <a:pt x="3783" y="17280"/>
                  </a:lnTo>
                  <a:lnTo>
                    <a:pt x="6183" y="17280"/>
                  </a:lnTo>
                  <a:lnTo>
                    <a:pt x="7892" y="16663"/>
                  </a:lnTo>
                  <a:lnTo>
                    <a:pt x="9600" y="17280"/>
                  </a:lnTo>
                  <a:lnTo>
                    <a:pt x="11675" y="14811"/>
                  </a:lnTo>
                  <a:lnTo>
                    <a:pt x="12000" y="16046"/>
                  </a:lnTo>
                  <a:lnTo>
                    <a:pt x="14075" y="16663"/>
                  </a:lnTo>
                  <a:lnTo>
                    <a:pt x="15458" y="17897"/>
                  </a:lnTo>
                  <a:lnTo>
                    <a:pt x="16475" y="19131"/>
                  </a:lnTo>
                  <a:lnTo>
                    <a:pt x="17492" y="19131"/>
                  </a:lnTo>
                  <a:lnTo>
                    <a:pt x="18508" y="17897"/>
                  </a:lnTo>
                  <a:lnTo>
                    <a:pt x="20258" y="17897"/>
                  </a:lnTo>
                  <a:lnTo>
                    <a:pt x="21600" y="13577"/>
                  </a:lnTo>
                  <a:lnTo>
                    <a:pt x="20583" y="8640"/>
                  </a:lnTo>
                  <a:lnTo>
                    <a:pt x="19200" y="617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5" name="Shape 2921">
              <a:extLst>
                <a:ext uri="{FF2B5EF4-FFF2-40B4-BE49-F238E27FC236}">
                  <a16:creationId xmlns:a16="http://schemas.microsoft.com/office/drawing/2014/main" id="{A610ECCD-EFE8-9240-B11F-ACD2D3789560}"/>
                </a:ext>
              </a:extLst>
            </p:cNvPr>
            <p:cNvSpPr/>
            <p:nvPr/>
          </p:nvSpPr>
          <p:spPr>
            <a:xfrm>
              <a:off x="8414135" y="4814089"/>
              <a:ext cx="1972915" cy="1633742"/>
            </a:xfrm>
            <a:custGeom>
              <a:avLst/>
              <a:gdLst/>
              <a:ahLst/>
              <a:cxnLst>
                <a:cxn ang="0">
                  <a:pos x="wd2" y="hd2"/>
                </a:cxn>
                <a:cxn ang="5400000">
                  <a:pos x="wd2" y="hd2"/>
                </a:cxn>
                <a:cxn ang="10800000">
                  <a:pos x="wd2" y="hd2"/>
                </a:cxn>
                <a:cxn ang="16200000">
                  <a:pos x="wd2" y="hd2"/>
                </a:cxn>
              </a:cxnLst>
              <a:rect l="0" t="0" r="r" b="b"/>
              <a:pathLst>
                <a:path w="21600" h="21600" extrusionOk="0">
                  <a:moveTo>
                    <a:pt x="19574" y="12384"/>
                  </a:moveTo>
                  <a:lnTo>
                    <a:pt x="19574" y="11520"/>
                  </a:lnTo>
                  <a:lnTo>
                    <a:pt x="18829" y="10944"/>
                  </a:lnTo>
                  <a:lnTo>
                    <a:pt x="19097" y="10080"/>
                  </a:lnTo>
                  <a:lnTo>
                    <a:pt x="20587" y="9792"/>
                  </a:lnTo>
                  <a:lnTo>
                    <a:pt x="21094" y="9216"/>
                  </a:lnTo>
                  <a:lnTo>
                    <a:pt x="21600" y="8352"/>
                  </a:lnTo>
                  <a:lnTo>
                    <a:pt x="20855" y="7488"/>
                  </a:lnTo>
                  <a:lnTo>
                    <a:pt x="18829" y="6912"/>
                  </a:lnTo>
                  <a:lnTo>
                    <a:pt x="18591" y="6048"/>
                  </a:lnTo>
                  <a:lnTo>
                    <a:pt x="17340" y="5760"/>
                  </a:lnTo>
                  <a:lnTo>
                    <a:pt x="16327" y="4896"/>
                  </a:lnTo>
                  <a:lnTo>
                    <a:pt x="16327" y="4320"/>
                  </a:lnTo>
                  <a:lnTo>
                    <a:pt x="15314" y="3744"/>
                  </a:lnTo>
                  <a:lnTo>
                    <a:pt x="15314" y="2592"/>
                  </a:lnTo>
                  <a:lnTo>
                    <a:pt x="15075" y="1440"/>
                  </a:lnTo>
                  <a:lnTo>
                    <a:pt x="14062" y="576"/>
                  </a:lnTo>
                  <a:lnTo>
                    <a:pt x="13049" y="288"/>
                  </a:lnTo>
                  <a:lnTo>
                    <a:pt x="11798" y="1152"/>
                  </a:lnTo>
                  <a:lnTo>
                    <a:pt x="11292" y="576"/>
                  </a:lnTo>
                  <a:lnTo>
                    <a:pt x="10308" y="288"/>
                  </a:lnTo>
                  <a:lnTo>
                    <a:pt x="9802" y="576"/>
                  </a:lnTo>
                  <a:lnTo>
                    <a:pt x="9027" y="0"/>
                  </a:lnTo>
                  <a:lnTo>
                    <a:pt x="8282" y="0"/>
                  </a:lnTo>
                  <a:lnTo>
                    <a:pt x="7299" y="2304"/>
                  </a:lnTo>
                  <a:lnTo>
                    <a:pt x="6018" y="2304"/>
                  </a:lnTo>
                  <a:lnTo>
                    <a:pt x="5273" y="2880"/>
                  </a:lnTo>
                  <a:lnTo>
                    <a:pt x="5542" y="3168"/>
                  </a:lnTo>
                  <a:lnTo>
                    <a:pt x="5542" y="4320"/>
                  </a:lnTo>
                  <a:lnTo>
                    <a:pt x="6286" y="4608"/>
                  </a:lnTo>
                  <a:lnTo>
                    <a:pt x="6018" y="5184"/>
                  </a:lnTo>
                  <a:lnTo>
                    <a:pt x="5273" y="5472"/>
                  </a:lnTo>
                  <a:lnTo>
                    <a:pt x="5035" y="6336"/>
                  </a:lnTo>
                  <a:lnTo>
                    <a:pt x="4260" y="6624"/>
                  </a:lnTo>
                  <a:lnTo>
                    <a:pt x="4260" y="7776"/>
                  </a:lnTo>
                  <a:lnTo>
                    <a:pt x="4260" y="8928"/>
                  </a:lnTo>
                  <a:lnTo>
                    <a:pt x="4767" y="10080"/>
                  </a:lnTo>
                  <a:lnTo>
                    <a:pt x="4022" y="9792"/>
                  </a:lnTo>
                  <a:lnTo>
                    <a:pt x="3277" y="10368"/>
                  </a:lnTo>
                  <a:lnTo>
                    <a:pt x="2264" y="10656"/>
                  </a:lnTo>
                  <a:lnTo>
                    <a:pt x="2503" y="11520"/>
                  </a:lnTo>
                  <a:lnTo>
                    <a:pt x="2026" y="11808"/>
                  </a:lnTo>
                  <a:lnTo>
                    <a:pt x="1013" y="11520"/>
                  </a:lnTo>
                  <a:lnTo>
                    <a:pt x="0" y="12384"/>
                  </a:lnTo>
                  <a:lnTo>
                    <a:pt x="506" y="13824"/>
                  </a:lnTo>
                  <a:lnTo>
                    <a:pt x="1758" y="16704"/>
                  </a:lnTo>
                  <a:lnTo>
                    <a:pt x="506" y="18432"/>
                  </a:lnTo>
                  <a:lnTo>
                    <a:pt x="506" y="19296"/>
                  </a:lnTo>
                  <a:lnTo>
                    <a:pt x="1519" y="19584"/>
                  </a:lnTo>
                  <a:lnTo>
                    <a:pt x="1758" y="21600"/>
                  </a:lnTo>
                  <a:lnTo>
                    <a:pt x="1758" y="21600"/>
                  </a:lnTo>
                  <a:lnTo>
                    <a:pt x="2771" y="21600"/>
                  </a:lnTo>
                  <a:lnTo>
                    <a:pt x="3277" y="20736"/>
                  </a:lnTo>
                  <a:lnTo>
                    <a:pt x="4529" y="19872"/>
                  </a:lnTo>
                  <a:lnTo>
                    <a:pt x="6286" y="19584"/>
                  </a:lnTo>
                  <a:lnTo>
                    <a:pt x="9027" y="19296"/>
                  </a:lnTo>
                  <a:lnTo>
                    <a:pt x="10785" y="19008"/>
                  </a:lnTo>
                  <a:lnTo>
                    <a:pt x="11798" y="19872"/>
                  </a:lnTo>
                  <a:lnTo>
                    <a:pt x="12543" y="19008"/>
                  </a:lnTo>
                  <a:lnTo>
                    <a:pt x="13556" y="19008"/>
                  </a:lnTo>
                  <a:lnTo>
                    <a:pt x="14569" y="19584"/>
                  </a:lnTo>
                  <a:lnTo>
                    <a:pt x="15314" y="18432"/>
                  </a:lnTo>
                  <a:lnTo>
                    <a:pt x="16058" y="19008"/>
                  </a:lnTo>
                  <a:lnTo>
                    <a:pt x="17340" y="18144"/>
                  </a:lnTo>
                  <a:lnTo>
                    <a:pt x="18829" y="18720"/>
                  </a:lnTo>
                  <a:lnTo>
                    <a:pt x="18591" y="17568"/>
                  </a:lnTo>
                  <a:lnTo>
                    <a:pt x="19097" y="15264"/>
                  </a:lnTo>
                  <a:lnTo>
                    <a:pt x="20855" y="14400"/>
                  </a:lnTo>
                  <a:lnTo>
                    <a:pt x="20081" y="13248"/>
                  </a:lnTo>
                  <a:lnTo>
                    <a:pt x="19574" y="12384"/>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6" name="Shape 2922">
              <a:extLst>
                <a:ext uri="{FF2B5EF4-FFF2-40B4-BE49-F238E27FC236}">
                  <a16:creationId xmlns:a16="http://schemas.microsoft.com/office/drawing/2014/main" id="{91B6706C-F8D5-974C-BEF2-4C482D4CB514}"/>
                </a:ext>
              </a:extLst>
            </p:cNvPr>
            <p:cNvSpPr/>
            <p:nvPr/>
          </p:nvSpPr>
          <p:spPr>
            <a:xfrm>
              <a:off x="7725657" y="4356639"/>
              <a:ext cx="1444989" cy="762412"/>
            </a:xfrm>
            <a:custGeom>
              <a:avLst/>
              <a:gdLst/>
              <a:ahLst/>
              <a:cxnLst>
                <a:cxn ang="0">
                  <a:pos x="wd2" y="hd2"/>
                </a:cxn>
                <a:cxn ang="5400000">
                  <a:pos x="wd2" y="hd2"/>
                </a:cxn>
                <a:cxn ang="10800000">
                  <a:pos x="wd2" y="hd2"/>
                </a:cxn>
                <a:cxn ang="16200000">
                  <a:pos x="wd2" y="hd2"/>
                </a:cxn>
              </a:cxnLst>
              <a:rect l="0" t="0" r="r" b="b"/>
              <a:pathLst>
                <a:path w="21600" h="21600" extrusionOk="0">
                  <a:moveTo>
                    <a:pt x="19200" y="6171"/>
                  </a:moveTo>
                  <a:lnTo>
                    <a:pt x="18875" y="3086"/>
                  </a:lnTo>
                  <a:lnTo>
                    <a:pt x="16800" y="2469"/>
                  </a:lnTo>
                  <a:lnTo>
                    <a:pt x="15092" y="3086"/>
                  </a:lnTo>
                  <a:lnTo>
                    <a:pt x="12366" y="0"/>
                  </a:lnTo>
                  <a:lnTo>
                    <a:pt x="10658" y="0"/>
                  </a:lnTo>
                  <a:lnTo>
                    <a:pt x="8583" y="2469"/>
                  </a:lnTo>
                  <a:lnTo>
                    <a:pt x="8583" y="3086"/>
                  </a:lnTo>
                  <a:lnTo>
                    <a:pt x="8908" y="5554"/>
                  </a:lnTo>
                  <a:lnTo>
                    <a:pt x="8908" y="8023"/>
                  </a:lnTo>
                  <a:lnTo>
                    <a:pt x="8583" y="9874"/>
                  </a:lnTo>
                  <a:lnTo>
                    <a:pt x="7892" y="9874"/>
                  </a:lnTo>
                  <a:lnTo>
                    <a:pt x="6508" y="9874"/>
                  </a:lnTo>
                  <a:lnTo>
                    <a:pt x="4475" y="6171"/>
                  </a:lnTo>
                  <a:lnTo>
                    <a:pt x="3092" y="4937"/>
                  </a:lnTo>
                  <a:lnTo>
                    <a:pt x="1749" y="6789"/>
                  </a:lnTo>
                  <a:lnTo>
                    <a:pt x="692" y="12343"/>
                  </a:lnTo>
                  <a:lnTo>
                    <a:pt x="0" y="14811"/>
                  </a:lnTo>
                  <a:lnTo>
                    <a:pt x="0" y="17280"/>
                  </a:lnTo>
                  <a:lnTo>
                    <a:pt x="366" y="21600"/>
                  </a:lnTo>
                  <a:lnTo>
                    <a:pt x="1383" y="19749"/>
                  </a:lnTo>
                  <a:lnTo>
                    <a:pt x="3783" y="17280"/>
                  </a:lnTo>
                  <a:lnTo>
                    <a:pt x="6183" y="17280"/>
                  </a:lnTo>
                  <a:lnTo>
                    <a:pt x="7892" y="16663"/>
                  </a:lnTo>
                  <a:lnTo>
                    <a:pt x="9600" y="17280"/>
                  </a:lnTo>
                  <a:lnTo>
                    <a:pt x="11675" y="14811"/>
                  </a:lnTo>
                  <a:lnTo>
                    <a:pt x="12000" y="16046"/>
                  </a:lnTo>
                  <a:lnTo>
                    <a:pt x="14075" y="16663"/>
                  </a:lnTo>
                  <a:lnTo>
                    <a:pt x="15458" y="17897"/>
                  </a:lnTo>
                  <a:lnTo>
                    <a:pt x="16475" y="19131"/>
                  </a:lnTo>
                  <a:lnTo>
                    <a:pt x="17492" y="19131"/>
                  </a:lnTo>
                  <a:lnTo>
                    <a:pt x="18508" y="17897"/>
                  </a:lnTo>
                  <a:lnTo>
                    <a:pt x="20258" y="17897"/>
                  </a:lnTo>
                  <a:lnTo>
                    <a:pt x="21600" y="13577"/>
                  </a:lnTo>
                  <a:lnTo>
                    <a:pt x="20583" y="8640"/>
                  </a:lnTo>
                  <a:lnTo>
                    <a:pt x="19200" y="617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7" name="Shape 2923">
              <a:extLst>
                <a:ext uri="{FF2B5EF4-FFF2-40B4-BE49-F238E27FC236}">
                  <a16:creationId xmlns:a16="http://schemas.microsoft.com/office/drawing/2014/main" id="{D0DDBDA6-9DBB-FF49-AE23-C74AEB3C99E2}"/>
                </a:ext>
              </a:extLst>
            </p:cNvPr>
            <p:cNvSpPr/>
            <p:nvPr/>
          </p:nvSpPr>
          <p:spPr>
            <a:xfrm>
              <a:off x="8024995" y="3812062"/>
              <a:ext cx="917066" cy="675281"/>
            </a:xfrm>
            <a:custGeom>
              <a:avLst/>
              <a:gdLst/>
              <a:ahLst/>
              <a:cxnLst>
                <a:cxn ang="0">
                  <a:pos x="wd2" y="hd2"/>
                </a:cxn>
                <a:cxn ang="5400000">
                  <a:pos x="wd2" y="hd2"/>
                </a:cxn>
                <a:cxn ang="10800000">
                  <a:pos x="wd2" y="hd2"/>
                </a:cxn>
                <a:cxn ang="16200000">
                  <a:pos x="wd2" y="hd2"/>
                </a:cxn>
              </a:cxnLst>
              <a:rect l="0" t="0" r="r" b="b"/>
              <a:pathLst>
                <a:path w="21600" h="21600" extrusionOk="0">
                  <a:moveTo>
                    <a:pt x="18908" y="11148"/>
                  </a:moveTo>
                  <a:lnTo>
                    <a:pt x="18908" y="5574"/>
                  </a:lnTo>
                  <a:lnTo>
                    <a:pt x="18908" y="1394"/>
                  </a:lnTo>
                  <a:lnTo>
                    <a:pt x="18331" y="0"/>
                  </a:lnTo>
                  <a:lnTo>
                    <a:pt x="15126" y="697"/>
                  </a:lnTo>
                  <a:lnTo>
                    <a:pt x="8076" y="1394"/>
                  </a:lnTo>
                  <a:lnTo>
                    <a:pt x="4294" y="3484"/>
                  </a:lnTo>
                  <a:lnTo>
                    <a:pt x="1602" y="5574"/>
                  </a:lnTo>
                  <a:lnTo>
                    <a:pt x="513" y="7665"/>
                  </a:lnTo>
                  <a:lnTo>
                    <a:pt x="0" y="9755"/>
                  </a:lnTo>
                  <a:lnTo>
                    <a:pt x="1602" y="11148"/>
                  </a:lnTo>
                  <a:lnTo>
                    <a:pt x="1090" y="13239"/>
                  </a:lnTo>
                  <a:lnTo>
                    <a:pt x="1602" y="15329"/>
                  </a:lnTo>
                  <a:lnTo>
                    <a:pt x="2692" y="16026"/>
                  </a:lnTo>
                  <a:lnTo>
                    <a:pt x="4294" y="16026"/>
                  </a:lnTo>
                  <a:lnTo>
                    <a:pt x="5961" y="15329"/>
                  </a:lnTo>
                  <a:lnTo>
                    <a:pt x="6474" y="20903"/>
                  </a:lnTo>
                  <a:lnTo>
                    <a:pt x="9742" y="18116"/>
                  </a:lnTo>
                  <a:lnTo>
                    <a:pt x="12434" y="18116"/>
                  </a:lnTo>
                  <a:lnTo>
                    <a:pt x="16729" y="21600"/>
                  </a:lnTo>
                  <a:lnTo>
                    <a:pt x="19421" y="20903"/>
                  </a:lnTo>
                  <a:lnTo>
                    <a:pt x="20510" y="20903"/>
                  </a:lnTo>
                  <a:lnTo>
                    <a:pt x="21600" y="15329"/>
                  </a:lnTo>
                  <a:lnTo>
                    <a:pt x="18908" y="11148"/>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8" name="Shape 2924">
              <a:extLst>
                <a:ext uri="{FF2B5EF4-FFF2-40B4-BE49-F238E27FC236}">
                  <a16:creationId xmlns:a16="http://schemas.microsoft.com/office/drawing/2014/main" id="{4FDD4BFF-82A4-394E-B53D-55DD65B951CD}"/>
                </a:ext>
              </a:extLst>
            </p:cNvPr>
            <p:cNvSpPr/>
            <p:nvPr/>
          </p:nvSpPr>
          <p:spPr>
            <a:xfrm>
              <a:off x="8046764" y="0"/>
              <a:ext cx="3050535" cy="5990385"/>
            </a:xfrm>
            <a:custGeom>
              <a:avLst/>
              <a:gdLst/>
              <a:ahLst/>
              <a:cxnLst>
                <a:cxn ang="0">
                  <a:pos x="wd2" y="hd2"/>
                </a:cxn>
                <a:cxn ang="5400000">
                  <a:pos x="wd2" y="hd2"/>
                </a:cxn>
                <a:cxn ang="10800000">
                  <a:pos x="wd2" y="hd2"/>
                </a:cxn>
                <a:cxn ang="16200000">
                  <a:pos x="wd2" y="hd2"/>
                </a:cxn>
              </a:cxnLst>
              <a:rect l="0" t="0" r="r" b="b"/>
              <a:pathLst>
                <a:path w="21600" h="21600" extrusionOk="0">
                  <a:moveTo>
                    <a:pt x="19538" y="128"/>
                  </a:moveTo>
                  <a:lnTo>
                    <a:pt x="19480" y="59"/>
                  </a:lnTo>
                  <a:lnTo>
                    <a:pt x="19172" y="628"/>
                  </a:lnTo>
                  <a:lnTo>
                    <a:pt x="19480" y="1100"/>
                  </a:lnTo>
                  <a:lnTo>
                    <a:pt x="19480" y="1335"/>
                  </a:lnTo>
                  <a:lnTo>
                    <a:pt x="19326" y="1571"/>
                  </a:lnTo>
                  <a:lnTo>
                    <a:pt x="18517" y="1807"/>
                  </a:lnTo>
                  <a:lnTo>
                    <a:pt x="18035" y="1807"/>
                  </a:lnTo>
                  <a:lnTo>
                    <a:pt x="17708" y="1649"/>
                  </a:lnTo>
                  <a:lnTo>
                    <a:pt x="17380" y="1571"/>
                  </a:lnTo>
                  <a:lnTo>
                    <a:pt x="17207" y="1649"/>
                  </a:lnTo>
                  <a:lnTo>
                    <a:pt x="16898" y="1649"/>
                  </a:lnTo>
                  <a:lnTo>
                    <a:pt x="16898" y="1414"/>
                  </a:lnTo>
                  <a:lnTo>
                    <a:pt x="16898" y="1100"/>
                  </a:lnTo>
                  <a:lnTo>
                    <a:pt x="17207" y="864"/>
                  </a:lnTo>
                  <a:lnTo>
                    <a:pt x="17380" y="628"/>
                  </a:lnTo>
                  <a:lnTo>
                    <a:pt x="17207" y="471"/>
                  </a:lnTo>
                  <a:lnTo>
                    <a:pt x="16398" y="157"/>
                  </a:lnTo>
                  <a:lnTo>
                    <a:pt x="15434" y="236"/>
                  </a:lnTo>
                  <a:lnTo>
                    <a:pt x="14451" y="393"/>
                  </a:lnTo>
                  <a:lnTo>
                    <a:pt x="13488" y="471"/>
                  </a:lnTo>
                  <a:lnTo>
                    <a:pt x="14297" y="628"/>
                  </a:lnTo>
                  <a:lnTo>
                    <a:pt x="15107" y="864"/>
                  </a:lnTo>
                  <a:lnTo>
                    <a:pt x="15588" y="1728"/>
                  </a:lnTo>
                  <a:lnTo>
                    <a:pt x="15762" y="1964"/>
                  </a:lnTo>
                  <a:lnTo>
                    <a:pt x="16243" y="1964"/>
                  </a:lnTo>
                  <a:lnTo>
                    <a:pt x="16898" y="2199"/>
                  </a:lnTo>
                  <a:lnTo>
                    <a:pt x="17380" y="2592"/>
                  </a:lnTo>
                  <a:lnTo>
                    <a:pt x="17534" y="3063"/>
                  </a:lnTo>
                  <a:lnTo>
                    <a:pt x="16398" y="2985"/>
                  </a:lnTo>
                  <a:lnTo>
                    <a:pt x="15434" y="3063"/>
                  </a:lnTo>
                  <a:lnTo>
                    <a:pt x="15107" y="3142"/>
                  </a:lnTo>
                  <a:lnTo>
                    <a:pt x="15107" y="3220"/>
                  </a:lnTo>
                  <a:lnTo>
                    <a:pt x="14952" y="3535"/>
                  </a:lnTo>
                  <a:lnTo>
                    <a:pt x="14451" y="3927"/>
                  </a:lnTo>
                  <a:lnTo>
                    <a:pt x="13970" y="4399"/>
                  </a:lnTo>
                  <a:lnTo>
                    <a:pt x="13816" y="4713"/>
                  </a:lnTo>
                  <a:lnTo>
                    <a:pt x="14124" y="4870"/>
                  </a:lnTo>
                  <a:lnTo>
                    <a:pt x="15762" y="5498"/>
                  </a:lnTo>
                  <a:lnTo>
                    <a:pt x="14451" y="5734"/>
                  </a:lnTo>
                  <a:lnTo>
                    <a:pt x="12833" y="5734"/>
                  </a:lnTo>
                  <a:lnTo>
                    <a:pt x="11542" y="5577"/>
                  </a:lnTo>
                  <a:lnTo>
                    <a:pt x="11214" y="5734"/>
                  </a:lnTo>
                  <a:lnTo>
                    <a:pt x="11041" y="5969"/>
                  </a:lnTo>
                  <a:lnTo>
                    <a:pt x="11696" y="6284"/>
                  </a:lnTo>
                  <a:lnTo>
                    <a:pt x="12679" y="6362"/>
                  </a:lnTo>
                  <a:lnTo>
                    <a:pt x="13160" y="6362"/>
                  </a:lnTo>
                  <a:lnTo>
                    <a:pt x="13488" y="6519"/>
                  </a:lnTo>
                  <a:lnTo>
                    <a:pt x="13488" y="6676"/>
                  </a:lnTo>
                  <a:lnTo>
                    <a:pt x="13160" y="6912"/>
                  </a:lnTo>
                  <a:lnTo>
                    <a:pt x="12987" y="6991"/>
                  </a:lnTo>
                  <a:lnTo>
                    <a:pt x="12505" y="6991"/>
                  </a:lnTo>
                  <a:lnTo>
                    <a:pt x="11542" y="6833"/>
                  </a:lnTo>
                  <a:lnTo>
                    <a:pt x="10559" y="6755"/>
                  </a:lnTo>
                  <a:lnTo>
                    <a:pt x="10077" y="6676"/>
                  </a:lnTo>
                  <a:lnTo>
                    <a:pt x="9750" y="6519"/>
                  </a:lnTo>
                  <a:lnTo>
                    <a:pt x="8613" y="5812"/>
                  </a:lnTo>
                  <a:lnTo>
                    <a:pt x="8440" y="5420"/>
                  </a:lnTo>
                  <a:lnTo>
                    <a:pt x="8440" y="5263"/>
                  </a:lnTo>
                  <a:lnTo>
                    <a:pt x="8285" y="5027"/>
                  </a:lnTo>
                  <a:lnTo>
                    <a:pt x="7322" y="4870"/>
                  </a:lnTo>
                  <a:lnTo>
                    <a:pt x="6493" y="4713"/>
                  </a:lnTo>
                  <a:lnTo>
                    <a:pt x="4875" y="4163"/>
                  </a:lnTo>
                  <a:lnTo>
                    <a:pt x="5530" y="4163"/>
                  </a:lnTo>
                  <a:lnTo>
                    <a:pt x="6185" y="4320"/>
                  </a:lnTo>
                  <a:lnTo>
                    <a:pt x="7630" y="4320"/>
                  </a:lnTo>
                  <a:lnTo>
                    <a:pt x="10887" y="4399"/>
                  </a:lnTo>
                  <a:lnTo>
                    <a:pt x="12024" y="4241"/>
                  </a:lnTo>
                  <a:lnTo>
                    <a:pt x="12679" y="4084"/>
                  </a:lnTo>
                  <a:lnTo>
                    <a:pt x="13160" y="3770"/>
                  </a:lnTo>
                  <a:lnTo>
                    <a:pt x="13642" y="3142"/>
                  </a:lnTo>
                  <a:lnTo>
                    <a:pt x="13816" y="2828"/>
                  </a:lnTo>
                  <a:lnTo>
                    <a:pt x="13642" y="2513"/>
                  </a:lnTo>
                  <a:lnTo>
                    <a:pt x="12833" y="2042"/>
                  </a:lnTo>
                  <a:lnTo>
                    <a:pt x="11542" y="1885"/>
                  </a:lnTo>
                  <a:lnTo>
                    <a:pt x="8613" y="1492"/>
                  </a:lnTo>
                  <a:lnTo>
                    <a:pt x="7149" y="1257"/>
                  </a:lnTo>
                  <a:lnTo>
                    <a:pt x="5858" y="1257"/>
                  </a:lnTo>
                  <a:lnTo>
                    <a:pt x="2929" y="1257"/>
                  </a:lnTo>
                  <a:lnTo>
                    <a:pt x="3411" y="1021"/>
                  </a:lnTo>
                  <a:lnTo>
                    <a:pt x="3584" y="943"/>
                  </a:lnTo>
                  <a:lnTo>
                    <a:pt x="3256" y="864"/>
                  </a:lnTo>
                  <a:lnTo>
                    <a:pt x="2447" y="785"/>
                  </a:lnTo>
                  <a:lnTo>
                    <a:pt x="2120" y="1100"/>
                  </a:lnTo>
                  <a:lnTo>
                    <a:pt x="1464" y="1178"/>
                  </a:lnTo>
                  <a:lnTo>
                    <a:pt x="1464" y="1414"/>
                  </a:lnTo>
                  <a:lnTo>
                    <a:pt x="809" y="1728"/>
                  </a:lnTo>
                  <a:lnTo>
                    <a:pt x="173" y="2199"/>
                  </a:lnTo>
                  <a:lnTo>
                    <a:pt x="0" y="2671"/>
                  </a:lnTo>
                  <a:lnTo>
                    <a:pt x="501" y="3299"/>
                  </a:lnTo>
                  <a:lnTo>
                    <a:pt x="1310" y="3456"/>
                  </a:lnTo>
                  <a:lnTo>
                    <a:pt x="2120" y="3849"/>
                  </a:lnTo>
                  <a:lnTo>
                    <a:pt x="1792" y="4399"/>
                  </a:lnTo>
                  <a:lnTo>
                    <a:pt x="2775" y="5341"/>
                  </a:lnTo>
                  <a:lnTo>
                    <a:pt x="4066" y="5969"/>
                  </a:lnTo>
                  <a:lnTo>
                    <a:pt x="3256" y="6441"/>
                  </a:lnTo>
                  <a:lnTo>
                    <a:pt x="3411" y="6991"/>
                  </a:lnTo>
                  <a:lnTo>
                    <a:pt x="4721" y="7383"/>
                  </a:lnTo>
                  <a:lnTo>
                    <a:pt x="5530" y="7933"/>
                  </a:lnTo>
                  <a:lnTo>
                    <a:pt x="5202" y="8404"/>
                  </a:lnTo>
                  <a:lnTo>
                    <a:pt x="6493" y="8797"/>
                  </a:lnTo>
                  <a:lnTo>
                    <a:pt x="7476" y="9268"/>
                  </a:lnTo>
                  <a:lnTo>
                    <a:pt x="7322" y="9897"/>
                  </a:lnTo>
                  <a:lnTo>
                    <a:pt x="6493" y="10604"/>
                  </a:lnTo>
                  <a:lnTo>
                    <a:pt x="5530" y="11311"/>
                  </a:lnTo>
                  <a:lnTo>
                    <a:pt x="5048" y="12253"/>
                  </a:lnTo>
                  <a:lnTo>
                    <a:pt x="5357" y="12096"/>
                  </a:lnTo>
                  <a:lnTo>
                    <a:pt x="5858" y="12410"/>
                  </a:lnTo>
                  <a:lnTo>
                    <a:pt x="6667" y="12567"/>
                  </a:lnTo>
                  <a:lnTo>
                    <a:pt x="7630" y="12646"/>
                  </a:lnTo>
                  <a:lnTo>
                    <a:pt x="7630" y="12724"/>
                  </a:lnTo>
                  <a:lnTo>
                    <a:pt x="7476" y="12803"/>
                  </a:lnTo>
                  <a:lnTo>
                    <a:pt x="6994" y="12881"/>
                  </a:lnTo>
                  <a:lnTo>
                    <a:pt x="6667" y="12881"/>
                  </a:lnTo>
                  <a:lnTo>
                    <a:pt x="6493" y="13117"/>
                  </a:lnTo>
                  <a:lnTo>
                    <a:pt x="5530" y="13196"/>
                  </a:lnTo>
                  <a:lnTo>
                    <a:pt x="5530" y="13431"/>
                  </a:lnTo>
                  <a:lnTo>
                    <a:pt x="5530" y="13667"/>
                  </a:lnTo>
                  <a:lnTo>
                    <a:pt x="5357" y="13667"/>
                  </a:lnTo>
                  <a:lnTo>
                    <a:pt x="5530" y="13824"/>
                  </a:lnTo>
                  <a:lnTo>
                    <a:pt x="5530" y="14295"/>
                  </a:lnTo>
                  <a:lnTo>
                    <a:pt x="5530" y="14924"/>
                  </a:lnTo>
                  <a:lnTo>
                    <a:pt x="6339" y="15395"/>
                  </a:lnTo>
                  <a:lnTo>
                    <a:pt x="6012" y="16023"/>
                  </a:lnTo>
                  <a:lnTo>
                    <a:pt x="6667" y="16102"/>
                  </a:lnTo>
                  <a:lnTo>
                    <a:pt x="6821" y="16495"/>
                  </a:lnTo>
                  <a:lnTo>
                    <a:pt x="7476" y="16809"/>
                  </a:lnTo>
                  <a:lnTo>
                    <a:pt x="7958" y="17437"/>
                  </a:lnTo>
                  <a:lnTo>
                    <a:pt x="7958" y="17359"/>
                  </a:lnTo>
                  <a:lnTo>
                    <a:pt x="8440" y="17359"/>
                  </a:lnTo>
                  <a:lnTo>
                    <a:pt x="8941" y="17516"/>
                  </a:lnTo>
                  <a:lnTo>
                    <a:pt x="9268" y="17437"/>
                  </a:lnTo>
                  <a:lnTo>
                    <a:pt x="9904" y="17516"/>
                  </a:lnTo>
                  <a:lnTo>
                    <a:pt x="10232" y="17673"/>
                  </a:lnTo>
                  <a:lnTo>
                    <a:pt x="11041" y="17437"/>
                  </a:lnTo>
                  <a:lnTo>
                    <a:pt x="11696" y="17516"/>
                  </a:lnTo>
                  <a:lnTo>
                    <a:pt x="12351" y="17751"/>
                  </a:lnTo>
                  <a:lnTo>
                    <a:pt x="12505" y="18065"/>
                  </a:lnTo>
                  <a:lnTo>
                    <a:pt x="12505" y="18380"/>
                  </a:lnTo>
                  <a:lnTo>
                    <a:pt x="13160" y="18537"/>
                  </a:lnTo>
                  <a:lnTo>
                    <a:pt x="13160" y="18694"/>
                  </a:lnTo>
                  <a:lnTo>
                    <a:pt x="13816" y="18929"/>
                  </a:lnTo>
                  <a:lnTo>
                    <a:pt x="14625" y="19008"/>
                  </a:lnTo>
                  <a:lnTo>
                    <a:pt x="14779" y="19244"/>
                  </a:lnTo>
                  <a:lnTo>
                    <a:pt x="16089" y="19401"/>
                  </a:lnTo>
                  <a:lnTo>
                    <a:pt x="16571" y="19636"/>
                  </a:lnTo>
                  <a:lnTo>
                    <a:pt x="16243" y="19872"/>
                  </a:lnTo>
                  <a:lnTo>
                    <a:pt x="15916" y="20029"/>
                  </a:lnTo>
                  <a:lnTo>
                    <a:pt x="14952" y="20108"/>
                  </a:lnTo>
                  <a:lnTo>
                    <a:pt x="14779" y="20343"/>
                  </a:lnTo>
                  <a:lnTo>
                    <a:pt x="15261" y="20500"/>
                  </a:lnTo>
                  <a:lnTo>
                    <a:pt x="15261" y="20736"/>
                  </a:lnTo>
                  <a:lnTo>
                    <a:pt x="15588" y="20972"/>
                  </a:lnTo>
                  <a:lnTo>
                    <a:pt x="16089" y="21286"/>
                  </a:lnTo>
                  <a:lnTo>
                    <a:pt x="16725" y="21286"/>
                  </a:lnTo>
                  <a:lnTo>
                    <a:pt x="16898" y="20893"/>
                  </a:lnTo>
                  <a:lnTo>
                    <a:pt x="17534" y="20893"/>
                  </a:lnTo>
                  <a:lnTo>
                    <a:pt x="18671" y="20579"/>
                  </a:lnTo>
                  <a:lnTo>
                    <a:pt x="19480" y="20736"/>
                  </a:lnTo>
                  <a:lnTo>
                    <a:pt x="20309" y="20972"/>
                  </a:lnTo>
                  <a:lnTo>
                    <a:pt x="19981" y="21129"/>
                  </a:lnTo>
                  <a:lnTo>
                    <a:pt x="20309" y="21521"/>
                  </a:lnTo>
                  <a:lnTo>
                    <a:pt x="20791" y="21600"/>
                  </a:lnTo>
                  <a:lnTo>
                    <a:pt x="21446" y="21600"/>
                  </a:lnTo>
                  <a:lnTo>
                    <a:pt x="21446" y="13353"/>
                  </a:lnTo>
                  <a:lnTo>
                    <a:pt x="21600" y="0"/>
                  </a:lnTo>
                  <a:lnTo>
                    <a:pt x="21504" y="79"/>
                  </a:lnTo>
                  <a:lnTo>
                    <a:pt x="19538" y="128"/>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19" name="Shape 2925">
              <a:extLst>
                <a:ext uri="{FF2B5EF4-FFF2-40B4-BE49-F238E27FC236}">
                  <a16:creationId xmlns:a16="http://schemas.microsoft.com/office/drawing/2014/main" id="{A09FC10E-A184-8F4A-983C-430BA56A5740}"/>
                </a:ext>
              </a:extLst>
            </p:cNvPr>
            <p:cNvSpPr/>
            <p:nvPr/>
          </p:nvSpPr>
          <p:spPr>
            <a:xfrm>
              <a:off x="8024996" y="3790277"/>
              <a:ext cx="917066" cy="675281"/>
            </a:xfrm>
            <a:custGeom>
              <a:avLst/>
              <a:gdLst/>
              <a:ahLst/>
              <a:cxnLst>
                <a:cxn ang="0">
                  <a:pos x="wd2" y="hd2"/>
                </a:cxn>
                <a:cxn ang="5400000">
                  <a:pos x="wd2" y="hd2"/>
                </a:cxn>
                <a:cxn ang="10800000">
                  <a:pos x="wd2" y="hd2"/>
                </a:cxn>
                <a:cxn ang="16200000">
                  <a:pos x="wd2" y="hd2"/>
                </a:cxn>
              </a:cxnLst>
              <a:rect l="0" t="0" r="r" b="b"/>
              <a:pathLst>
                <a:path w="21600" h="21600" extrusionOk="0">
                  <a:moveTo>
                    <a:pt x="18908" y="11148"/>
                  </a:moveTo>
                  <a:lnTo>
                    <a:pt x="18908" y="5574"/>
                  </a:lnTo>
                  <a:lnTo>
                    <a:pt x="18908" y="1394"/>
                  </a:lnTo>
                  <a:lnTo>
                    <a:pt x="18331" y="0"/>
                  </a:lnTo>
                  <a:lnTo>
                    <a:pt x="15126" y="697"/>
                  </a:lnTo>
                  <a:lnTo>
                    <a:pt x="8076" y="1394"/>
                  </a:lnTo>
                  <a:lnTo>
                    <a:pt x="4294" y="3484"/>
                  </a:lnTo>
                  <a:lnTo>
                    <a:pt x="1602" y="5574"/>
                  </a:lnTo>
                  <a:lnTo>
                    <a:pt x="513" y="7665"/>
                  </a:lnTo>
                  <a:lnTo>
                    <a:pt x="0" y="9755"/>
                  </a:lnTo>
                  <a:lnTo>
                    <a:pt x="1602" y="11148"/>
                  </a:lnTo>
                  <a:lnTo>
                    <a:pt x="1090" y="13239"/>
                  </a:lnTo>
                  <a:lnTo>
                    <a:pt x="1602" y="15329"/>
                  </a:lnTo>
                  <a:lnTo>
                    <a:pt x="2692" y="16026"/>
                  </a:lnTo>
                  <a:lnTo>
                    <a:pt x="4294" y="16026"/>
                  </a:lnTo>
                  <a:lnTo>
                    <a:pt x="5961" y="15329"/>
                  </a:lnTo>
                  <a:lnTo>
                    <a:pt x="6474" y="20903"/>
                  </a:lnTo>
                  <a:lnTo>
                    <a:pt x="9742" y="18116"/>
                  </a:lnTo>
                  <a:lnTo>
                    <a:pt x="12434" y="18116"/>
                  </a:lnTo>
                  <a:lnTo>
                    <a:pt x="16729" y="21600"/>
                  </a:lnTo>
                  <a:lnTo>
                    <a:pt x="19421" y="20903"/>
                  </a:lnTo>
                  <a:lnTo>
                    <a:pt x="20510" y="20903"/>
                  </a:lnTo>
                  <a:lnTo>
                    <a:pt x="21600" y="15329"/>
                  </a:lnTo>
                  <a:lnTo>
                    <a:pt x="18908" y="11148"/>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0" name="Shape 2926">
              <a:extLst>
                <a:ext uri="{FF2B5EF4-FFF2-40B4-BE49-F238E27FC236}">
                  <a16:creationId xmlns:a16="http://schemas.microsoft.com/office/drawing/2014/main" id="{15F6B7B5-AD91-1A4C-93E5-7564E6D1A273}"/>
                </a:ext>
              </a:extLst>
            </p:cNvPr>
            <p:cNvSpPr/>
            <p:nvPr/>
          </p:nvSpPr>
          <p:spPr>
            <a:xfrm>
              <a:off x="8046764" y="27230"/>
              <a:ext cx="3034206" cy="5963155"/>
            </a:xfrm>
            <a:custGeom>
              <a:avLst/>
              <a:gdLst/>
              <a:ahLst/>
              <a:cxnLst>
                <a:cxn ang="0">
                  <a:pos x="wd2" y="hd2"/>
                </a:cxn>
                <a:cxn ang="5400000">
                  <a:pos x="wd2" y="hd2"/>
                </a:cxn>
                <a:cxn ang="10800000">
                  <a:pos x="wd2" y="hd2"/>
                </a:cxn>
                <a:cxn ang="16200000">
                  <a:pos x="wd2" y="hd2"/>
                </a:cxn>
              </a:cxnLst>
              <a:rect l="0" t="0" r="r" b="b"/>
              <a:pathLst>
                <a:path w="21600" h="21600" extrusionOk="0">
                  <a:moveTo>
                    <a:pt x="19585" y="0"/>
                  </a:moveTo>
                  <a:lnTo>
                    <a:pt x="19275" y="533"/>
                  </a:lnTo>
                  <a:lnTo>
                    <a:pt x="19585" y="1006"/>
                  </a:lnTo>
                  <a:lnTo>
                    <a:pt x="19585" y="1243"/>
                  </a:lnTo>
                  <a:lnTo>
                    <a:pt x="19430" y="1479"/>
                  </a:lnTo>
                  <a:lnTo>
                    <a:pt x="18617" y="1716"/>
                  </a:lnTo>
                  <a:lnTo>
                    <a:pt x="18132" y="1716"/>
                  </a:lnTo>
                  <a:lnTo>
                    <a:pt x="17803" y="1558"/>
                  </a:lnTo>
                  <a:lnTo>
                    <a:pt x="17474" y="1479"/>
                  </a:lnTo>
                  <a:lnTo>
                    <a:pt x="17299" y="1558"/>
                  </a:lnTo>
                  <a:lnTo>
                    <a:pt x="16989" y="1558"/>
                  </a:lnTo>
                  <a:lnTo>
                    <a:pt x="16989" y="1322"/>
                  </a:lnTo>
                  <a:lnTo>
                    <a:pt x="16989" y="1006"/>
                  </a:lnTo>
                  <a:lnTo>
                    <a:pt x="17299" y="769"/>
                  </a:lnTo>
                  <a:lnTo>
                    <a:pt x="17474" y="533"/>
                  </a:lnTo>
                  <a:lnTo>
                    <a:pt x="17299" y="375"/>
                  </a:lnTo>
                  <a:lnTo>
                    <a:pt x="16486" y="59"/>
                  </a:lnTo>
                  <a:lnTo>
                    <a:pt x="15517" y="138"/>
                  </a:lnTo>
                  <a:lnTo>
                    <a:pt x="14529" y="296"/>
                  </a:lnTo>
                  <a:lnTo>
                    <a:pt x="13561" y="375"/>
                  </a:lnTo>
                  <a:lnTo>
                    <a:pt x="14374" y="533"/>
                  </a:lnTo>
                  <a:lnTo>
                    <a:pt x="15188" y="769"/>
                  </a:lnTo>
                  <a:lnTo>
                    <a:pt x="15672" y="1637"/>
                  </a:lnTo>
                  <a:lnTo>
                    <a:pt x="15846" y="1874"/>
                  </a:lnTo>
                  <a:lnTo>
                    <a:pt x="16331" y="1874"/>
                  </a:lnTo>
                  <a:lnTo>
                    <a:pt x="16989" y="2111"/>
                  </a:lnTo>
                  <a:lnTo>
                    <a:pt x="17474" y="2505"/>
                  </a:lnTo>
                  <a:lnTo>
                    <a:pt x="17629" y="2979"/>
                  </a:lnTo>
                  <a:lnTo>
                    <a:pt x="16486" y="2900"/>
                  </a:lnTo>
                  <a:lnTo>
                    <a:pt x="15517" y="2979"/>
                  </a:lnTo>
                  <a:lnTo>
                    <a:pt x="15188" y="3058"/>
                  </a:lnTo>
                  <a:lnTo>
                    <a:pt x="15188" y="3136"/>
                  </a:lnTo>
                  <a:lnTo>
                    <a:pt x="15033" y="3452"/>
                  </a:lnTo>
                  <a:lnTo>
                    <a:pt x="14529" y="3847"/>
                  </a:lnTo>
                  <a:lnTo>
                    <a:pt x="14045" y="4320"/>
                  </a:lnTo>
                  <a:lnTo>
                    <a:pt x="13890" y="4636"/>
                  </a:lnTo>
                  <a:lnTo>
                    <a:pt x="14200" y="4793"/>
                  </a:lnTo>
                  <a:lnTo>
                    <a:pt x="15846" y="5425"/>
                  </a:lnTo>
                  <a:lnTo>
                    <a:pt x="14529" y="5661"/>
                  </a:lnTo>
                  <a:lnTo>
                    <a:pt x="12902" y="5661"/>
                  </a:lnTo>
                  <a:lnTo>
                    <a:pt x="11604" y="5504"/>
                  </a:lnTo>
                  <a:lnTo>
                    <a:pt x="11275" y="5661"/>
                  </a:lnTo>
                  <a:lnTo>
                    <a:pt x="11100" y="5898"/>
                  </a:lnTo>
                  <a:lnTo>
                    <a:pt x="11759" y="6214"/>
                  </a:lnTo>
                  <a:lnTo>
                    <a:pt x="12747" y="6293"/>
                  </a:lnTo>
                  <a:lnTo>
                    <a:pt x="13231" y="6293"/>
                  </a:lnTo>
                  <a:lnTo>
                    <a:pt x="13561" y="6450"/>
                  </a:lnTo>
                  <a:lnTo>
                    <a:pt x="13561" y="6608"/>
                  </a:lnTo>
                  <a:lnTo>
                    <a:pt x="13231" y="6845"/>
                  </a:lnTo>
                  <a:lnTo>
                    <a:pt x="13057" y="6924"/>
                  </a:lnTo>
                  <a:lnTo>
                    <a:pt x="12573" y="6924"/>
                  </a:lnTo>
                  <a:lnTo>
                    <a:pt x="11604" y="6766"/>
                  </a:lnTo>
                  <a:lnTo>
                    <a:pt x="10616" y="6687"/>
                  </a:lnTo>
                  <a:lnTo>
                    <a:pt x="10132" y="6608"/>
                  </a:lnTo>
                  <a:lnTo>
                    <a:pt x="9802" y="6450"/>
                  </a:lnTo>
                  <a:lnTo>
                    <a:pt x="8659" y="5740"/>
                  </a:lnTo>
                  <a:lnTo>
                    <a:pt x="8485" y="5346"/>
                  </a:lnTo>
                  <a:lnTo>
                    <a:pt x="8485" y="5188"/>
                  </a:lnTo>
                  <a:lnTo>
                    <a:pt x="8330" y="4951"/>
                  </a:lnTo>
                  <a:lnTo>
                    <a:pt x="7361" y="4793"/>
                  </a:lnTo>
                  <a:lnTo>
                    <a:pt x="6528" y="4636"/>
                  </a:lnTo>
                  <a:lnTo>
                    <a:pt x="4901" y="4083"/>
                  </a:lnTo>
                  <a:lnTo>
                    <a:pt x="5560" y="4083"/>
                  </a:lnTo>
                  <a:lnTo>
                    <a:pt x="6218" y="4241"/>
                  </a:lnTo>
                  <a:lnTo>
                    <a:pt x="7671" y="4241"/>
                  </a:lnTo>
                  <a:lnTo>
                    <a:pt x="10945" y="4320"/>
                  </a:lnTo>
                  <a:lnTo>
                    <a:pt x="12088" y="4162"/>
                  </a:lnTo>
                  <a:lnTo>
                    <a:pt x="12747" y="4004"/>
                  </a:lnTo>
                  <a:lnTo>
                    <a:pt x="13231" y="3689"/>
                  </a:lnTo>
                  <a:lnTo>
                    <a:pt x="13716" y="3058"/>
                  </a:lnTo>
                  <a:lnTo>
                    <a:pt x="13890" y="2742"/>
                  </a:lnTo>
                  <a:lnTo>
                    <a:pt x="13716" y="2426"/>
                  </a:lnTo>
                  <a:lnTo>
                    <a:pt x="12902" y="1953"/>
                  </a:lnTo>
                  <a:lnTo>
                    <a:pt x="11604" y="1795"/>
                  </a:lnTo>
                  <a:lnTo>
                    <a:pt x="8659" y="1401"/>
                  </a:lnTo>
                  <a:lnTo>
                    <a:pt x="7187" y="1164"/>
                  </a:lnTo>
                  <a:lnTo>
                    <a:pt x="5889" y="1164"/>
                  </a:lnTo>
                  <a:lnTo>
                    <a:pt x="2945" y="1164"/>
                  </a:lnTo>
                  <a:lnTo>
                    <a:pt x="3429" y="927"/>
                  </a:lnTo>
                  <a:lnTo>
                    <a:pt x="3603" y="848"/>
                  </a:lnTo>
                  <a:lnTo>
                    <a:pt x="3274" y="769"/>
                  </a:lnTo>
                  <a:lnTo>
                    <a:pt x="2460" y="690"/>
                  </a:lnTo>
                  <a:lnTo>
                    <a:pt x="2131" y="1006"/>
                  </a:lnTo>
                  <a:lnTo>
                    <a:pt x="1472" y="1085"/>
                  </a:lnTo>
                  <a:lnTo>
                    <a:pt x="1472" y="1322"/>
                  </a:lnTo>
                  <a:lnTo>
                    <a:pt x="814" y="1637"/>
                  </a:lnTo>
                  <a:lnTo>
                    <a:pt x="174" y="2111"/>
                  </a:lnTo>
                  <a:lnTo>
                    <a:pt x="0" y="2584"/>
                  </a:lnTo>
                  <a:lnTo>
                    <a:pt x="504" y="3215"/>
                  </a:lnTo>
                  <a:lnTo>
                    <a:pt x="1317" y="3373"/>
                  </a:lnTo>
                  <a:lnTo>
                    <a:pt x="2131" y="3768"/>
                  </a:lnTo>
                  <a:lnTo>
                    <a:pt x="1802" y="4320"/>
                  </a:lnTo>
                  <a:lnTo>
                    <a:pt x="2790" y="5267"/>
                  </a:lnTo>
                  <a:lnTo>
                    <a:pt x="4088" y="5898"/>
                  </a:lnTo>
                  <a:lnTo>
                    <a:pt x="3274" y="6372"/>
                  </a:lnTo>
                  <a:lnTo>
                    <a:pt x="3429" y="6924"/>
                  </a:lnTo>
                  <a:lnTo>
                    <a:pt x="4746" y="7318"/>
                  </a:lnTo>
                  <a:lnTo>
                    <a:pt x="5560" y="7871"/>
                  </a:lnTo>
                  <a:lnTo>
                    <a:pt x="5230" y="8344"/>
                  </a:lnTo>
                  <a:lnTo>
                    <a:pt x="6528" y="8739"/>
                  </a:lnTo>
                  <a:lnTo>
                    <a:pt x="7516" y="9212"/>
                  </a:lnTo>
                  <a:lnTo>
                    <a:pt x="7361" y="9843"/>
                  </a:lnTo>
                  <a:lnTo>
                    <a:pt x="6528" y="10553"/>
                  </a:lnTo>
                  <a:lnTo>
                    <a:pt x="5560" y="11264"/>
                  </a:lnTo>
                  <a:lnTo>
                    <a:pt x="5076" y="12210"/>
                  </a:lnTo>
                  <a:lnTo>
                    <a:pt x="5385" y="12053"/>
                  </a:lnTo>
                  <a:lnTo>
                    <a:pt x="5889" y="12368"/>
                  </a:lnTo>
                  <a:lnTo>
                    <a:pt x="6703" y="12526"/>
                  </a:lnTo>
                  <a:lnTo>
                    <a:pt x="7671" y="12605"/>
                  </a:lnTo>
                  <a:lnTo>
                    <a:pt x="7671" y="12684"/>
                  </a:lnTo>
                  <a:lnTo>
                    <a:pt x="7516" y="12763"/>
                  </a:lnTo>
                  <a:lnTo>
                    <a:pt x="7032" y="12842"/>
                  </a:lnTo>
                  <a:lnTo>
                    <a:pt x="6703" y="12842"/>
                  </a:lnTo>
                  <a:lnTo>
                    <a:pt x="6528" y="13078"/>
                  </a:lnTo>
                  <a:lnTo>
                    <a:pt x="5560" y="13157"/>
                  </a:lnTo>
                  <a:lnTo>
                    <a:pt x="5560" y="13394"/>
                  </a:lnTo>
                  <a:lnTo>
                    <a:pt x="5560" y="13631"/>
                  </a:lnTo>
                  <a:lnTo>
                    <a:pt x="5385" y="13631"/>
                  </a:lnTo>
                  <a:lnTo>
                    <a:pt x="5560" y="13788"/>
                  </a:lnTo>
                  <a:lnTo>
                    <a:pt x="5560" y="14262"/>
                  </a:lnTo>
                  <a:lnTo>
                    <a:pt x="5560" y="14893"/>
                  </a:lnTo>
                  <a:lnTo>
                    <a:pt x="6373" y="15367"/>
                  </a:lnTo>
                  <a:lnTo>
                    <a:pt x="6044" y="15998"/>
                  </a:lnTo>
                  <a:lnTo>
                    <a:pt x="6703" y="16077"/>
                  </a:lnTo>
                  <a:lnTo>
                    <a:pt x="6858" y="16471"/>
                  </a:lnTo>
                  <a:lnTo>
                    <a:pt x="7516" y="16787"/>
                  </a:lnTo>
                  <a:lnTo>
                    <a:pt x="8001" y="17418"/>
                  </a:lnTo>
                  <a:lnTo>
                    <a:pt x="8001" y="17339"/>
                  </a:lnTo>
                  <a:lnTo>
                    <a:pt x="8485" y="17339"/>
                  </a:lnTo>
                  <a:lnTo>
                    <a:pt x="8989" y="17497"/>
                  </a:lnTo>
                  <a:lnTo>
                    <a:pt x="9318" y="17418"/>
                  </a:lnTo>
                  <a:lnTo>
                    <a:pt x="9957" y="17497"/>
                  </a:lnTo>
                  <a:lnTo>
                    <a:pt x="10287" y="17655"/>
                  </a:lnTo>
                  <a:lnTo>
                    <a:pt x="11100" y="17418"/>
                  </a:lnTo>
                  <a:lnTo>
                    <a:pt x="11759" y="17497"/>
                  </a:lnTo>
                  <a:lnTo>
                    <a:pt x="12418" y="17734"/>
                  </a:lnTo>
                  <a:lnTo>
                    <a:pt x="12573" y="18049"/>
                  </a:lnTo>
                  <a:lnTo>
                    <a:pt x="12573" y="18365"/>
                  </a:lnTo>
                  <a:lnTo>
                    <a:pt x="13231" y="18523"/>
                  </a:lnTo>
                  <a:lnTo>
                    <a:pt x="13231" y="18681"/>
                  </a:lnTo>
                  <a:lnTo>
                    <a:pt x="13890" y="18917"/>
                  </a:lnTo>
                  <a:lnTo>
                    <a:pt x="14703" y="18996"/>
                  </a:lnTo>
                  <a:lnTo>
                    <a:pt x="14858" y="19233"/>
                  </a:lnTo>
                  <a:lnTo>
                    <a:pt x="16176" y="19391"/>
                  </a:lnTo>
                  <a:lnTo>
                    <a:pt x="16660" y="19627"/>
                  </a:lnTo>
                  <a:lnTo>
                    <a:pt x="16331" y="19864"/>
                  </a:lnTo>
                  <a:lnTo>
                    <a:pt x="16001" y="20022"/>
                  </a:lnTo>
                  <a:lnTo>
                    <a:pt x="15033" y="20101"/>
                  </a:lnTo>
                  <a:lnTo>
                    <a:pt x="14858" y="20338"/>
                  </a:lnTo>
                  <a:lnTo>
                    <a:pt x="15343" y="20495"/>
                  </a:lnTo>
                  <a:lnTo>
                    <a:pt x="15343" y="20732"/>
                  </a:lnTo>
                  <a:lnTo>
                    <a:pt x="15672" y="20969"/>
                  </a:lnTo>
                  <a:lnTo>
                    <a:pt x="16176" y="21284"/>
                  </a:lnTo>
                  <a:lnTo>
                    <a:pt x="16176" y="21284"/>
                  </a:lnTo>
                  <a:lnTo>
                    <a:pt x="16815" y="21284"/>
                  </a:lnTo>
                  <a:lnTo>
                    <a:pt x="16989" y="20890"/>
                  </a:lnTo>
                  <a:lnTo>
                    <a:pt x="17629" y="20890"/>
                  </a:lnTo>
                  <a:lnTo>
                    <a:pt x="18772" y="20574"/>
                  </a:lnTo>
                  <a:lnTo>
                    <a:pt x="19585" y="20732"/>
                  </a:lnTo>
                  <a:lnTo>
                    <a:pt x="20418" y="20969"/>
                  </a:lnTo>
                  <a:lnTo>
                    <a:pt x="20089" y="21127"/>
                  </a:lnTo>
                  <a:lnTo>
                    <a:pt x="20418" y="21521"/>
                  </a:lnTo>
                  <a:lnTo>
                    <a:pt x="20903" y="21600"/>
                  </a:lnTo>
                  <a:lnTo>
                    <a:pt x="21561" y="21600"/>
                  </a:lnTo>
                  <a:lnTo>
                    <a:pt x="21600" y="0"/>
                  </a:lnTo>
                  <a:lnTo>
                    <a:pt x="19585" y="0"/>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1" name="Shape 2927">
              <a:extLst>
                <a:ext uri="{FF2B5EF4-FFF2-40B4-BE49-F238E27FC236}">
                  <a16:creationId xmlns:a16="http://schemas.microsoft.com/office/drawing/2014/main" id="{BD9BC0BD-4718-3B4E-9DCE-32886A76F872}"/>
                </a:ext>
              </a:extLst>
            </p:cNvPr>
            <p:cNvSpPr/>
            <p:nvPr/>
          </p:nvSpPr>
          <p:spPr>
            <a:xfrm>
              <a:off x="6922885" y="392096"/>
              <a:ext cx="2179731" cy="3463531"/>
            </a:xfrm>
            <a:custGeom>
              <a:avLst/>
              <a:gdLst/>
              <a:ahLst/>
              <a:cxnLst>
                <a:cxn ang="0">
                  <a:pos x="wd2" y="hd2"/>
                </a:cxn>
                <a:cxn ang="5400000">
                  <a:pos x="wd2" y="hd2"/>
                </a:cxn>
                <a:cxn ang="10800000">
                  <a:pos x="wd2" y="hd2"/>
                </a:cxn>
                <a:cxn ang="16200000">
                  <a:pos x="wd2" y="hd2"/>
                </a:cxn>
              </a:cxnLst>
              <a:rect l="0" t="0" r="r" b="b"/>
              <a:pathLst>
                <a:path w="21600" h="21600" extrusionOk="0">
                  <a:moveTo>
                    <a:pt x="20225" y="12906"/>
                  </a:moveTo>
                  <a:lnTo>
                    <a:pt x="18418" y="12226"/>
                  </a:lnTo>
                  <a:lnTo>
                    <a:pt x="18876" y="11411"/>
                  </a:lnTo>
                  <a:lnTo>
                    <a:pt x="17744" y="10460"/>
                  </a:lnTo>
                  <a:lnTo>
                    <a:pt x="15910" y="9781"/>
                  </a:lnTo>
                  <a:lnTo>
                    <a:pt x="15694" y="8830"/>
                  </a:lnTo>
                  <a:lnTo>
                    <a:pt x="16827" y="8015"/>
                  </a:lnTo>
                  <a:lnTo>
                    <a:pt x="15020" y="6928"/>
                  </a:lnTo>
                  <a:lnTo>
                    <a:pt x="13645" y="5298"/>
                  </a:lnTo>
                  <a:lnTo>
                    <a:pt x="14103" y="4347"/>
                  </a:lnTo>
                  <a:lnTo>
                    <a:pt x="12971" y="3668"/>
                  </a:lnTo>
                  <a:lnTo>
                    <a:pt x="11838" y="3396"/>
                  </a:lnTo>
                  <a:lnTo>
                    <a:pt x="11137" y="2309"/>
                  </a:lnTo>
                  <a:lnTo>
                    <a:pt x="11380" y="1494"/>
                  </a:lnTo>
                  <a:lnTo>
                    <a:pt x="11596" y="1223"/>
                  </a:lnTo>
                  <a:lnTo>
                    <a:pt x="11137" y="543"/>
                  </a:lnTo>
                  <a:lnTo>
                    <a:pt x="9330" y="0"/>
                  </a:lnTo>
                  <a:lnTo>
                    <a:pt x="7955" y="0"/>
                  </a:lnTo>
                  <a:lnTo>
                    <a:pt x="7065" y="679"/>
                  </a:lnTo>
                  <a:lnTo>
                    <a:pt x="7065" y="1902"/>
                  </a:lnTo>
                  <a:lnTo>
                    <a:pt x="6607" y="3125"/>
                  </a:lnTo>
                  <a:lnTo>
                    <a:pt x="5016" y="2853"/>
                  </a:lnTo>
                  <a:lnTo>
                    <a:pt x="3883" y="3125"/>
                  </a:lnTo>
                  <a:lnTo>
                    <a:pt x="1160" y="2309"/>
                  </a:lnTo>
                  <a:lnTo>
                    <a:pt x="0" y="2717"/>
                  </a:lnTo>
                  <a:lnTo>
                    <a:pt x="1375" y="3668"/>
                  </a:lnTo>
                  <a:lnTo>
                    <a:pt x="3883" y="4347"/>
                  </a:lnTo>
                  <a:lnTo>
                    <a:pt x="4773" y="5026"/>
                  </a:lnTo>
                  <a:lnTo>
                    <a:pt x="4773" y="5706"/>
                  </a:lnTo>
                  <a:lnTo>
                    <a:pt x="5933" y="6249"/>
                  </a:lnTo>
                  <a:lnTo>
                    <a:pt x="5933" y="7064"/>
                  </a:lnTo>
                  <a:lnTo>
                    <a:pt x="6148" y="7879"/>
                  </a:lnTo>
                  <a:lnTo>
                    <a:pt x="6607" y="8558"/>
                  </a:lnTo>
                  <a:lnTo>
                    <a:pt x="7065" y="9374"/>
                  </a:lnTo>
                  <a:lnTo>
                    <a:pt x="7955" y="9509"/>
                  </a:lnTo>
                  <a:lnTo>
                    <a:pt x="8872" y="9781"/>
                  </a:lnTo>
                  <a:lnTo>
                    <a:pt x="9546" y="9917"/>
                  </a:lnTo>
                  <a:lnTo>
                    <a:pt x="9546" y="10189"/>
                  </a:lnTo>
                  <a:lnTo>
                    <a:pt x="9789" y="10460"/>
                  </a:lnTo>
                  <a:lnTo>
                    <a:pt x="9546" y="10732"/>
                  </a:lnTo>
                  <a:lnTo>
                    <a:pt x="8656" y="11819"/>
                  </a:lnTo>
                  <a:lnTo>
                    <a:pt x="6364" y="14128"/>
                  </a:lnTo>
                  <a:lnTo>
                    <a:pt x="5474" y="14672"/>
                  </a:lnTo>
                  <a:lnTo>
                    <a:pt x="4773" y="15215"/>
                  </a:lnTo>
                  <a:lnTo>
                    <a:pt x="4773" y="15894"/>
                  </a:lnTo>
                  <a:lnTo>
                    <a:pt x="5016" y="16574"/>
                  </a:lnTo>
                  <a:lnTo>
                    <a:pt x="5690" y="17796"/>
                  </a:lnTo>
                  <a:lnTo>
                    <a:pt x="6148" y="18340"/>
                  </a:lnTo>
                  <a:lnTo>
                    <a:pt x="6148" y="19019"/>
                  </a:lnTo>
                  <a:lnTo>
                    <a:pt x="6364" y="19698"/>
                  </a:lnTo>
                  <a:lnTo>
                    <a:pt x="6822" y="20242"/>
                  </a:lnTo>
                  <a:lnTo>
                    <a:pt x="7739" y="20513"/>
                  </a:lnTo>
                  <a:lnTo>
                    <a:pt x="8656" y="20785"/>
                  </a:lnTo>
                  <a:lnTo>
                    <a:pt x="8413" y="21600"/>
                  </a:lnTo>
                  <a:lnTo>
                    <a:pt x="9789" y="21600"/>
                  </a:lnTo>
                  <a:lnTo>
                    <a:pt x="10247" y="21464"/>
                  </a:lnTo>
                  <a:lnTo>
                    <a:pt x="10921" y="21192"/>
                  </a:lnTo>
                  <a:lnTo>
                    <a:pt x="13645" y="20242"/>
                  </a:lnTo>
                  <a:lnTo>
                    <a:pt x="16153" y="19562"/>
                  </a:lnTo>
                  <a:lnTo>
                    <a:pt x="18202" y="18883"/>
                  </a:lnTo>
                  <a:lnTo>
                    <a:pt x="18876" y="17253"/>
                  </a:lnTo>
                  <a:lnTo>
                    <a:pt x="20225" y="16030"/>
                  </a:lnTo>
                  <a:lnTo>
                    <a:pt x="21384" y="14808"/>
                  </a:lnTo>
                  <a:lnTo>
                    <a:pt x="21600" y="13721"/>
                  </a:lnTo>
                  <a:lnTo>
                    <a:pt x="20225" y="12906"/>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2" name="Shape 2928">
              <a:extLst>
                <a:ext uri="{FF2B5EF4-FFF2-40B4-BE49-F238E27FC236}">
                  <a16:creationId xmlns:a16="http://schemas.microsoft.com/office/drawing/2014/main" id="{4F4DCD88-BE16-B64C-8CA2-93A5058C13C3}"/>
                </a:ext>
              </a:extLst>
            </p:cNvPr>
            <p:cNvSpPr/>
            <p:nvPr/>
          </p:nvSpPr>
          <p:spPr>
            <a:xfrm>
              <a:off x="5755463" y="871327"/>
              <a:ext cx="1880392" cy="4618039"/>
            </a:xfrm>
            <a:custGeom>
              <a:avLst/>
              <a:gdLst/>
              <a:ahLst/>
              <a:cxnLst>
                <a:cxn ang="0">
                  <a:pos x="wd2" y="hd2"/>
                </a:cxn>
                <a:cxn ang="5400000">
                  <a:pos x="wd2" y="hd2"/>
                </a:cxn>
                <a:cxn ang="10800000">
                  <a:pos x="wd2" y="hd2"/>
                </a:cxn>
                <a:cxn ang="16200000">
                  <a:pos x="wd2" y="hd2"/>
                </a:cxn>
              </a:cxnLst>
              <a:rect l="0" t="0" r="r" b="b"/>
              <a:pathLst>
                <a:path w="21600" h="21600" extrusionOk="0">
                  <a:moveTo>
                    <a:pt x="13410" y="1121"/>
                  </a:moveTo>
                  <a:lnTo>
                    <a:pt x="11066" y="917"/>
                  </a:lnTo>
                  <a:lnTo>
                    <a:pt x="10534" y="1630"/>
                  </a:lnTo>
                  <a:lnTo>
                    <a:pt x="9221" y="1630"/>
                  </a:lnTo>
                  <a:lnTo>
                    <a:pt x="8159" y="2140"/>
                  </a:lnTo>
                  <a:lnTo>
                    <a:pt x="8159" y="2751"/>
                  </a:lnTo>
                  <a:lnTo>
                    <a:pt x="8409" y="3260"/>
                  </a:lnTo>
                  <a:lnTo>
                    <a:pt x="6564" y="3974"/>
                  </a:lnTo>
                  <a:lnTo>
                    <a:pt x="6564" y="4789"/>
                  </a:lnTo>
                  <a:lnTo>
                    <a:pt x="5252" y="5094"/>
                  </a:lnTo>
                  <a:lnTo>
                    <a:pt x="5252" y="6317"/>
                  </a:lnTo>
                  <a:lnTo>
                    <a:pt x="3689" y="7336"/>
                  </a:lnTo>
                  <a:lnTo>
                    <a:pt x="5001" y="7642"/>
                  </a:lnTo>
                  <a:lnTo>
                    <a:pt x="4470" y="8355"/>
                  </a:lnTo>
                  <a:lnTo>
                    <a:pt x="2094" y="8457"/>
                  </a:lnTo>
                  <a:lnTo>
                    <a:pt x="1032" y="9374"/>
                  </a:lnTo>
                  <a:lnTo>
                    <a:pt x="1563" y="10902"/>
                  </a:lnTo>
                  <a:lnTo>
                    <a:pt x="1563" y="11921"/>
                  </a:lnTo>
                  <a:lnTo>
                    <a:pt x="2876" y="12430"/>
                  </a:lnTo>
                  <a:lnTo>
                    <a:pt x="2876" y="12940"/>
                  </a:lnTo>
                  <a:lnTo>
                    <a:pt x="2094" y="13449"/>
                  </a:lnTo>
                  <a:lnTo>
                    <a:pt x="2094" y="14570"/>
                  </a:lnTo>
                  <a:lnTo>
                    <a:pt x="1032" y="14977"/>
                  </a:lnTo>
                  <a:lnTo>
                    <a:pt x="531" y="16200"/>
                  </a:lnTo>
                  <a:lnTo>
                    <a:pt x="0" y="16302"/>
                  </a:lnTo>
                  <a:lnTo>
                    <a:pt x="250" y="16913"/>
                  </a:lnTo>
                  <a:lnTo>
                    <a:pt x="1032" y="17219"/>
                  </a:lnTo>
                  <a:lnTo>
                    <a:pt x="1313" y="17525"/>
                  </a:lnTo>
                  <a:lnTo>
                    <a:pt x="1313" y="18340"/>
                  </a:lnTo>
                  <a:lnTo>
                    <a:pt x="2626" y="19155"/>
                  </a:lnTo>
                  <a:lnTo>
                    <a:pt x="3407" y="19562"/>
                  </a:lnTo>
                  <a:lnTo>
                    <a:pt x="3689" y="19970"/>
                  </a:lnTo>
                  <a:lnTo>
                    <a:pt x="3407" y="20275"/>
                  </a:lnTo>
                  <a:lnTo>
                    <a:pt x="3407" y="20581"/>
                  </a:lnTo>
                  <a:lnTo>
                    <a:pt x="3939" y="20785"/>
                  </a:lnTo>
                  <a:lnTo>
                    <a:pt x="4220" y="21192"/>
                  </a:lnTo>
                  <a:lnTo>
                    <a:pt x="4220" y="21600"/>
                  </a:lnTo>
                  <a:lnTo>
                    <a:pt x="6314" y="21600"/>
                  </a:lnTo>
                  <a:lnTo>
                    <a:pt x="7377" y="21396"/>
                  </a:lnTo>
                  <a:lnTo>
                    <a:pt x="7627" y="20989"/>
                  </a:lnTo>
                  <a:lnTo>
                    <a:pt x="8159" y="20581"/>
                  </a:lnTo>
                  <a:lnTo>
                    <a:pt x="8940" y="20377"/>
                  </a:lnTo>
                  <a:lnTo>
                    <a:pt x="11066" y="20479"/>
                  </a:lnTo>
                  <a:lnTo>
                    <a:pt x="12097" y="18747"/>
                  </a:lnTo>
                  <a:lnTo>
                    <a:pt x="12379" y="18340"/>
                  </a:lnTo>
                  <a:lnTo>
                    <a:pt x="12097" y="17932"/>
                  </a:lnTo>
                  <a:lnTo>
                    <a:pt x="12097" y="17423"/>
                  </a:lnTo>
                  <a:lnTo>
                    <a:pt x="12379" y="17015"/>
                  </a:lnTo>
                  <a:lnTo>
                    <a:pt x="12629" y="16506"/>
                  </a:lnTo>
                  <a:lnTo>
                    <a:pt x="13160" y="16200"/>
                  </a:lnTo>
                  <a:lnTo>
                    <a:pt x="14754" y="15792"/>
                  </a:lnTo>
                  <a:lnTo>
                    <a:pt x="15536" y="15589"/>
                  </a:lnTo>
                  <a:lnTo>
                    <a:pt x="15536" y="15181"/>
                  </a:lnTo>
                  <a:lnTo>
                    <a:pt x="15786" y="14875"/>
                  </a:lnTo>
                  <a:lnTo>
                    <a:pt x="16317" y="14570"/>
                  </a:lnTo>
                  <a:lnTo>
                    <a:pt x="15004" y="13857"/>
                  </a:lnTo>
                  <a:lnTo>
                    <a:pt x="12910" y="13347"/>
                  </a:lnTo>
                  <a:lnTo>
                    <a:pt x="12379" y="13245"/>
                  </a:lnTo>
                  <a:lnTo>
                    <a:pt x="12097" y="13042"/>
                  </a:lnTo>
                  <a:lnTo>
                    <a:pt x="12097" y="12532"/>
                  </a:lnTo>
                  <a:lnTo>
                    <a:pt x="11847" y="11513"/>
                  </a:lnTo>
                  <a:lnTo>
                    <a:pt x="12097" y="10596"/>
                  </a:lnTo>
                  <a:lnTo>
                    <a:pt x="13410" y="9679"/>
                  </a:lnTo>
                  <a:lnTo>
                    <a:pt x="15004" y="8966"/>
                  </a:lnTo>
                  <a:lnTo>
                    <a:pt x="16849" y="8253"/>
                  </a:lnTo>
                  <a:lnTo>
                    <a:pt x="17380" y="7947"/>
                  </a:lnTo>
                  <a:lnTo>
                    <a:pt x="17630" y="7438"/>
                  </a:lnTo>
                  <a:lnTo>
                    <a:pt x="18162" y="7132"/>
                  </a:lnTo>
                  <a:lnTo>
                    <a:pt x="18162" y="6826"/>
                  </a:lnTo>
                  <a:lnTo>
                    <a:pt x="17911" y="6317"/>
                  </a:lnTo>
                  <a:lnTo>
                    <a:pt x="18162" y="5909"/>
                  </a:lnTo>
                  <a:lnTo>
                    <a:pt x="18943" y="5400"/>
                  </a:lnTo>
                  <a:lnTo>
                    <a:pt x="19224" y="4891"/>
                  </a:lnTo>
                  <a:lnTo>
                    <a:pt x="21319" y="4789"/>
                  </a:lnTo>
                  <a:lnTo>
                    <a:pt x="21600" y="4789"/>
                  </a:lnTo>
                  <a:lnTo>
                    <a:pt x="21069" y="4177"/>
                  </a:lnTo>
                  <a:lnTo>
                    <a:pt x="20537" y="3668"/>
                  </a:lnTo>
                  <a:lnTo>
                    <a:pt x="20287" y="3057"/>
                  </a:lnTo>
                  <a:lnTo>
                    <a:pt x="20287" y="2445"/>
                  </a:lnTo>
                  <a:lnTo>
                    <a:pt x="18943" y="2038"/>
                  </a:lnTo>
                  <a:lnTo>
                    <a:pt x="18943" y="1528"/>
                  </a:lnTo>
                  <a:lnTo>
                    <a:pt x="17911" y="1019"/>
                  </a:lnTo>
                  <a:lnTo>
                    <a:pt x="15004" y="509"/>
                  </a:lnTo>
                  <a:lnTo>
                    <a:pt x="13942" y="0"/>
                  </a:lnTo>
                  <a:lnTo>
                    <a:pt x="13410" y="102"/>
                  </a:lnTo>
                  <a:lnTo>
                    <a:pt x="13410" y="112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3" name="Shape 2929">
              <a:extLst>
                <a:ext uri="{FF2B5EF4-FFF2-40B4-BE49-F238E27FC236}">
                  <a16:creationId xmlns:a16="http://schemas.microsoft.com/office/drawing/2014/main" id="{F381D598-11BB-274E-A78D-6537C7EEE556}"/>
                </a:ext>
              </a:extLst>
            </p:cNvPr>
            <p:cNvSpPr/>
            <p:nvPr/>
          </p:nvSpPr>
          <p:spPr>
            <a:xfrm>
              <a:off x="6922885" y="370315"/>
              <a:ext cx="2179731" cy="3463531"/>
            </a:xfrm>
            <a:custGeom>
              <a:avLst/>
              <a:gdLst/>
              <a:ahLst/>
              <a:cxnLst>
                <a:cxn ang="0">
                  <a:pos x="wd2" y="hd2"/>
                </a:cxn>
                <a:cxn ang="5400000">
                  <a:pos x="wd2" y="hd2"/>
                </a:cxn>
                <a:cxn ang="10800000">
                  <a:pos x="wd2" y="hd2"/>
                </a:cxn>
                <a:cxn ang="16200000">
                  <a:pos x="wd2" y="hd2"/>
                </a:cxn>
              </a:cxnLst>
              <a:rect l="0" t="0" r="r" b="b"/>
              <a:pathLst>
                <a:path w="21600" h="21600" extrusionOk="0">
                  <a:moveTo>
                    <a:pt x="20225" y="12906"/>
                  </a:moveTo>
                  <a:lnTo>
                    <a:pt x="18418" y="12226"/>
                  </a:lnTo>
                  <a:lnTo>
                    <a:pt x="18876" y="11411"/>
                  </a:lnTo>
                  <a:lnTo>
                    <a:pt x="17744" y="10460"/>
                  </a:lnTo>
                  <a:lnTo>
                    <a:pt x="15910" y="9781"/>
                  </a:lnTo>
                  <a:lnTo>
                    <a:pt x="15694" y="8830"/>
                  </a:lnTo>
                  <a:lnTo>
                    <a:pt x="16827" y="8015"/>
                  </a:lnTo>
                  <a:lnTo>
                    <a:pt x="15020" y="6928"/>
                  </a:lnTo>
                  <a:lnTo>
                    <a:pt x="13645" y="5298"/>
                  </a:lnTo>
                  <a:lnTo>
                    <a:pt x="14103" y="4347"/>
                  </a:lnTo>
                  <a:lnTo>
                    <a:pt x="12971" y="3668"/>
                  </a:lnTo>
                  <a:lnTo>
                    <a:pt x="11838" y="3396"/>
                  </a:lnTo>
                  <a:lnTo>
                    <a:pt x="11137" y="2309"/>
                  </a:lnTo>
                  <a:lnTo>
                    <a:pt x="11380" y="1494"/>
                  </a:lnTo>
                  <a:lnTo>
                    <a:pt x="11596" y="1223"/>
                  </a:lnTo>
                  <a:lnTo>
                    <a:pt x="11137" y="543"/>
                  </a:lnTo>
                  <a:lnTo>
                    <a:pt x="9330" y="0"/>
                  </a:lnTo>
                  <a:lnTo>
                    <a:pt x="7955" y="0"/>
                  </a:lnTo>
                  <a:lnTo>
                    <a:pt x="7065" y="679"/>
                  </a:lnTo>
                  <a:lnTo>
                    <a:pt x="7065" y="1902"/>
                  </a:lnTo>
                  <a:lnTo>
                    <a:pt x="6607" y="3125"/>
                  </a:lnTo>
                  <a:lnTo>
                    <a:pt x="5016" y="2853"/>
                  </a:lnTo>
                  <a:lnTo>
                    <a:pt x="3883" y="3125"/>
                  </a:lnTo>
                  <a:lnTo>
                    <a:pt x="1160" y="2309"/>
                  </a:lnTo>
                  <a:lnTo>
                    <a:pt x="0" y="2717"/>
                  </a:lnTo>
                  <a:lnTo>
                    <a:pt x="1375" y="3668"/>
                  </a:lnTo>
                  <a:lnTo>
                    <a:pt x="3883" y="4347"/>
                  </a:lnTo>
                  <a:lnTo>
                    <a:pt x="4773" y="5026"/>
                  </a:lnTo>
                  <a:lnTo>
                    <a:pt x="4773" y="5706"/>
                  </a:lnTo>
                  <a:lnTo>
                    <a:pt x="5933" y="6249"/>
                  </a:lnTo>
                  <a:lnTo>
                    <a:pt x="5933" y="7064"/>
                  </a:lnTo>
                  <a:lnTo>
                    <a:pt x="6148" y="7879"/>
                  </a:lnTo>
                  <a:lnTo>
                    <a:pt x="6607" y="8558"/>
                  </a:lnTo>
                  <a:lnTo>
                    <a:pt x="7065" y="9374"/>
                  </a:lnTo>
                  <a:lnTo>
                    <a:pt x="7955" y="9509"/>
                  </a:lnTo>
                  <a:lnTo>
                    <a:pt x="8872" y="9781"/>
                  </a:lnTo>
                  <a:lnTo>
                    <a:pt x="9546" y="9917"/>
                  </a:lnTo>
                  <a:lnTo>
                    <a:pt x="9546" y="10189"/>
                  </a:lnTo>
                  <a:lnTo>
                    <a:pt x="9789" y="10460"/>
                  </a:lnTo>
                  <a:lnTo>
                    <a:pt x="9546" y="10732"/>
                  </a:lnTo>
                  <a:lnTo>
                    <a:pt x="8656" y="11819"/>
                  </a:lnTo>
                  <a:lnTo>
                    <a:pt x="6364" y="14128"/>
                  </a:lnTo>
                  <a:lnTo>
                    <a:pt x="5474" y="14672"/>
                  </a:lnTo>
                  <a:lnTo>
                    <a:pt x="4773" y="15215"/>
                  </a:lnTo>
                  <a:lnTo>
                    <a:pt x="4773" y="15894"/>
                  </a:lnTo>
                  <a:lnTo>
                    <a:pt x="5016" y="16574"/>
                  </a:lnTo>
                  <a:lnTo>
                    <a:pt x="5690" y="17796"/>
                  </a:lnTo>
                  <a:lnTo>
                    <a:pt x="6148" y="18340"/>
                  </a:lnTo>
                  <a:lnTo>
                    <a:pt x="6148" y="19019"/>
                  </a:lnTo>
                  <a:lnTo>
                    <a:pt x="6364" y="19698"/>
                  </a:lnTo>
                  <a:lnTo>
                    <a:pt x="6822" y="20242"/>
                  </a:lnTo>
                  <a:lnTo>
                    <a:pt x="7739" y="20513"/>
                  </a:lnTo>
                  <a:lnTo>
                    <a:pt x="8656" y="20785"/>
                  </a:lnTo>
                  <a:lnTo>
                    <a:pt x="8413" y="21600"/>
                  </a:lnTo>
                  <a:lnTo>
                    <a:pt x="9789" y="21600"/>
                  </a:lnTo>
                  <a:lnTo>
                    <a:pt x="10247" y="21464"/>
                  </a:lnTo>
                  <a:lnTo>
                    <a:pt x="10921" y="21192"/>
                  </a:lnTo>
                  <a:lnTo>
                    <a:pt x="13645" y="20242"/>
                  </a:lnTo>
                  <a:lnTo>
                    <a:pt x="16153" y="19562"/>
                  </a:lnTo>
                  <a:lnTo>
                    <a:pt x="18202" y="18883"/>
                  </a:lnTo>
                  <a:lnTo>
                    <a:pt x="18876" y="17253"/>
                  </a:lnTo>
                  <a:lnTo>
                    <a:pt x="20225" y="16030"/>
                  </a:lnTo>
                  <a:lnTo>
                    <a:pt x="21384" y="14808"/>
                  </a:lnTo>
                  <a:lnTo>
                    <a:pt x="21600" y="13721"/>
                  </a:lnTo>
                  <a:lnTo>
                    <a:pt x="20225" y="12906"/>
                  </a:lnTo>
                  <a:close/>
                </a:path>
              </a:pathLst>
            </a:custGeom>
            <a:solidFill>
              <a:srgbClr val="60717E"/>
            </a:solidFill>
            <a:ln w="25400" cap="flat">
              <a:solidFill>
                <a:srgbClr val="404C55"/>
              </a:solidFill>
              <a:prstDash val="solid"/>
              <a:round/>
            </a:ln>
            <a:effectLst/>
          </p:spPr>
          <p:txBody>
            <a:bodyPr wrap="square" lIns="45719" tIns="45719" rIns="45719" bIns="45719" numCol="1" anchor="ctr">
              <a:noAutofit/>
            </a:bodyPr>
            <a:lstStyle/>
            <a:p>
              <a:pPr>
                <a:defRPr sz="3200">
                  <a:latin typeface="Helvetica Light"/>
                  <a:ea typeface="Helvetica Light"/>
                  <a:cs typeface="Helvetica Light"/>
                  <a:sym typeface="Helvetica Light"/>
                </a:defRPr>
              </a:pPr>
              <a:endParaRPr dirty="0"/>
            </a:p>
          </p:txBody>
        </p:sp>
        <p:sp>
          <p:nvSpPr>
            <p:cNvPr id="224" name="Shape 2930">
              <a:extLst>
                <a:ext uri="{FF2B5EF4-FFF2-40B4-BE49-F238E27FC236}">
                  <a16:creationId xmlns:a16="http://schemas.microsoft.com/office/drawing/2014/main" id="{004549C7-B3AC-1948-93B6-03E81AA8264B}"/>
                </a:ext>
              </a:extLst>
            </p:cNvPr>
            <p:cNvSpPr/>
            <p:nvPr/>
          </p:nvSpPr>
          <p:spPr>
            <a:xfrm>
              <a:off x="5755463" y="849546"/>
              <a:ext cx="1880392" cy="4618039"/>
            </a:xfrm>
            <a:custGeom>
              <a:avLst/>
              <a:gdLst/>
              <a:ahLst/>
              <a:cxnLst>
                <a:cxn ang="0">
                  <a:pos x="wd2" y="hd2"/>
                </a:cxn>
                <a:cxn ang="5400000">
                  <a:pos x="wd2" y="hd2"/>
                </a:cxn>
                <a:cxn ang="10800000">
                  <a:pos x="wd2" y="hd2"/>
                </a:cxn>
                <a:cxn ang="16200000">
                  <a:pos x="wd2" y="hd2"/>
                </a:cxn>
              </a:cxnLst>
              <a:rect l="0" t="0" r="r" b="b"/>
              <a:pathLst>
                <a:path w="21600" h="21600" extrusionOk="0">
                  <a:moveTo>
                    <a:pt x="13410" y="1121"/>
                  </a:moveTo>
                  <a:lnTo>
                    <a:pt x="11066" y="917"/>
                  </a:lnTo>
                  <a:lnTo>
                    <a:pt x="10534" y="1630"/>
                  </a:lnTo>
                  <a:lnTo>
                    <a:pt x="9221" y="1630"/>
                  </a:lnTo>
                  <a:lnTo>
                    <a:pt x="8159" y="2140"/>
                  </a:lnTo>
                  <a:lnTo>
                    <a:pt x="8159" y="2751"/>
                  </a:lnTo>
                  <a:lnTo>
                    <a:pt x="8409" y="3260"/>
                  </a:lnTo>
                  <a:lnTo>
                    <a:pt x="6564" y="3974"/>
                  </a:lnTo>
                  <a:lnTo>
                    <a:pt x="6564" y="4789"/>
                  </a:lnTo>
                  <a:lnTo>
                    <a:pt x="5252" y="5094"/>
                  </a:lnTo>
                  <a:lnTo>
                    <a:pt x="5252" y="6317"/>
                  </a:lnTo>
                  <a:lnTo>
                    <a:pt x="3689" y="7336"/>
                  </a:lnTo>
                  <a:lnTo>
                    <a:pt x="5001" y="7642"/>
                  </a:lnTo>
                  <a:lnTo>
                    <a:pt x="4470" y="8355"/>
                  </a:lnTo>
                  <a:lnTo>
                    <a:pt x="2094" y="8457"/>
                  </a:lnTo>
                  <a:lnTo>
                    <a:pt x="1032" y="9374"/>
                  </a:lnTo>
                  <a:lnTo>
                    <a:pt x="1563" y="10902"/>
                  </a:lnTo>
                  <a:lnTo>
                    <a:pt x="1563" y="11921"/>
                  </a:lnTo>
                  <a:lnTo>
                    <a:pt x="2876" y="12430"/>
                  </a:lnTo>
                  <a:lnTo>
                    <a:pt x="2876" y="12940"/>
                  </a:lnTo>
                  <a:lnTo>
                    <a:pt x="2094" y="13449"/>
                  </a:lnTo>
                  <a:lnTo>
                    <a:pt x="2094" y="14570"/>
                  </a:lnTo>
                  <a:lnTo>
                    <a:pt x="1032" y="14977"/>
                  </a:lnTo>
                  <a:lnTo>
                    <a:pt x="531" y="16200"/>
                  </a:lnTo>
                  <a:lnTo>
                    <a:pt x="0" y="16302"/>
                  </a:lnTo>
                  <a:lnTo>
                    <a:pt x="250" y="16913"/>
                  </a:lnTo>
                  <a:lnTo>
                    <a:pt x="1032" y="17219"/>
                  </a:lnTo>
                  <a:lnTo>
                    <a:pt x="1313" y="17525"/>
                  </a:lnTo>
                  <a:lnTo>
                    <a:pt x="1313" y="18340"/>
                  </a:lnTo>
                  <a:lnTo>
                    <a:pt x="2626" y="19155"/>
                  </a:lnTo>
                  <a:lnTo>
                    <a:pt x="3407" y="19562"/>
                  </a:lnTo>
                  <a:lnTo>
                    <a:pt x="3689" y="19970"/>
                  </a:lnTo>
                  <a:lnTo>
                    <a:pt x="3407" y="20275"/>
                  </a:lnTo>
                  <a:lnTo>
                    <a:pt x="3407" y="20581"/>
                  </a:lnTo>
                  <a:lnTo>
                    <a:pt x="3939" y="20785"/>
                  </a:lnTo>
                  <a:lnTo>
                    <a:pt x="4220" y="21192"/>
                  </a:lnTo>
                  <a:lnTo>
                    <a:pt x="4220" y="21600"/>
                  </a:lnTo>
                  <a:lnTo>
                    <a:pt x="6314" y="21600"/>
                  </a:lnTo>
                  <a:lnTo>
                    <a:pt x="7377" y="21396"/>
                  </a:lnTo>
                  <a:lnTo>
                    <a:pt x="7627" y="20989"/>
                  </a:lnTo>
                  <a:lnTo>
                    <a:pt x="8159" y="20581"/>
                  </a:lnTo>
                  <a:lnTo>
                    <a:pt x="8940" y="20377"/>
                  </a:lnTo>
                  <a:lnTo>
                    <a:pt x="11066" y="20479"/>
                  </a:lnTo>
                  <a:lnTo>
                    <a:pt x="12097" y="18747"/>
                  </a:lnTo>
                  <a:lnTo>
                    <a:pt x="12379" y="18340"/>
                  </a:lnTo>
                  <a:lnTo>
                    <a:pt x="12097" y="17932"/>
                  </a:lnTo>
                  <a:lnTo>
                    <a:pt x="12097" y="17423"/>
                  </a:lnTo>
                  <a:lnTo>
                    <a:pt x="12379" y="17015"/>
                  </a:lnTo>
                  <a:lnTo>
                    <a:pt x="12629" y="16506"/>
                  </a:lnTo>
                  <a:lnTo>
                    <a:pt x="13160" y="16200"/>
                  </a:lnTo>
                  <a:lnTo>
                    <a:pt x="14754" y="15792"/>
                  </a:lnTo>
                  <a:lnTo>
                    <a:pt x="15536" y="15589"/>
                  </a:lnTo>
                  <a:lnTo>
                    <a:pt x="15536" y="15181"/>
                  </a:lnTo>
                  <a:lnTo>
                    <a:pt x="15786" y="14875"/>
                  </a:lnTo>
                  <a:lnTo>
                    <a:pt x="16317" y="14570"/>
                  </a:lnTo>
                  <a:lnTo>
                    <a:pt x="15004" y="13857"/>
                  </a:lnTo>
                  <a:lnTo>
                    <a:pt x="12910" y="13347"/>
                  </a:lnTo>
                  <a:lnTo>
                    <a:pt x="12379" y="13245"/>
                  </a:lnTo>
                  <a:lnTo>
                    <a:pt x="12097" y="13042"/>
                  </a:lnTo>
                  <a:lnTo>
                    <a:pt x="12097" y="12532"/>
                  </a:lnTo>
                  <a:lnTo>
                    <a:pt x="11847" y="11513"/>
                  </a:lnTo>
                  <a:lnTo>
                    <a:pt x="12097" y="10596"/>
                  </a:lnTo>
                  <a:lnTo>
                    <a:pt x="13410" y="9679"/>
                  </a:lnTo>
                  <a:lnTo>
                    <a:pt x="15004" y="8966"/>
                  </a:lnTo>
                  <a:lnTo>
                    <a:pt x="16849" y="8253"/>
                  </a:lnTo>
                  <a:lnTo>
                    <a:pt x="17380" y="7947"/>
                  </a:lnTo>
                  <a:lnTo>
                    <a:pt x="17630" y="7438"/>
                  </a:lnTo>
                  <a:lnTo>
                    <a:pt x="18162" y="7132"/>
                  </a:lnTo>
                  <a:lnTo>
                    <a:pt x="18162" y="6826"/>
                  </a:lnTo>
                  <a:lnTo>
                    <a:pt x="17911" y="6317"/>
                  </a:lnTo>
                  <a:lnTo>
                    <a:pt x="18162" y="5909"/>
                  </a:lnTo>
                  <a:lnTo>
                    <a:pt x="18943" y="5400"/>
                  </a:lnTo>
                  <a:lnTo>
                    <a:pt x="19224" y="4891"/>
                  </a:lnTo>
                  <a:lnTo>
                    <a:pt x="21319" y="4789"/>
                  </a:lnTo>
                  <a:lnTo>
                    <a:pt x="21600" y="4789"/>
                  </a:lnTo>
                  <a:lnTo>
                    <a:pt x="21069" y="4177"/>
                  </a:lnTo>
                  <a:lnTo>
                    <a:pt x="20537" y="3668"/>
                  </a:lnTo>
                  <a:lnTo>
                    <a:pt x="20287" y="3057"/>
                  </a:lnTo>
                  <a:lnTo>
                    <a:pt x="20287" y="2445"/>
                  </a:lnTo>
                  <a:lnTo>
                    <a:pt x="18943" y="2038"/>
                  </a:lnTo>
                  <a:lnTo>
                    <a:pt x="18943" y="1528"/>
                  </a:lnTo>
                  <a:lnTo>
                    <a:pt x="17911" y="1019"/>
                  </a:lnTo>
                  <a:lnTo>
                    <a:pt x="15004" y="509"/>
                  </a:lnTo>
                  <a:lnTo>
                    <a:pt x="13942" y="0"/>
                  </a:lnTo>
                  <a:lnTo>
                    <a:pt x="13410" y="102"/>
                  </a:lnTo>
                  <a:lnTo>
                    <a:pt x="13410" y="112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5" name="Shape 2931">
              <a:extLst>
                <a:ext uri="{FF2B5EF4-FFF2-40B4-BE49-F238E27FC236}">
                  <a16:creationId xmlns:a16="http://schemas.microsoft.com/office/drawing/2014/main" id="{CF040621-53F3-F64C-B2BD-7273B04489A6}"/>
                </a:ext>
              </a:extLst>
            </p:cNvPr>
            <p:cNvSpPr/>
            <p:nvPr/>
          </p:nvSpPr>
          <p:spPr>
            <a:xfrm>
              <a:off x="4607089" y="21784"/>
              <a:ext cx="3646491" cy="4596258"/>
            </a:xfrm>
            <a:custGeom>
              <a:avLst/>
              <a:gdLst/>
              <a:ahLst/>
              <a:cxnLst>
                <a:cxn ang="0">
                  <a:pos x="wd2" y="hd2"/>
                </a:cxn>
                <a:cxn ang="5400000">
                  <a:pos x="wd2" y="hd2"/>
                </a:cxn>
                <a:cxn ang="10800000">
                  <a:pos x="wd2" y="hd2"/>
                </a:cxn>
                <a:cxn ang="16200000">
                  <a:pos x="wd2" y="hd2"/>
                </a:cxn>
              </a:cxnLst>
              <a:rect l="0" t="0" r="r" b="b"/>
              <a:pathLst>
                <a:path w="21600" h="21600" extrusionOk="0">
                  <a:moveTo>
                    <a:pt x="19972" y="1331"/>
                  </a:moveTo>
                  <a:lnTo>
                    <a:pt x="20649" y="1024"/>
                  </a:lnTo>
                  <a:lnTo>
                    <a:pt x="21326" y="512"/>
                  </a:lnTo>
                  <a:lnTo>
                    <a:pt x="19972" y="205"/>
                  </a:lnTo>
                  <a:lnTo>
                    <a:pt x="19569" y="102"/>
                  </a:lnTo>
                  <a:lnTo>
                    <a:pt x="19424" y="307"/>
                  </a:lnTo>
                  <a:lnTo>
                    <a:pt x="19021" y="717"/>
                  </a:lnTo>
                  <a:lnTo>
                    <a:pt x="18892" y="205"/>
                  </a:lnTo>
                  <a:lnTo>
                    <a:pt x="18892" y="0"/>
                  </a:lnTo>
                  <a:lnTo>
                    <a:pt x="18473" y="0"/>
                  </a:lnTo>
                  <a:lnTo>
                    <a:pt x="18215" y="0"/>
                  </a:lnTo>
                  <a:lnTo>
                    <a:pt x="18215" y="307"/>
                  </a:lnTo>
                  <a:lnTo>
                    <a:pt x="18215" y="819"/>
                  </a:lnTo>
                  <a:lnTo>
                    <a:pt x="17796" y="307"/>
                  </a:lnTo>
                  <a:lnTo>
                    <a:pt x="17264" y="1536"/>
                  </a:lnTo>
                  <a:lnTo>
                    <a:pt x="17119" y="614"/>
                  </a:lnTo>
                  <a:lnTo>
                    <a:pt x="16716" y="307"/>
                  </a:lnTo>
                  <a:lnTo>
                    <a:pt x="16313" y="512"/>
                  </a:lnTo>
                  <a:lnTo>
                    <a:pt x="15491" y="1024"/>
                  </a:lnTo>
                  <a:lnTo>
                    <a:pt x="15362" y="1433"/>
                  </a:lnTo>
                  <a:lnTo>
                    <a:pt x="15491" y="1740"/>
                  </a:lnTo>
                  <a:lnTo>
                    <a:pt x="14540" y="1843"/>
                  </a:lnTo>
                  <a:lnTo>
                    <a:pt x="14266" y="2047"/>
                  </a:lnTo>
                  <a:lnTo>
                    <a:pt x="14137" y="2355"/>
                  </a:lnTo>
                  <a:lnTo>
                    <a:pt x="13718" y="2457"/>
                  </a:lnTo>
                  <a:lnTo>
                    <a:pt x="13315" y="2457"/>
                  </a:lnTo>
                  <a:lnTo>
                    <a:pt x="13041" y="2252"/>
                  </a:lnTo>
                  <a:lnTo>
                    <a:pt x="12638" y="2252"/>
                  </a:lnTo>
                  <a:lnTo>
                    <a:pt x="12090" y="2662"/>
                  </a:lnTo>
                  <a:lnTo>
                    <a:pt x="11558" y="3173"/>
                  </a:lnTo>
                  <a:lnTo>
                    <a:pt x="11010" y="3788"/>
                  </a:lnTo>
                  <a:lnTo>
                    <a:pt x="11010" y="4095"/>
                  </a:lnTo>
                  <a:lnTo>
                    <a:pt x="11284" y="4197"/>
                  </a:lnTo>
                  <a:lnTo>
                    <a:pt x="10623" y="4786"/>
                  </a:lnTo>
                  <a:lnTo>
                    <a:pt x="10333" y="4709"/>
                  </a:lnTo>
                  <a:lnTo>
                    <a:pt x="10397" y="5349"/>
                  </a:lnTo>
                  <a:lnTo>
                    <a:pt x="9930" y="5835"/>
                  </a:lnTo>
                  <a:lnTo>
                    <a:pt x="9656" y="6142"/>
                  </a:lnTo>
                  <a:lnTo>
                    <a:pt x="9510" y="6449"/>
                  </a:lnTo>
                  <a:lnTo>
                    <a:pt x="9784" y="6654"/>
                  </a:lnTo>
                  <a:lnTo>
                    <a:pt x="9236" y="6859"/>
                  </a:lnTo>
                  <a:lnTo>
                    <a:pt x="9107" y="7166"/>
                  </a:lnTo>
                  <a:lnTo>
                    <a:pt x="8704" y="7371"/>
                  </a:lnTo>
                  <a:lnTo>
                    <a:pt x="8430" y="7985"/>
                  </a:lnTo>
                  <a:lnTo>
                    <a:pt x="7608" y="9520"/>
                  </a:lnTo>
                  <a:lnTo>
                    <a:pt x="7334" y="10442"/>
                  </a:lnTo>
                  <a:lnTo>
                    <a:pt x="7076" y="10749"/>
                  </a:lnTo>
                  <a:lnTo>
                    <a:pt x="6383" y="10851"/>
                  </a:lnTo>
                  <a:lnTo>
                    <a:pt x="6528" y="11158"/>
                  </a:lnTo>
                  <a:lnTo>
                    <a:pt x="6657" y="11363"/>
                  </a:lnTo>
                  <a:lnTo>
                    <a:pt x="6383" y="11465"/>
                  </a:lnTo>
                  <a:lnTo>
                    <a:pt x="5577" y="12182"/>
                  </a:lnTo>
                  <a:lnTo>
                    <a:pt x="5174" y="12899"/>
                  </a:lnTo>
                  <a:lnTo>
                    <a:pt x="4900" y="13103"/>
                  </a:lnTo>
                  <a:lnTo>
                    <a:pt x="4755" y="13206"/>
                  </a:lnTo>
                  <a:lnTo>
                    <a:pt x="4223" y="13103"/>
                  </a:lnTo>
                  <a:lnTo>
                    <a:pt x="3804" y="13206"/>
                  </a:lnTo>
                  <a:lnTo>
                    <a:pt x="3675" y="13308"/>
                  </a:lnTo>
                  <a:lnTo>
                    <a:pt x="3546" y="13615"/>
                  </a:lnTo>
                  <a:lnTo>
                    <a:pt x="2998" y="13922"/>
                  </a:lnTo>
                  <a:lnTo>
                    <a:pt x="2450" y="14127"/>
                  </a:lnTo>
                  <a:lnTo>
                    <a:pt x="2047" y="14434"/>
                  </a:lnTo>
                  <a:lnTo>
                    <a:pt x="1499" y="14639"/>
                  </a:lnTo>
                  <a:lnTo>
                    <a:pt x="1096" y="14946"/>
                  </a:lnTo>
                  <a:lnTo>
                    <a:pt x="822" y="15253"/>
                  </a:lnTo>
                  <a:lnTo>
                    <a:pt x="419" y="15355"/>
                  </a:lnTo>
                  <a:lnTo>
                    <a:pt x="274" y="15458"/>
                  </a:lnTo>
                  <a:lnTo>
                    <a:pt x="274" y="15970"/>
                  </a:lnTo>
                  <a:lnTo>
                    <a:pt x="145" y="16174"/>
                  </a:lnTo>
                  <a:lnTo>
                    <a:pt x="274" y="16277"/>
                  </a:lnTo>
                  <a:lnTo>
                    <a:pt x="274" y="16482"/>
                  </a:lnTo>
                  <a:lnTo>
                    <a:pt x="145" y="16686"/>
                  </a:lnTo>
                  <a:lnTo>
                    <a:pt x="274" y="16789"/>
                  </a:lnTo>
                  <a:lnTo>
                    <a:pt x="274" y="16993"/>
                  </a:lnTo>
                  <a:lnTo>
                    <a:pt x="0" y="17300"/>
                  </a:lnTo>
                  <a:lnTo>
                    <a:pt x="274" y="17710"/>
                  </a:lnTo>
                  <a:lnTo>
                    <a:pt x="693" y="18017"/>
                  </a:lnTo>
                  <a:lnTo>
                    <a:pt x="145" y="18222"/>
                  </a:lnTo>
                  <a:lnTo>
                    <a:pt x="548" y="18324"/>
                  </a:lnTo>
                  <a:lnTo>
                    <a:pt x="145" y="18938"/>
                  </a:lnTo>
                  <a:lnTo>
                    <a:pt x="822" y="18734"/>
                  </a:lnTo>
                  <a:lnTo>
                    <a:pt x="822" y="18938"/>
                  </a:lnTo>
                  <a:lnTo>
                    <a:pt x="693" y="19041"/>
                  </a:lnTo>
                  <a:lnTo>
                    <a:pt x="274" y="19348"/>
                  </a:lnTo>
                  <a:lnTo>
                    <a:pt x="274" y="19757"/>
                  </a:lnTo>
                  <a:lnTo>
                    <a:pt x="693" y="19757"/>
                  </a:lnTo>
                  <a:lnTo>
                    <a:pt x="951" y="19860"/>
                  </a:lnTo>
                  <a:lnTo>
                    <a:pt x="951" y="20064"/>
                  </a:lnTo>
                  <a:lnTo>
                    <a:pt x="548" y="20269"/>
                  </a:lnTo>
                  <a:lnTo>
                    <a:pt x="274" y="20269"/>
                  </a:lnTo>
                  <a:lnTo>
                    <a:pt x="145" y="20372"/>
                  </a:lnTo>
                  <a:lnTo>
                    <a:pt x="419" y="20679"/>
                  </a:lnTo>
                  <a:lnTo>
                    <a:pt x="822" y="20883"/>
                  </a:lnTo>
                  <a:lnTo>
                    <a:pt x="1225" y="21191"/>
                  </a:lnTo>
                  <a:lnTo>
                    <a:pt x="1902" y="21293"/>
                  </a:lnTo>
                  <a:lnTo>
                    <a:pt x="1644" y="21600"/>
                  </a:lnTo>
                  <a:lnTo>
                    <a:pt x="2853" y="21600"/>
                  </a:lnTo>
                  <a:lnTo>
                    <a:pt x="3804" y="21293"/>
                  </a:lnTo>
                  <a:lnTo>
                    <a:pt x="4481" y="20781"/>
                  </a:lnTo>
                  <a:lnTo>
                    <a:pt x="5029" y="20167"/>
                  </a:lnTo>
                  <a:lnTo>
                    <a:pt x="5303" y="20269"/>
                  </a:lnTo>
                  <a:lnTo>
                    <a:pt x="5577" y="20167"/>
                  </a:lnTo>
                  <a:lnTo>
                    <a:pt x="5851" y="19757"/>
                  </a:lnTo>
                  <a:lnTo>
                    <a:pt x="5851" y="19348"/>
                  </a:lnTo>
                  <a:lnTo>
                    <a:pt x="6254" y="19348"/>
                  </a:lnTo>
                  <a:lnTo>
                    <a:pt x="6383" y="19553"/>
                  </a:lnTo>
                  <a:lnTo>
                    <a:pt x="6528" y="19962"/>
                  </a:lnTo>
                  <a:lnTo>
                    <a:pt x="6802" y="20372"/>
                  </a:lnTo>
                  <a:lnTo>
                    <a:pt x="7076" y="20269"/>
                  </a:lnTo>
                  <a:lnTo>
                    <a:pt x="7334" y="19041"/>
                  </a:lnTo>
                  <a:lnTo>
                    <a:pt x="7882" y="18631"/>
                  </a:lnTo>
                  <a:lnTo>
                    <a:pt x="7882" y="17505"/>
                  </a:lnTo>
                  <a:lnTo>
                    <a:pt x="8285" y="16993"/>
                  </a:lnTo>
                  <a:lnTo>
                    <a:pt x="8285" y="16482"/>
                  </a:lnTo>
                  <a:lnTo>
                    <a:pt x="7608" y="15970"/>
                  </a:lnTo>
                  <a:lnTo>
                    <a:pt x="7608" y="14946"/>
                  </a:lnTo>
                  <a:lnTo>
                    <a:pt x="7334" y="13410"/>
                  </a:lnTo>
                  <a:lnTo>
                    <a:pt x="7882" y="12489"/>
                  </a:lnTo>
                  <a:lnTo>
                    <a:pt x="9107" y="12387"/>
                  </a:lnTo>
                  <a:lnTo>
                    <a:pt x="9381" y="11670"/>
                  </a:lnTo>
                  <a:lnTo>
                    <a:pt x="8704" y="11363"/>
                  </a:lnTo>
                  <a:lnTo>
                    <a:pt x="9510" y="10339"/>
                  </a:lnTo>
                  <a:lnTo>
                    <a:pt x="9510" y="9111"/>
                  </a:lnTo>
                  <a:lnTo>
                    <a:pt x="10187" y="8804"/>
                  </a:lnTo>
                  <a:lnTo>
                    <a:pt x="10187" y="7985"/>
                  </a:lnTo>
                  <a:lnTo>
                    <a:pt x="11139" y="7268"/>
                  </a:lnTo>
                  <a:lnTo>
                    <a:pt x="11010" y="6756"/>
                  </a:lnTo>
                  <a:lnTo>
                    <a:pt x="11010" y="6142"/>
                  </a:lnTo>
                  <a:lnTo>
                    <a:pt x="11558" y="5630"/>
                  </a:lnTo>
                  <a:lnTo>
                    <a:pt x="12235" y="5630"/>
                  </a:lnTo>
                  <a:lnTo>
                    <a:pt x="12509" y="4914"/>
                  </a:lnTo>
                  <a:lnTo>
                    <a:pt x="13718" y="5118"/>
                  </a:lnTo>
                  <a:lnTo>
                    <a:pt x="13718" y="4095"/>
                  </a:lnTo>
                  <a:lnTo>
                    <a:pt x="13992" y="3992"/>
                  </a:lnTo>
                  <a:lnTo>
                    <a:pt x="13718" y="3788"/>
                  </a:lnTo>
                  <a:lnTo>
                    <a:pt x="14411" y="3481"/>
                  </a:lnTo>
                  <a:lnTo>
                    <a:pt x="16039" y="4095"/>
                  </a:lnTo>
                  <a:lnTo>
                    <a:pt x="16716" y="3890"/>
                  </a:lnTo>
                  <a:lnTo>
                    <a:pt x="17667" y="4095"/>
                  </a:lnTo>
                  <a:lnTo>
                    <a:pt x="17941" y="3173"/>
                  </a:lnTo>
                  <a:lnTo>
                    <a:pt x="17941" y="2252"/>
                  </a:lnTo>
                  <a:lnTo>
                    <a:pt x="18473" y="1740"/>
                  </a:lnTo>
                  <a:lnTo>
                    <a:pt x="19295" y="1740"/>
                  </a:lnTo>
                  <a:lnTo>
                    <a:pt x="20375" y="2150"/>
                  </a:lnTo>
                  <a:lnTo>
                    <a:pt x="20649" y="2662"/>
                  </a:lnTo>
                  <a:lnTo>
                    <a:pt x="21052" y="2252"/>
                  </a:lnTo>
                  <a:lnTo>
                    <a:pt x="21600" y="1843"/>
                  </a:lnTo>
                  <a:lnTo>
                    <a:pt x="21600" y="1536"/>
                  </a:lnTo>
                  <a:lnTo>
                    <a:pt x="19972" y="133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6" name="Shape 2932">
              <a:extLst>
                <a:ext uri="{FF2B5EF4-FFF2-40B4-BE49-F238E27FC236}">
                  <a16:creationId xmlns:a16="http://schemas.microsoft.com/office/drawing/2014/main" id="{1747A8FC-6AC9-5943-862E-495DC658BB11}"/>
                </a:ext>
              </a:extLst>
            </p:cNvPr>
            <p:cNvSpPr/>
            <p:nvPr/>
          </p:nvSpPr>
          <p:spPr>
            <a:xfrm>
              <a:off x="4607089" y="0"/>
              <a:ext cx="3646491" cy="4596258"/>
            </a:xfrm>
            <a:custGeom>
              <a:avLst/>
              <a:gdLst/>
              <a:ahLst/>
              <a:cxnLst>
                <a:cxn ang="0">
                  <a:pos x="wd2" y="hd2"/>
                </a:cxn>
                <a:cxn ang="5400000">
                  <a:pos x="wd2" y="hd2"/>
                </a:cxn>
                <a:cxn ang="10800000">
                  <a:pos x="wd2" y="hd2"/>
                </a:cxn>
                <a:cxn ang="16200000">
                  <a:pos x="wd2" y="hd2"/>
                </a:cxn>
              </a:cxnLst>
              <a:rect l="0" t="0" r="r" b="b"/>
              <a:pathLst>
                <a:path w="21600" h="21600" extrusionOk="0">
                  <a:moveTo>
                    <a:pt x="19972" y="1331"/>
                  </a:moveTo>
                  <a:lnTo>
                    <a:pt x="20649" y="1024"/>
                  </a:lnTo>
                  <a:lnTo>
                    <a:pt x="21326" y="512"/>
                  </a:lnTo>
                  <a:lnTo>
                    <a:pt x="19972" y="205"/>
                  </a:lnTo>
                  <a:lnTo>
                    <a:pt x="19569" y="102"/>
                  </a:lnTo>
                  <a:lnTo>
                    <a:pt x="19424" y="307"/>
                  </a:lnTo>
                  <a:lnTo>
                    <a:pt x="19021" y="717"/>
                  </a:lnTo>
                  <a:lnTo>
                    <a:pt x="18892" y="205"/>
                  </a:lnTo>
                  <a:lnTo>
                    <a:pt x="18892" y="0"/>
                  </a:lnTo>
                  <a:lnTo>
                    <a:pt x="18473" y="0"/>
                  </a:lnTo>
                  <a:lnTo>
                    <a:pt x="18215" y="0"/>
                  </a:lnTo>
                  <a:lnTo>
                    <a:pt x="18215" y="307"/>
                  </a:lnTo>
                  <a:lnTo>
                    <a:pt x="18215" y="819"/>
                  </a:lnTo>
                  <a:lnTo>
                    <a:pt x="17796" y="307"/>
                  </a:lnTo>
                  <a:lnTo>
                    <a:pt x="17264" y="1536"/>
                  </a:lnTo>
                  <a:lnTo>
                    <a:pt x="17119" y="614"/>
                  </a:lnTo>
                  <a:lnTo>
                    <a:pt x="16716" y="307"/>
                  </a:lnTo>
                  <a:lnTo>
                    <a:pt x="16313" y="512"/>
                  </a:lnTo>
                  <a:lnTo>
                    <a:pt x="15491" y="1024"/>
                  </a:lnTo>
                  <a:lnTo>
                    <a:pt x="15362" y="1433"/>
                  </a:lnTo>
                  <a:lnTo>
                    <a:pt x="15491" y="1740"/>
                  </a:lnTo>
                  <a:lnTo>
                    <a:pt x="14540" y="1843"/>
                  </a:lnTo>
                  <a:lnTo>
                    <a:pt x="14266" y="2047"/>
                  </a:lnTo>
                  <a:lnTo>
                    <a:pt x="14137" y="2355"/>
                  </a:lnTo>
                  <a:lnTo>
                    <a:pt x="13718" y="2457"/>
                  </a:lnTo>
                  <a:lnTo>
                    <a:pt x="13315" y="2457"/>
                  </a:lnTo>
                  <a:lnTo>
                    <a:pt x="13041" y="2252"/>
                  </a:lnTo>
                  <a:lnTo>
                    <a:pt x="12638" y="2252"/>
                  </a:lnTo>
                  <a:lnTo>
                    <a:pt x="12090" y="2662"/>
                  </a:lnTo>
                  <a:lnTo>
                    <a:pt x="11558" y="3173"/>
                  </a:lnTo>
                  <a:lnTo>
                    <a:pt x="11010" y="3788"/>
                  </a:lnTo>
                  <a:lnTo>
                    <a:pt x="11010" y="4095"/>
                  </a:lnTo>
                  <a:lnTo>
                    <a:pt x="11284" y="4197"/>
                  </a:lnTo>
                  <a:lnTo>
                    <a:pt x="10607" y="4811"/>
                  </a:lnTo>
                  <a:lnTo>
                    <a:pt x="10300" y="4786"/>
                  </a:lnTo>
                  <a:lnTo>
                    <a:pt x="10397" y="5400"/>
                  </a:lnTo>
                  <a:lnTo>
                    <a:pt x="9930" y="5835"/>
                  </a:lnTo>
                  <a:lnTo>
                    <a:pt x="9656" y="6142"/>
                  </a:lnTo>
                  <a:lnTo>
                    <a:pt x="9510" y="6449"/>
                  </a:lnTo>
                  <a:lnTo>
                    <a:pt x="9784" y="6654"/>
                  </a:lnTo>
                  <a:lnTo>
                    <a:pt x="9236" y="6859"/>
                  </a:lnTo>
                  <a:lnTo>
                    <a:pt x="9107" y="7166"/>
                  </a:lnTo>
                  <a:lnTo>
                    <a:pt x="8704" y="7371"/>
                  </a:lnTo>
                  <a:lnTo>
                    <a:pt x="8430" y="7985"/>
                  </a:lnTo>
                  <a:lnTo>
                    <a:pt x="7608" y="9520"/>
                  </a:lnTo>
                  <a:lnTo>
                    <a:pt x="7334" y="10442"/>
                  </a:lnTo>
                  <a:lnTo>
                    <a:pt x="7076" y="10749"/>
                  </a:lnTo>
                  <a:lnTo>
                    <a:pt x="6383" y="10851"/>
                  </a:lnTo>
                  <a:lnTo>
                    <a:pt x="6528" y="11158"/>
                  </a:lnTo>
                  <a:lnTo>
                    <a:pt x="6657" y="11363"/>
                  </a:lnTo>
                  <a:lnTo>
                    <a:pt x="6383" y="11465"/>
                  </a:lnTo>
                  <a:lnTo>
                    <a:pt x="5577" y="12182"/>
                  </a:lnTo>
                  <a:lnTo>
                    <a:pt x="5174" y="12899"/>
                  </a:lnTo>
                  <a:lnTo>
                    <a:pt x="4900" y="13103"/>
                  </a:lnTo>
                  <a:lnTo>
                    <a:pt x="4755" y="13206"/>
                  </a:lnTo>
                  <a:lnTo>
                    <a:pt x="4223" y="13103"/>
                  </a:lnTo>
                  <a:lnTo>
                    <a:pt x="3804" y="13206"/>
                  </a:lnTo>
                  <a:lnTo>
                    <a:pt x="3675" y="13308"/>
                  </a:lnTo>
                  <a:lnTo>
                    <a:pt x="3546" y="13615"/>
                  </a:lnTo>
                  <a:lnTo>
                    <a:pt x="2998" y="13922"/>
                  </a:lnTo>
                  <a:lnTo>
                    <a:pt x="2450" y="14127"/>
                  </a:lnTo>
                  <a:lnTo>
                    <a:pt x="2047" y="14434"/>
                  </a:lnTo>
                  <a:lnTo>
                    <a:pt x="1499" y="14639"/>
                  </a:lnTo>
                  <a:lnTo>
                    <a:pt x="1096" y="14946"/>
                  </a:lnTo>
                  <a:lnTo>
                    <a:pt x="822" y="15253"/>
                  </a:lnTo>
                  <a:lnTo>
                    <a:pt x="419" y="15355"/>
                  </a:lnTo>
                  <a:lnTo>
                    <a:pt x="274" y="15458"/>
                  </a:lnTo>
                  <a:lnTo>
                    <a:pt x="274" y="15970"/>
                  </a:lnTo>
                  <a:lnTo>
                    <a:pt x="145" y="16174"/>
                  </a:lnTo>
                  <a:lnTo>
                    <a:pt x="274" y="16277"/>
                  </a:lnTo>
                  <a:lnTo>
                    <a:pt x="274" y="16482"/>
                  </a:lnTo>
                  <a:lnTo>
                    <a:pt x="145" y="16686"/>
                  </a:lnTo>
                  <a:lnTo>
                    <a:pt x="274" y="16789"/>
                  </a:lnTo>
                  <a:lnTo>
                    <a:pt x="274" y="16993"/>
                  </a:lnTo>
                  <a:lnTo>
                    <a:pt x="0" y="17300"/>
                  </a:lnTo>
                  <a:lnTo>
                    <a:pt x="274" y="17710"/>
                  </a:lnTo>
                  <a:lnTo>
                    <a:pt x="693" y="18017"/>
                  </a:lnTo>
                  <a:lnTo>
                    <a:pt x="145" y="18222"/>
                  </a:lnTo>
                  <a:lnTo>
                    <a:pt x="548" y="18324"/>
                  </a:lnTo>
                  <a:lnTo>
                    <a:pt x="145" y="18938"/>
                  </a:lnTo>
                  <a:lnTo>
                    <a:pt x="822" y="18734"/>
                  </a:lnTo>
                  <a:lnTo>
                    <a:pt x="822" y="18938"/>
                  </a:lnTo>
                  <a:lnTo>
                    <a:pt x="693" y="19041"/>
                  </a:lnTo>
                  <a:lnTo>
                    <a:pt x="274" y="19348"/>
                  </a:lnTo>
                  <a:lnTo>
                    <a:pt x="274" y="19757"/>
                  </a:lnTo>
                  <a:lnTo>
                    <a:pt x="693" y="19757"/>
                  </a:lnTo>
                  <a:lnTo>
                    <a:pt x="951" y="19860"/>
                  </a:lnTo>
                  <a:lnTo>
                    <a:pt x="951" y="20064"/>
                  </a:lnTo>
                  <a:lnTo>
                    <a:pt x="548" y="20269"/>
                  </a:lnTo>
                  <a:lnTo>
                    <a:pt x="274" y="20269"/>
                  </a:lnTo>
                  <a:lnTo>
                    <a:pt x="145" y="20372"/>
                  </a:lnTo>
                  <a:lnTo>
                    <a:pt x="419" y="20679"/>
                  </a:lnTo>
                  <a:lnTo>
                    <a:pt x="822" y="20883"/>
                  </a:lnTo>
                  <a:lnTo>
                    <a:pt x="1225" y="21191"/>
                  </a:lnTo>
                  <a:lnTo>
                    <a:pt x="1902" y="21293"/>
                  </a:lnTo>
                  <a:lnTo>
                    <a:pt x="1644" y="21600"/>
                  </a:lnTo>
                  <a:lnTo>
                    <a:pt x="2853" y="21600"/>
                  </a:lnTo>
                  <a:lnTo>
                    <a:pt x="3804" y="21293"/>
                  </a:lnTo>
                  <a:lnTo>
                    <a:pt x="4481" y="20781"/>
                  </a:lnTo>
                  <a:lnTo>
                    <a:pt x="5029" y="20167"/>
                  </a:lnTo>
                  <a:lnTo>
                    <a:pt x="5303" y="20269"/>
                  </a:lnTo>
                  <a:lnTo>
                    <a:pt x="5577" y="20167"/>
                  </a:lnTo>
                  <a:lnTo>
                    <a:pt x="5851" y="19757"/>
                  </a:lnTo>
                  <a:lnTo>
                    <a:pt x="5851" y="19348"/>
                  </a:lnTo>
                  <a:lnTo>
                    <a:pt x="6254" y="19348"/>
                  </a:lnTo>
                  <a:lnTo>
                    <a:pt x="6383" y="19553"/>
                  </a:lnTo>
                  <a:lnTo>
                    <a:pt x="6528" y="19962"/>
                  </a:lnTo>
                  <a:lnTo>
                    <a:pt x="6802" y="20372"/>
                  </a:lnTo>
                  <a:lnTo>
                    <a:pt x="7076" y="20269"/>
                  </a:lnTo>
                  <a:lnTo>
                    <a:pt x="7334" y="19041"/>
                  </a:lnTo>
                  <a:lnTo>
                    <a:pt x="7882" y="18631"/>
                  </a:lnTo>
                  <a:lnTo>
                    <a:pt x="7882" y="17505"/>
                  </a:lnTo>
                  <a:lnTo>
                    <a:pt x="8285" y="16993"/>
                  </a:lnTo>
                  <a:lnTo>
                    <a:pt x="8285" y="16482"/>
                  </a:lnTo>
                  <a:lnTo>
                    <a:pt x="7608" y="15970"/>
                  </a:lnTo>
                  <a:lnTo>
                    <a:pt x="7608" y="14946"/>
                  </a:lnTo>
                  <a:lnTo>
                    <a:pt x="7334" y="13410"/>
                  </a:lnTo>
                  <a:lnTo>
                    <a:pt x="7882" y="12489"/>
                  </a:lnTo>
                  <a:lnTo>
                    <a:pt x="9107" y="12387"/>
                  </a:lnTo>
                  <a:lnTo>
                    <a:pt x="9381" y="11670"/>
                  </a:lnTo>
                  <a:lnTo>
                    <a:pt x="8704" y="11363"/>
                  </a:lnTo>
                  <a:lnTo>
                    <a:pt x="9510" y="10339"/>
                  </a:lnTo>
                  <a:lnTo>
                    <a:pt x="9510" y="9111"/>
                  </a:lnTo>
                  <a:lnTo>
                    <a:pt x="10187" y="8804"/>
                  </a:lnTo>
                  <a:lnTo>
                    <a:pt x="10187" y="7985"/>
                  </a:lnTo>
                  <a:lnTo>
                    <a:pt x="11139" y="7268"/>
                  </a:lnTo>
                  <a:lnTo>
                    <a:pt x="11010" y="6756"/>
                  </a:lnTo>
                  <a:lnTo>
                    <a:pt x="11010" y="6142"/>
                  </a:lnTo>
                  <a:lnTo>
                    <a:pt x="11558" y="5630"/>
                  </a:lnTo>
                  <a:lnTo>
                    <a:pt x="12235" y="5630"/>
                  </a:lnTo>
                  <a:lnTo>
                    <a:pt x="12509" y="4914"/>
                  </a:lnTo>
                  <a:lnTo>
                    <a:pt x="13718" y="5118"/>
                  </a:lnTo>
                  <a:lnTo>
                    <a:pt x="13718" y="4095"/>
                  </a:lnTo>
                  <a:lnTo>
                    <a:pt x="13992" y="3992"/>
                  </a:lnTo>
                  <a:lnTo>
                    <a:pt x="13718" y="3788"/>
                  </a:lnTo>
                  <a:lnTo>
                    <a:pt x="14411" y="3481"/>
                  </a:lnTo>
                  <a:lnTo>
                    <a:pt x="16039" y="4095"/>
                  </a:lnTo>
                  <a:lnTo>
                    <a:pt x="16716" y="3890"/>
                  </a:lnTo>
                  <a:lnTo>
                    <a:pt x="17667" y="4095"/>
                  </a:lnTo>
                  <a:lnTo>
                    <a:pt x="17941" y="3173"/>
                  </a:lnTo>
                  <a:lnTo>
                    <a:pt x="17941" y="2252"/>
                  </a:lnTo>
                  <a:lnTo>
                    <a:pt x="18473" y="1740"/>
                  </a:lnTo>
                  <a:lnTo>
                    <a:pt x="19295" y="1740"/>
                  </a:lnTo>
                  <a:lnTo>
                    <a:pt x="20375" y="2150"/>
                  </a:lnTo>
                  <a:lnTo>
                    <a:pt x="20649" y="2662"/>
                  </a:lnTo>
                  <a:lnTo>
                    <a:pt x="21052" y="2252"/>
                  </a:lnTo>
                  <a:lnTo>
                    <a:pt x="21600" y="1843"/>
                  </a:lnTo>
                  <a:lnTo>
                    <a:pt x="21600" y="1536"/>
                  </a:lnTo>
                  <a:lnTo>
                    <a:pt x="19972" y="1331"/>
                  </a:lnTo>
                  <a:lnTo>
                    <a:pt x="19972" y="1331"/>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7" name="Shape 2933">
              <a:extLst>
                <a:ext uri="{FF2B5EF4-FFF2-40B4-BE49-F238E27FC236}">
                  <a16:creationId xmlns:a16="http://schemas.microsoft.com/office/drawing/2014/main" id="{BD18FC63-43A3-F442-970D-B691CA4FE1AD}"/>
                </a:ext>
              </a:extLst>
            </p:cNvPr>
            <p:cNvSpPr/>
            <p:nvPr/>
          </p:nvSpPr>
          <p:spPr>
            <a:xfrm>
              <a:off x="6030315" y="6861712"/>
              <a:ext cx="1581054" cy="849546"/>
            </a:xfrm>
            <a:custGeom>
              <a:avLst/>
              <a:gdLst/>
              <a:ahLst/>
              <a:cxnLst>
                <a:cxn ang="0">
                  <a:pos x="wd2" y="hd2"/>
                </a:cxn>
                <a:cxn ang="5400000">
                  <a:pos x="wd2" y="hd2"/>
                </a:cxn>
                <a:cxn ang="10800000">
                  <a:pos x="wd2" y="hd2"/>
                </a:cxn>
                <a:cxn ang="16200000">
                  <a:pos x="wd2" y="hd2"/>
                </a:cxn>
              </a:cxnLst>
              <a:rect l="0" t="0" r="r" b="b"/>
              <a:pathLst>
                <a:path w="21600" h="21600" extrusionOk="0">
                  <a:moveTo>
                    <a:pt x="18477" y="17169"/>
                  </a:moveTo>
                  <a:lnTo>
                    <a:pt x="19741" y="13846"/>
                  </a:lnTo>
                  <a:lnTo>
                    <a:pt x="20671" y="12185"/>
                  </a:lnTo>
                  <a:lnTo>
                    <a:pt x="21600" y="10523"/>
                  </a:lnTo>
                  <a:lnTo>
                    <a:pt x="20968" y="8308"/>
                  </a:lnTo>
                  <a:lnTo>
                    <a:pt x="19407" y="7754"/>
                  </a:lnTo>
                  <a:lnTo>
                    <a:pt x="17845" y="7200"/>
                  </a:lnTo>
                  <a:lnTo>
                    <a:pt x="17213" y="5538"/>
                  </a:lnTo>
                  <a:lnTo>
                    <a:pt x="15354" y="4431"/>
                  </a:lnTo>
                  <a:lnTo>
                    <a:pt x="15354" y="6092"/>
                  </a:lnTo>
                  <a:lnTo>
                    <a:pt x="14388" y="7200"/>
                  </a:lnTo>
                  <a:lnTo>
                    <a:pt x="12826" y="4985"/>
                  </a:lnTo>
                  <a:lnTo>
                    <a:pt x="13161" y="2769"/>
                  </a:lnTo>
                  <a:lnTo>
                    <a:pt x="11599" y="2769"/>
                  </a:lnTo>
                  <a:lnTo>
                    <a:pt x="10001" y="1662"/>
                  </a:lnTo>
                  <a:lnTo>
                    <a:pt x="8439" y="0"/>
                  </a:lnTo>
                  <a:lnTo>
                    <a:pt x="8439" y="1662"/>
                  </a:lnTo>
                  <a:lnTo>
                    <a:pt x="7510" y="554"/>
                  </a:lnTo>
                  <a:lnTo>
                    <a:pt x="6246" y="554"/>
                  </a:lnTo>
                  <a:lnTo>
                    <a:pt x="5948" y="2769"/>
                  </a:lnTo>
                  <a:lnTo>
                    <a:pt x="4387" y="3877"/>
                  </a:lnTo>
                  <a:lnTo>
                    <a:pt x="2825" y="5538"/>
                  </a:lnTo>
                  <a:lnTo>
                    <a:pt x="1264" y="6092"/>
                  </a:lnTo>
                  <a:lnTo>
                    <a:pt x="0" y="7754"/>
                  </a:lnTo>
                  <a:lnTo>
                    <a:pt x="1264" y="10523"/>
                  </a:lnTo>
                  <a:lnTo>
                    <a:pt x="929" y="12185"/>
                  </a:lnTo>
                  <a:lnTo>
                    <a:pt x="3123" y="15508"/>
                  </a:lnTo>
                  <a:lnTo>
                    <a:pt x="5948" y="19385"/>
                  </a:lnTo>
                  <a:lnTo>
                    <a:pt x="5651" y="19938"/>
                  </a:lnTo>
                  <a:lnTo>
                    <a:pt x="7212" y="21600"/>
                  </a:lnTo>
                  <a:lnTo>
                    <a:pt x="9071" y="20492"/>
                  </a:lnTo>
                  <a:lnTo>
                    <a:pt x="10001" y="17169"/>
                  </a:lnTo>
                  <a:lnTo>
                    <a:pt x="12826" y="18831"/>
                  </a:lnTo>
                  <a:lnTo>
                    <a:pt x="15986" y="18831"/>
                  </a:lnTo>
                  <a:lnTo>
                    <a:pt x="15986" y="19385"/>
                  </a:lnTo>
                  <a:lnTo>
                    <a:pt x="16916" y="17169"/>
                  </a:lnTo>
                  <a:lnTo>
                    <a:pt x="18477" y="17169"/>
                  </a:lnTo>
                  <a:close/>
                </a:path>
              </a:pathLst>
            </a:custGeom>
            <a:solidFill>
              <a:srgbClr val="60717E"/>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grpSp>
      <p:sp>
        <p:nvSpPr>
          <p:cNvPr id="10" name="TextBox 9">
            <a:extLst>
              <a:ext uri="{FF2B5EF4-FFF2-40B4-BE49-F238E27FC236}">
                <a16:creationId xmlns:a16="http://schemas.microsoft.com/office/drawing/2014/main" id="{DED3C9FB-2D02-D94C-AF2B-BAF77FF63E44}"/>
              </a:ext>
            </a:extLst>
          </p:cNvPr>
          <p:cNvSpPr txBox="1"/>
          <p:nvPr/>
        </p:nvSpPr>
        <p:spPr>
          <a:xfrm>
            <a:off x="751365" y="5774416"/>
            <a:ext cx="3088714" cy="369332"/>
          </a:xfrm>
          <a:prstGeom prst="rect">
            <a:avLst/>
          </a:prstGeom>
          <a:noFill/>
        </p:spPr>
        <p:txBody>
          <a:bodyPr wrap="square" rtlCol="0">
            <a:spAutoFit/>
          </a:bodyPr>
          <a:lstStyle/>
          <a:p>
            <a:r>
              <a:rPr lang="en-US" dirty="0">
                <a:solidFill>
                  <a:srgbClr val="035153"/>
                </a:solidFill>
                <a:latin typeface="Arial" panose="020B0604020202020204" pitchFamily="34" charset="0"/>
                <a:cs typeface="Arial" panose="020B0604020202020204" pitchFamily="34" charset="0"/>
              </a:rPr>
              <a:t>Total US: 1,000 respondents </a:t>
            </a:r>
          </a:p>
        </p:txBody>
      </p:sp>
      <p:grpSp>
        <p:nvGrpSpPr>
          <p:cNvPr id="229" name="Group 228">
            <a:extLst>
              <a:ext uri="{FF2B5EF4-FFF2-40B4-BE49-F238E27FC236}">
                <a16:creationId xmlns:a16="http://schemas.microsoft.com/office/drawing/2014/main" id="{0F493180-CB08-2B4D-946B-53D237728CF3}"/>
              </a:ext>
            </a:extLst>
          </p:cNvPr>
          <p:cNvGrpSpPr/>
          <p:nvPr/>
        </p:nvGrpSpPr>
        <p:grpSpPr>
          <a:xfrm>
            <a:off x="8331202" y="2791112"/>
            <a:ext cx="785708" cy="783017"/>
            <a:chOff x="6136117" y="2013747"/>
            <a:chExt cx="785708" cy="783017"/>
          </a:xfrm>
        </p:grpSpPr>
        <p:sp>
          <p:nvSpPr>
            <p:cNvPr id="317" name="Shape 1946">
              <a:extLst>
                <a:ext uri="{FF2B5EF4-FFF2-40B4-BE49-F238E27FC236}">
                  <a16:creationId xmlns:a16="http://schemas.microsoft.com/office/drawing/2014/main" id="{BBC05913-5217-2649-9AF4-D5A9987723E5}"/>
                </a:ext>
              </a:extLst>
            </p:cNvPr>
            <p:cNvSpPr/>
            <p:nvPr/>
          </p:nvSpPr>
          <p:spPr>
            <a:xfrm>
              <a:off x="6136117" y="2013747"/>
              <a:ext cx="785708" cy="783017"/>
            </a:xfrm>
            <a:prstGeom prst="ellipse">
              <a:avLst/>
            </a:prstGeom>
            <a:ln w="38100">
              <a:solidFill>
                <a:srgbClr val="96B1AD"/>
              </a:solidFill>
              <a:miter lim="400000"/>
            </a:ln>
          </p:spPr>
          <p:txBody>
            <a:bodyPr lIns="50800" tIns="50800" rIns="50800" bIns="50800" anchor="ctr"/>
            <a:lstStyle/>
            <a:p>
              <a:pPr>
                <a:defRPr sz="3200">
                  <a:latin typeface="Helvetica Light"/>
                  <a:ea typeface="Helvetica Light"/>
                  <a:cs typeface="Helvetica Light"/>
                  <a:sym typeface="Helvetica Light"/>
                </a:defRPr>
              </a:pPr>
              <a:endParaRPr dirty="0">
                <a:latin typeface="Arial" panose="020B0604020202020204" pitchFamily="34" charset="0"/>
                <a:cs typeface="Arial" panose="020B0604020202020204" pitchFamily="34" charset="0"/>
              </a:endParaRPr>
            </a:p>
          </p:txBody>
        </p:sp>
        <p:sp>
          <p:nvSpPr>
            <p:cNvPr id="334" name="TextBox 333">
              <a:extLst>
                <a:ext uri="{FF2B5EF4-FFF2-40B4-BE49-F238E27FC236}">
                  <a16:creationId xmlns:a16="http://schemas.microsoft.com/office/drawing/2014/main" id="{C0C510A0-B28A-8F45-8F78-01377D4CA7A0}"/>
                </a:ext>
              </a:extLst>
            </p:cNvPr>
            <p:cNvSpPr txBox="1"/>
            <p:nvPr/>
          </p:nvSpPr>
          <p:spPr>
            <a:xfrm>
              <a:off x="6309199" y="2191797"/>
              <a:ext cx="439544" cy="461665"/>
            </a:xfrm>
            <a:prstGeom prst="rect">
              <a:avLst/>
            </a:prstGeom>
            <a:noFill/>
            <a:ln>
              <a:noFill/>
            </a:ln>
          </p:spPr>
          <p:txBody>
            <a:bodyPr wrap="none" rtlCol="0">
              <a:spAutoFit/>
            </a:bodyPr>
            <a:lstStyle/>
            <a:p>
              <a:pPr algn="ctr"/>
              <a:r>
                <a:rPr lang="en-US" sz="1200" dirty="0">
                  <a:latin typeface="Arial" panose="020B0604020202020204" pitchFamily="34" charset="0"/>
                  <a:cs typeface="Arial" panose="020B0604020202020204" pitchFamily="34" charset="0"/>
                </a:rPr>
                <a:t>UK</a:t>
              </a:r>
            </a:p>
            <a:p>
              <a:pPr algn="ctr"/>
              <a:r>
                <a:rPr lang="en-US" sz="1200" dirty="0">
                  <a:latin typeface="Arial" panose="020B0604020202020204" pitchFamily="34" charset="0"/>
                  <a:cs typeface="Arial" panose="020B0604020202020204" pitchFamily="34" charset="0"/>
                </a:rPr>
                <a:t>501</a:t>
              </a:r>
            </a:p>
          </p:txBody>
        </p:sp>
      </p:grpSp>
      <p:grpSp>
        <p:nvGrpSpPr>
          <p:cNvPr id="336" name="Group 335">
            <a:extLst>
              <a:ext uri="{FF2B5EF4-FFF2-40B4-BE49-F238E27FC236}">
                <a16:creationId xmlns:a16="http://schemas.microsoft.com/office/drawing/2014/main" id="{ACCF0FAC-28F4-5844-B2F8-B70EA268C1CE}"/>
              </a:ext>
            </a:extLst>
          </p:cNvPr>
          <p:cNvGrpSpPr/>
          <p:nvPr/>
        </p:nvGrpSpPr>
        <p:grpSpPr>
          <a:xfrm>
            <a:off x="9731075" y="5250260"/>
            <a:ext cx="816249" cy="783017"/>
            <a:chOff x="6120847" y="2012723"/>
            <a:chExt cx="816249" cy="783017"/>
          </a:xfrm>
        </p:grpSpPr>
        <p:sp>
          <p:nvSpPr>
            <p:cNvPr id="337" name="Shape 1946">
              <a:extLst>
                <a:ext uri="{FF2B5EF4-FFF2-40B4-BE49-F238E27FC236}">
                  <a16:creationId xmlns:a16="http://schemas.microsoft.com/office/drawing/2014/main" id="{33B953EB-402E-804B-A941-DE2E850A1A86}"/>
                </a:ext>
              </a:extLst>
            </p:cNvPr>
            <p:cNvSpPr/>
            <p:nvPr/>
          </p:nvSpPr>
          <p:spPr>
            <a:xfrm>
              <a:off x="6136117" y="2012723"/>
              <a:ext cx="785708" cy="783017"/>
            </a:xfrm>
            <a:prstGeom prst="ellipse">
              <a:avLst/>
            </a:prstGeom>
            <a:ln w="38100">
              <a:solidFill>
                <a:schemeClr val="bg1">
                  <a:lumMod val="50000"/>
                </a:schemeClr>
              </a:solidFill>
              <a:miter lim="400000"/>
            </a:ln>
          </p:spPr>
          <p:txBody>
            <a:bodyPr lIns="50800" tIns="50800" rIns="50800" bIns="50800" anchor="ctr"/>
            <a:lstStyle/>
            <a:p>
              <a:pPr>
                <a:defRPr sz="3200">
                  <a:latin typeface="Helvetica Light"/>
                  <a:ea typeface="Helvetica Light"/>
                  <a:cs typeface="Helvetica Light"/>
                  <a:sym typeface="Helvetica Light"/>
                </a:defRPr>
              </a:pPr>
              <a:endParaRPr dirty="0">
                <a:latin typeface="Arial" panose="020B0604020202020204" pitchFamily="34" charset="0"/>
                <a:cs typeface="Arial" panose="020B0604020202020204" pitchFamily="34" charset="0"/>
              </a:endParaRPr>
            </a:p>
          </p:txBody>
        </p:sp>
        <p:sp>
          <p:nvSpPr>
            <p:cNvPr id="338" name="TextBox 337">
              <a:extLst>
                <a:ext uri="{FF2B5EF4-FFF2-40B4-BE49-F238E27FC236}">
                  <a16:creationId xmlns:a16="http://schemas.microsoft.com/office/drawing/2014/main" id="{F655843C-5639-994A-A227-B82270A42E35}"/>
                </a:ext>
              </a:extLst>
            </p:cNvPr>
            <p:cNvSpPr txBox="1"/>
            <p:nvPr/>
          </p:nvSpPr>
          <p:spPr>
            <a:xfrm>
              <a:off x="6120847" y="2191797"/>
              <a:ext cx="816249" cy="461665"/>
            </a:xfrm>
            <a:prstGeom prst="rect">
              <a:avLst/>
            </a:prstGeom>
            <a:noFill/>
            <a:ln>
              <a:noFill/>
            </a:ln>
          </p:spPr>
          <p:txBody>
            <a:bodyPr wrap="none" rtlCol="0">
              <a:spAutoFit/>
            </a:bodyPr>
            <a:lstStyle/>
            <a:p>
              <a:pPr algn="ctr"/>
              <a:r>
                <a:rPr lang="en-US" sz="1200" dirty="0">
                  <a:latin typeface="Arial" panose="020B0604020202020204" pitchFamily="34" charset="0"/>
                  <a:cs typeface="Arial" panose="020B0604020202020204" pitchFamily="34" charset="0"/>
                </a:rPr>
                <a:t>Germany</a:t>
              </a:r>
            </a:p>
            <a:p>
              <a:pPr algn="ctr"/>
              <a:r>
                <a:rPr lang="en-US" sz="1200" dirty="0">
                  <a:latin typeface="Arial" panose="020B0604020202020204" pitchFamily="34" charset="0"/>
                  <a:cs typeface="Arial" panose="020B0604020202020204" pitchFamily="34" charset="0"/>
                </a:rPr>
                <a:t>503</a:t>
              </a:r>
            </a:p>
          </p:txBody>
        </p:sp>
      </p:grpSp>
      <p:cxnSp>
        <p:nvCxnSpPr>
          <p:cNvPr id="12" name="Straight Connector 11">
            <a:extLst>
              <a:ext uri="{FF2B5EF4-FFF2-40B4-BE49-F238E27FC236}">
                <a16:creationId xmlns:a16="http://schemas.microsoft.com/office/drawing/2014/main" id="{65299331-576A-254D-8ED9-EACDAF91A0E1}"/>
              </a:ext>
            </a:extLst>
          </p:cNvPr>
          <p:cNvCxnSpPr/>
          <p:nvPr/>
        </p:nvCxnSpPr>
        <p:spPr>
          <a:xfrm flipH="1">
            <a:off x="10156371" y="4093028"/>
            <a:ext cx="152400" cy="11756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690495-6E63-6542-B393-2A3FADE9B04B}"/>
              </a:ext>
            </a:extLst>
          </p:cNvPr>
          <p:cNvCxnSpPr>
            <a:stCxn id="317" idx="6"/>
          </p:cNvCxnSpPr>
          <p:nvPr/>
        </p:nvCxnSpPr>
        <p:spPr>
          <a:xfrm>
            <a:off x="9116910" y="3182621"/>
            <a:ext cx="484290" cy="160317"/>
          </a:xfrm>
          <a:prstGeom prst="line">
            <a:avLst/>
          </a:prstGeom>
          <a:ln>
            <a:solidFill>
              <a:srgbClr val="96B1AD"/>
            </a:solidFill>
          </a:ln>
        </p:spPr>
        <p:style>
          <a:lnRef idx="1">
            <a:schemeClr val="accent1"/>
          </a:lnRef>
          <a:fillRef idx="0">
            <a:schemeClr val="accent1"/>
          </a:fillRef>
          <a:effectRef idx="0">
            <a:schemeClr val="accent1"/>
          </a:effectRef>
          <a:fontRef idx="minor">
            <a:schemeClr val="tx1"/>
          </a:fontRef>
        </p:style>
      </p:cxnSp>
      <p:sp>
        <p:nvSpPr>
          <p:cNvPr id="228" name="TextBox 227">
            <a:extLst>
              <a:ext uri="{FF2B5EF4-FFF2-40B4-BE49-F238E27FC236}">
                <a16:creationId xmlns:a16="http://schemas.microsoft.com/office/drawing/2014/main" id="{24F79266-AC16-094B-996B-3E53A8F43EFE}"/>
              </a:ext>
            </a:extLst>
          </p:cNvPr>
          <p:cNvSpPr txBox="1"/>
          <p:nvPr/>
        </p:nvSpPr>
        <p:spPr>
          <a:xfrm>
            <a:off x="6382871" y="3849092"/>
            <a:ext cx="1933245" cy="923330"/>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Total Respondents: 2,004</a:t>
            </a:r>
          </a:p>
        </p:txBody>
      </p:sp>
      <p:sp>
        <p:nvSpPr>
          <p:cNvPr id="2" name="TextBox 1">
            <a:extLst>
              <a:ext uri="{FF2B5EF4-FFF2-40B4-BE49-F238E27FC236}">
                <a16:creationId xmlns:a16="http://schemas.microsoft.com/office/drawing/2014/main" id="{EF54823D-89A5-B649-B552-ED0018D07F9B}"/>
              </a:ext>
            </a:extLst>
          </p:cNvPr>
          <p:cNvSpPr txBox="1"/>
          <p:nvPr/>
        </p:nvSpPr>
        <p:spPr>
          <a:xfrm>
            <a:off x="3983958" y="6440359"/>
            <a:ext cx="4332158" cy="30777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ITC Insights </a:t>
            </a:r>
            <a:r>
              <a:rPr lang="en-US" sz="1400" dirty="0">
                <a:latin typeface="Arial" panose="020B0604020202020204" pitchFamily="34" charset="0"/>
                <a:cs typeface="Arial" panose="020B0604020202020204" pitchFamily="34" charset="0"/>
              </a:rPr>
              <a:t>– 2020 Consumer Survey</a:t>
            </a:r>
          </a:p>
        </p:txBody>
      </p:sp>
      <p:sp>
        <p:nvSpPr>
          <p:cNvPr id="11" name="Rectangle 10">
            <a:extLst>
              <a:ext uri="{FF2B5EF4-FFF2-40B4-BE49-F238E27FC236}">
                <a16:creationId xmlns:a16="http://schemas.microsoft.com/office/drawing/2014/main" id="{8FAFC488-BECE-DB47-8DBD-C450EF4B6664}"/>
              </a:ext>
            </a:extLst>
          </p:cNvPr>
          <p:cNvSpPr/>
          <p:nvPr/>
        </p:nvSpPr>
        <p:spPr>
          <a:xfrm>
            <a:off x="3327815" y="2218543"/>
            <a:ext cx="512263" cy="210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0E34586F-4175-8D43-A25F-1C6E33A107D1}"/>
              </a:ext>
            </a:extLst>
          </p:cNvPr>
          <p:cNvGrpSpPr/>
          <p:nvPr/>
        </p:nvGrpSpPr>
        <p:grpSpPr>
          <a:xfrm>
            <a:off x="3054370" y="1589315"/>
            <a:ext cx="785708" cy="783017"/>
            <a:chOff x="3721568" y="1101422"/>
            <a:chExt cx="785708" cy="783017"/>
          </a:xfrm>
        </p:grpSpPr>
        <p:sp>
          <p:nvSpPr>
            <p:cNvPr id="117" name="Shape 1949">
              <a:extLst>
                <a:ext uri="{FF2B5EF4-FFF2-40B4-BE49-F238E27FC236}">
                  <a16:creationId xmlns:a16="http://schemas.microsoft.com/office/drawing/2014/main" id="{A58F0250-A01C-704F-B391-E7953847D883}"/>
                </a:ext>
              </a:extLst>
            </p:cNvPr>
            <p:cNvSpPr/>
            <p:nvPr/>
          </p:nvSpPr>
          <p:spPr>
            <a:xfrm>
              <a:off x="3721568" y="1101422"/>
              <a:ext cx="785708" cy="783017"/>
            </a:xfrm>
            <a:prstGeom prst="ellipse">
              <a:avLst/>
            </a:prstGeom>
            <a:ln w="38100">
              <a:solidFill>
                <a:schemeClr val="accent1">
                  <a:lumMod val="50000"/>
                </a:schemeClr>
              </a:solidFill>
              <a:miter lim="400000"/>
            </a:ln>
          </p:spPr>
          <p:txBody>
            <a:bodyPr lIns="50800" tIns="50800" rIns="50800" bIns="50800" anchor="ctr"/>
            <a:lstStyle/>
            <a:p>
              <a:pPr>
                <a:defRPr sz="3200">
                  <a:latin typeface="Helvetica Light"/>
                  <a:ea typeface="Helvetica Light"/>
                  <a:cs typeface="Helvetica Light"/>
                  <a:sym typeface="Helvetica Light"/>
                </a:defRPr>
              </a:pPr>
              <a:endParaRP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1AA9F86-51E0-DB46-BDCB-1F958D4A04BA}"/>
                </a:ext>
              </a:extLst>
            </p:cNvPr>
            <p:cNvSpPr txBox="1"/>
            <p:nvPr/>
          </p:nvSpPr>
          <p:spPr>
            <a:xfrm>
              <a:off x="3740763" y="1313186"/>
              <a:ext cx="747319"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Midwest</a:t>
              </a:r>
            </a:p>
            <a:p>
              <a:pPr algn="ctr"/>
              <a:r>
                <a:rPr lang="en-US" sz="1200" dirty="0">
                  <a:latin typeface="Arial" panose="020B0604020202020204" pitchFamily="34" charset="0"/>
                  <a:cs typeface="Arial" panose="020B0604020202020204" pitchFamily="34" charset="0"/>
                </a:rPr>
                <a:t>190</a:t>
              </a:r>
            </a:p>
          </p:txBody>
        </p:sp>
      </p:grpSp>
    </p:spTree>
    <p:extLst>
      <p:ext uri="{BB962C8B-B14F-4D97-AF65-F5344CB8AC3E}">
        <p14:creationId xmlns:p14="http://schemas.microsoft.com/office/powerpoint/2010/main" val="27192618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FFEDD-ACA3-400F-A441-0BB43866151F}"/>
              </a:ext>
            </a:extLst>
          </p:cNvPr>
          <p:cNvSpPr>
            <a:spLocks noGrp="1"/>
          </p:cNvSpPr>
          <p:nvPr>
            <p:ph type="title"/>
          </p:nvPr>
        </p:nvSpPr>
        <p:spPr>
          <a:xfrm>
            <a:off x="996950" y="372206"/>
            <a:ext cx="10515600" cy="661106"/>
          </a:xfrm>
        </p:spPr>
        <p:txBody>
          <a:bodyPr>
            <a:noAutofit/>
          </a:bodyPr>
          <a:lstStyle/>
          <a:p>
            <a:r>
              <a:rPr lang="en-US" dirty="0">
                <a:latin typeface="Arial Black" panose="020B0A04020102020204" pitchFamily="34" charset="0"/>
                <a:cs typeface="Arial Bold" panose="020B0704020202020204" pitchFamily="34" charset="0"/>
              </a:rPr>
              <a:t>Prebiotics user Yearly Spend: </a:t>
            </a:r>
            <a:br>
              <a:rPr lang="en-US" dirty="0">
                <a:latin typeface="Arial Black" panose="020B0A04020102020204" pitchFamily="34" charset="0"/>
                <a:cs typeface="Arial Bold" panose="020B0704020202020204" pitchFamily="34" charset="0"/>
              </a:rPr>
            </a:br>
            <a:r>
              <a:rPr lang="en-US" dirty="0"/>
              <a:t>2018-2020 (US DATA)</a:t>
            </a:r>
            <a:endParaRPr lang="en-US" dirty="0">
              <a:latin typeface="Arial Black" panose="020B0A04020102020204" pitchFamily="34" charset="0"/>
              <a:cs typeface="Arial Bold" panose="020B0704020202020204" pitchFamily="34" charset="0"/>
            </a:endParaRPr>
          </a:p>
        </p:txBody>
      </p:sp>
      <p:graphicFrame>
        <p:nvGraphicFramePr>
          <p:cNvPr id="6" name="Content Placeholder 5">
            <a:extLst>
              <a:ext uri="{FF2B5EF4-FFF2-40B4-BE49-F238E27FC236}">
                <a16:creationId xmlns:a16="http://schemas.microsoft.com/office/drawing/2014/main" id="{63AE2B26-D050-4009-B7C2-708D861D6260}"/>
              </a:ext>
            </a:extLst>
          </p:cNvPr>
          <p:cNvGraphicFramePr>
            <a:graphicFrameLocks noGrp="1"/>
          </p:cNvGraphicFramePr>
          <p:nvPr>
            <p:ph idx="4294967295"/>
            <p:extLst>
              <p:ext uri="{D42A27DB-BD31-4B8C-83A1-F6EECF244321}">
                <p14:modId xmlns:p14="http://schemas.microsoft.com/office/powerpoint/2010/main" val="1130292140"/>
              </p:ext>
            </p:extLst>
          </p:nvPr>
        </p:nvGraphicFramePr>
        <p:xfrm>
          <a:off x="679450" y="868362"/>
          <a:ext cx="11512550" cy="512127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9D6E0C3F-AFA7-4CC7-9663-0D9F36A1CCB1}"/>
              </a:ext>
            </a:extLst>
          </p:cNvPr>
          <p:cNvSpPr txBox="1"/>
          <p:nvPr/>
        </p:nvSpPr>
        <p:spPr>
          <a:xfrm>
            <a:off x="263281" y="6239573"/>
            <a:ext cx="11090519" cy="246221"/>
          </a:xfrm>
          <a:prstGeom prst="rect">
            <a:avLst/>
          </a:prstGeom>
          <a:noFill/>
        </p:spPr>
        <p:txBody>
          <a:bodyPr wrap="square" rtlCol="0">
            <a:spAutoFit/>
          </a:bodyPr>
          <a:lstStyle/>
          <a:p>
            <a:r>
              <a:rPr lang="en-US" sz="1000" b="0" i="0" dirty="0">
                <a:solidFill>
                  <a:schemeClr val="bg1">
                    <a:lumMod val="50000"/>
                  </a:schemeClr>
                </a:solidFill>
                <a:effectLst/>
                <a:latin typeface="Arial" panose="020B0604020202020204" pitchFamily="34" charset="0"/>
                <a:cs typeface="Arial" panose="020B0604020202020204" pitchFamily="34" charset="0"/>
              </a:rPr>
              <a:t>US, take prebiotics at all. Question: On average, how much do you spend monthly on vitamins, minerals, herbals, or other dietary supplements for just yourself?</a:t>
            </a:r>
            <a:endParaRPr lang="en-US"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5197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279D-D562-4E16-91B3-DBBEAE280AE3}"/>
              </a:ext>
            </a:extLst>
          </p:cNvPr>
          <p:cNvSpPr>
            <a:spLocks noGrp="1"/>
          </p:cNvSpPr>
          <p:nvPr>
            <p:ph type="title"/>
          </p:nvPr>
        </p:nvSpPr>
        <p:spPr>
          <a:xfrm>
            <a:off x="838200" y="128862"/>
            <a:ext cx="10515600" cy="661106"/>
          </a:xfrm>
        </p:spPr>
        <p:txBody>
          <a:bodyPr/>
          <a:lstStyle/>
          <a:p>
            <a:r>
              <a:rPr lang="en-US" sz="2800" dirty="0">
                <a:latin typeface="Arial Black" panose="020B0A04020102020204" pitchFamily="34" charset="0"/>
                <a:cs typeface="Arial Bold" panose="020B0704020202020204" pitchFamily="34" charset="0"/>
              </a:rPr>
              <a:t>Branded Ingredients</a:t>
            </a:r>
          </a:p>
        </p:txBody>
      </p:sp>
      <p:sp>
        <p:nvSpPr>
          <p:cNvPr id="3" name="Content Placeholder 2">
            <a:extLst>
              <a:ext uri="{FF2B5EF4-FFF2-40B4-BE49-F238E27FC236}">
                <a16:creationId xmlns:a16="http://schemas.microsoft.com/office/drawing/2014/main" id="{F116EDFF-7F4A-4588-BB32-B9E97C28866C}"/>
              </a:ext>
            </a:extLst>
          </p:cNvPr>
          <p:cNvSpPr>
            <a:spLocks noGrp="1"/>
          </p:cNvSpPr>
          <p:nvPr>
            <p:ph idx="4294967295"/>
          </p:nvPr>
        </p:nvSpPr>
        <p:spPr>
          <a:xfrm>
            <a:off x="124854" y="6322570"/>
            <a:ext cx="11512550" cy="398462"/>
          </a:xfrm>
        </p:spPr>
        <p:txBody>
          <a:bodyPr>
            <a:normAutofit/>
          </a:bodyPr>
          <a:lstStyle/>
          <a:p>
            <a:pPr marL="0" indent="0">
              <a:buNone/>
            </a:pPr>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N=241 for Prebiotics Regular Users, N=460 for Prebiotics Irregular Users. Question: “</a:t>
            </a:r>
            <a:r>
              <a:rPr lang="en-US" sz="1000" b="0" i="0" dirty="0">
                <a:solidFill>
                  <a:schemeClr val="bg1">
                    <a:lumMod val="50000"/>
                  </a:schemeClr>
                </a:solidFill>
                <a:effectLst/>
                <a:latin typeface="Arial" panose="020B0604020202020204" pitchFamily="34" charset="0"/>
                <a:cs typeface="Arial" panose="020B0604020202020204" pitchFamily="34" charset="0"/>
              </a:rPr>
              <a:t>When deciding which supplements to purchase, how important is the inclusion of branded or proprietary ingredients?”</a:t>
            </a:r>
            <a:endParaRPr lang="en-US" sz="10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27559A5E-9D2D-429A-948F-166FC2736DAF}"/>
              </a:ext>
            </a:extLst>
          </p:cNvPr>
          <p:cNvGraphicFramePr/>
          <p:nvPr>
            <p:extLst>
              <p:ext uri="{D42A27DB-BD31-4B8C-83A1-F6EECF244321}">
                <p14:modId xmlns:p14="http://schemas.microsoft.com/office/powerpoint/2010/main" val="3731416367"/>
              </p:ext>
            </p:extLst>
          </p:nvPr>
        </p:nvGraphicFramePr>
        <p:xfrm>
          <a:off x="740228" y="1409700"/>
          <a:ext cx="11083909" cy="4728633"/>
        </p:xfrm>
        <a:graphic>
          <a:graphicData uri="http://schemas.openxmlformats.org/drawingml/2006/chart">
            <c:chart xmlns:c="http://schemas.openxmlformats.org/drawingml/2006/chart" xmlns:r="http://schemas.openxmlformats.org/officeDocument/2006/relationships" r:id="rId2"/>
          </a:graphicData>
        </a:graphic>
      </p:graphicFrame>
      <p:sp>
        <p:nvSpPr>
          <p:cNvPr id="5" name="Freeform 260">
            <a:extLst>
              <a:ext uri="{FF2B5EF4-FFF2-40B4-BE49-F238E27FC236}">
                <a16:creationId xmlns:a16="http://schemas.microsoft.com/office/drawing/2014/main" id="{F941F9FE-3B80-DA4F-97C9-F1382C87F934}"/>
              </a:ext>
            </a:extLst>
          </p:cNvPr>
          <p:cNvSpPr>
            <a:spLocks noChangeAspect="1" noEditPoints="1"/>
          </p:cNvSpPr>
          <p:nvPr/>
        </p:nvSpPr>
        <p:spPr bwMode="auto">
          <a:xfrm>
            <a:off x="740228" y="915187"/>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4" name="TextBox 3">
            <a:extLst>
              <a:ext uri="{FF2B5EF4-FFF2-40B4-BE49-F238E27FC236}">
                <a16:creationId xmlns:a16="http://schemas.microsoft.com/office/drawing/2014/main" id="{5341B2D9-4A22-694D-9B20-BCFD3E4C1308}"/>
              </a:ext>
            </a:extLst>
          </p:cNvPr>
          <p:cNvSpPr txBox="1"/>
          <p:nvPr/>
        </p:nvSpPr>
        <p:spPr>
          <a:xfrm>
            <a:off x="1233720" y="973517"/>
            <a:ext cx="978297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More prebiotic consumers choose branded ingredients than in other categories surveyed</a:t>
            </a:r>
          </a:p>
        </p:txBody>
      </p:sp>
    </p:spTree>
    <p:extLst>
      <p:ext uri="{BB962C8B-B14F-4D97-AF65-F5344CB8AC3E}">
        <p14:creationId xmlns:p14="http://schemas.microsoft.com/office/powerpoint/2010/main" val="28323990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B68D-8844-4203-8DAF-C356648F74D7}"/>
              </a:ext>
            </a:extLst>
          </p:cNvPr>
          <p:cNvSpPr>
            <a:spLocks noGrp="1"/>
          </p:cNvSpPr>
          <p:nvPr>
            <p:ph type="title"/>
          </p:nvPr>
        </p:nvSpPr>
        <p:spPr/>
        <p:txBody>
          <a:bodyPr>
            <a:normAutofit fontScale="90000"/>
          </a:bodyPr>
          <a:lstStyle/>
          <a:p>
            <a:r>
              <a:rPr lang="en-US" sz="2800" dirty="0">
                <a:latin typeface="Arial Black" panose="020B0A04020102020204" pitchFamily="34" charset="0"/>
                <a:cs typeface="Arial Bold" panose="020B0704020202020204" pitchFamily="34" charset="0"/>
              </a:rPr>
              <a:t>Branded Ingredients: </a:t>
            </a:r>
            <a:br>
              <a:rPr lang="en-US" sz="2800" dirty="0">
                <a:latin typeface="Arial Black" panose="020B0A04020102020204" pitchFamily="34" charset="0"/>
                <a:cs typeface="Arial Bold" panose="020B0704020202020204" pitchFamily="34" charset="0"/>
              </a:rPr>
            </a:br>
            <a:r>
              <a:rPr lang="en-US" sz="2800" dirty="0">
                <a:latin typeface="Arial Black" panose="020B0A04020102020204" pitchFamily="34" charset="0"/>
                <a:cs typeface="Arial Bold" panose="020B0704020202020204" pitchFamily="34" charset="0"/>
              </a:rPr>
              <a:t>comparison between supplements</a:t>
            </a:r>
          </a:p>
        </p:txBody>
      </p:sp>
      <p:sp>
        <p:nvSpPr>
          <p:cNvPr id="12" name="Content Placeholder 2">
            <a:extLst>
              <a:ext uri="{FF2B5EF4-FFF2-40B4-BE49-F238E27FC236}">
                <a16:creationId xmlns:a16="http://schemas.microsoft.com/office/drawing/2014/main" id="{BC80485A-7BFB-4DDA-9530-C702BAA5F567}"/>
              </a:ext>
            </a:extLst>
          </p:cNvPr>
          <p:cNvSpPr txBox="1">
            <a:spLocks/>
          </p:cNvSpPr>
          <p:nvPr/>
        </p:nvSpPr>
        <p:spPr>
          <a:xfrm>
            <a:off x="0" y="6330188"/>
            <a:ext cx="11512826" cy="3253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dirty="0">
                <a:solidFill>
                  <a:schemeClr val="bg1">
                    <a:lumMod val="50000"/>
                  </a:schemeClr>
                </a:solidFill>
                <a:latin typeface="Arial" panose="020B0604020202020204" pitchFamily="34" charset="0"/>
                <a:cs typeface="Arial" panose="020B0604020202020204" pitchFamily="34" charset="0"/>
              </a:rPr>
              <a:t>Take supplement regularly. Question: “When deciding which supplements to purchase, how important is the inclusion of branded or proprietary ingredients?”</a:t>
            </a:r>
          </a:p>
        </p:txBody>
      </p:sp>
      <p:graphicFrame>
        <p:nvGraphicFramePr>
          <p:cNvPr id="5" name="Chart 4">
            <a:extLst>
              <a:ext uri="{FF2B5EF4-FFF2-40B4-BE49-F238E27FC236}">
                <a16:creationId xmlns:a16="http://schemas.microsoft.com/office/drawing/2014/main" id="{D900F77C-34FC-4F6B-A5B0-9C5CC3E370F5}"/>
              </a:ext>
            </a:extLst>
          </p:cNvPr>
          <p:cNvGraphicFramePr/>
          <p:nvPr>
            <p:extLst>
              <p:ext uri="{D42A27DB-BD31-4B8C-83A1-F6EECF244321}">
                <p14:modId xmlns:p14="http://schemas.microsoft.com/office/powerpoint/2010/main" val="2875421049"/>
              </p:ext>
            </p:extLst>
          </p:nvPr>
        </p:nvGraphicFramePr>
        <p:xfrm>
          <a:off x="1654908" y="1275907"/>
          <a:ext cx="8583422" cy="45370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63308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cake, cup, indoor, white&#10;&#10;Description automatically generated">
            <a:extLst>
              <a:ext uri="{FF2B5EF4-FFF2-40B4-BE49-F238E27FC236}">
                <a16:creationId xmlns:a16="http://schemas.microsoft.com/office/drawing/2014/main" id="{7FAEBB41-6518-734E-A8FB-5DB5D6A6CB4E}"/>
              </a:ext>
            </a:extLst>
          </p:cNvPr>
          <p:cNvPicPr>
            <a:picLocks noGrp="1" noChangeAspect="1"/>
          </p:cNvPicPr>
          <p:nvPr>
            <p:ph type="pic" sz="quarter" idx="10"/>
          </p:nvPr>
        </p:nvPicPr>
        <p:blipFill>
          <a:blip r:embed="rId2"/>
          <a:srcRect l="23171" r="23171"/>
          <a:stretch>
            <a:fillRect/>
          </a:stretch>
        </p:blipFill>
        <p:spPr/>
      </p:pic>
      <p:sp>
        <p:nvSpPr>
          <p:cNvPr id="6" name="Content Placeholder 7">
            <a:extLst>
              <a:ext uri="{FF2B5EF4-FFF2-40B4-BE49-F238E27FC236}">
                <a16:creationId xmlns:a16="http://schemas.microsoft.com/office/drawing/2014/main" id="{AD9209B6-9CD7-B44C-9CB0-29D2E8E262B6}"/>
              </a:ext>
            </a:extLst>
          </p:cNvPr>
          <p:cNvSpPr txBox="1">
            <a:spLocks/>
          </p:cNvSpPr>
          <p:nvPr/>
        </p:nvSpPr>
        <p:spPr bwMode="auto">
          <a:xfrm>
            <a:off x="6448926" y="2567898"/>
            <a:ext cx="5669280" cy="173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0000"/>
              </a:lnSpc>
              <a:spcBef>
                <a:spcPct val="20000"/>
              </a:spcBef>
            </a:pPr>
            <a:r>
              <a:rPr lang="en-US" sz="2800" b="1" dirty="0">
                <a:solidFill>
                  <a:srgbClr val="035153"/>
                </a:solidFill>
                <a:latin typeface="Arial Black" panose="020B0604020202020204" pitchFamily="34" charset="0"/>
                <a:cs typeface="Arial Black" panose="020B0604020202020204" pitchFamily="34" charset="0"/>
              </a:rPr>
              <a:t>TRUST, TRANSPARENCY </a:t>
            </a:r>
          </a:p>
          <a:p>
            <a:pPr>
              <a:lnSpc>
                <a:spcPct val="80000"/>
              </a:lnSpc>
              <a:spcBef>
                <a:spcPct val="20000"/>
              </a:spcBef>
            </a:pPr>
            <a:r>
              <a:rPr lang="en-US" sz="2800" b="1" dirty="0">
                <a:solidFill>
                  <a:srgbClr val="035153"/>
                </a:solidFill>
                <a:latin typeface="Arial Black" panose="020B0604020202020204" pitchFamily="34" charset="0"/>
                <a:cs typeface="Arial Black" panose="020B0604020202020204" pitchFamily="34" charset="0"/>
              </a:rPr>
              <a:t>AND SUSTAINABILITY </a:t>
            </a:r>
          </a:p>
          <a:p>
            <a:pPr>
              <a:lnSpc>
                <a:spcPct val="80000"/>
              </a:lnSpc>
              <a:spcBef>
                <a:spcPct val="20000"/>
              </a:spcBef>
            </a:pPr>
            <a:r>
              <a:rPr lang="en-US" sz="2800" b="1" dirty="0">
                <a:solidFill>
                  <a:srgbClr val="035153"/>
                </a:solidFill>
                <a:latin typeface="Arial Black" panose="020B0604020202020204" pitchFamily="34" charset="0"/>
                <a:cs typeface="Arial Black" panose="020B0604020202020204" pitchFamily="34" charset="0"/>
              </a:rPr>
              <a:t>INFLUENCE ON PREBIOTIC </a:t>
            </a:r>
          </a:p>
          <a:p>
            <a:pPr>
              <a:lnSpc>
                <a:spcPct val="80000"/>
              </a:lnSpc>
              <a:spcBef>
                <a:spcPct val="20000"/>
              </a:spcBef>
            </a:pPr>
            <a:r>
              <a:rPr lang="en-US" sz="2800" b="1" dirty="0">
                <a:solidFill>
                  <a:srgbClr val="035153"/>
                </a:solidFill>
                <a:latin typeface="Arial Black" panose="020B0604020202020204" pitchFamily="34" charset="0"/>
                <a:cs typeface="Arial Black" panose="020B0604020202020204" pitchFamily="34" charset="0"/>
              </a:rPr>
              <a:t>PURCHASING BEHAVIOR​</a:t>
            </a:r>
            <a:endParaRPr lang="en-US" altLang="id-ID" sz="2800" b="1" dirty="0">
              <a:solidFill>
                <a:srgbClr val="035153"/>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id="{992AF87F-D7FC-0C46-929A-E618D2E1A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66" y="6173472"/>
            <a:ext cx="1316736" cy="684528"/>
          </a:xfrm>
          <a:prstGeom prst="rect">
            <a:avLst/>
          </a:prstGeom>
        </p:spPr>
      </p:pic>
      <p:sp>
        <p:nvSpPr>
          <p:cNvPr id="5" name="Freeform 5">
            <a:extLst>
              <a:ext uri="{FF2B5EF4-FFF2-40B4-BE49-F238E27FC236}">
                <a16:creationId xmlns:a16="http://schemas.microsoft.com/office/drawing/2014/main" id="{14BBA90D-57AC-1545-918C-1F64EFBC893F}"/>
              </a:ext>
            </a:extLst>
          </p:cNvPr>
          <p:cNvSpPr>
            <a:spLocks/>
          </p:cNvSpPr>
          <p:nvPr/>
        </p:nvSpPr>
        <p:spPr bwMode="auto">
          <a:xfrm>
            <a:off x="2329588" y="1616491"/>
            <a:ext cx="3935356" cy="3625018"/>
          </a:xfrm>
          <a:custGeom>
            <a:avLst/>
            <a:gdLst>
              <a:gd name="T0" fmla="*/ 518 w 612"/>
              <a:gd name="T1" fmla="*/ 433 h 564"/>
              <a:gd name="T2" fmla="*/ 131 w 612"/>
              <a:gd name="T3" fmla="*/ 511 h 564"/>
              <a:gd name="T4" fmla="*/ 5 w 612"/>
              <a:gd name="T5" fmla="*/ 366 h 564"/>
              <a:gd name="T6" fmla="*/ 123 w 612"/>
              <a:gd name="T7" fmla="*/ 238 h 564"/>
              <a:gd name="T8" fmla="*/ 123 w 612"/>
              <a:gd name="T9" fmla="*/ 237 h 564"/>
              <a:gd name="T10" fmla="*/ 217 w 612"/>
              <a:gd name="T11" fmla="*/ 147 h 564"/>
              <a:gd name="T12" fmla="*/ 220 w 612"/>
              <a:gd name="T13" fmla="*/ 141 h 564"/>
              <a:gd name="T14" fmla="*/ 221 w 612"/>
              <a:gd name="T15" fmla="*/ 137 h 564"/>
              <a:gd name="T16" fmla="*/ 238 w 612"/>
              <a:gd name="T17" fmla="*/ 96 h 564"/>
              <a:gd name="T18" fmla="*/ 247 w 612"/>
              <a:gd name="T19" fmla="*/ 82 h 564"/>
              <a:gd name="T20" fmla="*/ 284 w 612"/>
              <a:gd name="T21" fmla="*/ 44 h 564"/>
              <a:gd name="T22" fmla="*/ 493 w 612"/>
              <a:gd name="T23" fmla="*/ 64 h 564"/>
              <a:gd name="T24" fmla="*/ 518 w 612"/>
              <a:gd name="T25" fmla="*/ 43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564">
                <a:moveTo>
                  <a:pt x="518" y="433"/>
                </a:moveTo>
                <a:cubicBezTo>
                  <a:pt x="427" y="545"/>
                  <a:pt x="259" y="564"/>
                  <a:pt x="131" y="511"/>
                </a:cubicBezTo>
                <a:cubicBezTo>
                  <a:pt x="70" y="486"/>
                  <a:pt x="10" y="435"/>
                  <a:pt x="5" y="366"/>
                </a:cubicBezTo>
                <a:cubicBezTo>
                  <a:pt x="0" y="291"/>
                  <a:pt x="62" y="258"/>
                  <a:pt x="123" y="238"/>
                </a:cubicBezTo>
                <a:cubicBezTo>
                  <a:pt x="123" y="237"/>
                  <a:pt x="123" y="237"/>
                  <a:pt x="123" y="237"/>
                </a:cubicBezTo>
                <a:cubicBezTo>
                  <a:pt x="167" y="223"/>
                  <a:pt x="201" y="190"/>
                  <a:pt x="217" y="147"/>
                </a:cubicBezTo>
                <a:cubicBezTo>
                  <a:pt x="218" y="145"/>
                  <a:pt x="219" y="143"/>
                  <a:pt x="220" y="141"/>
                </a:cubicBezTo>
                <a:cubicBezTo>
                  <a:pt x="220" y="140"/>
                  <a:pt x="220" y="138"/>
                  <a:pt x="221" y="137"/>
                </a:cubicBezTo>
                <a:cubicBezTo>
                  <a:pt x="224" y="123"/>
                  <a:pt x="230" y="108"/>
                  <a:pt x="238" y="96"/>
                </a:cubicBezTo>
                <a:cubicBezTo>
                  <a:pt x="241" y="91"/>
                  <a:pt x="244" y="87"/>
                  <a:pt x="247" y="82"/>
                </a:cubicBezTo>
                <a:cubicBezTo>
                  <a:pt x="257" y="68"/>
                  <a:pt x="268" y="54"/>
                  <a:pt x="284" y="44"/>
                </a:cubicBezTo>
                <a:cubicBezTo>
                  <a:pt x="346" y="0"/>
                  <a:pt x="437" y="21"/>
                  <a:pt x="493" y="64"/>
                </a:cubicBezTo>
                <a:cubicBezTo>
                  <a:pt x="612" y="153"/>
                  <a:pt x="607" y="325"/>
                  <a:pt x="518" y="433"/>
                </a:cubicBezTo>
                <a:close/>
              </a:path>
            </a:pathLst>
          </a:custGeom>
          <a:solidFill>
            <a:srgbClr val="025253">
              <a:alpha val="70000"/>
            </a:srgbClr>
          </a:solidFill>
          <a:ln>
            <a:noFill/>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3386876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3636-A097-4717-B4CC-9497F711F575}"/>
              </a:ext>
            </a:extLst>
          </p:cNvPr>
          <p:cNvSpPr>
            <a:spLocks noGrp="1"/>
          </p:cNvSpPr>
          <p:nvPr>
            <p:ph type="title"/>
          </p:nvPr>
        </p:nvSpPr>
        <p:spPr>
          <a:xfrm>
            <a:off x="1096185" y="101152"/>
            <a:ext cx="10515600" cy="661106"/>
          </a:xfrm>
        </p:spPr>
        <p:txBody>
          <a:bodyPr/>
          <a:lstStyle/>
          <a:p>
            <a:r>
              <a:rPr lang="en-US" sz="2800" dirty="0">
                <a:latin typeface="Arial Black" panose="020B0A04020102020204" pitchFamily="34" charset="0"/>
                <a:cs typeface="Arial Bold" panose="020B0704020202020204" pitchFamily="34" charset="0"/>
              </a:rPr>
              <a:t>Trust</a:t>
            </a:r>
          </a:p>
        </p:txBody>
      </p:sp>
      <p:sp>
        <p:nvSpPr>
          <p:cNvPr id="3" name="Content Placeholder 2">
            <a:extLst>
              <a:ext uri="{FF2B5EF4-FFF2-40B4-BE49-F238E27FC236}">
                <a16:creationId xmlns:a16="http://schemas.microsoft.com/office/drawing/2014/main" id="{91AD2F2C-F10F-4B18-B5C8-9CFECEC6EEE2}"/>
              </a:ext>
            </a:extLst>
          </p:cNvPr>
          <p:cNvSpPr>
            <a:spLocks noGrp="1"/>
          </p:cNvSpPr>
          <p:nvPr>
            <p:ph idx="4294967295"/>
          </p:nvPr>
        </p:nvSpPr>
        <p:spPr>
          <a:xfrm>
            <a:off x="0" y="6519863"/>
            <a:ext cx="11512550" cy="338137"/>
          </a:xfrm>
        </p:spPr>
        <p:txBody>
          <a:bodyPr>
            <a:normAutofit lnSpcReduction="10000"/>
          </a:bodyPr>
          <a:lstStyle/>
          <a:p>
            <a:pPr marL="0" indent="0">
              <a:buNone/>
            </a:pPr>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N=241 for Prebiotics Regular Users, N=460 for Prebiotics Irregular Users. Question: “</a:t>
            </a:r>
            <a:r>
              <a:rPr lang="en-US" sz="1000" b="0" i="0" dirty="0">
                <a:solidFill>
                  <a:schemeClr val="bg1">
                    <a:lumMod val="50000"/>
                  </a:schemeClr>
                </a:solidFill>
                <a:effectLst/>
                <a:latin typeface="Arial" panose="020B0604020202020204" pitchFamily="34" charset="0"/>
                <a:cs typeface="Arial" panose="020B0604020202020204" pitchFamily="34" charset="0"/>
              </a:rPr>
              <a:t>What characteristics most encourage you to trust a supplement brand?”</a:t>
            </a:r>
            <a:endParaRPr lang="en-US" sz="10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3112F3C-047E-4443-AFCF-6ABDA3303486}"/>
              </a:ext>
            </a:extLst>
          </p:cNvPr>
          <p:cNvSpPr txBox="1"/>
          <p:nvPr/>
        </p:nvSpPr>
        <p:spPr>
          <a:xfrm>
            <a:off x="1587500" y="859526"/>
            <a:ext cx="9017000"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Irregular prebiotic users care more about seals/ certs and an informative website than Regular users. </a:t>
            </a:r>
          </a:p>
        </p:txBody>
      </p:sp>
      <p:graphicFrame>
        <p:nvGraphicFramePr>
          <p:cNvPr id="7" name="Chart 6">
            <a:extLst>
              <a:ext uri="{FF2B5EF4-FFF2-40B4-BE49-F238E27FC236}">
                <a16:creationId xmlns:a16="http://schemas.microsoft.com/office/drawing/2014/main" id="{A7115DB6-9F60-4D65-BA49-6A25750B0EA3}"/>
              </a:ext>
            </a:extLst>
          </p:cNvPr>
          <p:cNvGraphicFramePr/>
          <p:nvPr>
            <p:extLst>
              <p:ext uri="{D42A27DB-BD31-4B8C-83A1-F6EECF244321}">
                <p14:modId xmlns:p14="http://schemas.microsoft.com/office/powerpoint/2010/main" val="1888420058"/>
              </p:ext>
            </p:extLst>
          </p:nvPr>
        </p:nvGraphicFramePr>
        <p:xfrm>
          <a:off x="151242" y="1436580"/>
          <a:ext cx="11718662" cy="5282474"/>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260">
            <a:extLst>
              <a:ext uri="{FF2B5EF4-FFF2-40B4-BE49-F238E27FC236}">
                <a16:creationId xmlns:a16="http://schemas.microsoft.com/office/drawing/2014/main" id="{293EC505-333A-AA4B-9ED4-CDBCFAB3B30C}"/>
              </a:ext>
            </a:extLst>
          </p:cNvPr>
          <p:cNvSpPr>
            <a:spLocks noChangeAspect="1" noEditPoints="1"/>
          </p:cNvSpPr>
          <p:nvPr/>
        </p:nvSpPr>
        <p:spPr bwMode="auto">
          <a:xfrm>
            <a:off x="1096185" y="716092"/>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9528350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986F-FFEB-48F5-A675-CCB4FC7F1B4C}"/>
              </a:ext>
            </a:extLst>
          </p:cNvPr>
          <p:cNvSpPr>
            <a:spLocks noGrp="1"/>
          </p:cNvSpPr>
          <p:nvPr>
            <p:ph type="title"/>
          </p:nvPr>
        </p:nvSpPr>
        <p:spPr>
          <a:xfrm>
            <a:off x="838200" y="316621"/>
            <a:ext cx="10515600" cy="661106"/>
          </a:xfrm>
        </p:spPr>
        <p:txBody>
          <a:bodyPr>
            <a:noAutofit/>
          </a:bodyPr>
          <a:lstStyle/>
          <a:p>
            <a:r>
              <a:rPr lang="en-US" dirty="0">
                <a:latin typeface="Arial Black" panose="020B0A04020102020204" pitchFamily="34" charset="0"/>
              </a:rPr>
              <a:t>Trusting in Supplements: </a:t>
            </a:r>
            <a:br>
              <a:rPr lang="en-US" dirty="0">
                <a:latin typeface="Arial Black" panose="020B0A04020102020204" pitchFamily="34" charset="0"/>
              </a:rPr>
            </a:br>
            <a:r>
              <a:rPr lang="en-US" dirty="0">
                <a:latin typeface="Arial Black" panose="020B0A04020102020204" pitchFamily="34" charset="0"/>
              </a:rPr>
              <a:t>Prebiotics vs other categories</a:t>
            </a:r>
          </a:p>
        </p:txBody>
      </p:sp>
      <p:graphicFrame>
        <p:nvGraphicFramePr>
          <p:cNvPr id="7" name="Content Placeholder 6">
            <a:extLst>
              <a:ext uri="{FF2B5EF4-FFF2-40B4-BE49-F238E27FC236}">
                <a16:creationId xmlns:a16="http://schemas.microsoft.com/office/drawing/2014/main" id="{7A78C810-8E32-4ECB-8D87-4A89BA04A620}"/>
              </a:ext>
            </a:extLst>
          </p:cNvPr>
          <p:cNvGraphicFramePr>
            <a:graphicFrameLocks noGrp="1"/>
          </p:cNvGraphicFramePr>
          <p:nvPr>
            <p:ph idx="4294967295"/>
            <p:extLst>
              <p:ext uri="{D42A27DB-BD31-4B8C-83A1-F6EECF244321}">
                <p14:modId xmlns:p14="http://schemas.microsoft.com/office/powerpoint/2010/main" val="2323710021"/>
              </p:ext>
            </p:extLst>
          </p:nvPr>
        </p:nvGraphicFramePr>
        <p:xfrm>
          <a:off x="152400" y="1026232"/>
          <a:ext cx="11887200" cy="5418137"/>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2">
            <a:extLst>
              <a:ext uri="{FF2B5EF4-FFF2-40B4-BE49-F238E27FC236}">
                <a16:creationId xmlns:a16="http://schemas.microsoft.com/office/drawing/2014/main" id="{D463CCF6-D175-4BEF-94FE-A04D67B510FD}"/>
              </a:ext>
            </a:extLst>
          </p:cNvPr>
          <p:cNvSpPr txBox="1">
            <a:spLocks/>
          </p:cNvSpPr>
          <p:nvPr/>
        </p:nvSpPr>
        <p:spPr>
          <a:xfrm>
            <a:off x="339587" y="6492874"/>
            <a:ext cx="11512826" cy="234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dirty="0">
                <a:solidFill>
                  <a:schemeClr val="bg1">
                    <a:lumMod val="50000"/>
                  </a:schemeClr>
                </a:solidFill>
                <a:latin typeface="Arial" panose="020B0604020202020204" pitchFamily="34" charset="0"/>
                <a:cs typeface="Arial" panose="020B0604020202020204" pitchFamily="34" charset="0"/>
              </a:rPr>
              <a:t>Take supplement regularly. Question: “What characteristics most encourage you to trust a supplement brand?”</a:t>
            </a:r>
          </a:p>
        </p:txBody>
      </p:sp>
    </p:spTree>
    <p:extLst>
      <p:ext uri="{BB962C8B-B14F-4D97-AF65-F5344CB8AC3E}">
        <p14:creationId xmlns:p14="http://schemas.microsoft.com/office/powerpoint/2010/main" val="42683688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5968-8FBB-4B55-B8C5-82CD18B506F3}"/>
              </a:ext>
            </a:extLst>
          </p:cNvPr>
          <p:cNvSpPr>
            <a:spLocks noGrp="1"/>
          </p:cNvSpPr>
          <p:nvPr>
            <p:ph type="title"/>
          </p:nvPr>
        </p:nvSpPr>
        <p:spPr>
          <a:xfrm>
            <a:off x="838200" y="192181"/>
            <a:ext cx="10515600" cy="661106"/>
          </a:xfrm>
        </p:spPr>
        <p:txBody>
          <a:bodyPr/>
          <a:lstStyle/>
          <a:p>
            <a:r>
              <a:rPr lang="en-US" sz="2800" dirty="0">
                <a:latin typeface="Arial Black" panose="020B0A04020102020204" pitchFamily="34" charset="0"/>
              </a:rPr>
              <a:t>Trust: all responses VS. Prebiotic users	</a:t>
            </a:r>
          </a:p>
        </p:txBody>
      </p:sp>
      <p:graphicFrame>
        <p:nvGraphicFramePr>
          <p:cNvPr id="6" name="Content Placeholder 5">
            <a:extLst>
              <a:ext uri="{FF2B5EF4-FFF2-40B4-BE49-F238E27FC236}">
                <a16:creationId xmlns:a16="http://schemas.microsoft.com/office/drawing/2014/main" id="{6B59AD44-9AA5-4EED-B5D8-07D02606203A}"/>
              </a:ext>
            </a:extLst>
          </p:cNvPr>
          <p:cNvGraphicFramePr>
            <a:graphicFrameLocks noGrp="1"/>
          </p:cNvGraphicFramePr>
          <p:nvPr>
            <p:ph idx="4294967295"/>
            <p:extLst>
              <p:ext uri="{D42A27DB-BD31-4B8C-83A1-F6EECF244321}">
                <p14:modId xmlns:p14="http://schemas.microsoft.com/office/powerpoint/2010/main" val="234540465"/>
              </p:ext>
            </p:extLst>
          </p:nvPr>
        </p:nvGraphicFramePr>
        <p:xfrm>
          <a:off x="0" y="1453896"/>
          <a:ext cx="11780838" cy="5180013"/>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a:extLst>
              <a:ext uri="{FF2B5EF4-FFF2-40B4-BE49-F238E27FC236}">
                <a16:creationId xmlns:a16="http://schemas.microsoft.com/office/drawing/2014/main" id="{02A3D451-22A9-4BB9-93DD-D35AD1329901}"/>
              </a:ext>
            </a:extLst>
          </p:cNvPr>
          <p:cNvSpPr txBox="1">
            <a:spLocks/>
          </p:cNvSpPr>
          <p:nvPr/>
        </p:nvSpPr>
        <p:spPr>
          <a:xfrm>
            <a:off x="134006" y="6516582"/>
            <a:ext cx="11512826" cy="234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dirty="0">
                <a:solidFill>
                  <a:schemeClr val="bg1">
                    <a:lumMod val="50000"/>
                  </a:schemeClr>
                </a:solidFill>
                <a:latin typeface="Arial" panose="020B0604020202020204" pitchFamily="34" charset="0"/>
                <a:cs typeface="Arial" panose="020B0604020202020204" pitchFamily="34" charset="0"/>
              </a:rPr>
              <a:t>All responses to survey N=2004, take prebiotics regularly N=241. Question: “What characteristics most encourage you to trust a supplement brand?”</a:t>
            </a:r>
          </a:p>
        </p:txBody>
      </p:sp>
      <p:sp>
        <p:nvSpPr>
          <p:cNvPr id="9" name="TextBox 8">
            <a:extLst>
              <a:ext uri="{FF2B5EF4-FFF2-40B4-BE49-F238E27FC236}">
                <a16:creationId xmlns:a16="http://schemas.microsoft.com/office/drawing/2014/main" id="{B4E53706-7CAC-428B-BE0A-C73DAA5055B4}"/>
              </a:ext>
            </a:extLst>
          </p:cNvPr>
          <p:cNvSpPr txBox="1"/>
          <p:nvPr/>
        </p:nvSpPr>
        <p:spPr>
          <a:xfrm>
            <a:off x="1474072" y="749818"/>
            <a:ext cx="967232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Prebiotic users tend to care more about values, causes and stories than other supplement users. </a:t>
            </a:r>
          </a:p>
        </p:txBody>
      </p:sp>
      <p:sp>
        <p:nvSpPr>
          <p:cNvPr id="7" name="Freeform 260">
            <a:extLst>
              <a:ext uri="{FF2B5EF4-FFF2-40B4-BE49-F238E27FC236}">
                <a16:creationId xmlns:a16="http://schemas.microsoft.com/office/drawing/2014/main" id="{CEEABE1D-B274-BA4B-A1A5-315E19D2B1BD}"/>
              </a:ext>
            </a:extLst>
          </p:cNvPr>
          <p:cNvSpPr>
            <a:spLocks noChangeAspect="1" noEditPoints="1"/>
          </p:cNvSpPr>
          <p:nvPr/>
        </p:nvSpPr>
        <p:spPr bwMode="auto">
          <a:xfrm>
            <a:off x="920644" y="749818"/>
            <a:ext cx="402022" cy="54864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Tree>
    <p:extLst>
      <p:ext uri="{BB962C8B-B14F-4D97-AF65-F5344CB8AC3E}">
        <p14:creationId xmlns:p14="http://schemas.microsoft.com/office/powerpoint/2010/main" val="10910863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708B143-9D5F-465B-808A-134D1454A4F2}"/>
              </a:ext>
            </a:extLst>
          </p:cNvPr>
          <p:cNvGraphicFramePr>
            <a:graphicFrameLocks noGrp="1"/>
          </p:cNvGraphicFramePr>
          <p:nvPr>
            <p:ph idx="4294967295"/>
            <p:extLst>
              <p:ext uri="{D42A27DB-BD31-4B8C-83A1-F6EECF244321}">
                <p14:modId xmlns:p14="http://schemas.microsoft.com/office/powerpoint/2010/main" val="3282068214"/>
              </p:ext>
            </p:extLst>
          </p:nvPr>
        </p:nvGraphicFramePr>
        <p:xfrm>
          <a:off x="540648" y="1064484"/>
          <a:ext cx="11110704" cy="38629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7A43C78-43E1-4A31-BA7E-20B734C316E5}"/>
              </a:ext>
            </a:extLst>
          </p:cNvPr>
          <p:cNvSpPr>
            <a:spLocks noGrp="1"/>
          </p:cNvSpPr>
          <p:nvPr>
            <p:ph type="title"/>
          </p:nvPr>
        </p:nvSpPr>
        <p:spPr/>
        <p:txBody>
          <a:bodyPr/>
          <a:lstStyle/>
          <a:p>
            <a:r>
              <a:rPr lang="en-US" sz="2800" dirty="0">
                <a:latin typeface="Arial Black" panose="020B0A04020102020204" pitchFamily="34" charset="0"/>
                <a:cs typeface="Arial Bold" panose="020B0704020202020204" pitchFamily="34" charset="0"/>
              </a:rPr>
              <a:t>Trust: by country FOR PREBIOTIC USERS</a:t>
            </a:r>
          </a:p>
        </p:txBody>
      </p:sp>
      <p:sp>
        <p:nvSpPr>
          <p:cNvPr id="7" name="Content Placeholder 2">
            <a:extLst>
              <a:ext uri="{FF2B5EF4-FFF2-40B4-BE49-F238E27FC236}">
                <a16:creationId xmlns:a16="http://schemas.microsoft.com/office/drawing/2014/main" id="{22E74B8A-4E30-41BD-8E83-7EE193EC76B6}"/>
              </a:ext>
            </a:extLst>
          </p:cNvPr>
          <p:cNvSpPr txBox="1">
            <a:spLocks/>
          </p:cNvSpPr>
          <p:nvPr/>
        </p:nvSpPr>
        <p:spPr>
          <a:xfrm>
            <a:off x="17107" y="6598423"/>
            <a:ext cx="11512826" cy="324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9292"/>
              </a:buClr>
              <a:buSzPct val="125000"/>
              <a:buFont typeface="Arial"/>
              <a:buChar char="•"/>
              <a:defRPr sz="2800" kern="1200">
                <a:solidFill>
                  <a:schemeClr val="tx1">
                    <a:lumMod val="85000"/>
                    <a:lumOff val="1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US N=115, UK N= 61, Germany N=65. Question: “What characteristics most encourage you to trust a supplement brand?”</a:t>
            </a:r>
          </a:p>
        </p:txBody>
      </p:sp>
      <p:grpSp>
        <p:nvGrpSpPr>
          <p:cNvPr id="117" name="Group 116">
            <a:extLst>
              <a:ext uri="{FF2B5EF4-FFF2-40B4-BE49-F238E27FC236}">
                <a16:creationId xmlns:a16="http://schemas.microsoft.com/office/drawing/2014/main" id="{CDC9D7EE-085C-49B0-AADC-0013A69CA2AF}"/>
              </a:ext>
            </a:extLst>
          </p:cNvPr>
          <p:cNvGrpSpPr>
            <a:grpSpLocks noChangeAspect="1"/>
          </p:cNvGrpSpPr>
          <p:nvPr/>
        </p:nvGrpSpPr>
        <p:grpSpPr>
          <a:xfrm>
            <a:off x="2541459" y="4126096"/>
            <a:ext cx="1109069" cy="685800"/>
            <a:chOff x="387485" y="1503654"/>
            <a:chExt cx="5915037" cy="3657600"/>
          </a:xfrm>
          <a:solidFill>
            <a:schemeClr val="accent2"/>
          </a:solidFill>
        </p:grpSpPr>
        <p:sp>
          <p:nvSpPr>
            <p:cNvPr id="118" name="Shape 1833">
              <a:extLst>
                <a:ext uri="{FF2B5EF4-FFF2-40B4-BE49-F238E27FC236}">
                  <a16:creationId xmlns:a16="http://schemas.microsoft.com/office/drawing/2014/main" id="{93938ACB-2A27-4876-81D2-E8439777F773}"/>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19" name="Shape 1834">
              <a:extLst>
                <a:ext uri="{FF2B5EF4-FFF2-40B4-BE49-F238E27FC236}">
                  <a16:creationId xmlns:a16="http://schemas.microsoft.com/office/drawing/2014/main" id="{29ED5EE6-A15B-42D6-8949-F4118D28FDCB}"/>
                </a:ext>
              </a:extLst>
            </p:cNvPr>
            <p:cNvSpPr/>
            <p:nvPr/>
          </p:nvSpPr>
          <p:spPr>
            <a:xfrm rot="239813">
              <a:off x="3374538" y="2660075"/>
              <a:ext cx="699422" cy="472166"/>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20" name="Shape 1835">
              <a:extLst>
                <a:ext uri="{FF2B5EF4-FFF2-40B4-BE49-F238E27FC236}">
                  <a16:creationId xmlns:a16="http://schemas.microsoft.com/office/drawing/2014/main" id="{4A5F6B2A-09D4-43ED-96ED-FACACC37D50C}"/>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1" name="Shape 1836">
              <a:extLst>
                <a:ext uri="{FF2B5EF4-FFF2-40B4-BE49-F238E27FC236}">
                  <a16:creationId xmlns:a16="http://schemas.microsoft.com/office/drawing/2014/main" id="{8E176310-785E-42CF-AD4A-2D8D2FD29593}"/>
                </a:ext>
              </a:extLst>
            </p:cNvPr>
            <p:cNvSpPr/>
            <p:nvPr/>
          </p:nvSpPr>
          <p:spPr>
            <a:xfrm rot="239813">
              <a:off x="1274049" y="1673446"/>
              <a:ext cx="670067" cy="106637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2" name="Shape 1837">
              <a:extLst>
                <a:ext uri="{FF2B5EF4-FFF2-40B4-BE49-F238E27FC236}">
                  <a16:creationId xmlns:a16="http://schemas.microsoft.com/office/drawing/2014/main" id="{62401B5B-BDEB-4691-AA40-6359A152718E}"/>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3" name="Shape 1838">
              <a:extLst>
                <a:ext uri="{FF2B5EF4-FFF2-40B4-BE49-F238E27FC236}">
                  <a16:creationId xmlns:a16="http://schemas.microsoft.com/office/drawing/2014/main" id="{B6C0A18A-8A34-4C81-8817-79460DB0C7E6}"/>
                </a:ext>
              </a:extLst>
            </p:cNvPr>
            <p:cNvSpPr/>
            <p:nvPr/>
          </p:nvSpPr>
          <p:spPr>
            <a:xfrm rot="239813">
              <a:off x="746140" y="1503654"/>
              <a:ext cx="736263" cy="547690"/>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4" name="Shape 1839">
              <a:extLst>
                <a:ext uri="{FF2B5EF4-FFF2-40B4-BE49-F238E27FC236}">
                  <a16:creationId xmlns:a16="http://schemas.microsoft.com/office/drawing/2014/main" id="{A8277200-CBF8-4EA1-A7C9-CD5FF92A2773}"/>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5" name="Shape 1840">
              <a:extLst>
                <a:ext uri="{FF2B5EF4-FFF2-40B4-BE49-F238E27FC236}">
                  <a16:creationId xmlns:a16="http://schemas.microsoft.com/office/drawing/2014/main" id="{AD8F126F-14BA-4ADB-854F-A1E18D5FC48E}"/>
                </a:ext>
              </a:extLst>
            </p:cNvPr>
            <p:cNvSpPr/>
            <p:nvPr/>
          </p:nvSpPr>
          <p:spPr>
            <a:xfrm rot="239813">
              <a:off x="531293" y="1814451"/>
              <a:ext cx="882586" cy="75540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6" name="Shape 1841">
              <a:extLst>
                <a:ext uri="{FF2B5EF4-FFF2-40B4-BE49-F238E27FC236}">
                  <a16:creationId xmlns:a16="http://schemas.microsoft.com/office/drawing/2014/main" id="{FEEC837F-B4A6-4601-B0A3-9C11CA966ADB}"/>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7" name="Shape 1842">
              <a:extLst>
                <a:ext uri="{FF2B5EF4-FFF2-40B4-BE49-F238E27FC236}">
                  <a16:creationId xmlns:a16="http://schemas.microsoft.com/office/drawing/2014/main" id="{D1F9524B-5FBA-4B51-A30B-C34BAECCA38B}"/>
                </a:ext>
              </a:extLst>
            </p:cNvPr>
            <p:cNvSpPr/>
            <p:nvPr/>
          </p:nvSpPr>
          <p:spPr>
            <a:xfrm rot="239813">
              <a:off x="809757" y="2520676"/>
              <a:ext cx="716522" cy="1094223"/>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8" name="Shape 1843">
              <a:extLst>
                <a:ext uri="{FF2B5EF4-FFF2-40B4-BE49-F238E27FC236}">
                  <a16:creationId xmlns:a16="http://schemas.microsoft.com/office/drawing/2014/main" id="{A4C3AF34-8967-473F-ADAC-87850B527741}"/>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29" name="Shape 1844">
              <a:extLst>
                <a:ext uri="{FF2B5EF4-FFF2-40B4-BE49-F238E27FC236}">
                  <a16:creationId xmlns:a16="http://schemas.microsoft.com/office/drawing/2014/main" id="{EC8EFA08-73DD-4D1F-816B-635F2AEBBAEA}"/>
                </a:ext>
              </a:extLst>
            </p:cNvPr>
            <p:cNvSpPr/>
            <p:nvPr/>
          </p:nvSpPr>
          <p:spPr>
            <a:xfrm rot="239813">
              <a:off x="1430826" y="2688222"/>
              <a:ext cx="612001" cy="786729"/>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0" name="Shape 1845">
              <a:extLst>
                <a:ext uri="{FF2B5EF4-FFF2-40B4-BE49-F238E27FC236}">
                  <a16:creationId xmlns:a16="http://schemas.microsoft.com/office/drawing/2014/main" id="{DCD01529-9A1C-4F4B-B7C3-FED6826C52CC}"/>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1" name="Shape 1846">
              <a:extLst>
                <a:ext uri="{FF2B5EF4-FFF2-40B4-BE49-F238E27FC236}">
                  <a16:creationId xmlns:a16="http://schemas.microsoft.com/office/drawing/2014/main" id="{0BAE45B9-2E4A-494D-A08A-9D28A1A3A48B}"/>
                </a:ext>
              </a:extLst>
            </p:cNvPr>
            <p:cNvSpPr/>
            <p:nvPr/>
          </p:nvSpPr>
          <p:spPr>
            <a:xfrm rot="239813">
              <a:off x="1218822" y="3382470"/>
              <a:ext cx="725812" cy="878395"/>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2" name="Shape 1847">
              <a:extLst>
                <a:ext uri="{FF2B5EF4-FFF2-40B4-BE49-F238E27FC236}">
                  <a16:creationId xmlns:a16="http://schemas.microsoft.com/office/drawing/2014/main" id="{2D19D591-761C-432D-818C-EB1049F67FA4}"/>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3" name="Shape 1848">
              <a:extLst>
                <a:ext uri="{FF2B5EF4-FFF2-40B4-BE49-F238E27FC236}">
                  <a16:creationId xmlns:a16="http://schemas.microsoft.com/office/drawing/2014/main" id="{7EEC1503-2F01-4835-B109-CA86D98791F4}"/>
                </a:ext>
              </a:extLst>
            </p:cNvPr>
            <p:cNvSpPr/>
            <p:nvPr/>
          </p:nvSpPr>
          <p:spPr>
            <a:xfrm rot="239813">
              <a:off x="1872853" y="3512253"/>
              <a:ext cx="750203" cy="808768"/>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4" name="Shape 1849">
              <a:extLst>
                <a:ext uri="{FF2B5EF4-FFF2-40B4-BE49-F238E27FC236}">
                  <a16:creationId xmlns:a16="http://schemas.microsoft.com/office/drawing/2014/main" id="{C9C84872-C58C-40BA-B11E-F3DE84D1C957}"/>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5" name="Shape 1850">
              <a:extLst>
                <a:ext uri="{FF2B5EF4-FFF2-40B4-BE49-F238E27FC236}">
                  <a16:creationId xmlns:a16="http://schemas.microsoft.com/office/drawing/2014/main" id="{E5F53AF6-D4F8-4433-9ABF-E72ADCC94CC3}"/>
                </a:ext>
              </a:extLst>
            </p:cNvPr>
            <p:cNvSpPr/>
            <p:nvPr/>
          </p:nvSpPr>
          <p:spPr>
            <a:xfrm rot="239813">
              <a:off x="1983590" y="2944781"/>
              <a:ext cx="802459" cy="613836"/>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36" name="Shape 1851">
              <a:extLst>
                <a:ext uri="{FF2B5EF4-FFF2-40B4-BE49-F238E27FC236}">
                  <a16:creationId xmlns:a16="http://schemas.microsoft.com/office/drawing/2014/main" id="{13F6DEF8-B28F-46FE-A994-DC148AF65978}"/>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7" name="Shape 1852">
              <a:extLst>
                <a:ext uri="{FF2B5EF4-FFF2-40B4-BE49-F238E27FC236}">
                  <a16:creationId xmlns:a16="http://schemas.microsoft.com/office/drawing/2014/main" id="{BA278B6A-2B29-4B31-A93A-E30F11EC6D25}"/>
                </a:ext>
              </a:extLst>
            </p:cNvPr>
            <p:cNvSpPr/>
            <p:nvPr/>
          </p:nvSpPr>
          <p:spPr>
            <a:xfrm rot="239813">
              <a:off x="1863948" y="2358376"/>
              <a:ext cx="766456" cy="621965"/>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8" name="Shape 1853">
              <a:extLst>
                <a:ext uri="{FF2B5EF4-FFF2-40B4-BE49-F238E27FC236}">
                  <a16:creationId xmlns:a16="http://schemas.microsoft.com/office/drawing/2014/main" id="{334DD6C0-3477-46D0-ADEF-C0A740E990AD}"/>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39" name="Shape 1854">
              <a:extLst>
                <a:ext uri="{FF2B5EF4-FFF2-40B4-BE49-F238E27FC236}">
                  <a16:creationId xmlns:a16="http://schemas.microsoft.com/office/drawing/2014/main" id="{8DA87ADF-8734-4B73-82EA-0B873C0FDFE6}"/>
                </a:ext>
              </a:extLst>
            </p:cNvPr>
            <p:cNvSpPr/>
            <p:nvPr/>
          </p:nvSpPr>
          <p:spPr>
            <a:xfrm rot="239813">
              <a:off x="1547187" y="1721735"/>
              <a:ext cx="1152009" cy="696221"/>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grpFill/>
            <a:ln w="12700">
              <a:miter lim="400000"/>
            </a:ln>
          </p:spPr>
          <p:txBody>
            <a:bodyPr lIns="0" tIns="0" rIns="0" bIns="0"/>
            <a:lstStyle/>
            <a:p>
              <a:pPr algn="l">
                <a:defRPr sz="3200">
                  <a:latin typeface="Helvetica Light"/>
                  <a:ea typeface="Helvetica Light"/>
                  <a:cs typeface="Helvetica Light"/>
                  <a:sym typeface="Helvetica Light"/>
                </a:defRPr>
              </a:pPr>
              <a:endParaRPr dirty="0">
                <a:highlight>
                  <a:srgbClr val="2B5F56"/>
                </a:highlight>
              </a:endParaRPr>
            </a:p>
          </p:txBody>
        </p:sp>
        <p:sp>
          <p:nvSpPr>
            <p:cNvPr id="140" name="Shape 1855">
              <a:extLst>
                <a:ext uri="{FF2B5EF4-FFF2-40B4-BE49-F238E27FC236}">
                  <a16:creationId xmlns:a16="http://schemas.microsoft.com/office/drawing/2014/main" id="{C20A2319-4E6E-4F02-B967-179E711DAF3A}"/>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1" name="Shape 1856">
              <a:extLst>
                <a:ext uri="{FF2B5EF4-FFF2-40B4-BE49-F238E27FC236}">
                  <a16:creationId xmlns:a16="http://schemas.microsoft.com/office/drawing/2014/main" id="{C68F1390-6EBB-42FA-B5D2-8AD3DB0C7635}"/>
                </a:ext>
              </a:extLst>
            </p:cNvPr>
            <p:cNvSpPr/>
            <p:nvPr/>
          </p:nvSpPr>
          <p:spPr>
            <a:xfrm rot="239813">
              <a:off x="2677605" y="1913935"/>
              <a:ext cx="732779" cy="436301"/>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2" name="Shape 1857">
              <a:extLst>
                <a:ext uri="{FF2B5EF4-FFF2-40B4-BE49-F238E27FC236}">
                  <a16:creationId xmlns:a16="http://schemas.microsoft.com/office/drawing/2014/main" id="{9345EA09-C69B-4E28-85B7-B2A83479B465}"/>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3" name="Shape 1858">
              <a:extLst>
                <a:ext uri="{FF2B5EF4-FFF2-40B4-BE49-F238E27FC236}">
                  <a16:creationId xmlns:a16="http://schemas.microsoft.com/office/drawing/2014/main" id="{754AE428-86EA-44F6-AB4B-4A0BA402E197}"/>
                </a:ext>
              </a:extLst>
            </p:cNvPr>
            <p:cNvSpPr/>
            <p:nvPr/>
          </p:nvSpPr>
          <p:spPr>
            <a:xfrm rot="239813">
              <a:off x="2621153" y="2335498"/>
              <a:ext cx="803619" cy="475753"/>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44" name="Shape 1859">
              <a:extLst>
                <a:ext uri="{FF2B5EF4-FFF2-40B4-BE49-F238E27FC236}">
                  <a16:creationId xmlns:a16="http://schemas.microsoft.com/office/drawing/2014/main" id="{99CC4D2E-5015-4382-9627-AC236C3BB7B1}"/>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5" name="Shape 1860">
              <a:extLst>
                <a:ext uri="{FF2B5EF4-FFF2-40B4-BE49-F238E27FC236}">
                  <a16:creationId xmlns:a16="http://schemas.microsoft.com/office/drawing/2014/main" id="{622834DB-9AE3-48E8-B0C1-60A3DF56CE3E}"/>
                </a:ext>
              </a:extLst>
            </p:cNvPr>
            <p:cNvSpPr/>
            <p:nvPr/>
          </p:nvSpPr>
          <p:spPr>
            <a:xfrm rot="239813">
              <a:off x="2587486" y="2754766"/>
              <a:ext cx="949937" cy="421207"/>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6" name="Shape 1861">
              <a:extLst>
                <a:ext uri="{FF2B5EF4-FFF2-40B4-BE49-F238E27FC236}">
                  <a16:creationId xmlns:a16="http://schemas.microsoft.com/office/drawing/2014/main" id="{ACD45A73-8721-4B0B-81D9-D4BDCCB67507}"/>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7" name="Shape 1862">
              <a:extLst>
                <a:ext uri="{FF2B5EF4-FFF2-40B4-BE49-F238E27FC236}">
                  <a16:creationId xmlns:a16="http://schemas.microsoft.com/office/drawing/2014/main" id="{12FD358F-704C-4CE1-BD7A-DC973ADDF4F2}"/>
                </a:ext>
              </a:extLst>
            </p:cNvPr>
            <p:cNvSpPr/>
            <p:nvPr/>
          </p:nvSpPr>
          <p:spPr>
            <a:xfrm rot="239813">
              <a:off x="2763289" y="3154752"/>
              <a:ext cx="855880" cy="459504"/>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grpFill/>
            <a:ln w="12700">
              <a:miter lim="400000"/>
            </a:ln>
          </p:spPr>
          <p:txBody>
            <a:bodyPr lIns="50800" tIns="50800" rIns="50800" bIns="50800" anchor="ctr"/>
            <a:lstStyle/>
            <a:p>
              <a:pPr algn="l">
                <a:defRPr sz="3200">
                  <a:latin typeface="Helvetica Light"/>
                  <a:ea typeface="Helvetica Light"/>
                  <a:cs typeface="Helvetica Light"/>
                  <a:sym typeface="Helvetica Light"/>
                </a:defRPr>
              </a:pPr>
              <a:endParaRPr dirty="0">
                <a:highlight>
                  <a:srgbClr val="2B5F56"/>
                </a:highlight>
              </a:endParaRPr>
            </a:p>
          </p:txBody>
        </p:sp>
        <p:sp>
          <p:nvSpPr>
            <p:cNvPr id="148" name="Shape 1863">
              <a:extLst>
                <a:ext uri="{FF2B5EF4-FFF2-40B4-BE49-F238E27FC236}">
                  <a16:creationId xmlns:a16="http://schemas.microsoft.com/office/drawing/2014/main" id="{6032C556-64DA-4B36-BBBC-312D09139998}"/>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49" name="Shape 1864">
              <a:extLst>
                <a:ext uri="{FF2B5EF4-FFF2-40B4-BE49-F238E27FC236}">
                  <a16:creationId xmlns:a16="http://schemas.microsoft.com/office/drawing/2014/main" id="{24AD3A47-908D-491C-8EBE-CCBC2F9333E7}"/>
                </a:ext>
              </a:extLst>
            </p:cNvPr>
            <p:cNvSpPr/>
            <p:nvPr/>
          </p:nvSpPr>
          <p:spPr>
            <a:xfrm rot="239813">
              <a:off x="2630256" y="3574124"/>
              <a:ext cx="1017296" cy="495479"/>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0" name="Shape 1865">
              <a:extLst>
                <a:ext uri="{FF2B5EF4-FFF2-40B4-BE49-F238E27FC236}">
                  <a16:creationId xmlns:a16="http://schemas.microsoft.com/office/drawing/2014/main" id="{5B15F5B5-E5B2-4EA5-A3FE-03369D4F15FF}"/>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1" name="Shape 1866">
              <a:extLst>
                <a:ext uri="{FF2B5EF4-FFF2-40B4-BE49-F238E27FC236}">
                  <a16:creationId xmlns:a16="http://schemas.microsoft.com/office/drawing/2014/main" id="{A8B42DA1-03DC-4BA5-88FE-3B3CDE7C2616}"/>
                </a:ext>
              </a:extLst>
            </p:cNvPr>
            <p:cNvSpPr/>
            <p:nvPr/>
          </p:nvSpPr>
          <p:spPr>
            <a:xfrm rot="239813">
              <a:off x="3604439" y="3645126"/>
              <a:ext cx="549294" cy="541886"/>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2" name="Shape 1867">
              <a:extLst>
                <a:ext uri="{FF2B5EF4-FFF2-40B4-BE49-F238E27FC236}">
                  <a16:creationId xmlns:a16="http://schemas.microsoft.com/office/drawing/2014/main" id="{C75AF351-CE7A-478F-B9CA-B1C66DE1159D}"/>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3" name="Shape 1868">
              <a:extLst>
                <a:ext uri="{FF2B5EF4-FFF2-40B4-BE49-F238E27FC236}">
                  <a16:creationId xmlns:a16="http://schemas.microsoft.com/office/drawing/2014/main" id="{474DB9CC-9D6F-4EF7-8C1A-D37B7BA42EEA}"/>
                </a:ext>
              </a:extLst>
            </p:cNvPr>
            <p:cNvSpPr/>
            <p:nvPr/>
          </p:nvSpPr>
          <p:spPr>
            <a:xfrm rot="239813">
              <a:off x="3996146" y="3827241"/>
              <a:ext cx="386713" cy="708986"/>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4" name="Shape 1869">
              <a:extLst>
                <a:ext uri="{FF2B5EF4-FFF2-40B4-BE49-F238E27FC236}">
                  <a16:creationId xmlns:a16="http://schemas.microsoft.com/office/drawing/2014/main" id="{1BFE6050-9D40-4FDB-A934-955EF49CC6AD}"/>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5" name="Shape 1870">
              <a:extLst>
                <a:ext uri="{FF2B5EF4-FFF2-40B4-BE49-F238E27FC236}">
                  <a16:creationId xmlns:a16="http://schemas.microsoft.com/office/drawing/2014/main" id="{0C5668B1-E153-47BA-852E-2F4EFEBC9D95}"/>
                </a:ext>
              </a:extLst>
            </p:cNvPr>
            <p:cNvSpPr/>
            <p:nvPr/>
          </p:nvSpPr>
          <p:spPr>
            <a:xfrm rot="239813">
              <a:off x="3461086" y="3099118"/>
              <a:ext cx="797813" cy="606881"/>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6" name="Shape 1871">
              <a:extLst>
                <a:ext uri="{FF2B5EF4-FFF2-40B4-BE49-F238E27FC236}">
                  <a16:creationId xmlns:a16="http://schemas.microsoft.com/office/drawing/2014/main" id="{AF8F6352-9426-4454-A956-DFA0D1F03845}"/>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7" name="Shape 1872">
              <a:extLst>
                <a:ext uri="{FF2B5EF4-FFF2-40B4-BE49-F238E27FC236}">
                  <a16:creationId xmlns:a16="http://schemas.microsoft.com/office/drawing/2014/main" id="{0905953F-B853-472F-810E-50F3510F18F3}"/>
                </a:ext>
              </a:extLst>
            </p:cNvPr>
            <p:cNvSpPr/>
            <p:nvPr/>
          </p:nvSpPr>
          <p:spPr>
            <a:xfrm rot="239813">
              <a:off x="3746919" y="2221559"/>
              <a:ext cx="606199" cy="602232"/>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8" name="Shape 1873">
              <a:extLst>
                <a:ext uri="{FF2B5EF4-FFF2-40B4-BE49-F238E27FC236}">
                  <a16:creationId xmlns:a16="http://schemas.microsoft.com/office/drawing/2014/main" id="{CC831D0C-C895-4217-BDCC-FC43F57FD02F}"/>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59" name="Shape 1874">
              <a:extLst>
                <a:ext uri="{FF2B5EF4-FFF2-40B4-BE49-F238E27FC236}">
                  <a16:creationId xmlns:a16="http://schemas.microsoft.com/office/drawing/2014/main" id="{A5FFF7A1-9BA2-4D72-867D-F2F324EC3A5B}"/>
                </a:ext>
              </a:extLst>
            </p:cNvPr>
            <p:cNvSpPr/>
            <p:nvPr/>
          </p:nvSpPr>
          <p:spPr>
            <a:xfrm rot="239813">
              <a:off x="3938934" y="2780908"/>
              <a:ext cx="450582" cy="772813"/>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0" name="Shape 1875">
              <a:extLst>
                <a:ext uri="{FF2B5EF4-FFF2-40B4-BE49-F238E27FC236}">
                  <a16:creationId xmlns:a16="http://schemas.microsoft.com/office/drawing/2014/main" id="{893954EA-261E-4A2D-BDD3-D4369B9B4696}"/>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1" name="Shape 1876">
              <a:extLst>
                <a:ext uri="{FF2B5EF4-FFF2-40B4-BE49-F238E27FC236}">
                  <a16:creationId xmlns:a16="http://schemas.microsoft.com/office/drawing/2014/main" id="{875F48FE-111E-4948-BD05-B9C577B5F539}"/>
                </a:ext>
              </a:extLst>
            </p:cNvPr>
            <p:cNvSpPr/>
            <p:nvPr/>
          </p:nvSpPr>
          <p:spPr>
            <a:xfrm rot="239813">
              <a:off x="4331445" y="3801105"/>
              <a:ext cx="435482" cy="712469"/>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2" name="Shape 1877">
              <a:extLst>
                <a:ext uri="{FF2B5EF4-FFF2-40B4-BE49-F238E27FC236}">
                  <a16:creationId xmlns:a16="http://schemas.microsoft.com/office/drawing/2014/main" id="{B67563E1-3F15-42F5-9C32-39F9661987CF}"/>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3" name="Shape 1878">
              <a:extLst>
                <a:ext uri="{FF2B5EF4-FFF2-40B4-BE49-F238E27FC236}">
                  <a16:creationId xmlns:a16="http://schemas.microsoft.com/office/drawing/2014/main" id="{85F31E52-F492-401C-B444-E33A7D55EB42}"/>
                </a:ext>
              </a:extLst>
            </p:cNvPr>
            <p:cNvSpPr/>
            <p:nvPr/>
          </p:nvSpPr>
          <p:spPr>
            <a:xfrm rot="239813">
              <a:off x="4631945" y="3763846"/>
              <a:ext cx="605034" cy="637049"/>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4" name="Shape 1879">
              <a:extLst>
                <a:ext uri="{FF2B5EF4-FFF2-40B4-BE49-F238E27FC236}">
                  <a16:creationId xmlns:a16="http://schemas.microsoft.com/office/drawing/2014/main" id="{012B2297-C430-4629-8452-7E1F2C335442}"/>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5" name="Shape 1880">
              <a:extLst>
                <a:ext uri="{FF2B5EF4-FFF2-40B4-BE49-F238E27FC236}">
                  <a16:creationId xmlns:a16="http://schemas.microsoft.com/office/drawing/2014/main" id="{E1437E57-15DA-4911-9282-F81CA9A6EB44}"/>
                </a:ext>
              </a:extLst>
            </p:cNvPr>
            <p:cNvSpPr/>
            <p:nvPr/>
          </p:nvSpPr>
          <p:spPr>
            <a:xfrm rot="239813">
              <a:off x="4913664" y="3691846"/>
              <a:ext cx="556268" cy="427013"/>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6" name="Shape 1881">
              <a:extLst>
                <a:ext uri="{FF2B5EF4-FFF2-40B4-BE49-F238E27FC236}">
                  <a16:creationId xmlns:a16="http://schemas.microsoft.com/office/drawing/2014/main" id="{5ABF2E2C-C354-4510-A5E8-A9E0FE78C4CD}"/>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7" name="Shape 1882">
              <a:extLst>
                <a:ext uri="{FF2B5EF4-FFF2-40B4-BE49-F238E27FC236}">
                  <a16:creationId xmlns:a16="http://schemas.microsoft.com/office/drawing/2014/main" id="{B5375471-8AF1-4440-BF35-17806949272A}"/>
                </a:ext>
              </a:extLst>
            </p:cNvPr>
            <p:cNvSpPr/>
            <p:nvPr/>
          </p:nvSpPr>
          <p:spPr>
            <a:xfrm rot="239813">
              <a:off x="4241821" y="3203246"/>
              <a:ext cx="754849" cy="447911"/>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8" name="Shape 1883">
              <a:extLst>
                <a:ext uri="{FF2B5EF4-FFF2-40B4-BE49-F238E27FC236}">
                  <a16:creationId xmlns:a16="http://schemas.microsoft.com/office/drawing/2014/main" id="{E7F98311-A866-49F8-8915-772E8DDE6A09}"/>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69" name="Shape 1884">
              <a:extLst>
                <a:ext uri="{FF2B5EF4-FFF2-40B4-BE49-F238E27FC236}">
                  <a16:creationId xmlns:a16="http://schemas.microsoft.com/office/drawing/2014/main" id="{E67D9B0F-0A38-4030-9A0C-77D2834ED66B}"/>
                </a:ext>
              </a:extLst>
            </p:cNvPr>
            <p:cNvSpPr/>
            <p:nvPr/>
          </p:nvSpPr>
          <p:spPr>
            <a:xfrm rot="239813">
              <a:off x="4128427" y="3452328"/>
              <a:ext cx="956911" cy="44789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0" name="Shape 1885">
              <a:extLst>
                <a:ext uri="{FF2B5EF4-FFF2-40B4-BE49-F238E27FC236}">
                  <a16:creationId xmlns:a16="http://schemas.microsoft.com/office/drawing/2014/main" id="{3C0D7455-BB7E-4F74-8DB3-2FDB1643B800}"/>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1" name="Shape 1886">
              <a:extLst>
                <a:ext uri="{FF2B5EF4-FFF2-40B4-BE49-F238E27FC236}">
                  <a16:creationId xmlns:a16="http://schemas.microsoft.com/office/drawing/2014/main" id="{3383674D-F7B1-4F0E-AE7B-568582C15D4F}"/>
                </a:ext>
              </a:extLst>
            </p:cNvPr>
            <p:cNvSpPr/>
            <p:nvPr/>
          </p:nvSpPr>
          <p:spPr>
            <a:xfrm rot="239813">
              <a:off x="4332320" y="2830788"/>
              <a:ext cx="363488" cy="609197"/>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2" name="Shape 1887">
              <a:extLst>
                <a:ext uri="{FF2B5EF4-FFF2-40B4-BE49-F238E27FC236}">
                  <a16:creationId xmlns:a16="http://schemas.microsoft.com/office/drawing/2014/main" id="{0F4E15D4-F2E1-4C9E-AADC-4477767B3812}"/>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3" name="Shape 1888">
              <a:extLst>
                <a:ext uri="{FF2B5EF4-FFF2-40B4-BE49-F238E27FC236}">
                  <a16:creationId xmlns:a16="http://schemas.microsoft.com/office/drawing/2014/main" id="{33233C26-6857-4BE7-960F-678EAD3654E3}"/>
                </a:ext>
              </a:extLst>
            </p:cNvPr>
            <p:cNvSpPr/>
            <p:nvPr/>
          </p:nvSpPr>
          <p:spPr>
            <a:xfrm rot="239813">
              <a:off x="2140416" y="3670185"/>
              <a:ext cx="1593298" cy="1491069"/>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4" name="Shape 1889">
              <a:extLst>
                <a:ext uri="{FF2B5EF4-FFF2-40B4-BE49-F238E27FC236}">
                  <a16:creationId xmlns:a16="http://schemas.microsoft.com/office/drawing/2014/main" id="{5F3CCE2D-2F20-43D9-B1FB-72CC8CAD2A1D}"/>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5" name="Shape 1890">
              <a:extLst>
                <a:ext uri="{FF2B5EF4-FFF2-40B4-BE49-F238E27FC236}">
                  <a16:creationId xmlns:a16="http://schemas.microsoft.com/office/drawing/2014/main" id="{1D459C3F-DD41-4B06-8C51-F8FC045D3D10}"/>
                </a:ext>
              </a:extLst>
            </p:cNvPr>
            <p:cNvSpPr/>
            <p:nvPr/>
          </p:nvSpPr>
          <p:spPr>
            <a:xfrm rot="239813">
              <a:off x="387485" y="2372599"/>
              <a:ext cx="975487" cy="1552573"/>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6" name="Shape 1891">
              <a:extLst>
                <a:ext uri="{FF2B5EF4-FFF2-40B4-BE49-F238E27FC236}">
                  <a16:creationId xmlns:a16="http://schemas.microsoft.com/office/drawing/2014/main" id="{7A5618AE-6D40-46F2-AD0B-97EA4E21FBEB}"/>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7" name="Shape 1892">
              <a:extLst>
                <a:ext uri="{FF2B5EF4-FFF2-40B4-BE49-F238E27FC236}">
                  <a16:creationId xmlns:a16="http://schemas.microsoft.com/office/drawing/2014/main" id="{A2DBAE69-71E3-4C28-8D61-ACDAEDB079EF}"/>
                </a:ext>
              </a:extLst>
            </p:cNvPr>
            <p:cNvSpPr/>
            <p:nvPr/>
          </p:nvSpPr>
          <p:spPr>
            <a:xfrm rot="239813">
              <a:off x="3657978" y="4152156"/>
              <a:ext cx="645680" cy="567410"/>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8" name="Shape 1893">
              <a:extLst>
                <a:ext uri="{FF2B5EF4-FFF2-40B4-BE49-F238E27FC236}">
                  <a16:creationId xmlns:a16="http://schemas.microsoft.com/office/drawing/2014/main" id="{9A65A64B-5082-47D3-B9AE-F17C25934090}"/>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79" name="Shape 1894">
              <a:extLst>
                <a:ext uri="{FF2B5EF4-FFF2-40B4-BE49-F238E27FC236}">
                  <a16:creationId xmlns:a16="http://schemas.microsoft.com/office/drawing/2014/main" id="{EEA2372A-2019-4239-8B6B-4918EC1E3404}"/>
                </a:ext>
              </a:extLst>
            </p:cNvPr>
            <p:cNvSpPr/>
            <p:nvPr/>
          </p:nvSpPr>
          <p:spPr>
            <a:xfrm rot="239813">
              <a:off x="4435185" y="4309149"/>
              <a:ext cx="1009166" cy="78440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0" name="Shape 1895">
              <a:extLst>
                <a:ext uri="{FF2B5EF4-FFF2-40B4-BE49-F238E27FC236}">
                  <a16:creationId xmlns:a16="http://schemas.microsoft.com/office/drawing/2014/main" id="{F1DEAD22-D8D8-484D-81CC-CB49F9A59759}"/>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1" name="Shape 1896">
              <a:extLst>
                <a:ext uri="{FF2B5EF4-FFF2-40B4-BE49-F238E27FC236}">
                  <a16:creationId xmlns:a16="http://schemas.microsoft.com/office/drawing/2014/main" id="{FA8508C1-7DA2-496B-A1CE-40C1FDF91CA8}"/>
                </a:ext>
              </a:extLst>
            </p:cNvPr>
            <p:cNvSpPr/>
            <p:nvPr/>
          </p:nvSpPr>
          <p:spPr>
            <a:xfrm rot="239813">
              <a:off x="4797496" y="3300844"/>
              <a:ext cx="967365" cy="510564"/>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2" name="Shape 1897">
              <a:extLst>
                <a:ext uri="{FF2B5EF4-FFF2-40B4-BE49-F238E27FC236}">
                  <a16:creationId xmlns:a16="http://schemas.microsoft.com/office/drawing/2014/main" id="{55875C26-F718-42D9-9BEC-CA4227F4E6A0}"/>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3" name="Shape 1898">
              <a:extLst>
                <a:ext uri="{FF2B5EF4-FFF2-40B4-BE49-F238E27FC236}">
                  <a16:creationId xmlns:a16="http://schemas.microsoft.com/office/drawing/2014/main" id="{AA0F452A-20A5-4AA3-9F9D-5A727526806D}"/>
                </a:ext>
              </a:extLst>
            </p:cNvPr>
            <p:cNvSpPr/>
            <p:nvPr/>
          </p:nvSpPr>
          <p:spPr>
            <a:xfrm rot="239813">
              <a:off x="5899554" y="1691967"/>
              <a:ext cx="402968" cy="625439"/>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4" name="Shape 1899">
              <a:extLst>
                <a:ext uri="{FF2B5EF4-FFF2-40B4-BE49-F238E27FC236}">
                  <a16:creationId xmlns:a16="http://schemas.microsoft.com/office/drawing/2014/main" id="{031E9C2E-D33A-48F7-9CA4-698D5F99A897}"/>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5" name="Shape 1900">
              <a:extLst>
                <a:ext uri="{FF2B5EF4-FFF2-40B4-BE49-F238E27FC236}">
                  <a16:creationId xmlns:a16="http://schemas.microsoft.com/office/drawing/2014/main" id="{D1550F65-F1DC-40D6-AFA4-16BE4D818BBB}"/>
                </a:ext>
              </a:extLst>
            </p:cNvPr>
            <p:cNvSpPr/>
            <p:nvPr/>
          </p:nvSpPr>
          <p:spPr>
            <a:xfrm rot="239813">
              <a:off x="5838007" y="2051326"/>
              <a:ext cx="181168" cy="37479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6" name="Shape 1901">
              <a:extLst>
                <a:ext uri="{FF2B5EF4-FFF2-40B4-BE49-F238E27FC236}">
                  <a16:creationId xmlns:a16="http://schemas.microsoft.com/office/drawing/2014/main" id="{5E3721F2-5871-4E4F-9907-F7377B013863}"/>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7" name="Shape 1902">
              <a:extLst>
                <a:ext uri="{FF2B5EF4-FFF2-40B4-BE49-F238E27FC236}">
                  <a16:creationId xmlns:a16="http://schemas.microsoft.com/office/drawing/2014/main" id="{C3E33097-0A41-418E-B168-6D46E4A98208}"/>
                </a:ext>
              </a:extLst>
            </p:cNvPr>
            <p:cNvSpPr/>
            <p:nvPr/>
          </p:nvSpPr>
          <p:spPr>
            <a:xfrm rot="239813">
              <a:off x="5683130" y="2073177"/>
              <a:ext cx="199738" cy="358551"/>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8" name="Shape 1903">
              <a:extLst>
                <a:ext uri="{FF2B5EF4-FFF2-40B4-BE49-F238E27FC236}">
                  <a16:creationId xmlns:a16="http://schemas.microsoft.com/office/drawing/2014/main" id="{A82D5B34-FCE3-4BA4-9CC0-629020BC89EE}"/>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89" name="Shape 1904">
              <a:extLst>
                <a:ext uri="{FF2B5EF4-FFF2-40B4-BE49-F238E27FC236}">
                  <a16:creationId xmlns:a16="http://schemas.microsoft.com/office/drawing/2014/main" id="{6283D332-E4C1-4B7C-B6C1-1385FB298C13}"/>
                </a:ext>
              </a:extLst>
            </p:cNvPr>
            <p:cNvSpPr/>
            <p:nvPr/>
          </p:nvSpPr>
          <p:spPr>
            <a:xfrm rot="239813">
              <a:off x="5785050" y="2342845"/>
              <a:ext cx="382074" cy="212349"/>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0" name="Shape 1905">
              <a:extLst>
                <a:ext uri="{FF2B5EF4-FFF2-40B4-BE49-F238E27FC236}">
                  <a16:creationId xmlns:a16="http://schemas.microsoft.com/office/drawing/2014/main" id="{BD21353A-6A3E-4FA9-9416-D815848373E3}"/>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1" name="Shape 1906">
              <a:extLst>
                <a:ext uri="{FF2B5EF4-FFF2-40B4-BE49-F238E27FC236}">
                  <a16:creationId xmlns:a16="http://schemas.microsoft.com/office/drawing/2014/main" id="{66BFC54D-3419-4435-A1A7-2D1838BD6354}"/>
                </a:ext>
              </a:extLst>
            </p:cNvPr>
            <p:cNvSpPr/>
            <p:nvPr/>
          </p:nvSpPr>
          <p:spPr>
            <a:xfrm rot="239813">
              <a:off x="5966117" y="2465845"/>
              <a:ext cx="59236" cy="96312"/>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2" name="Shape 1907">
              <a:extLst>
                <a:ext uri="{FF2B5EF4-FFF2-40B4-BE49-F238E27FC236}">
                  <a16:creationId xmlns:a16="http://schemas.microsoft.com/office/drawing/2014/main" id="{E2148D83-4795-4E51-9945-DF710A100B5F}"/>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3" name="Shape 1908">
              <a:extLst>
                <a:ext uri="{FF2B5EF4-FFF2-40B4-BE49-F238E27FC236}">
                  <a16:creationId xmlns:a16="http://schemas.microsoft.com/office/drawing/2014/main" id="{32C54B00-73FD-4C4E-A5F0-916F09845123}"/>
                </a:ext>
              </a:extLst>
            </p:cNvPr>
            <p:cNvSpPr/>
            <p:nvPr/>
          </p:nvSpPr>
          <p:spPr>
            <a:xfrm rot="239813">
              <a:off x="5795856" y="2478222"/>
              <a:ext cx="200900" cy="176374"/>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4" name="Shape 1909">
              <a:extLst>
                <a:ext uri="{FF2B5EF4-FFF2-40B4-BE49-F238E27FC236}">
                  <a16:creationId xmlns:a16="http://schemas.microsoft.com/office/drawing/2014/main" id="{B9577367-2092-4E3C-9733-E6FE08570202}"/>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5" name="Shape 1910">
              <a:extLst>
                <a:ext uri="{FF2B5EF4-FFF2-40B4-BE49-F238E27FC236}">
                  <a16:creationId xmlns:a16="http://schemas.microsoft.com/office/drawing/2014/main" id="{003B14C6-B03C-4591-8664-04A415618BFF}"/>
                </a:ext>
              </a:extLst>
            </p:cNvPr>
            <p:cNvSpPr/>
            <p:nvPr/>
          </p:nvSpPr>
          <p:spPr>
            <a:xfrm rot="239813">
              <a:off x="5648906" y="2665401"/>
              <a:ext cx="160260" cy="33418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6" name="Shape 1911">
              <a:extLst>
                <a:ext uri="{FF2B5EF4-FFF2-40B4-BE49-F238E27FC236}">
                  <a16:creationId xmlns:a16="http://schemas.microsoft.com/office/drawing/2014/main" id="{A8812B4C-B51B-4B56-AA10-6179116789C4}"/>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7" name="Shape 1912">
              <a:extLst>
                <a:ext uri="{FF2B5EF4-FFF2-40B4-BE49-F238E27FC236}">
                  <a16:creationId xmlns:a16="http://schemas.microsoft.com/office/drawing/2014/main" id="{D725890A-A5AF-4B53-8F19-6099225B955B}"/>
                </a:ext>
              </a:extLst>
            </p:cNvPr>
            <p:cNvSpPr/>
            <p:nvPr/>
          </p:nvSpPr>
          <p:spPr>
            <a:xfrm rot="239813">
              <a:off x="5630439" y="2912209"/>
              <a:ext cx="112647" cy="183339"/>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8" name="Shape 1913">
              <a:extLst>
                <a:ext uri="{FF2B5EF4-FFF2-40B4-BE49-F238E27FC236}">
                  <a16:creationId xmlns:a16="http://schemas.microsoft.com/office/drawing/2014/main" id="{4C1418B6-1960-4EA8-AA34-54496580AC72}"/>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199" name="Shape 1914">
              <a:extLst>
                <a:ext uri="{FF2B5EF4-FFF2-40B4-BE49-F238E27FC236}">
                  <a16:creationId xmlns:a16="http://schemas.microsoft.com/office/drawing/2014/main" id="{DC1A8321-F1A0-476D-84D8-1ACAA06FF105}"/>
                </a:ext>
              </a:extLst>
            </p:cNvPr>
            <p:cNvSpPr/>
            <p:nvPr/>
          </p:nvSpPr>
          <p:spPr>
            <a:xfrm rot="239813">
              <a:off x="4944959" y="2916254"/>
              <a:ext cx="486588" cy="53145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0" name="Shape 1915">
              <a:extLst>
                <a:ext uri="{FF2B5EF4-FFF2-40B4-BE49-F238E27FC236}">
                  <a16:creationId xmlns:a16="http://schemas.microsoft.com/office/drawing/2014/main" id="{CB4BACA5-17E9-4EAA-BD7B-2967ADC94A47}"/>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1" name="Shape 1916">
              <a:extLst>
                <a:ext uri="{FF2B5EF4-FFF2-40B4-BE49-F238E27FC236}">
                  <a16:creationId xmlns:a16="http://schemas.microsoft.com/office/drawing/2014/main" id="{B68C73AF-A391-407F-B0DF-B6A42F1FDDEA}"/>
                </a:ext>
              </a:extLst>
            </p:cNvPr>
            <p:cNvSpPr/>
            <p:nvPr/>
          </p:nvSpPr>
          <p:spPr>
            <a:xfrm rot="239813">
              <a:off x="5237651" y="2911367"/>
              <a:ext cx="505167" cy="242514"/>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2" name="Shape 1917">
              <a:extLst>
                <a:ext uri="{FF2B5EF4-FFF2-40B4-BE49-F238E27FC236}">
                  <a16:creationId xmlns:a16="http://schemas.microsoft.com/office/drawing/2014/main" id="{81351C4F-40DF-4AD5-AFFA-F6577CA10DE5}"/>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3" name="Shape 1918">
              <a:extLst>
                <a:ext uri="{FF2B5EF4-FFF2-40B4-BE49-F238E27FC236}">
                  <a16:creationId xmlns:a16="http://schemas.microsoft.com/office/drawing/2014/main" id="{D5B11B34-0867-4C94-8638-CC3383D35B7F}"/>
                </a:ext>
              </a:extLst>
            </p:cNvPr>
            <p:cNvSpPr/>
            <p:nvPr/>
          </p:nvSpPr>
          <p:spPr>
            <a:xfrm rot="239813">
              <a:off x="5059989" y="2584196"/>
              <a:ext cx="659610" cy="4803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4" name="Shape 1919">
              <a:extLst>
                <a:ext uri="{FF2B5EF4-FFF2-40B4-BE49-F238E27FC236}">
                  <a16:creationId xmlns:a16="http://schemas.microsoft.com/office/drawing/2014/main" id="{9C7D94C4-3781-48D6-82F6-6F460723B998}"/>
                </a:ext>
              </a:extLst>
            </p:cNvPr>
            <p:cNvSpPr/>
            <p:nvPr/>
          </p:nvSpPr>
          <p:spPr>
            <a:xfrm rot="239813">
              <a:off x="3304592" y="1951644"/>
              <a:ext cx="729877" cy="772806"/>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5" name="Shape 1921">
              <a:extLst>
                <a:ext uri="{FF2B5EF4-FFF2-40B4-BE49-F238E27FC236}">
                  <a16:creationId xmlns:a16="http://schemas.microsoft.com/office/drawing/2014/main" id="{EBD78AD0-EC18-43D7-A854-749072E6539A}"/>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6" name="Shape 1922">
              <a:extLst>
                <a:ext uri="{FF2B5EF4-FFF2-40B4-BE49-F238E27FC236}">
                  <a16:creationId xmlns:a16="http://schemas.microsoft.com/office/drawing/2014/main" id="{05253A9B-116B-47A9-A7F8-BC657DF6EDE0}"/>
                </a:ext>
              </a:extLst>
            </p:cNvPr>
            <p:cNvSpPr/>
            <p:nvPr/>
          </p:nvSpPr>
          <p:spPr>
            <a:xfrm rot="239813">
              <a:off x="3303895" y="1855628"/>
              <a:ext cx="26280" cy="43669"/>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7" name="Shape 1923">
              <a:extLst>
                <a:ext uri="{FF2B5EF4-FFF2-40B4-BE49-F238E27FC236}">
                  <a16:creationId xmlns:a16="http://schemas.microsoft.com/office/drawing/2014/main" id="{82D0426E-8FB7-4051-AC84-080CB3472652}"/>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8" name="Shape 1924">
              <a:extLst>
                <a:ext uri="{FF2B5EF4-FFF2-40B4-BE49-F238E27FC236}">
                  <a16:creationId xmlns:a16="http://schemas.microsoft.com/office/drawing/2014/main" id="{11D6C051-83F8-44C1-95FE-B71716F73AFE}"/>
                </a:ext>
              </a:extLst>
            </p:cNvPr>
            <p:cNvSpPr/>
            <p:nvPr/>
          </p:nvSpPr>
          <p:spPr>
            <a:xfrm rot="239813">
              <a:off x="4015200" y="2118277"/>
              <a:ext cx="609678" cy="290672"/>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09" name="Shape 1925">
              <a:extLst>
                <a:ext uri="{FF2B5EF4-FFF2-40B4-BE49-F238E27FC236}">
                  <a16:creationId xmlns:a16="http://schemas.microsoft.com/office/drawing/2014/main" id="{1BAF51A0-FA5D-44DF-9BBD-FB6F5946E8B6}"/>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0" name="Shape 1926">
              <a:extLst>
                <a:ext uri="{FF2B5EF4-FFF2-40B4-BE49-F238E27FC236}">
                  <a16:creationId xmlns:a16="http://schemas.microsoft.com/office/drawing/2014/main" id="{876A8750-F24E-4E7D-AF15-CE551F0BEE24}"/>
                </a:ext>
              </a:extLst>
            </p:cNvPr>
            <p:cNvSpPr/>
            <p:nvPr/>
          </p:nvSpPr>
          <p:spPr>
            <a:xfrm rot="239813">
              <a:off x="4421556" y="2307501"/>
              <a:ext cx="433748" cy="574380"/>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1" name="Shape 1927">
              <a:extLst>
                <a:ext uri="{FF2B5EF4-FFF2-40B4-BE49-F238E27FC236}">
                  <a16:creationId xmlns:a16="http://schemas.microsoft.com/office/drawing/2014/main" id="{5EA1CDAF-681C-4C9D-B756-9D00604B3D27}"/>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2" name="Shape 1928">
              <a:extLst>
                <a:ext uri="{FF2B5EF4-FFF2-40B4-BE49-F238E27FC236}">
                  <a16:creationId xmlns:a16="http://schemas.microsoft.com/office/drawing/2014/main" id="{E0FAD0A4-EADF-4520-9B7B-97155571F5D8}"/>
                </a:ext>
              </a:extLst>
            </p:cNvPr>
            <p:cNvSpPr/>
            <p:nvPr/>
          </p:nvSpPr>
          <p:spPr>
            <a:xfrm rot="239813">
              <a:off x="5132747" y="2123556"/>
              <a:ext cx="715943" cy="607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3" name="Shape 1929">
              <a:extLst>
                <a:ext uri="{FF2B5EF4-FFF2-40B4-BE49-F238E27FC236}">
                  <a16:creationId xmlns:a16="http://schemas.microsoft.com/office/drawing/2014/main" id="{DCB0688C-FD49-45B5-928F-7D96A4DDB725}"/>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4" name="Shape 1930">
              <a:extLst>
                <a:ext uri="{FF2B5EF4-FFF2-40B4-BE49-F238E27FC236}">
                  <a16:creationId xmlns:a16="http://schemas.microsoft.com/office/drawing/2014/main" id="{A06AF61C-93B5-4CD0-A3F7-47401AA1C147}"/>
                </a:ext>
              </a:extLst>
            </p:cNvPr>
            <p:cNvSpPr/>
            <p:nvPr/>
          </p:nvSpPr>
          <p:spPr>
            <a:xfrm rot="239813">
              <a:off x="5800501" y="2612583"/>
              <a:ext cx="186392" cy="140981"/>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5" name="Shape 1931">
              <a:extLst>
                <a:ext uri="{FF2B5EF4-FFF2-40B4-BE49-F238E27FC236}">
                  <a16:creationId xmlns:a16="http://schemas.microsoft.com/office/drawing/2014/main" id="{9929B654-2AAD-4764-B1EC-D9596C679FEB}"/>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6" name="Shape 1932">
              <a:extLst>
                <a:ext uri="{FF2B5EF4-FFF2-40B4-BE49-F238E27FC236}">
                  <a16:creationId xmlns:a16="http://schemas.microsoft.com/office/drawing/2014/main" id="{C26DFA0A-D75E-4C4D-850C-AD2E186567CF}"/>
                </a:ext>
              </a:extLst>
            </p:cNvPr>
            <p:cNvSpPr/>
            <p:nvPr/>
          </p:nvSpPr>
          <p:spPr>
            <a:xfrm rot="239813">
              <a:off x="4880345" y="3006995"/>
              <a:ext cx="827422" cy="558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7" name="Shape 1933">
              <a:extLst>
                <a:ext uri="{FF2B5EF4-FFF2-40B4-BE49-F238E27FC236}">
                  <a16:creationId xmlns:a16="http://schemas.microsoft.com/office/drawing/2014/main" id="{4A4938FC-F964-4A4F-B19A-2ACA9461872C}"/>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8" name="Shape 1934">
              <a:extLst>
                <a:ext uri="{FF2B5EF4-FFF2-40B4-BE49-F238E27FC236}">
                  <a16:creationId xmlns:a16="http://schemas.microsoft.com/office/drawing/2014/main" id="{18618C5F-0C78-4FEC-B07D-2BAC5555AD30}"/>
                </a:ext>
              </a:extLst>
            </p:cNvPr>
            <p:cNvSpPr/>
            <p:nvPr/>
          </p:nvSpPr>
          <p:spPr>
            <a:xfrm rot="239813">
              <a:off x="5687833" y="3150564"/>
              <a:ext cx="36592" cy="80063"/>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19" name="Shape 1935">
              <a:extLst>
                <a:ext uri="{FF2B5EF4-FFF2-40B4-BE49-F238E27FC236}">
                  <a16:creationId xmlns:a16="http://schemas.microsoft.com/office/drawing/2014/main" id="{4E815F01-4799-4C5F-8C08-798300C4234C}"/>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sp>
          <p:nvSpPr>
            <p:cNvPr id="220" name="Shape 1936">
              <a:extLst>
                <a:ext uri="{FF2B5EF4-FFF2-40B4-BE49-F238E27FC236}">
                  <a16:creationId xmlns:a16="http://schemas.microsoft.com/office/drawing/2014/main" id="{42D02187-04D9-41C2-848A-8B1DF53F48BA}"/>
                </a:ext>
              </a:extLst>
            </p:cNvPr>
            <p:cNvSpPr/>
            <p:nvPr/>
          </p:nvSpPr>
          <p:spPr>
            <a:xfrm rot="239813">
              <a:off x="4618526" y="2720129"/>
              <a:ext cx="478453" cy="537248"/>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grpFill/>
            <a:ln w="25400">
              <a:solidFill>
                <a:srgbClr val="404C55"/>
              </a:solidFill>
            </a:ln>
          </p:spPr>
          <p:txBody>
            <a:bodyPr lIns="50800" tIns="50800" rIns="50800" bIns="50800" anchor="ctr"/>
            <a:lstStyle/>
            <a:p>
              <a:pPr>
                <a:defRPr sz="3200">
                  <a:latin typeface="Helvetica Light"/>
                  <a:ea typeface="Helvetica Light"/>
                  <a:cs typeface="Helvetica Light"/>
                  <a:sym typeface="Helvetica Light"/>
                </a:defRPr>
              </a:pPr>
              <a:endParaRPr dirty="0">
                <a:highlight>
                  <a:srgbClr val="2B5F56"/>
                </a:highlight>
              </a:endParaRPr>
            </a:p>
          </p:txBody>
        </p:sp>
      </p:grpSp>
      <p:sp>
        <p:nvSpPr>
          <p:cNvPr id="221" name="Shape 2843">
            <a:extLst>
              <a:ext uri="{FF2B5EF4-FFF2-40B4-BE49-F238E27FC236}">
                <a16:creationId xmlns:a16="http://schemas.microsoft.com/office/drawing/2014/main" id="{74432E5E-0299-413E-9F17-F79FCB5ABFE3}"/>
              </a:ext>
            </a:extLst>
          </p:cNvPr>
          <p:cNvSpPr/>
          <p:nvPr/>
        </p:nvSpPr>
        <p:spPr>
          <a:xfrm>
            <a:off x="5691970" y="3998336"/>
            <a:ext cx="568807" cy="868253"/>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96B1AD"/>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sp>
        <p:nvSpPr>
          <p:cNvPr id="222" name="Shape 2871">
            <a:extLst>
              <a:ext uri="{FF2B5EF4-FFF2-40B4-BE49-F238E27FC236}">
                <a16:creationId xmlns:a16="http://schemas.microsoft.com/office/drawing/2014/main" id="{63F2C62E-8ABE-4329-AD2A-231B8FAFC175}"/>
              </a:ext>
            </a:extLst>
          </p:cNvPr>
          <p:cNvSpPr/>
          <p:nvPr/>
        </p:nvSpPr>
        <p:spPr>
          <a:xfrm>
            <a:off x="8786410" y="4050754"/>
            <a:ext cx="640549" cy="75886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chemeClr val="bg1">
              <a:lumMod val="50000"/>
            </a:schemeClr>
          </a:solidFill>
          <a:ln w="25400" cap="flat">
            <a:solidFill>
              <a:srgbClr val="404C55"/>
            </a:solidFill>
            <a:prstDash val="solid"/>
            <a:round/>
          </a:ln>
          <a:effectLst/>
        </p:spPr>
        <p:txBody>
          <a:bodyPr wrap="square" lIns="50800" tIns="50800" rIns="50800" bIns="50800" numCol="1" anchor="ctr">
            <a:noAutofit/>
          </a:bodyPr>
          <a:lstStyle/>
          <a:p>
            <a:pPr>
              <a:defRPr sz="3200">
                <a:latin typeface="Helvetica Light"/>
                <a:ea typeface="Helvetica Light"/>
                <a:cs typeface="Helvetica Light"/>
                <a:sym typeface="Helvetica Light"/>
              </a:defRPr>
            </a:pPr>
            <a:endParaRPr dirty="0"/>
          </a:p>
        </p:txBody>
      </p:sp>
      <p:graphicFrame>
        <p:nvGraphicFramePr>
          <p:cNvPr id="223" name="Table 5">
            <a:extLst>
              <a:ext uri="{FF2B5EF4-FFF2-40B4-BE49-F238E27FC236}">
                <a16:creationId xmlns:a16="http://schemas.microsoft.com/office/drawing/2014/main" id="{7DF2504B-A4C9-4856-9805-A3F9E3ADB0A7}"/>
              </a:ext>
            </a:extLst>
          </p:cNvPr>
          <p:cNvGraphicFramePr>
            <a:graphicFrameLocks noGrp="1"/>
          </p:cNvGraphicFramePr>
          <p:nvPr>
            <p:extLst>
              <p:ext uri="{D42A27DB-BD31-4B8C-83A1-F6EECF244321}">
                <p14:modId xmlns:p14="http://schemas.microsoft.com/office/powerpoint/2010/main" val="499506053"/>
              </p:ext>
            </p:extLst>
          </p:nvPr>
        </p:nvGraphicFramePr>
        <p:xfrm>
          <a:off x="2015736" y="5006738"/>
          <a:ext cx="2160515" cy="1158240"/>
        </p:xfrm>
        <a:graphic>
          <a:graphicData uri="http://schemas.openxmlformats.org/drawingml/2006/table">
            <a:tbl>
              <a:tblPr firstRow="1" bandRow="1">
                <a:tableStyleId>{5C22544A-7EE6-4342-B048-85BDC9FD1C3A}</a:tableStyleId>
              </a:tblPr>
              <a:tblGrid>
                <a:gridCol w="2160515">
                  <a:extLst>
                    <a:ext uri="{9D8B030D-6E8A-4147-A177-3AD203B41FA5}">
                      <a16:colId xmlns:a16="http://schemas.microsoft.com/office/drawing/2014/main" val="204549843"/>
                    </a:ext>
                  </a:extLst>
                </a:gridCol>
              </a:tblGrid>
              <a:tr h="259041">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US Top 3</a:t>
                      </a:r>
                    </a:p>
                  </a:txBody>
                  <a:tcPr anchor="ctr">
                    <a:solidFill>
                      <a:schemeClr val="accent3">
                        <a:lumMod val="25000"/>
                      </a:schemeClr>
                    </a:solidFill>
                  </a:tcPr>
                </a:tc>
                <a:extLst>
                  <a:ext uri="{0D108BD9-81ED-4DB2-BD59-A6C34878D82A}">
                    <a16:rowId xmlns:a16="http://schemas.microsoft.com/office/drawing/2014/main" val="3644197670"/>
                  </a:ext>
                </a:extLst>
              </a:tr>
              <a:tr h="426558">
                <a:tc>
                  <a:txBody>
                    <a:bodyPr/>
                    <a:lstStyle/>
                    <a:p>
                      <a:pPr marL="171450" indent="-171450" algn="l" fontAlgn="b">
                        <a:buFont typeface="Arial" panose="020B0604020202020204" pitchFamily="34" charset="0"/>
                        <a:buChar char="•"/>
                      </a:pPr>
                      <a:r>
                        <a:rPr lang="en-US" sz="1400" b="0" u="none" strike="noStrike" dirty="0">
                          <a:solidFill>
                            <a:schemeClr val="tx1"/>
                          </a:solidFill>
                          <a:effectLst/>
                          <a:latin typeface="Arial" panose="020B0604020202020204" pitchFamily="34" charset="0"/>
                          <a:cs typeface="Arial" panose="020B0604020202020204" pitchFamily="34" charset="0"/>
                        </a:rPr>
                        <a:t>Health care professional</a:t>
                      </a:r>
                    </a:p>
                    <a:p>
                      <a:pPr marL="171450" indent="-171450" algn="l" fontAlgn="b">
                        <a:buFont typeface="Arial" panose="020B0604020202020204" pitchFamily="34" charset="0"/>
                        <a:buChar char="•"/>
                      </a:pPr>
                      <a:r>
                        <a:rPr lang="en-US" sz="1400" b="0" u="none" strike="noStrike" dirty="0">
                          <a:solidFill>
                            <a:schemeClr val="tx1"/>
                          </a:solidFill>
                          <a:effectLst/>
                          <a:latin typeface="Arial" panose="020B0604020202020204" pitchFamily="34" charset="0"/>
                          <a:cs typeface="Arial" panose="020B0604020202020204" pitchFamily="34" charset="0"/>
                        </a:rPr>
                        <a:t>Consistent product quality</a:t>
                      </a:r>
                    </a:p>
                    <a:p>
                      <a:pPr marL="171450" indent="-171450" algn="l" fontAlgn="b">
                        <a:buFont typeface="Arial" panose="020B0604020202020204" pitchFamily="34" charset="0"/>
                        <a:buChar char="•"/>
                      </a:pPr>
                      <a:r>
                        <a:rPr lang="en-US" sz="1400" b="0" u="none" strike="noStrike" dirty="0">
                          <a:solidFill>
                            <a:schemeClr val="tx1"/>
                          </a:solidFill>
                          <a:effectLst/>
                          <a:latin typeface="Arial" panose="020B0604020202020204" pitchFamily="34" charset="0"/>
                          <a:cs typeface="Arial" panose="020B0604020202020204" pitchFamily="34" charset="0"/>
                        </a:rPr>
                        <a:t>Certs &amp; Seals</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224" name="Table 5">
            <a:extLst>
              <a:ext uri="{FF2B5EF4-FFF2-40B4-BE49-F238E27FC236}">
                <a16:creationId xmlns:a16="http://schemas.microsoft.com/office/drawing/2014/main" id="{5DEA8C33-4B1A-4EB3-B9BB-1DDD21B4A32E}"/>
              </a:ext>
            </a:extLst>
          </p:cNvPr>
          <p:cNvGraphicFramePr>
            <a:graphicFrameLocks noGrp="1"/>
          </p:cNvGraphicFramePr>
          <p:nvPr>
            <p:extLst>
              <p:ext uri="{D42A27DB-BD31-4B8C-83A1-F6EECF244321}">
                <p14:modId xmlns:p14="http://schemas.microsoft.com/office/powerpoint/2010/main" val="492238399"/>
              </p:ext>
            </p:extLst>
          </p:nvPr>
        </p:nvGraphicFramePr>
        <p:xfrm>
          <a:off x="4791780" y="4970204"/>
          <a:ext cx="2369186" cy="1162089"/>
        </p:xfrm>
        <a:graphic>
          <a:graphicData uri="http://schemas.openxmlformats.org/drawingml/2006/table">
            <a:tbl>
              <a:tblPr firstRow="1" bandRow="1">
                <a:tableStyleId>{7DF18680-E054-41AD-8BC1-D1AEF772440D}</a:tableStyleId>
              </a:tblPr>
              <a:tblGrid>
                <a:gridCol w="2369186">
                  <a:extLst>
                    <a:ext uri="{9D8B030D-6E8A-4147-A177-3AD203B41FA5}">
                      <a16:colId xmlns:a16="http://schemas.microsoft.com/office/drawing/2014/main" val="204549843"/>
                    </a:ext>
                  </a:extLst>
                </a:gridCol>
              </a:tblGrid>
              <a:tr h="308649">
                <a:tc>
                  <a:txBody>
                    <a:bodyPr/>
                    <a:lstStyle/>
                    <a:p>
                      <a:pPr marL="0" indent="0" algn="ctr">
                        <a:buFont typeface="Arial" panose="020B0604020202020204" pitchFamily="34" charset="0"/>
                        <a:buNone/>
                      </a:pPr>
                      <a:r>
                        <a:rPr lang="en-US" sz="1400" b="0" i="0" dirty="0">
                          <a:latin typeface="Arial" panose="020B0604020202020204" pitchFamily="34" charset="0"/>
                          <a:cs typeface="Arial" panose="020B0604020202020204" pitchFamily="34" charset="0"/>
                        </a:rPr>
                        <a:t>UK Top 3</a:t>
                      </a:r>
                    </a:p>
                  </a:txBody>
                  <a:tcPr anchor="ctr">
                    <a:solidFill>
                      <a:srgbClr val="96B1AD"/>
                    </a:solidFill>
                  </a:tcPr>
                </a:tc>
                <a:extLst>
                  <a:ext uri="{0D108BD9-81ED-4DB2-BD59-A6C34878D82A}">
                    <a16:rowId xmlns:a16="http://schemas.microsoft.com/office/drawing/2014/main" val="3644197670"/>
                  </a:ext>
                </a:extLst>
              </a:tr>
              <a:tr h="59476">
                <a:tc>
                  <a:txBody>
                    <a:bodyPr/>
                    <a:lstStyle/>
                    <a:p>
                      <a:pPr marL="171450" indent="-171450" algn="l" fontAlgn="b">
                        <a:buFont typeface="Arial" panose="020B0604020202020204" pitchFamily="34" charset="0"/>
                        <a:buChar char="•"/>
                      </a:pPr>
                      <a:r>
                        <a:rPr lang="en-US" sz="1400" b="0" i="0" u="none" strike="noStrike" dirty="0">
                          <a:solidFill>
                            <a:schemeClr val="tx1"/>
                          </a:solidFill>
                          <a:effectLst/>
                          <a:latin typeface="Arial" panose="020B0604020202020204" pitchFamily="34" charset="0"/>
                          <a:cs typeface="Arial" panose="020B0604020202020204" pitchFamily="34" charset="0"/>
                        </a:rPr>
                        <a:t>Consistent product quality</a:t>
                      </a:r>
                    </a:p>
                    <a:p>
                      <a:pPr marL="171450" indent="-171450" algn="l" fontAlgn="b">
                        <a:buFont typeface="Arial" panose="020B0604020202020204" pitchFamily="34" charset="0"/>
                        <a:buChar char="•"/>
                      </a:pPr>
                      <a:r>
                        <a:rPr lang="en-US" sz="1400" b="0" i="0" u="none" strike="noStrike" dirty="0">
                          <a:solidFill>
                            <a:schemeClr val="tx1"/>
                          </a:solidFill>
                          <a:effectLst/>
                          <a:latin typeface="Arial" panose="020B0604020202020204" pitchFamily="34" charset="0"/>
                          <a:cs typeface="Arial" panose="020B0604020202020204" pitchFamily="34" charset="0"/>
                        </a:rPr>
                        <a:t>Health care professional</a:t>
                      </a:r>
                    </a:p>
                    <a:p>
                      <a:pPr marL="171450" indent="-171450" algn="l" fontAlgn="b">
                        <a:buFont typeface="Arial" panose="020B0604020202020204" pitchFamily="34" charset="0"/>
                        <a:buChar char="•"/>
                      </a:pPr>
                      <a:r>
                        <a:rPr lang="en-US" sz="1400" b="0" i="0" u="none" strike="noStrike" dirty="0">
                          <a:solidFill>
                            <a:schemeClr val="tx1"/>
                          </a:solidFill>
                          <a:effectLst/>
                          <a:latin typeface="Arial" panose="020B0604020202020204" pitchFamily="34" charset="0"/>
                          <a:cs typeface="Arial" panose="020B0604020202020204" pitchFamily="34" charset="0"/>
                        </a:rPr>
                        <a:t>Transparency in supply chain</a:t>
                      </a:r>
                    </a:p>
                  </a:txBody>
                  <a:tcPr marL="0" marR="0" marT="0" marB="0" anchor="ctr">
                    <a:noFill/>
                  </a:tcPr>
                </a:tc>
                <a:extLst>
                  <a:ext uri="{0D108BD9-81ED-4DB2-BD59-A6C34878D82A}">
                    <a16:rowId xmlns:a16="http://schemas.microsoft.com/office/drawing/2014/main" val="2354016713"/>
                  </a:ext>
                </a:extLst>
              </a:tr>
            </a:tbl>
          </a:graphicData>
        </a:graphic>
      </p:graphicFrame>
      <p:graphicFrame>
        <p:nvGraphicFramePr>
          <p:cNvPr id="225" name="Table 5">
            <a:extLst>
              <a:ext uri="{FF2B5EF4-FFF2-40B4-BE49-F238E27FC236}">
                <a16:creationId xmlns:a16="http://schemas.microsoft.com/office/drawing/2014/main" id="{33706943-7E1E-491A-AB76-17328D4374DC}"/>
              </a:ext>
            </a:extLst>
          </p:cNvPr>
          <p:cNvGraphicFramePr>
            <a:graphicFrameLocks noGrp="1"/>
          </p:cNvGraphicFramePr>
          <p:nvPr>
            <p:extLst>
              <p:ext uri="{D42A27DB-BD31-4B8C-83A1-F6EECF244321}">
                <p14:modId xmlns:p14="http://schemas.microsoft.com/office/powerpoint/2010/main" val="2012135091"/>
              </p:ext>
            </p:extLst>
          </p:nvPr>
        </p:nvGraphicFramePr>
        <p:xfrm>
          <a:off x="7851397" y="4967929"/>
          <a:ext cx="2510575" cy="1371600"/>
        </p:xfrm>
        <a:graphic>
          <a:graphicData uri="http://schemas.openxmlformats.org/drawingml/2006/table">
            <a:tbl>
              <a:tblPr firstRow="1" bandRow="1">
                <a:tableStyleId>{5C22544A-7EE6-4342-B048-85BDC9FD1C3A}</a:tableStyleId>
              </a:tblPr>
              <a:tblGrid>
                <a:gridCol w="2510575">
                  <a:extLst>
                    <a:ext uri="{9D8B030D-6E8A-4147-A177-3AD203B41FA5}">
                      <a16:colId xmlns:a16="http://schemas.microsoft.com/office/drawing/2014/main" val="204549843"/>
                    </a:ext>
                  </a:extLst>
                </a:gridCol>
              </a:tblGrid>
              <a:tr h="259041">
                <a:tc>
                  <a:txBody>
                    <a:bodyPr/>
                    <a:lstStyle/>
                    <a:p>
                      <a:pPr algn="ctr"/>
                      <a:r>
                        <a:rPr lang="en-US" sz="1400" b="0" i="0" dirty="0">
                          <a:solidFill>
                            <a:schemeClr val="bg1"/>
                          </a:solidFill>
                          <a:latin typeface="Arial" panose="020B0604020202020204" pitchFamily="34" charset="0"/>
                          <a:cs typeface="Arial" panose="020B0604020202020204" pitchFamily="34" charset="0"/>
                        </a:rPr>
                        <a:t>Germany Top 3</a:t>
                      </a:r>
                    </a:p>
                  </a:txBody>
                  <a:tcPr anchor="ctr">
                    <a:solidFill>
                      <a:schemeClr val="bg1">
                        <a:lumMod val="50000"/>
                      </a:schemeClr>
                    </a:solidFill>
                  </a:tcPr>
                </a:tc>
                <a:extLst>
                  <a:ext uri="{0D108BD9-81ED-4DB2-BD59-A6C34878D82A}">
                    <a16:rowId xmlns:a16="http://schemas.microsoft.com/office/drawing/2014/main" val="3644197670"/>
                  </a:ext>
                </a:extLst>
              </a:tr>
              <a:tr h="259041">
                <a:tc>
                  <a:txBody>
                    <a:bodyPr/>
                    <a:lstStyle/>
                    <a:p>
                      <a:pPr marL="285750" indent="-285750" algn="l" fontAlgn="b">
                        <a:buFont typeface="Arial" panose="020B0604020202020204" pitchFamily="34" charset="0"/>
                        <a:buChar char="•"/>
                      </a:pPr>
                      <a:r>
                        <a:rPr lang="en-US" sz="1400" b="0" u="none" strike="noStrike" dirty="0">
                          <a:solidFill>
                            <a:schemeClr val="tx1"/>
                          </a:solidFill>
                          <a:effectLst/>
                          <a:latin typeface="Arial" panose="020B0604020202020204" pitchFamily="34" charset="0"/>
                          <a:cs typeface="Arial" panose="020B0604020202020204" pitchFamily="34" charset="0"/>
                        </a:rPr>
                        <a:t>Certs &amp; Seals</a:t>
                      </a:r>
                    </a:p>
                    <a:p>
                      <a:pPr marL="285750" indent="-285750" algn="l" fontAlgn="b">
                        <a:buFont typeface="Arial" panose="020B0604020202020204" pitchFamily="34" charset="0"/>
                        <a:buChar char="•"/>
                      </a:pPr>
                      <a:r>
                        <a:rPr lang="en-US" sz="1400" b="0" u="none" strike="noStrike" dirty="0">
                          <a:solidFill>
                            <a:schemeClr val="tx1"/>
                          </a:solidFill>
                          <a:effectLst/>
                          <a:latin typeface="Arial" panose="020B0604020202020204" pitchFamily="34" charset="0"/>
                          <a:cs typeface="Arial" panose="020B0604020202020204" pitchFamily="34" charset="0"/>
                        </a:rPr>
                        <a:t>Brand values align</a:t>
                      </a:r>
                    </a:p>
                    <a:p>
                      <a:pPr marL="285750" indent="-285750" algn="l" fontAlgn="b">
                        <a:buFont typeface="Arial" panose="020B0604020202020204" pitchFamily="34" charset="0"/>
                        <a:buChar char="•"/>
                      </a:pPr>
                      <a:r>
                        <a:rPr lang="en-US" sz="1400" b="0" u="none" strike="noStrike" dirty="0">
                          <a:solidFill>
                            <a:schemeClr val="tx1"/>
                          </a:solidFill>
                          <a:effectLst/>
                          <a:latin typeface="Arial" panose="020B0604020202020204" pitchFamily="34" charset="0"/>
                          <a:cs typeface="Arial" panose="020B0604020202020204" pitchFamily="34" charset="0"/>
                        </a:rPr>
                        <a:t>Consistent product quality &amp; Health care professional</a:t>
                      </a:r>
                    </a:p>
                    <a:p>
                      <a:pPr marL="0" indent="0" algn="l" fontAlgn="b">
                        <a:buFont typeface="Arial" panose="020B0604020202020204" pitchFamily="34" charset="0"/>
                        <a:buNone/>
                      </a:pPr>
                      <a:endParaRPr lang="en-US" sz="1400" b="0" i="0" u="none" strike="noStrike" dirty="0">
                        <a:solidFill>
                          <a:srgbClr val="68A1B4"/>
                        </a:solidFill>
                        <a:effectLst/>
                        <a:latin typeface="Arial" panose="020B0604020202020204" pitchFamily="34" charset="0"/>
                        <a:cs typeface="Arial" panose="020B0604020202020204" pitchFamily="34" charset="0"/>
                      </a:endParaRPr>
                    </a:p>
                  </a:txBody>
                  <a:tcPr marL="0" marR="0" marT="0" marB="0" anchor="ctr">
                    <a:noFill/>
                  </a:tcPr>
                </a:tc>
                <a:extLst>
                  <a:ext uri="{0D108BD9-81ED-4DB2-BD59-A6C34878D82A}">
                    <a16:rowId xmlns:a16="http://schemas.microsoft.com/office/drawing/2014/main" val="2354016713"/>
                  </a:ext>
                </a:extLst>
              </a:tr>
            </a:tbl>
          </a:graphicData>
        </a:graphic>
      </p:graphicFrame>
    </p:spTree>
    <p:extLst>
      <p:ext uri="{BB962C8B-B14F-4D97-AF65-F5344CB8AC3E}">
        <p14:creationId xmlns:p14="http://schemas.microsoft.com/office/powerpoint/2010/main" val="19123380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CCDB-7F94-4FDD-834E-40D6B1A330C4}"/>
              </a:ext>
            </a:extLst>
          </p:cNvPr>
          <p:cNvSpPr>
            <a:spLocks noGrp="1"/>
          </p:cNvSpPr>
          <p:nvPr>
            <p:ph type="title"/>
          </p:nvPr>
        </p:nvSpPr>
        <p:spPr>
          <a:xfrm>
            <a:off x="1036504" y="268972"/>
            <a:ext cx="10515600" cy="661106"/>
          </a:xfrm>
        </p:spPr>
        <p:txBody>
          <a:bodyPr/>
          <a:lstStyle/>
          <a:p>
            <a:r>
              <a:rPr lang="en-US" sz="2800" dirty="0"/>
              <a:t>Transparency signals</a:t>
            </a:r>
          </a:p>
        </p:txBody>
      </p:sp>
      <p:graphicFrame>
        <p:nvGraphicFramePr>
          <p:cNvPr id="4" name="Content Placeholder 3">
            <a:extLst>
              <a:ext uri="{FF2B5EF4-FFF2-40B4-BE49-F238E27FC236}">
                <a16:creationId xmlns:a16="http://schemas.microsoft.com/office/drawing/2014/main" id="{F5BCA2F9-C49C-4300-9EB7-38B0DDCEA4D9}"/>
              </a:ext>
            </a:extLst>
          </p:cNvPr>
          <p:cNvGraphicFramePr>
            <a:graphicFrameLocks noGrp="1"/>
          </p:cNvGraphicFramePr>
          <p:nvPr>
            <p:ph idx="4294967295"/>
            <p:extLst>
              <p:ext uri="{D42A27DB-BD31-4B8C-83A1-F6EECF244321}">
                <p14:modId xmlns:p14="http://schemas.microsoft.com/office/powerpoint/2010/main" val="4061206780"/>
              </p:ext>
            </p:extLst>
          </p:nvPr>
        </p:nvGraphicFramePr>
        <p:xfrm>
          <a:off x="220337" y="6352411"/>
          <a:ext cx="10679160" cy="463018"/>
        </p:xfrm>
        <a:graphic>
          <a:graphicData uri="http://schemas.openxmlformats.org/drawingml/2006/table">
            <a:tbl>
              <a:tblPr/>
              <a:tblGrid>
                <a:gridCol w="10679160">
                  <a:extLst>
                    <a:ext uri="{9D8B030D-6E8A-4147-A177-3AD203B41FA5}">
                      <a16:colId xmlns:a16="http://schemas.microsoft.com/office/drawing/2014/main" val="2316150752"/>
                    </a:ext>
                  </a:extLst>
                </a:gridCol>
              </a:tblGrid>
              <a:tr h="463018">
                <a:tc>
                  <a:txBody>
                    <a:bodyPr/>
                    <a:lstStyle/>
                    <a:p>
                      <a:pPr algn="l" fontAlgn="b"/>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N=241 for Prebiotics Regular Users, N=460 for Prebiotics Irregular Users. </a:t>
                      </a:r>
                      <a:r>
                        <a:rPr lang="en-US" sz="1000" b="0" i="0" u="none" strike="noStrike" dirty="0">
                          <a:solidFill>
                            <a:schemeClr val="bg1">
                              <a:lumMod val="50000"/>
                            </a:schemeClr>
                          </a:solidFill>
                          <a:effectLst/>
                          <a:latin typeface="Arial" panose="020B0604020202020204" pitchFamily="34" charset="0"/>
                          <a:cs typeface="Arial" panose="020B0604020202020204" pitchFamily="34" charset="0"/>
                        </a:rPr>
                        <a:t>Question: “Which of the following items are the strongest signals that a supplement brand is operating transparently?”</a:t>
                      </a:r>
                    </a:p>
                  </a:txBody>
                  <a:tcPr marL="9525" marR="9525" marT="9525" anchor="b">
                    <a:lnL>
                      <a:noFill/>
                    </a:lnL>
                    <a:lnR>
                      <a:noFill/>
                    </a:lnR>
                    <a:lnT>
                      <a:noFill/>
                    </a:lnT>
                    <a:lnB>
                      <a:noFill/>
                    </a:lnB>
                  </a:tcPr>
                </a:tc>
                <a:extLst>
                  <a:ext uri="{0D108BD9-81ED-4DB2-BD59-A6C34878D82A}">
                    <a16:rowId xmlns:a16="http://schemas.microsoft.com/office/drawing/2014/main" val="1047821118"/>
                  </a:ext>
                </a:extLst>
              </a:tr>
            </a:tbl>
          </a:graphicData>
        </a:graphic>
      </p:graphicFrame>
      <p:graphicFrame>
        <p:nvGraphicFramePr>
          <p:cNvPr id="7" name="Chart 6">
            <a:extLst>
              <a:ext uri="{FF2B5EF4-FFF2-40B4-BE49-F238E27FC236}">
                <a16:creationId xmlns:a16="http://schemas.microsoft.com/office/drawing/2014/main" id="{795ADDCA-AE33-4B52-AE8B-7302A6944B92}"/>
              </a:ext>
            </a:extLst>
          </p:cNvPr>
          <p:cNvGraphicFramePr/>
          <p:nvPr>
            <p:extLst>
              <p:ext uri="{D42A27DB-BD31-4B8C-83A1-F6EECF244321}">
                <p14:modId xmlns:p14="http://schemas.microsoft.com/office/powerpoint/2010/main" val="2450120601"/>
              </p:ext>
            </p:extLst>
          </p:nvPr>
        </p:nvGraphicFramePr>
        <p:xfrm>
          <a:off x="0" y="1419194"/>
          <a:ext cx="12192000" cy="4913344"/>
        </p:xfrm>
        <a:graphic>
          <a:graphicData uri="http://schemas.openxmlformats.org/drawingml/2006/chart">
            <c:chart xmlns:c="http://schemas.openxmlformats.org/drawingml/2006/chart" xmlns:r="http://schemas.openxmlformats.org/officeDocument/2006/relationships" r:id="rId3"/>
          </a:graphicData>
        </a:graphic>
      </p:graphicFrame>
      <p:sp>
        <p:nvSpPr>
          <p:cNvPr id="5" name="Freeform 260">
            <a:extLst>
              <a:ext uri="{FF2B5EF4-FFF2-40B4-BE49-F238E27FC236}">
                <a16:creationId xmlns:a16="http://schemas.microsoft.com/office/drawing/2014/main" id="{596C8C63-4380-CE48-B3D4-BC749AC0F55C}"/>
              </a:ext>
            </a:extLst>
          </p:cNvPr>
          <p:cNvSpPr>
            <a:spLocks noChangeAspect="1" noEditPoints="1"/>
          </p:cNvSpPr>
          <p:nvPr/>
        </p:nvSpPr>
        <p:spPr bwMode="auto">
          <a:xfrm>
            <a:off x="1161227" y="820623"/>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3" name="TextBox 2">
            <a:extLst>
              <a:ext uri="{FF2B5EF4-FFF2-40B4-BE49-F238E27FC236}">
                <a16:creationId xmlns:a16="http://schemas.microsoft.com/office/drawing/2014/main" id="{94E43C63-0CD2-6843-A5DD-565E2EFC276E}"/>
              </a:ext>
            </a:extLst>
          </p:cNvPr>
          <p:cNvSpPr txBox="1"/>
          <p:nvPr/>
        </p:nvSpPr>
        <p:spPr>
          <a:xfrm>
            <a:off x="1620968" y="773766"/>
            <a:ext cx="9135872"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Quality seals are important for all supplement consumers</a:t>
            </a:r>
          </a:p>
          <a:p>
            <a:pPr marL="285750" indent="-285750">
              <a:buFont typeface="Arial" panose="020B0604020202020204" pitchFamily="34" charset="0"/>
              <a:buChar char="•"/>
            </a:pPr>
            <a:r>
              <a:rPr lang="en-US" sz="1600" dirty="0">
                <a:solidFill>
                  <a:srgbClr val="035153"/>
                </a:solidFill>
                <a:latin typeface="Arial" panose="020B0604020202020204" pitchFamily="34" charset="0"/>
                <a:cs typeface="Arial" panose="020B0604020202020204" pitchFamily="34" charset="0"/>
              </a:rPr>
              <a:t>Country of origin is more important to prebiotic users than other supplement categories</a:t>
            </a:r>
          </a:p>
        </p:txBody>
      </p:sp>
    </p:spTree>
    <p:extLst>
      <p:ext uri="{BB962C8B-B14F-4D97-AF65-F5344CB8AC3E}">
        <p14:creationId xmlns:p14="http://schemas.microsoft.com/office/powerpoint/2010/main" val="17842607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F3033-5A44-4EC6-B7C0-B1E65CB202FE}"/>
              </a:ext>
            </a:extLst>
          </p:cNvPr>
          <p:cNvSpPr>
            <a:spLocks noGrp="1"/>
          </p:cNvSpPr>
          <p:nvPr>
            <p:ph type="title"/>
          </p:nvPr>
        </p:nvSpPr>
        <p:spPr/>
        <p:txBody>
          <a:bodyPr/>
          <a:lstStyle/>
          <a:p>
            <a:r>
              <a:rPr lang="en-US" sz="2800" dirty="0">
                <a:latin typeface="Arial Black" panose="020B0A04020102020204" pitchFamily="34" charset="0"/>
                <a:cs typeface="Arial Bold" panose="020B0704020202020204" pitchFamily="34" charset="0"/>
              </a:rPr>
              <a:t>Transparency Purchase influence</a:t>
            </a:r>
          </a:p>
        </p:txBody>
      </p:sp>
      <p:graphicFrame>
        <p:nvGraphicFramePr>
          <p:cNvPr id="4" name="Content Placeholder 3">
            <a:extLst>
              <a:ext uri="{FF2B5EF4-FFF2-40B4-BE49-F238E27FC236}">
                <a16:creationId xmlns:a16="http://schemas.microsoft.com/office/drawing/2014/main" id="{E4B10B4B-C326-4F22-A4FD-F4A19AD51AA3}"/>
              </a:ext>
            </a:extLst>
          </p:cNvPr>
          <p:cNvGraphicFramePr>
            <a:graphicFrameLocks noGrp="1"/>
          </p:cNvGraphicFramePr>
          <p:nvPr>
            <p:ph idx="4294967295"/>
            <p:extLst>
              <p:ext uri="{D42A27DB-BD31-4B8C-83A1-F6EECF244321}">
                <p14:modId xmlns:p14="http://schemas.microsoft.com/office/powerpoint/2010/main" val="3548794420"/>
              </p:ext>
            </p:extLst>
          </p:nvPr>
        </p:nvGraphicFramePr>
        <p:xfrm>
          <a:off x="176270" y="6237092"/>
          <a:ext cx="10617200" cy="511563"/>
        </p:xfrm>
        <a:graphic>
          <a:graphicData uri="http://schemas.openxmlformats.org/drawingml/2006/table">
            <a:tbl>
              <a:tblPr/>
              <a:tblGrid>
                <a:gridCol w="10617200">
                  <a:extLst>
                    <a:ext uri="{9D8B030D-6E8A-4147-A177-3AD203B41FA5}">
                      <a16:colId xmlns:a16="http://schemas.microsoft.com/office/drawing/2014/main" val="3475730513"/>
                    </a:ext>
                  </a:extLst>
                </a:gridCol>
              </a:tblGrid>
              <a:tr h="511563">
                <a:tc>
                  <a:txBody>
                    <a:bodyPr/>
                    <a:lstStyle/>
                    <a:p>
                      <a:pPr algn="l" fontAlgn="b"/>
                      <a:r>
                        <a:rPr lang="en-US" sz="1000" dirty="0">
                          <a:solidFill>
                            <a:schemeClr val="bg1">
                              <a:lumMod val="50000"/>
                            </a:schemeClr>
                          </a:solidFill>
                          <a:latin typeface="Arial" panose="020B0604020202020204" pitchFamily="34" charset="0"/>
                          <a:cs typeface="Arial" panose="020B0604020202020204" pitchFamily="34" charset="0"/>
                        </a:rPr>
                        <a:t>Note: Regular Users indicated using supplement at least 4 times per week. N=241 for Prebiotics Regular Users, N=460 for Prebiotics Irregular Users. </a:t>
                      </a:r>
                      <a:r>
                        <a:rPr lang="en-US" sz="1000" b="0" i="0" u="none" strike="noStrike" dirty="0">
                          <a:solidFill>
                            <a:schemeClr val="bg1">
                              <a:lumMod val="50000"/>
                            </a:schemeClr>
                          </a:solidFill>
                          <a:effectLst/>
                          <a:latin typeface="Arial" panose="020B0604020202020204" pitchFamily="34" charset="0"/>
                          <a:cs typeface="Arial" panose="020B0604020202020204" pitchFamily="34" charset="0"/>
                        </a:rPr>
                        <a:t>Question: “How likely are you to purchase supplements from a manufacturer that provides transparency information on its label or website?”</a:t>
                      </a:r>
                    </a:p>
                  </a:txBody>
                  <a:tcPr marL="9525" marR="9525" marT="9525" anchor="b">
                    <a:lnL>
                      <a:noFill/>
                    </a:lnL>
                    <a:lnR>
                      <a:noFill/>
                    </a:lnR>
                    <a:lnT>
                      <a:noFill/>
                    </a:lnT>
                    <a:lnB>
                      <a:noFill/>
                    </a:lnB>
                  </a:tcPr>
                </a:tc>
                <a:extLst>
                  <a:ext uri="{0D108BD9-81ED-4DB2-BD59-A6C34878D82A}">
                    <a16:rowId xmlns:a16="http://schemas.microsoft.com/office/drawing/2014/main" val="1112593185"/>
                  </a:ext>
                </a:extLst>
              </a:tr>
            </a:tbl>
          </a:graphicData>
        </a:graphic>
      </p:graphicFrame>
      <p:graphicFrame>
        <p:nvGraphicFramePr>
          <p:cNvPr id="7" name="Chart 6">
            <a:extLst>
              <a:ext uri="{FF2B5EF4-FFF2-40B4-BE49-F238E27FC236}">
                <a16:creationId xmlns:a16="http://schemas.microsoft.com/office/drawing/2014/main" id="{48D17BF8-4E51-403C-A8C4-748E25AFA419}"/>
              </a:ext>
            </a:extLst>
          </p:cNvPr>
          <p:cNvGraphicFramePr/>
          <p:nvPr>
            <p:extLst>
              <p:ext uri="{D42A27DB-BD31-4B8C-83A1-F6EECF244321}">
                <p14:modId xmlns:p14="http://schemas.microsoft.com/office/powerpoint/2010/main" val="1700716039"/>
              </p:ext>
            </p:extLst>
          </p:nvPr>
        </p:nvGraphicFramePr>
        <p:xfrm>
          <a:off x="386946" y="1530874"/>
          <a:ext cx="11628784" cy="4741795"/>
        </p:xfrm>
        <a:graphic>
          <a:graphicData uri="http://schemas.openxmlformats.org/drawingml/2006/chart">
            <c:chart xmlns:c="http://schemas.openxmlformats.org/drawingml/2006/chart" xmlns:r="http://schemas.openxmlformats.org/officeDocument/2006/relationships" r:id="rId2"/>
          </a:graphicData>
        </a:graphic>
      </p:graphicFrame>
      <p:sp>
        <p:nvSpPr>
          <p:cNvPr id="5" name="Freeform 260">
            <a:extLst>
              <a:ext uri="{FF2B5EF4-FFF2-40B4-BE49-F238E27FC236}">
                <a16:creationId xmlns:a16="http://schemas.microsoft.com/office/drawing/2014/main" id="{9B989809-ACD4-1344-B4AF-C95471F94954}"/>
              </a:ext>
            </a:extLst>
          </p:cNvPr>
          <p:cNvSpPr>
            <a:spLocks noChangeAspect="1" noEditPoints="1"/>
          </p:cNvSpPr>
          <p:nvPr/>
        </p:nvSpPr>
        <p:spPr bwMode="auto">
          <a:xfrm>
            <a:off x="918856" y="919775"/>
            <a:ext cx="335018" cy="4572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rgbClr val="96B1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rgbClr val="96B1AD"/>
              </a:solidFill>
            </a:endParaRPr>
          </a:p>
        </p:txBody>
      </p:sp>
      <p:sp>
        <p:nvSpPr>
          <p:cNvPr id="3" name="TextBox 2">
            <a:extLst>
              <a:ext uri="{FF2B5EF4-FFF2-40B4-BE49-F238E27FC236}">
                <a16:creationId xmlns:a16="http://schemas.microsoft.com/office/drawing/2014/main" id="{530809C2-9023-3A49-8682-EAFF6271C211}"/>
              </a:ext>
            </a:extLst>
          </p:cNvPr>
          <p:cNvSpPr txBox="1"/>
          <p:nvPr/>
        </p:nvSpPr>
        <p:spPr>
          <a:xfrm>
            <a:off x="1531345" y="1026232"/>
            <a:ext cx="8317735" cy="369332"/>
          </a:xfrm>
          <a:prstGeom prst="rect">
            <a:avLst/>
          </a:prstGeom>
          <a:noFill/>
        </p:spPr>
        <p:txBody>
          <a:bodyPr wrap="square" rtlCol="0">
            <a:spAutoFit/>
          </a:bodyPr>
          <a:lstStyle/>
          <a:p>
            <a:r>
              <a:rPr lang="en-US" dirty="0">
                <a:solidFill>
                  <a:srgbClr val="035153"/>
                </a:solidFill>
                <a:latin typeface="Arial" panose="020B0604020202020204" pitchFamily="34" charset="0"/>
                <a:cs typeface="Arial" panose="020B0604020202020204" pitchFamily="34" charset="0"/>
              </a:rPr>
              <a:t>Transparency strongly influences purchase decision</a:t>
            </a:r>
          </a:p>
        </p:txBody>
      </p:sp>
    </p:spTree>
    <p:extLst>
      <p:ext uri="{BB962C8B-B14F-4D97-AF65-F5344CB8AC3E}">
        <p14:creationId xmlns:p14="http://schemas.microsoft.com/office/powerpoint/2010/main" val="3235315961"/>
      </p:ext>
    </p:extLst>
  </p:cSld>
  <p:clrMapOvr>
    <a:masterClrMapping/>
  </p:clrMapOvr>
</p:sld>
</file>

<file path=ppt/theme/theme1.xml><?xml version="1.0" encoding="utf-8"?>
<a:theme xmlns:a="http://schemas.openxmlformats.org/drawingml/2006/main" name="Office Theme">
  <a:themeElements>
    <a:clrScheme name="Custom 13">
      <a:dk1>
        <a:sysClr val="windowText" lastClr="000000"/>
      </a:dk1>
      <a:lt1>
        <a:sysClr val="window" lastClr="FFFFFF"/>
      </a:lt1>
      <a:dk2>
        <a:srgbClr val="17406D"/>
      </a:dk2>
      <a:lt2>
        <a:srgbClr val="60B2CC"/>
      </a:lt2>
      <a:accent1>
        <a:srgbClr val="CDF1EB"/>
      </a:accent1>
      <a:accent2>
        <a:srgbClr val="1E7466"/>
      </a:accent2>
      <a:accent3>
        <a:srgbClr val="B5EBE2"/>
      </a:accent3>
      <a:accent4>
        <a:srgbClr val="BFBFBF"/>
      </a:accent4>
      <a:accent5>
        <a:srgbClr val="595959"/>
      </a:accent5>
      <a:accent6>
        <a:srgbClr val="299B88"/>
      </a:accent6>
      <a:hlink>
        <a:srgbClr val="089CA2"/>
      </a:hlink>
      <a:folHlink>
        <a:srgbClr val="63D4C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9B633E8107E54FB670DC6414975700" ma:contentTypeVersion="4" ma:contentTypeDescription="Create a new document." ma:contentTypeScope="" ma:versionID="05060de88169b11dd2804c17de88e726">
  <xsd:schema xmlns:xsd="http://www.w3.org/2001/XMLSchema" xmlns:xs="http://www.w3.org/2001/XMLSchema" xmlns:p="http://schemas.microsoft.com/office/2006/metadata/properties" xmlns:ns2="9cf1ed34-62db-4245-8d82-4183ef48b777" xmlns:ns3="2389927b-8dd2-4f77-8474-a0b80b65518a" targetNamespace="http://schemas.microsoft.com/office/2006/metadata/properties" ma:root="true" ma:fieldsID="120863b5d91817df96adcf01fe5f09d3" ns2:_="" ns3:_="">
    <xsd:import namespace="9cf1ed34-62db-4245-8d82-4183ef48b777"/>
    <xsd:import namespace="2389927b-8dd2-4f77-8474-a0b80b6551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1ed34-62db-4245-8d82-4183ef48b7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89927b-8dd2-4f77-8474-a0b80b6551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389927b-8dd2-4f77-8474-a0b80b65518a">
      <UserInfo>
        <DisplayName>Len Monheit</DisplayName>
        <AccountId>14</AccountId>
        <AccountType/>
      </UserInfo>
      <UserInfo>
        <DisplayName>Traci Kantowski</DisplayName>
        <AccountId>12</AccountId>
        <AccountType/>
      </UserInfo>
    </SharedWithUsers>
  </documentManagement>
</p:properties>
</file>

<file path=customXml/itemProps1.xml><?xml version="1.0" encoding="utf-8"?>
<ds:datastoreItem xmlns:ds="http://schemas.openxmlformats.org/officeDocument/2006/customXml" ds:itemID="{E01F79FE-8B0E-41F5-906B-2E6911D9CF02}">
  <ds:schemaRefs>
    <ds:schemaRef ds:uri="2389927b-8dd2-4f77-8474-a0b80b65518a"/>
    <ds:schemaRef ds:uri="9cf1ed34-62db-4245-8d82-4183ef48b7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AABBBB-F20B-44BA-8A90-847CCA61F1CC}">
  <ds:schemaRefs>
    <ds:schemaRef ds:uri="http://schemas.microsoft.com/sharepoint/v3/contenttype/forms"/>
  </ds:schemaRefs>
</ds:datastoreItem>
</file>

<file path=customXml/itemProps3.xml><?xml version="1.0" encoding="utf-8"?>
<ds:datastoreItem xmlns:ds="http://schemas.openxmlformats.org/officeDocument/2006/customXml" ds:itemID="{51BCBB32-66BC-498A-8C7D-C4A72550C1DD}">
  <ds:schemaRefs>
    <ds:schemaRef ds:uri="http://purl.org/dc/terms/"/>
    <ds:schemaRef ds:uri="http://www.w3.org/XML/1998/namespace"/>
    <ds:schemaRef ds:uri="http://purl.org/dc/dcmitype/"/>
    <ds:schemaRef ds:uri="http://schemas.microsoft.com/office/infopath/2007/PartnerControls"/>
    <ds:schemaRef ds:uri="2389927b-8dd2-4f77-8474-a0b80b65518a"/>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9cf1ed34-62db-4245-8d82-4183ef48b777"/>
  </ds:schemaRefs>
</ds:datastoreItem>
</file>

<file path=docProps/app.xml><?xml version="1.0" encoding="utf-8"?>
<Properties xmlns="http://schemas.openxmlformats.org/officeDocument/2006/extended-properties" xmlns:vt="http://schemas.openxmlformats.org/officeDocument/2006/docPropsVTypes">
  <TotalTime>3907</TotalTime>
  <Words>8747</Words>
  <Application>Microsoft Office PowerPoint</Application>
  <PresentationFormat>Widescreen</PresentationFormat>
  <Paragraphs>958</Paragraphs>
  <Slides>102</Slides>
  <Notes>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102</vt:i4>
      </vt:variant>
    </vt:vector>
  </HeadingPairs>
  <TitlesOfParts>
    <vt:vector size="118" baseType="lpstr">
      <vt:lpstr>Arial</vt:lpstr>
      <vt:lpstr>Arial Black</vt:lpstr>
      <vt:lpstr>Arial Bold</vt:lpstr>
      <vt:lpstr>Calibri</vt:lpstr>
      <vt:lpstr>Calibri Light</vt:lpstr>
      <vt:lpstr>Grotesque</vt:lpstr>
      <vt:lpstr>Grotesque Light</vt:lpstr>
      <vt:lpstr>Helvetica</vt:lpstr>
      <vt:lpstr>Helvetica Light</vt:lpstr>
      <vt:lpstr>Lato Light</vt:lpstr>
      <vt:lpstr>Montserrat ExtraBold</vt:lpstr>
      <vt:lpstr>Montserrat Light</vt:lpstr>
      <vt:lpstr>Segoe UI</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GEOGRAPHIC Overview</vt:lpstr>
      <vt:lpstr>Demographics</vt:lpstr>
      <vt:lpstr>ETHNIC BACKGROUND</vt:lpstr>
      <vt:lpstr>PowerPoint Presentation</vt:lpstr>
      <vt:lpstr>Supplement Usage Levels</vt:lpstr>
      <vt:lpstr>HEALTH CONCERNS: BY USAGE LEVEL</vt:lpstr>
      <vt:lpstr>Health concerns: BY USAGE LEVEL</vt:lpstr>
      <vt:lpstr>Health Concerns: BY COUNTRY</vt:lpstr>
      <vt:lpstr>Health Concerns: BY COUNTRY</vt:lpstr>
      <vt:lpstr>Health concerns: 2018-2020 (US Data)</vt:lpstr>
      <vt:lpstr>Health attitudes</vt:lpstr>
      <vt:lpstr>what supplements they take  (Unaided Responses)</vt:lpstr>
      <vt:lpstr>Supplement spend</vt:lpstr>
      <vt:lpstr>PURCHASE LOCATION</vt:lpstr>
      <vt:lpstr>What brands do people buy?</vt:lpstr>
      <vt:lpstr>PowerPoint Presentation</vt:lpstr>
      <vt:lpstr>PowerPoint Presentation</vt:lpstr>
      <vt:lpstr>PowerPoint Presentation</vt:lpstr>
      <vt:lpstr>Differences emerge when excluding the top 3 supplement types</vt:lpstr>
      <vt:lpstr>Familiarity with usage</vt:lpstr>
      <vt:lpstr>Familiarity: 2018-2020 (US Data)</vt:lpstr>
      <vt:lpstr>Perceived Effectiveness</vt:lpstr>
      <vt:lpstr>Perceived Effectiveness Top 3 in each category</vt:lpstr>
      <vt:lpstr>Perceived Effectiveness </vt:lpstr>
      <vt:lpstr>PowerPoint Presentation</vt:lpstr>
      <vt:lpstr>PowerPoint Presentation</vt:lpstr>
      <vt:lpstr>Usage Levels</vt:lpstr>
      <vt:lpstr>PowerPoint Presentation</vt:lpstr>
      <vt:lpstr>USAGE LEVELS BY COUNTRY</vt:lpstr>
      <vt:lpstr>Change In Usage Levels</vt:lpstr>
      <vt:lpstr>Change In Usage Levels</vt:lpstr>
      <vt:lpstr>Change In Usage Levels: 2 YEAR TREND</vt:lpstr>
      <vt:lpstr>KEY ITC INSIGHT: covid-19 is driving increased use</vt:lpstr>
      <vt:lpstr>Change DUE TO COVID-19</vt:lpstr>
      <vt:lpstr>Average Monthly Spend</vt:lpstr>
      <vt:lpstr>Average Monthly Spend</vt:lpstr>
      <vt:lpstr>Average Monthly Spend</vt:lpstr>
      <vt:lpstr>PowerPoint Presentation</vt:lpstr>
      <vt:lpstr>Importance of Sustainability</vt:lpstr>
      <vt:lpstr>Importance of Sustainability</vt:lpstr>
      <vt:lpstr>Importance of Sustainability</vt:lpstr>
      <vt:lpstr>Signals of Brand Transparency</vt:lpstr>
      <vt:lpstr>Transparency Purchase Influence</vt:lpstr>
      <vt:lpstr>Reasons for Trust</vt:lpstr>
      <vt:lpstr>Supplement Selection Criteria</vt:lpstr>
      <vt:lpstr>SUPPLEMENT FORMAT PREFERENCES</vt:lpstr>
      <vt:lpstr>Important Supplement Characteristics</vt:lpstr>
      <vt:lpstr>Discouraging Purchase</vt:lpstr>
      <vt:lpstr>Discouraging Purchase</vt:lpstr>
      <vt:lpstr>Importance of branded Ingredients</vt:lpstr>
      <vt:lpstr>PowerPoint Presentation</vt:lpstr>
      <vt:lpstr>PowerPoint Presentation</vt:lpstr>
      <vt:lpstr>PowerPoint Presentation</vt:lpstr>
      <vt:lpstr>Gender Demographics: by country</vt:lpstr>
      <vt:lpstr>Age demographics: by country</vt:lpstr>
      <vt:lpstr>Ethnic background: by country</vt:lpstr>
      <vt:lpstr>Health CONCERNS: PREBIOTICS USERS By country</vt:lpstr>
      <vt:lpstr>PowerPoint Presentation</vt:lpstr>
      <vt:lpstr>PowerPoint Presentation</vt:lpstr>
      <vt:lpstr>Benefits of Prebiotics</vt:lpstr>
      <vt:lpstr>Benefits of Prebiotics: Top 5</vt:lpstr>
      <vt:lpstr>PowerPoint Presentation</vt:lpstr>
      <vt:lpstr>PowerPoint Presentation</vt:lpstr>
      <vt:lpstr>Familiarity by Age and income</vt:lpstr>
      <vt:lpstr>Familiarity: 2018-2020 (US DATA)</vt:lpstr>
      <vt:lpstr>Prebiotics Usage: By Country</vt:lpstr>
      <vt:lpstr>Prebiotics Usage: 2018-2020 (US DATA)</vt:lpstr>
      <vt:lpstr>Prebiotic Usage CHANGE</vt:lpstr>
      <vt:lpstr>Change in Usage Levels: By Country</vt:lpstr>
      <vt:lpstr>Perceived Effectiveness OF Prebiotics</vt:lpstr>
      <vt:lpstr>Effectiveness: 2018-2020 (Us DATA)</vt:lpstr>
      <vt:lpstr>Effectiveness: By Country</vt:lpstr>
      <vt:lpstr>Prebiotic Dosages </vt:lpstr>
      <vt:lpstr>PowerPoint Presentation</vt:lpstr>
      <vt:lpstr>Prebiotics Purchasing Decisions</vt:lpstr>
      <vt:lpstr>Prebiotics Purchasing Decision:  By Country</vt:lpstr>
      <vt:lpstr>Prebiotics Purchasing Decision:  2018-2020 (US Data)</vt:lpstr>
      <vt:lpstr>PREBIOTIC BRANDS</vt:lpstr>
      <vt:lpstr>What do prebiotics users spend?</vt:lpstr>
      <vt:lpstr>Monthly Spend on Prebiotics:  By Country</vt:lpstr>
      <vt:lpstr>Spend Comparison vs other Supplements</vt:lpstr>
      <vt:lpstr>Prebiotics user Yearly Spend:  2018-2020 (US DATA)</vt:lpstr>
      <vt:lpstr>Branded Ingredients</vt:lpstr>
      <vt:lpstr>Branded Ingredients:  comparison between supplements</vt:lpstr>
      <vt:lpstr>PowerPoint Presentation</vt:lpstr>
      <vt:lpstr>Trust</vt:lpstr>
      <vt:lpstr>Trusting in Supplements:  Prebiotics vs other categories</vt:lpstr>
      <vt:lpstr>Trust: all responses VS. Prebiotic users </vt:lpstr>
      <vt:lpstr>Trust: by country FOR PREBIOTIC USERS</vt:lpstr>
      <vt:lpstr>Transparency signals</vt:lpstr>
      <vt:lpstr>Transparency Purchase influence</vt:lpstr>
      <vt:lpstr>Sustainability impact</vt:lpstr>
      <vt:lpstr>Sustainability: Across Supplements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Traci Kantowski</dc:creator>
  <cp:lastModifiedBy>Caiti Dowden</cp:lastModifiedBy>
  <cp:revision>146</cp:revision>
  <dcterms:created xsi:type="dcterms:W3CDTF">2020-10-28T23:41:30Z</dcterms:created>
  <dcterms:modified xsi:type="dcterms:W3CDTF">2021-07-18T18:55:48Z</dcterms:modified>
</cp:coreProperties>
</file>