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8" r:id="rId6"/>
    <p:sldId id="284" r:id="rId7"/>
    <p:sldId id="279" r:id="rId8"/>
    <p:sldId id="283" r:id="rId9"/>
    <p:sldId id="298" r:id="rId10"/>
    <p:sldId id="305" r:id="rId11"/>
    <p:sldId id="307" r:id="rId12"/>
    <p:sldId id="273" r:id="rId13"/>
    <p:sldId id="313" r:id="rId14"/>
    <p:sldId id="326" r:id="rId15"/>
    <p:sldId id="291" r:id="rId16"/>
    <p:sldId id="322" r:id="rId17"/>
    <p:sldId id="323" r:id="rId18"/>
    <p:sldId id="327" r:id="rId19"/>
    <p:sldId id="324" r:id="rId20"/>
    <p:sldId id="328" r:id="rId21"/>
    <p:sldId id="329"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1"/>
    <a:srgbClr val="F0F3F6"/>
    <a:srgbClr val="074D40"/>
    <a:srgbClr val="FFFFFF"/>
    <a:srgbClr val="074D42"/>
    <a:srgbClr val="F0F2F6"/>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57" autoAdjust="0"/>
    <p:restoredTop sz="94632"/>
  </p:normalViewPr>
  <p:slideViewPr>
    <p:cSldViewPr snapToGrid="0">
      <p:cViewPr varScale="1">
        <p:scale>
          <a:sx n="102" d="100"/>
          <a:sy n="102" d="100"/>
        </p:scale>
        <p:origin x="440"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Research Expansion</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 Microbiome</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Synbiotics &amp; Combination Products</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Mental Health &amp; Wellness</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Health Care Innovations</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Soda /Pop</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Animal / Pet Health</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Animal / Pet Health</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 Microbiome</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Synbiotics &amp; Combination Products</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Mental Health &amp; Wellness</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Soda /Pop</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Health Care Innovations</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Research Expansion</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4/10/24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7</a:t>
            </a:fld>
            <a:endParaRPr lang="en-US"/>
          </a:p>
        </p:txBody>
      </p:sp>
    </p:spTree>
    <p:extLst>
      <p:ext uri="{BB962C8B-B14F-4D97-AF65-F5344CB8AC3E}">
        <p14:creationId xmlns:p14="http://schemas.microsoft.com/office/powerpoint/2010/main" val="9103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15</a:t>
            </a:fld>
            <a:endParaRPr lang="en-US"/>
          </a:p>
        </p:txBody>
      </p:sp>
    </p:spTree>
    <p:extLst>
      <p:ext uri="{BB962C8B-B14F-4D97-AF65-F5344CB8AC3E}">
        <p14:creationId xmlns:p14="http://schemas.microsoft.com/office/powerpoint/2010/main" val="1670624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
        <p:nvSpPr>
          <p:cNvPr id="2" name="TextBox 1">
            <a:extLst>
              <a:ext uri="{FF2B5EF4-FFF2-40B4-BE49-F238E27FC236}">
                <a16:creationId xmlns:a16="http://schemas.microsoft.com/office/drawing/2014/main" id="{220C8CFB-8B94-F4A6-7C02-821700C3031A}"/>
              </a:ext>
            </a:extLst>
          </p:cNvPr>
          <p:cNvSpPr txBox="1"/>
          <p:nvPr userDrawn="1"/>
        </p:nvSpPr>
        <p:spPr>
          <a:xfrm>
            <a:off x="0" y="6534832"/>
            <a:ext cx="121920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Confidential for GPA Members Only</a:t>
            </a:r>
          </a:p>
        </p:txBody>
      </p:sp>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nutritioninsight.com/news/beyond-the-headlines-clasado-biosciences-spots-growing-opportunities-for-prebiotics-ai-empowered-cannabinoids.html" TargetMode="External"/><Relationship Id="rId13" Type="http://schemas.openxmlformats.org/officeDocument/2006/relationships/image" Target="../media/image20.png"/><Relationship Id="rId18" Type="http://schemas.openxmlformats.org/officeDocument/2006/relationships/hyperlink" Target="https://www.nutritionaloutlook.com/view/synbiotics-the-next-wave-in-microbiome-health" TargetMode="External"/><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hyperlink" Target="https://www.foodnavigator-usa.com/Article/2024/02/29/smoove-s-prebiotic-beverages-place-african-culture-in-the-spotlight" TargetMode="External"/><Relationship Id="rId17" Type="http://schemas.openxmlformats.org/officeDocument/2006/relationships/image" Target="../media/image22.png"/><Relationship Id="rId2" Type="http://schemas.openxmlformats.org/officeDocument/2006/relationships/hyperlink" Target="https://www.nutraingredients.com/Article/2024/01/09/b-group-vitamins-show-potential-as-prebiotic-candidates" TargetMode="External"/><Relationship Id="rId16" Type="http://schemas.openxmlformats.org/officeDocument/2006/relationships/hyperlink" Target="https://www.mdpi.com/2072-6643/16/6/778" TargetMode="External"/><Relationship Id="rId1" Type="http://schemas.openxmlformats.org/officeDocument/2006/relationships/slideLayout" Target="../slideLayouts/slideLayout8.xml"/><Relationship Id="rId6" Type="http://schemas.openxmlformats.org/officeDocument/2006/relationships/hyperlink" Target="https://www.nutritioninsight.com/news/tagatose-becomes-first-sweetener-to-attain-nutrastrong-prebiotic-verified-certification.html" TargetMode="External"/><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hyperlink" Target="https://www.foodnavigator.com/Article/2024/02/21/beverage-trends-from-prebiotic-soda-to-lower-alcohol-consumption" TargetMode="External"/><Relationship Id="rId19" Type="http://schemas.openxmlformats.org/officeDocument/2006/relationships/image" Target="../media/image23.png"/><Relationship Id="rId4" Type="http://schemas.openxmlformats.org/officeDocument/2006/relationships/hyperlink" Target="https://www.nutraingredients.com/Article/2024/03/04/uk-twins-cohort-shows-prebiotics-may-boost-cognitive-function" TargetMode="External"/><Relationship Id="rId9" Type="http://schemas.openxmlformats.org/officeDocument/2006/relationships/image" Target="../media/image18.png"/><Relationship Id="rId14" Type="http://schemas.openxmlformats.org/officeDocument/2006/relationships/hyperlink" Target="https://www.nutraingredients-usa.com/Article/2024/01/03/Prebiotics-boost-iron-absorption-for-at-risk-infants-R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orbes.com/sites/joanneshurvell/2024/03/27/gut-health-essential-foods-supplements-and-the-microbiomes-role/?sh=238d6980262c"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womenshealthmag.com/health/g46381734/best-fiber-supplement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enshealth.com/health/a60215344/users-guide-to-gut-microbiom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sychologytoday.com/intl/blog/mood-by-microbe/202403/can-fiber-improve-cognition-in-the-elderly"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verydayhealth.com/digestive-health/are-legumes-good-for-your-gut-health/"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atthis.com/healthy-drink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mindbodygreen.com/articles/fiber-supplement-may-strengthen-your-memory"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beautybay.com/edited/scalp-care-routine/"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www.huffpost.com/entry/best-psoriasis-products_l_660342b5e4b00bf7a1196285"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phys.org/news/2024-03-impact-synbiotic-supplements-gut-microbiome.html" TargetMode="External"/><Relationship Id="rId5" Type="http://schemas.openxmlformats.org/officeDocument/2006/relationships/hyperlink" Target="https://uk.style.yahoo.com/constantly-bloated-nutritionists-want-know-175500958.html" TargetMode="External"/><Relationship Id="rId4" Type="http://schemas.openxmlformats.org/officeDocument/2006/relationships/hyperlink" Target="https://www.yahoo.com/lifestyle/prebiotics-weight-loss-fiber-helping-160538380.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refrigeratedfrozenfood.com/articles/102479-bubbies-to-release-worlds-first-and-only-fermented-pickle-chip" TargetMode="External"/><Relationship Id="rId2" Type="http://schemas.openxmlformats.org/officeDocument/2006/relationships/hyperlink" Target="https://www.foodbev.com/news/beech-nut-introduces-prebiotic-offerings-and-new-snacks-for-infants/" TargetMode="External"/><Relationship Id="rId1" Type="http://schemas.openxmlformats.org/officeDocument/2006/relationships/slideLayout" Target="../slideLayouts/slideLayout8.xml"/><Relationship Id="rId6" Type="http://schemas.openxmlformats.org/officeDocument/2006/relationships/hyperlink" Target="https://www.foodbev.com/news/biotiful-unveils-ambient-meal-boosters-to-enhance-gut-health/" TargetMode="External"/><Relationship Id="rId5" Type="http://schemas.openxmlformats.org/officeDocument/2006/relationships/hyperlink" Target="https://www.sportskeeda.com/lifestyle/beyonce-s-haircare-brand-cecred-now-live-products-details-explored" TargetMode="External"/><Relationship Id="rId4" Type="http://schemas.openxmlformats.org/officeDocument/2006/relationships/hyperlink" Target="https://bnnbreaking.com/breaking-news/health/ombre-revolutionizes-gut-health-market-with-launch-of-innovative-symbiotic-and-green-prebiotic-products-at-expo-wes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21444"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b="1" spc="300" dirty="0">
                <a:solidFill>
                  <a:srgbClr val="074D42"/>
                </a:solidFill>
                <a:latin typeface="Arial" panose="020B0604020202020204" pitchFamily="34" charset="0"/>
                <a:cs typeface="Arial" panose="020B0604020202020204" pitchFamily="34" charset="0"/>
              </a:rPr>
              <a:t>Q1 2024</a:t>
            </a:r>
            <a:endParaRPr lang="en-US" sz="2400" b="1" spc="300" dirty="0">
              <a:solidFill>
                <a:srgbClr val="074D4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A99F9F6-2BF7-4D25-1625-371567E09FBA}"/>
              </a:ext>
            </a:extLst>
          </p:cNvPr>
          <p:cNvGrpSpPr/>
          <p:nvPr/>
        </p:nvGrpSpPr>
        <p:grpSpPr>
          <a:xfrm>
            <a:off x="-1144416" y="185055"/>
            <a:ext cx="13419620" cy="6858000"/>
            <a:chOff x="-1227620" y="0"/>
            <a:chExt cx="13419620" cy="6858000"/>
          </a:xfrm>
        </p:grpSpPr>
        <p:cxnSp>
          <p:nvCxnSpPr>
            <p:cNvPr id="5" name="Straight Connector 4">
              <a:extLst>
                <a:ext uri="{FF2B5EF4-FFF2-40B4-BE49-F238E27FC236}">
                  <a16:creationId xmlns:a16="http://schemas.microsoft.com/office/drawing/2014/main" id="{CCD910E1-9DBE-685D-768E-2744D46C7B44}"/>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025EF2-6AE1-FC9F-ABAD-3962F5E44DE4}"/>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4F20E-9CD5-C1A5-7F59-FF720C8F0B00}"/>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AC9B8A-0EC8-4A8B-E0A7-DD6B8A32E2D3}"/>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EF8BFB-CDFB-B993-D802-2F70F876947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ED9385-0490-D7F0-D852-B2252B904378}"/>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4" name="Picture 3" descr="A group of pills with different colors&#10;&#10;Description automatically generated">
            <a:hlinkClick r:id="rId2"/>
            <a:extLst>
              <a:ext uri="{FF2B5EF4-FFF2-40B4-BE49-F238E27FC236}">
                <a16:creationId xmlns:a16="http://schemas.microsoft.com/office/drawing/2014/main" id="{AF366898-059D-BAFA-C0DC-4B6F2A13E676}"/>
              </a:ext>
            </a:extLst>
          </p:cNvPr>
          <p:cNvPicPr>
            <a:picLocks noChangeAspect="1"/>
          </p:cNvPicPr>
          <p:nvPr/>
        </p:nvPicPr>
        <p:blipFill rotWithShape="1">
          <a:blip r:embed="rId3">
            <a:extLst>
              <a:ext uri="{28A0092B-C50C-407E-A947-70E740481C1C}">
                <a14:useLocalDpi xmlns:a14="http://schemas.microsoft.com/office/drawing/2010/main" val="0"/>
              </a:ext>
            </a:extLst>
          </a:blip>
          <a:srcRect r="6526"/>
          <a:stretch/>
        </p:blipFill>
        <p:spPr>
          <a:xfrm>
            <a:off x="40364" y="1503966"/>
            <a:ext cx="2694379" cy="2194560"/>
          </a:xfrm>
          <a:prstGeom prst="rect">
            <a:avLst/>
          </a:prstGeom>
        </p:spPr>
      </p:pic>
      <p:pic>
        <p:nvPicPr>
          <p:cNvPr id="8" name="Picture 7" descr="Two women sitting on a bench&#10;&#10;Description automatically generated">
            <a:hlinkClick r:id="rId4"/>
            <a:extLst>
              <a:ext uri="{FF2B5EF4-FFF2-40B4-BE49-F238E27FC236}">
                <a16:creationId xmlns:a16="http://schemas.microsoft.com/office/drawing/2014/main" id="{D73479A0-9E66-89DA-E349-80B8C6541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134" y="3969829"/>
            <a:ext cx="2643550" cy="2103120"/>
          </a:xfrm>
          <a:prstGeom prst="rect">
            <a:avLst/>
          </a:prstGeom>
        </p:spPr>
      </p:pic>
      <p:pic>
        <p:nvPicPr>
          <p:cNvPr id="14" name="Picture 13" descr="A screenshot of a phone&#10;&#10;Description automatically generated">
            <a:hlinkClick r:id="rId6"/>
            <a:extLst>
              <a:ext uri="{FF2B5EF4-FFF2-40B4-BE49-F238E27FC236}">
                <a16:creationId xmlns:a16="http://schemas.microsoft.com/office/drawing/2014/main" id="{9AF5B8C6-40F7-043D-FBD9-68CF1A5808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79" y="3783141"/>
            <a:ext cx="3988240" cy="1188720"/>
          </a:xfrm>
          <a:prstGeom prst="rect">
            <a:avLst/>
          </a:prstGeom>
        </p:spPr>
      </p:pic>
      <p:pic>
        <p:nvPicPr>
          <p:cNvPr id="20" name="Picture 19" descr="A screenshot of a cell phone&#10;&#10;Description automatically generated">
            <a:hlinkClick r:id="rId8"/>
            <a:extLst>
              <a:ext uri="{FF2B5EF4-FFF2-40B4-BE49-F238E27FC236}">
                <a16:creationId xmlns:a16="http://schemas.microsoft.com/office/drawing/2014/main" id="{16BC5743-0030-C17D-8D99-489EDA74B3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68" y="5056476"/>
            <a:ext cx="4068064" cy="1188720"/>
          </a:xfrm>
          <a:prstGeom prst="rect">
            <a:avLst/>
          </a:prstGeom>
        </p:spPr>
      </p:pic>
      <p:pic>
        <p:nvPicPr>
          <p:cNvPr id="24" name="Picture 23" descr="A person and person holding cans&#10;&#10;Description automatically generated">
            <a:hlinkClick r:id="rId10"/>
            <a:extLst>
              <a:ext uri="{FF2B5EF4-FFF2-40B4-BE49-F238E27FC236}">
                <a16:creationId xmlns:a16="http://schemas.microsoft.com/office/drawing/2014/main" id="{A66F5AB3-6119-A324-55C5-2930CEC897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5631" y="3969829"/>
            <a:ext cx="2650061" cy="2103120"/>
          </a:xfrm>
          <a:prstGeom prst="rect">
            <a:avLst/>
          </a:prstGeom>
        </p:spPr>
      </p:pic>
      <p:pic>
        <p:nvPicPr>
          <p:cNvPr id="27" name="Picture 26" descr="A bowl of red flowers&#10;&#10;Description automatically generated">
            <a:hlinkClick r:id="rId12"/>
            <a:extLst>
              <a:ext uri="{FF2B5EF4-FFF2-40B4-BE49-F238E27FC236}">
                <a16:creationId xmlns:a16="http://schemas.microsoft.com/office/drawing/2014/main" id="{1C974B96-B077-9134-4E0D-A90DAE3A6E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8211" y="1503966"/>
            <a:ext cx="3341891" cy="2194560"/>
          </a:xfrm>
          <a:prstGeom prst="rect">
            <a:avLst/>
          </a:prstGeom>
        </p:spPr>
      </p:pic>
      <p:pic>
        <p:nvPicPr>
          <p:cNvPr id="29" name="Picture 28" descr="A screenshot of a cell phone&#10;&#10;Description automatically generated">
            <a:hlinkClick r:id="rId14"/>
            <a:extLst>
              <a:ext uri="{FF2B5EF4-FFF2-40B4-BE49-F238E27FC236}">
                <a16:creationId xmlns:a16="http://schemas.microsoft.com/office/drawing/2014/main" id="{635A6FDC-8EE1-3695-2587-031EEAB20A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21819" y="3959196"/>
            <a:ext cx="2644832" cy="2103120"/>
          </a:xfrm>
          <a:prstGeom prst="rect">
            <a:avLst/>
          </a:prstGeom>
        </p:spPr>
      </p:pic>
      <p:sp>
        <p:nvSpPr>
          <p:cNvPr id="30" name="Oval 29">
            <a:extLst>
              <a:ext uri="{FF2B5EF4-FFF2-40B4-BE49-F238E27FC236}">
                <a16:creationId xmlns:a16="http://schemas.microsoft.com/office/drawing/2014/main" id="{FA7991EE-8E37-94E9-0186-E14C4234C968}"/>
              </a:ext>
            </a:extLst>
          </p:cNvPr>
          <p:cNvSpPr>
            <a:spLocks noChangeAspect="1"/>
          </p:cNvSpPr>
          <p:nvPr/>
        </p:nvSpPr>
        <p:spPr>
          <a:xfrm>
            <a:off x="3819035" y="3801735"/>
            <a:ext cx="274320" cy="274320"/>
          </a:xfrm>
          <a:prstGeom prst="ellipse">
            <a:avLst/>
          </a:prstGeom>
          <a:solidFill>
            <a:srgbClr val="F0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778BCCD-F60A-08D9-9F16-F6496469E412}"/>
              </a:ext>
            </a:extLst>
          </p:cNvPr>
          <p:cNvSpPr>
            <a:spLocks noChangeAspect="1"/>
          </p:cNvSpPr>
          <p:nvPr/>
        </p:nvSpPr>
        <p:spPr>
          <a:xfrm>
            <a:off x="3829729" y="5067109"/>
            <a:ext cx="274320" cy="274320"/>
          </a:xfrm>
          <a:prstGeom prst="ellipse">
            <a:avLst/>
          </a:prstGeom>
          <a:solidFill>
            <a:srgbClr val="F0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green and white background with text&#10;&#10;Description automatically generated">
            <a:hlinkClick r:id="rId16"/>
            <a:extLst>
              <a:ext uri="{FF2B5EF4-FFF2-40B4-BE49-F238E27FC236}">
                <a16:creationId xmlns:a16="http://schemas.microsoft.com/office/drawing/2014/main" id="{DEB46B15-3ABC-5FF4-12A8-F39A49F9CED0}"/>
              </a:ext>
            </a:extLst>
          </p:cNvPr>
          <p:cNvPicPr>
            <a:picLocks noChangeAspect="1"/>
          </p:cNvPicPr>
          <p:nvPr/>
        </p:nvPicPr>
        <p:blipFill rotWithShape="1">
          <a:blip r:embed="rId17">
            <a:extLst>
              <a:ext uri="{28A0092B-C50C-407E-A947-70E740481C1C}">
                <a14:useLocalDpi xmlns:a14="http://schemas.microsoft.com/office/drawing/2010/main" val="0"/>
              </a:ext>
            </a:extLst>
          </a:blip>
          <a:srcRect r="6571"/>
          <a:stretch/>
        </p:blipFill>
        <p:spPr>
          <a:xfrm>
            <a:off x="6105708" y="1503966"/>
            <a:ext cx="2694379" cy="2194560"/>
          </a:xfrm>
          <a:prstGeom prst="rect">
            <a:avLst/>
          </a:prstGeom>
        </p:spPr>
      </p:pic>
      <p:pic>
        <p:nvPicPr>
          <p:cNvPr id="3" name="Picture 2" descr="A doctor holding a sign&#10;&#10;Description automatically generated">
            <a:hlinkClick r:id="rId18"/>
            <a:extLst>
              <a:ext uri="{FF2B5EF4-FFF2-40B4-BE49-F238E27FC236}">
                <a16:creationId xmlns:a16="http://schemas.microsoft.com/office/drawing/2014/main" id="{6C975A7A-C04C-B204-EA83-C77DB94A10CD}"/>
              </a:ext>
            </a:extLst>
          </p:cNvPr>
          <p:cNvPicPr>
            <a:picLocks noChangeAspect="1"/>
          </p:cNvPicPr>
          <p:nvPr/>
        </p:nvPicPr>
        <p:blipFill rotWithShape="1">
          <a:blip r:embed="rId19">
            <a:extLst>
              <a:ext uri="{28A0092B-C50C-407E-A947-70E740481C1C}">
                <a14:useLocalDpi xmlns:a14="http://schemas.microsoft.com/office/drawing/2010/main" val="0"/>
              </a:ext>
            </a:extLst>
          </a:blip>
          <a:srcRect l="2" r="5339"/>
          <a:stretch/>
        </p:blipFill>
        <p:spPr>
          <a:xfrm>
            <a:off x="2752868" y="1503966"/>
            <a:ext cx="3334715" cy="2194560"/>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41400" y="1168373"/>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Forbes</a:t>
            </a:r>
          </a:p>
          <a:p>
            <a:r>
              <a:rPr lang="en-US" sz="3200" dirty="0">
                <a:solidFill>
                  <a:schemeClr val="tx1">
                    <a:lumMod val="75000"/>
                    <a:lumOff val="25000"/>
                  </a:schemeClr>
                </a:solidFill>
                <a:latin typeface="Arial" panose="020B0604020202020204" pitchFamily="34" charset="0"/>
                <a:cs typeface="Arial" panose="020B0604020202020204" pitchFamily="34" charset="0"/>
              </a:rPr>
              <a:t>UVM 81,472,794</a:t>
            </a:r>
          </a:p>
        </p:txBody>
      </p:sp>
      <p:sp>
        <p:nvSpPr>
          <p:cNvPr id="4" name="TextBox 3">
            <a:extLst>
              <a:ext uri="{FF2B5EF4-FFF2-40B4-BE49-F238E27FC236}">
                <a16:creationId xmlns:a16="http://schemas.microsoft.com/office/drawing/2014/main" id="{3AEB94E0-D27C-48DE-ABB7-B18FBE8BC9D8}"/>
              </a:ext>
            </a:extLst>
          </p:cNvPr>
          <p:cNvSpPr txBox="1"/>
          <p:nvPr/>
        </p:nvSpPr>
        <p:spPr>
          <a:xfrm>
            <a:off x="441400" y="2527842"/>
            <a:ext cx="5502202"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Why is a healthy gut microbiome so important? According to the National Health Service UK, with an estimated 13 million people suffering from gut issues, including IBS and 10-15% worldwide, it’s no surprise that there’s an appetite to learn why and how to best manage symptoms. The microbiome consists of trillions of living bacteria, viruses, fungi and other microbes inside your gut that play essential roles in digestion, immune system regulation and overall health.</a:t>
            </a:r>
          </a:p>
        </p:txBody>
      </p:sp>
      <p:pic>
        <p:nvPicPr>
          <p:cNvPr id="8" name="Picture 7" descr="A group of bottles of liquid&#10;&#10;Description automatically generated">
            <a:hlinkClick r:id="rId2"/>
            <a:extLst>
              <a:ext uri="{FF2B5EF4-FFF2-40B4-BE49-F238E27FC236}">
                <a16:creationId xmlns:a16="http://schemas.microsoft.com/office/drawing/2014/main" id="{E3EC1782-866E-DA9D-0143-CFBB93B0F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530074"/>
            <a:ext cx="5448300" cy="3479800"/>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194910" y="100500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Women’s Health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18,587,241</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194910" y="2328447"/>
            <a:ext cx="5506771"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heard about a super-nutrient that could help protect against chronic diseases, improve your gut health, and help keep your digestion running at a healthy pace, you'd almost certainly want in. There's good news and bad news. First, the good news: This nutrient exists, and it's easy to access—fiber. The bad news: According to a recent report by the American Society for Nutrition, only seven percent of American adults are consuming their daily recommended intake of fiber.</a:t>
            </a:r>
          </a:p>
        </p:txBody>
      </p:sp>
      <p:pic>
        <p:nvPicPr>
          <p:cNvPr id="5" name="Picture 4" descr="A close up of a bottle&#10;&#10;Description automatically generated">
            <a:hlinkClick r:id="rId2"/>
            <a:extLst>
              <a:ext uri="{FF2B5EF4-FFF2-40B4-BE49-F238E27FC236}">
                <a16:creationId xmlns:a16="http://schemas.microsoft.com/office/drawing/2014/main" id="{2D127DC3-C64B-C491-D6BA-9B63EAB06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45" y="1301750"/>
            <a:ext cx="5321300" cy="4254500"/>
          </a:xfrm>
          <a:prstGeom prst="rect">
            <a:avLst/>
          </a:prstGeom>
        </p:spPr>
      </p:pic>
    </p:spTree>
    <p:extLst>
      <p:ext uri="{BB962C8B-B14F-4D97-AF65-F5344CB8AC3E}">
        <p14:creationId xmlns:p14="http://schemas.microsoft.com/office/powerpoint/2010/main" val="317458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Men’s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21,414,233</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356310"/>
            <a:ext cx="5298547"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"Our bodies are quite clever,” says Jack Gilbert, Ph.D., a microbiologist at UC San Diego and the director of the Microbiome and Metagenomics Center. Enzymes our bodies make help us digest what we’re able to, then we rely on microbes—mainly bacteria in the colon—to digest the rest. Like you, microbes “poop” out by-products they can’t process. Depending on what they’re eating, these by-products can cause gas and other issues, or their “waste” can be useful things like vitamins B and K. An out-of-whack microbial mix is linked to common digestive ailments as well as Crohn’s disease and ulcerative colitis.</a:t>
            </a:r>
          </a:p>
        </p:txBody>
      </p:sp>
      <p:pic>
        <p:nvPicPr>
          <p:cNvPr id="4" name="Picture 3" descr="A human body with a digestive system&#10;&#10;Description automatically generated">
            <a:hlinkClick r:id="rId2"/>
            <a:extLst>
              <a:ext uri="{FF2B5EF4-FFF2-40B4-BE49-F238E27FC236}">
                <a16:creationId xmlns:a16="http://schemas.microsoft.com/office/drawing/2014/main" id="{422F9CAE-3A90-78E0-EA98-726680B1A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30350"/>
            <a:ext cx="5435600" cy="3797300"/>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2077" y="872811"/>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Psychology Today</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14,075,557</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5812077" y="2251829"/>
            <a:ext cx="59949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new study has found that a simple prebiotic could boost beneficial bacteria in the gut and improve scores on a cognitive test in people over 65. This could be fantastic news to those worried about the seemingly inevitable descent into dementia as we age. The study, conducted by Clare </a:t>
            </a:r>
            <a:r>
              <a:rPr lang="en-US" dirty="0" err="1">
                <a:latin typeface="Arial" panose="020B0604020202020204" pitchFamily="34" charset="0"/>
                <a:cs typeface="Arial" panose="020B0604020202020204" pitchFamily="34" charset="0"/>
              </a:rPr>
              <a:t>Steves</a:t>
            </a:r>
            <a:r>
              <a:rPr lang="en-US" dirty="0">
                <a:latin typeface="Arial" panose="020B0604020202020204" pitchFamily="34" charset="0"/>
                <a:cs typeface="Arial" panose="020B0604020202020204" pitchFamily="34" charset="0"/>
              </a:rPr>
              <a:t>, Mary </a:t>
            </a:r>
            <a:r>
              <a:rPr lang="en-US" dirty="0" err="1">
                <a:latin typeface="Arial" panose="020B0604020202020204" pitchFamily="34" charset="0"/>
                <a:cs typeface="Arial" panose="020B0604020202020204" pitchFamily="34" charset="0"/>
              </a:rPr>
              <a: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Lochlainn</a:t>
            </a:r>
            <a:r>
              <a:rPr lang="en-US" dirty="0">
                <a:latin typeface="Arial" panose="020B0604020202020204" pitchFamily="34" charset="0"/>
                <a:cs typeface="Arial" panose="020B0604020202020204" pitchFamily="34" charset="0"/>
              </a:rPr>
              <a:t>, Kevin Whelan, and colleagues at King’s College, London, found that the people taking a prebiotic fiber had significantly better scores on a test called the paired associates learning test. This visual-memory test is often used to detect early signs of Alzheimer's.</a:t>
            </a:r>
          </a:p>
        </p:txBody>
      </p:sp>
      <p:pic>
        <p:nvPicPr>
          <p:cNvPr id="5" name="Picture 4" descr="A person holding a pill&#10;&#10;Description automatically generated">
            <a:hlinkClick r:id="rId2"/>
            <a:extLst>
              <a:ext uri="{FF2B5EF4-FFF2-40B4-BE49-F238E27FC236}">
                <a16:creationId xmlns:a16="http://schemas.microsoft.com/office/drawing/2014/main" id="{CB5D239B-F909-87A7-5903-D5F87B56C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92" y="1479550"/>
            <a:ext cx="4953000" cy="3898900"/>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240323" y="2196341"/>
            <a:ext cx="570327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Legumes — such as beans, lentils, and peas — are packed with nutrients that are beneficial for the body. Not only are they loaded with complex carbohydrates, fiber, minerals, and vitamins, they’re also a rich source of protein — minus the saturated fat and cholesterol common in many animal proteins. The American Heart Association recommends beans and other legumes as part of a healthy eating plan. Studies even say that a legume-heavy diet may reduce cholesterol, lower blood pressure, and improve diabetes risk. When it comes to the gut, fiber-rich legumes overall promote regular bowel movements and encourage beneficial gut bacteria for a healthy digestive tract. But digesting beans can be difficult for some, leading to discomfort, such as bloating, gas, and other intestinal problems.</a:t>
            </a:r>
          </a:p>
        </p:txBody>
      </p:sp>
      <p:sp>
        <p:nvSpPr>
          <p:cNvPr id="7" name="TextBox 6">
            <a:extLst>
              <a:ext uri="{FF2B5EF4-FFF2-40B4-BE49-F238E27FC236}">
                <a16:creationId xmlns:a16="http://schemas.microsoft.com/office/drawing/2014/main" id="{3883B472-35A1-FE98-7C38-1797253700A7}"/>
              </a:ext>
            </a:extLst>
          </p:cNvPr>
          <p:cNvSpPr txBox="1"/>
          <p:nvPr/>
        </p:nvSpPr>
        <p:spPr>
          <a:xfrm flipH="1">
            <a:off x="240323" y="872902"/>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7,886,838</a:t>
            </a:r>
          </a:p>
        </p:txBody>
      </p:sp>
      <p:pic>
        <p:nvPicPr>
          <p:cNvPr id="4" name="Picture 3" descr="A group of bowls of different colored grains&#10;&#10;Description automatically generated">
            <a:hlinkClick r:id="rId3"/>
            <a:extLst>
              <a:ext uri="{FF2B5EF4-FFF2-40B4-BE49-F238E27FC236}">
                <a16:creationId xmlns:a16="http://schemas.microsoft.com/office/drawing/2014/main" id="{59A97800-5B48-EFDF-8DCD-B28594619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463" y="1352550"/>
            <a:ext cx="4914900" cy="4152900"/>
          </a:xfrm>
          <a:prstGeom prst="rect">
            <a:avLst/>
          </a:prstGeom>
        </p:spPr>
      </p:pic>
    </p:spTree>
    <p:extLst>
      <p:ext uri="{BB962C8B-B14F-4D97-AF65-F5344CB8AC3E}">
        <p14:creationId xmlns:p14="http://schemas.microsoft.com/office/powerpoint/2010/main" val="321029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923722" y="799609"/>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Eat This, Not That</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7,541,711</a:t>
            </a:r>
          </a:p>
        </p:txBody>
      </p:sp>
      <p:sp>
        <p:nvSpPr>
          <p:cNvPr id="5" name="TextBox 4">
            <a:extLst>
              <a:ext uri="{FF2B5EF4-FFF2-40B4-BE49-F238E27FC236}">
                <a16:creationId xmlns:a16="http://schemas.microsoft.com/office/drawing/2014/main" id="{CBF7619D-25E6-48BF-9E33-F42ACD1702E7}"/>
              </a:ext>
            </a:extLst>
          </p:cNvPr>
          <p:cNvSpPr txBox="1"/>
          <p:nvPr/>
        </p:nvSpPr>
        <p:spPr>
          <a:xfrm>
            <a:off x="5923722" y="2123048"/>
            <a:ext cx="6056217"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Staying hydrated is one of the most important things you can do to support your overall health, but choosing the right drinks to sip is key. Some drinks can bolster your well-being whereas others can do the complete opposite. While water should be your go-to for hydration, there's a whole world of healthy beverages out there that can add valuable nutrients to your day, serve as a meal or snack, and boost your hydration all at once.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healthiest drinks will promote health with their extra nutrients like vitamins, minerals, antioxidants, protein, and fiber without causing undesirable effects like sugar rushes or caffeine-induced jitters.</a:t>
            </a:r>
          </a:p>
        </p:txBody>
      </p:sp>
      <p:pic>
        <p:nvPicPr>
          <p:cNvPr id="4" name="Picture 3">
            <a:hlinkClick r:id="rId2"/>
            <a:extLst>
              <a:ext uri="{FF2B5EF4-FFF2-40B4-BE49-F238E27FC236}">
                <a16:creationId xmlns:a16="http://schemas.microsoft.com/office/drawing/2014/main" id="{8957923D-2BD7-5144-C334-CB5EC902A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54" y="1289049"/>
            <a:ext cx="4953000" cy="4279900"/>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88104" y="1058067"/>
            <a:ext cx="55502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MindBodyGreen</a:t>
            </a:r>
            <a:endParaRPr kumimoji="0" lang="en-US" sz="5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UVM 4,499,606</a:t>
            </a:r>
          </a:p>
        </p:txBody>
      </p:sp>
      <p:sp>
        <p:nvSpPr>
          <p:cNvPr id="5" name="TextBox 4">
            <a:extLst>
              <a:ext uri="{FF2B5EF4-FFF2-40B4-BE49-F238E27FC236}">
                <a16:creationId xmlns:a16="http://schemas.microsoft.com/office/drawing/2014/main" id="{CBF7619D-25E6-48BF-9E33-F42ACD1702E7}"/>
              </a:ext>
            </a:extLst>
          </p:cNvPr>
          <p:cNvSpPr txBox="1"/>
          <p:nvPr/>
        </p:nvSpPr>
        <p:spPr>
          <a:xfrm>
            <a:off x="688104" y="2349955"/>
            <a:ext cx="555024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the researchers of this study recruited 36 pairs of twins (72 individuals) over the age of 60. Twins were randomly divided to receive either a placebo or a prebiotic fiber supplement. While fiber is a broad term used to describe nondigestible carbohydrates, prebiotics are a specific type of carbohydrate that only nourish the good bacteria in your gut.*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prebiotic supplement used in this study provided 7.5 grams of a mixture of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fructooligosaccharides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inulin—both well-researched and readily available fiber supplements. Everyone was also given a protein supplement and instructions for weekly resistance exercises.</a:t>
            </a:r>
          </a:p>
        </p:txBody>
      </p:sp>
      <p:pic>
        <p:nvPicPr>
          <p:cNvPr id="4" name="Picture 3" descr="A person holding a blue mug&#10;&#10;Description automatically generated">
            <a:hlinkClick r:id="rId2"/>
            <a:extLst>
              <a:ext uri="{FF2B5EF4-FFF2-40B4-BE49-F238E27FC236}">
                <a16:creationId xmlns:a16="http://schemas.microsoft.com/office/drawing/2014/main" id="{AC8AA960-19E0-B98A-5156-1EA7BDCED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523" y="1327150"/>
            <a:ext cx="5295900" cy="4203700"/>
          </a:xfrm>
          <a:prstGeom prst="rect">
            <a:avLst/>
          </a:prstGeom>
        </p:spPr>
      </p:pic>
    </p:spTree>
    <p:extLst>
      <p:ext uri="{BB962C8B-B14F-4D97-AF65-F5344CB8AC3E}">
        <p14:creationId xmlns:p14="http://schemas.microsoft.com/office/powerpoint/2010/main" val="340305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BFA1-0FD8-E1CC-F196-785CDDED4A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48844A-D6A9-3E19-B8A5-954F8DDC4BA1}"/>
              </a:ext>
            </a:extLst>
          </p:cNvPr>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Beauty Bay</a:t>
            </a:r>
          </a:p>
          <a:p>
            <a:r>
              <a:rPr lang="en-US" sz="3200" dirty="0">
                <a:solidFill>
                  <a:schemeClr val="tx1">
                    <a:lumMod val="75000"/>
                    <a:lumOff val="25000"/>
                  </a:schemeClr>
                </a:solidFill>
                <a:latin typeface="Arial" panose="020B0604020202020204" pitchFamily="34" charset="0"/>
                <a:cs typeface="Arial" panose="020B0604020202020204" pitchFamily="34" charset="0"/>
              </a:rPr>
              <a:t>UVM 1,577,227</a:t>
            </a:r>
          </a:p>
        </p:txBody>
      </p:sp>
      <p:sp>
        <p:nvSpPr>
          <p:cNvPr id="5" name="TextBox 4">
            <a:extLst>
              <a:ext uri="{FF2B5EF4-FFF2-40B4-BE49-F238E27FC236}">
                <a16:creationId xmlns:a16="http://schemas.microsoft.com/office/drawing/2014/main" id="{D44E0CD3-46FB-25FD-8DD8-37420F555CC3}"/>
              </a:ext>
            </a:extLst>
          </p:cNvPr>
          <p:cNvSpPr txBox="1"/>
          <p:nvPr/>
        </p:nvSpPr>
        <p:spPr>
          <a:xfrm>
            <a:off x="6489983" y="2358172"/>
            <a:ext cx="546138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Your haircare routine needn’t end as soon as you’re out of the shower. Just as you’d moisturize your skin after cleansing, now’s the time to calm and rehydrate your scalp with a soothing tonic. By BEAUTY BAY’s Soothe + Calm Scalp Tonic contains oat, glycerin, and prebiotics, so it simultaneously helps to add moisture, strengthen your scalp’s skin barrier, and calm any irritation, all while continuing to gently exfoliate away dry skin and dandruff (thanks to salicylic acid).</a:t>
            </a:r>
          </a:p>
        </p:txBody>
      </p:sp>
      <p:pic>
        <p:nvPicPr>
          <p:cNvPr id="6" name="Picture 5" descr="A group of bottles of shampoo&#10;&#10;Description automatically generated">
            <a:hlinkClick r:id="rId2"/>
            <a:extLst>
              <a:ext uri="{FF2B5EF4-FFF2-40B4-BE49-F238E27FC236}">
                <a16:creationId xmlns:a16="http://schemas.microsoft.com/office/drawing/2014/main" id="{92169FC0-84C8-096D-E170-12E556B9E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18" y="1422400"/>
            <a:ext cx="5168900" cy="4013200"/>
          </a:xfrm>
          <a:prstGeom prst="rect">
            <a:avLst/>
          </a:prstGeom>
        </p:spPr>
      </p:pic>
    </p:spTree>
    <p:extLst>
      <p:ext uri="{BB962C8B-B14F-4D97-AF65-F5344CB8AC3E}">
        <p14:creationId xmlns:p14="http://schemas.microsoft.com/office/powerpoint/2010/main" val="3862426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3" name="Group 2">
            <a:extLst>
              <a:ext uri="{FF2B5EF4-FFF2-40B4-BE49-F238E27FC236}">
                <a16:creationId xmlns:a16="http://schemas.microsoft.com/office/drawing/2014/main" id="{704DF655-495A-4BEB-AC66-E7CEB147B441}"/>
              </a:ext>
            </a:extLst>
          </p:cNvPr>
          <p:cNvGrpSpPr/>
          <p:nvPr/>
        </p:nvGrpSpPr>
        <p:grpSpPr>
          <a:xfrm flipH="1">
            <a:off x="1052684" y="-620116"/>
            <a:ext cx="13419620" cy="6858000"/>
            <a:chOff x="-1227620" y="0"/>
            <a:chExt cx="13419620" cy="6858000"/>
          </a:xfrm>
        </p:grpSpPr>
        <p:cxnSp>
          <p:nvCxnSpPr>
            <p:cNvPr id="15" name="Straight Connector 14">
              <a:extLst>
                <a:ext uri="{FF2B5EF4-FFF2-40B4-BE49-F238E27FC236}">
                  <a16:creationId xmlns:a16="http://schemas.microsoft.com/office/drawing/2014/main" id="{EAC237E0-C1DC-E974-0FFD-A2C4C40FF7B0}"/>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965CA-719A-F878-1121-02A35E7763E5}"/>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3FD31B-AA33-F03E-FF01-1DB178582F25}"/>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35F2A2-C0F9-2351-72EA-F8676E6833C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429A1D-F429-3CBC-99BC-33308009D70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0FD8A1-BCD3-4567-E851-A831CC084569}"/>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Morgan Johnston</a:t>
            </a:r>
          </a:p>
          <a:p>
            <a:r>
              <a:rPr lang="en-ID" sz="2400" dirty="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morgan@itcstrategy.com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
        <p:nvSpPr>
          <p:cNvPr id="2" name="TextBox 1">
            <a:extLst>
              <a:ext uri="{FF2B5EF4-FFF2-40B4-BE49-F238E27FC236}">
                <a16:creationId xmlns:a16="http://schemas.microsoft.com/office/drawing/2014/main" id="{7EE968CF-4893-BDB1-8419-3D63DC51CAE2}"/>
              </a:ext>
            </a:extLst>
          </p:cNvPr>
          <p:cNvSpPr txBox="1"/>
          <p:nvPr/>
        </p:nvSpPr>
        <p:spPr>
          <a:xfrm>
            <a:off x="7169727" y="4965292"/>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Tim Mizones</a:t>
            </a:r>
          </a:p>
          <a:p>
            <a:r>
              <a:rPr lang="en-ID" sz="2400" dirty="0">
                <a:solidFill>
                  <a:schemeClr val="tx1">
                    <a:lumMod val="75000"/>
                    <a:lumOff val="25000"/>
                  </a:schemeClr>
                </a:solidFill>
                <a:latin typeface="Arial" panose="020B0604020202020204" pitchFamily="34" charset="0"/>
                <a:cs typeface="Arial" panose="020B0604020202020204" pitchFamily="34" charset="0"/>
              </a:rPr>
              <a:t>Project Specialist</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tim@itcstrategy.com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0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January 1 </a:t>
            </a:r>
            <a:r>
              <a:rPr lang="en-US" sz="2000">
                <a:solidFill>
                  <a:schemeClr val="tx1">
                    <a:lumMod val="75000"/>
                    <a:lumOff val="25000"/>
                  </a:schemeClr>
                </a:solidFill>
                <a:latin typeface="Arial" panose="020B0604020202020204" pitchFamily="34" charset="0"/>
                <a:cs typeface="Arial" panose="020B0604020202020204" pitchFamily="34" charset="0"/>
              </a:rPr>
              <a:t>to March </a:t>
            </a:r>
            <a:r>
              <a:rPr lang="en-US" sz="2000" dirty="0">
                <a:solidFill>
                  <a:schemeClr val="tx1">
                    <a:lumMod val="75000"/>
                    <a:lumOff val="25000"/>
                  </a:schemeClr>
                </a:solidFill>
                <a:latin typeface="Arial" panose="020B0604020202020204" pitchFamily="34" charset="0"/>
                <a:cs typeface="Arial" panose="020B0604020202020204" pitchFamily="34" charset="0"/>
              </a:rPr>
              <a:t>31</a:t>
            </a:r>
            <a:r>
              <a:rPr lang="en-US" sz="2000">
                <a:solidFill>
                  <a:schemeClr val="tx1">
                    <a:lumMod val="75000"/>
                    <a:lumOff val="25000"/>
                  </a:schemeClr>
                </a:solidFill>
                <a:latin typeface="Arial" panose="020B0604020202020204" pitchFamily="34" charset="0"/>
                <a:cs typeface="Arial" panose="020B0604020202020204" pitchFamily="34" charset="0"/>
              </a:rPr>
              <a:t>, 2024.</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4" y="6243716"/>
            <a:ext cx="7263829" cy="307777"/>
          </a:xfrm>
          <a:prstGeom prst="rect">
            <a:avLst/>
          </a:prstGeom>
          <a:noFill/>
        </p:spPr>
        <p:txBody>
          <a:bodyPr wrap="square" rtlCol="0">
            <a:spAutoFit/>
          </a:bodyPr>
          <a:lstStyle/>
          <a:p>
            <a:pPr algn="ctr"/>
            <a:r>
              <a:rPr lang="en-US" sz="1400" dirty="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2403475" y="10234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pic>
        <p:nvPicPr>
          <p:cNvPr id="4" name="Picture 3">
            <a:extLst>
              <a:ext uri="{FF2B5EF4-FFF2-40B4-BE49-F238E27FC236}">
                <a16:creationId xmlns:a16="http://schemas.microsoft.com/office/drawing/2014/main" id="{510EA44A-DCA8-1D2A-8CFF-DD80C9FA0E90}"/>
              </a:ext>
            </a:extLst>
          </p:cNvPr>
          <p:cNvPicPr>
            <a:picLocks noChangeAspect="1"/>
          </p:cNvPicPr>
          <p:nvPr/>
        </p:nvPicPr>
        <p:blipFill rotWithShape="1">
          <a:blip r:embed="rId2">
            <a:clrChange>
              <a:clrFrom>
                <a:srgbClr val="C5C5C5"/>
              </a:clrFrom>
              <a:clrTo>
                <a:srgbClr val="C5C5C5">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21" b="8236"/>
          <a:stretch/>
        </p:blipFill>
        <p:spPr>
          <a:xfrm>
            <a:off x="161588" y="1411836"/>
            <a:ext cx="6866700" cy="3321529"/>
          </a:xfrm>
          <a:prstGeom prst="rect">
            <a:avLst/>
          </a:prstGeom>
          <a:solidFill>
            <a:srgbClr val="074D41"/>
          </a:solidFill>
        </p:spPr>
      </p:pic>
      <p:pic>
        <p:nvPicPr>
          <p:cNvPr id="6" name="Picture 5">
            <a:extLst>
              <a:ext uri="{FF2B5EF4-FFF2-40B4-BE49-F238E27FC236}">
                <a16:creationId xmlns:a16="http://schemas.microsoft.com/office/drawing/2014/main" id="{D86E1E4C-300B-696C-7FDF-902A3BED617D}"/>
              </a:ext>
            </a:extLst>
          </p:cNvPr>
          <p:cNvPicPr>
            <a:picLocks noChangeAspect="1"/>
          </p:cNvPicPr>
          <p:nvPr/>
        </p:nvPicPr>
        <p:blipFill rotWithShape="1">
          <a:blip r:embed="rId4">
            <a:clrChange>
              <a:clrFrom>
                <a:srgbClr val="C5C5C5"/>
              </a:clrFrom>
              <a:clrTo>
                <a:srgbClr val="C5C5C5">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4090" b="16708"/>
          <a:stretch/>
        </p:blipFill>
        <p:spPr>
          <a:xfrm>
            <a:off x="7123110" y="1574004"/>
            <a:ext cx="4907302" cy="3015925"/>
          </a:xfrm>
          <a:prstGeom prst="rect">
            <a:avLst/>
          </a:prstGeom>
          <a:solidFill>
            <a:srgbClr val="074D41"/>
          </a:solidFill>
        </p:spPr>
      </p:pic>
      <p:grpSp>
        <p:nvGrpSpPr>
          <p:cNvPr id="20" name="Group 19">
            <a:extLst>
              <a:ext uri="{FF2B5EF4-FFF2-40B4-BE49-F238E27FC236}">
                <a16:creationId xmlns:a16="http://schemas.microsoft.com/office/drawing/2014/main" id="{38BC7E23-B0C8-7F25-2710-23858B6ED2A0}"/>
              </a:ext>
            </a:extLst>
          </p:cNvPr>
          <p:cNvGrpSpPr/>
          <p:nvPr/>
        </p:nvGrpSpPr>
        <p:grpSpPr>
          <a:xfrm>
            <a:off x="373395" y="5179883"/>
            <a:ext cx="11445210" cy="1104900"/>
            <a:chOff x="373395" y="5317669"/>
            <a:chExt cx="11445210" cy="1104900"/>
          </a:xfrm>
        </p:grpSpPr>
        <p:pic>
          <p:nvPicPr>
            <p:cNvPr id="5" name="Picture 4">
              <a:extLst>
                <a:ext uri="{FF2B5EF4-FFF2-40B4-BE49-F238E27FC236}">
                  <a16:creationId xmlns:a16="http://schemas.microsoft.com/office/drawing/2014/main" id="{28C56D7C-88E4-9BC6-698E-B2E0550CB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95" y="5324019"/>
              <a:ext cx="2019300" cy="1092200"/>
            </a:xfrm>
            <a:prstGeom prst="rect">
              <a:avLst/>
            </a:prstGeom>
          </p:spPr>
        </p:pic>
        <p:pic>
          <p:nvPicPr>
            <p:cNvPr id="8" name="Picture 7">
              <a:extLst>
                <a:ext uri="{FF2B5EF4-FFF2-40B4-BE49-F238E27FC236}">
                  <a16:creationId xmlns:a16="http://schemas.microsoft.com/office/drawing/2014/main" id="{6FF87E3B-7468-5F48-DC1E-D72F35B7BC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022" y="5324019"/>
              <a:ext cx="2247900" cy="1092200"/>
            </a:xfrm>
            <a:prstGeom prst="rect">
              <a:avLst/>
            </a:prstGeom>
          </p:spPr>
        </p:pic>
        <p:pic>
          <p:nvPicPr>
            <p:cNvPr id="11" name="Picture 10">
              <a:extLst>
                <a:ext uri="{FF2B5EF4-FFF2-40B4-BE49-F238E27FC236}">
                  <a16:creationId xmlns:a16="http://schemas.microsoft.com/office/drawing/2014/main" id="{AA694F90-AB57-D4B2-C0A4-D044F1FF45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3250" y="5336719"/>
              <a:ext cx="2565400" cy="1066800"/>
            </a:xfrm>
            <a:prstGeom prst="rect">
              <a:avLst/>
            </a:prstGeom>
          </p:spPr>
        </p:pic>
        <p:pic>
          <p:nvPicPr>
            <p:cNvPr id="14" name="Picture 13">
              <a:extLst>
                <a:ext uri="{FF2B5EF4-FFF2-40B4-BE49-F238E27FC236}">
                  <a16:creationId xmlns:a16="http://schemas.microsoft.com/office/drawing/2014/main" id="{29BE5568-F6E6-A19C-E2F4-103D8AEDAD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4978" y="5317669"/>
              <a:ext cx="2692400" cy="1104900"/>
            </a:xfrm>
            <a:prstGeom prst="rect">
              <a:avLst/>
            </a:prstGeom>
          </p:spPr>
        </p:pic>
        <p:pic>
          <p:nvPicPr>
            <p:cNvPr id="16" name="Picture 15">
              <a:extLst>
                <a:ext uri="{FF2B5EF4-FFF2-40B4-BE49-F238E27FC236}">
                  <a16:creationId xmlns:a16="http://schemas.microsoft.com/office/drawing/2014/main" id="{95DC3A06-AFE8-FCC8-7959-892D8D6EEA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705" y="5317669"/>
              <a:ext cx="2374900" cy="1104900"/>
            </a:xfrm>
            <a:prstGeom prst="rect">
              <a:avLst/>
            </a:prstGeom>
          </p:spPr>
        </p:pic>
      </p:grpSp>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2530090657"/>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479095"/>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Anti-Aging / Longevity</a:t>
            </a:r>
          </a:p>
        </p:txBody>
      </p:sp>
      <p:sp>
        <p:nvSpPr>
          <p:cNvPr id="5" name="TextBox 4">
            <a:extLst>
              <a:ext uri="{FF2B5EF4-FFF2-40B4-BE49-F238E27FC236}">
                <a16:creationId xmlns:a16="http://schemas.microsoft.com/office/drawing/2014/main" id="{41EDFED8-6499-847D-64C3-C31885DF1E72}"/>
              </a:ext>
            </a:extLst>
          </p:cNvPr>
          <p:cNvSpPr txBox="1"/>
          <p:nvPr/>
        </p:nvSpPr>
        <p:spPr>
          <a:xfrm>
            <a:off x="9229724" y="2755820"/>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Anti-Disease</a:t>
            </a:r>
          </a:p>
        </p:txBody>
      </p:sp>
      <p:sp>
        <p:nvSpPr>
          <p:cNvPr id="6" name="TextBox 5">
            <a:extLst>
              <a:ext uri="{FF2B5EF4-FFF2-40B4-BE49-F238E27FC236}">
                <a16:creationId xmlns:a16="http://schemas.microsoft.com/office/drawing/2014/main" id="{BADA3C87-38D9-DAEE-D420-EDAA1786F9BD}"/>
              </a:ext>
            </a:extLst>
          </p:cNvPr>
          <p:cNvSpPr txBox="1"/>
          <p:nvPr/>
        </p:nvSpPr>
        <p:spPr>
          <a:xfrm>
            <a:off x="9092821" y="4351784"/>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Imbalance</a:t>
            </a:r>
          </a:p>
        </p:txBody>
      </p:sp>
      <p:sp>
        <p:nvSpPr>
          <p:cNvPr id="7" name="TextBox 6">
            <a:extLst>
              <a:ext uri="{FF2B5EF4-FFF2-40B4-BE49-F238E27FC236}">
                <a16:creationId xmlns:a16="http://schemas.microsoft.com/office/drawing/2014/main" id="{61D0DE98-512D-204F-1B74-ED5DB5906862}"/>
              </a:ext>
            </a:extLst>
          </p:cNvPr>
          <p:cNvSpPr txBox="1"/>
          <p:nvPr/>
        </p:nvSpPr>
        <p:spPr>
          <a:xfrm>
            <a:off x="4796086" y="5019268"/>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New &amp; Novel Prebiotics</a:t>
            </a:r>
          </a:p>
        </p:txBody>
      </p:sp>
      <p:sp>
        <p:nvSpPr>
          <p:cNvPr id="8" name="TextBox 7">
            <a:extLst>
              <a:ext uri="{FF2B5EF4-FFF2-40B4-BE49-F238E27FC236}">
                <a16:creationId xmlns:a16="http://schemas.microsoft.com/office/drawing/2014/main" id="{91D79227-8830-51E5-0117-CE71C35CE00D}"/>
              </a:ext>
            </a:extLst>
          </p:cNvPr>
          <p:cNvSpPr txBox="1"/>
          <p:nvPr/>
        </p:nvSpPr>
        <p:spPr>
          <a:xfrm>
            <a:off x="6414506" y="1159015"/>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Functional Beverages</a:t>
            </a:r>
          </a:p>
        </p:txBody>
      </p:sp>
      <p:sp>
        <p:nvSpPr>
          <p:cNvPr id="9" name="TextBox 8">
            <a:extLst>
              <a:ext uri="{FF2B5EF4-FFF2-40B4-BE49-F238E27FC236}">
                <a16:creationId xmlns:a16="http://schemas.microsoft.com/office/drawing/2014/main" id="{E182DE46-2904-C69A-0FFE-6FFD8A95BDD4}"/>
              </a:ext>
            </a:extLst>
          </p:cNvPr>
          <p:cNvSpPr txBox="1"/>
          <p:nvPr/>
        </p:nvSpPr>
        <p:spPr>
          <a:xfrm>
            <a:off x="10578721" y="2103225"/>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New Formulas</a:t>
            </a:r>
          </a:p>
        </p:txBody>
      </p:sp>
      <p:sp>
        <p:nvSpPr>
          <p:cNvPr id="10" name="TextBox 9">
            <a:extLst>
              <a:ext uri="{FF2B5EF4-FFF2-40B4-BE49-F238E27FC236}">
                <a16:creationId xmlns:a16="http://schemas.microsoft.com/office/drawing/2014/main" id="{713371C6-D1D2-C5B1-AEB8-921E6FCCE522}"/>
              </a:ext>
            </a:extLst>
          </p:cNvPr>
          <p:cNvSpPr txBox="1"/>
          <p:nvPr/>
        </p:nvSpPr>
        <p:spPr>
          <a:xfrm>
            <a:off x="3461511" y="2727691"/>
            <a:ext cx="1467095"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Vegan &amp; Plant Based</a:t>
            </a:r>
          </a:p>
        </p:txBody>
      </p:sp>
    </p:spTree>
    <p:extLst>
      <p:ext uri="{BB962C8B-B14F-4D97-AF65-F5344CB8AC3E}">
        <p14:creationId xmlns:p14="http://schemas.microsoft.com/office/powerpoint/2010/main" val="366046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86853"/>
            <a:ext cx="292272" cy="311926"/>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979630" y="3514628"/>
            <a:ext cx="401669" cy="401669"/>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46</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8</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3</a:t>
            </a:r>
            <a:r>
              <a:rPr lang="id-ID" sz="2000" dirty="0">
                <a:solidFill>
                  <a:schemeClr val="accent5"/>
                </a:solidFill>
                <a:latin typeface="Arial" panose="020B0604020202020204" pitchFamily="34" charset="0"/>
                <a:cs typeface="Arial" panose="020B0604020202020204" pitchFamily="34" charset="0"/>
              </a:rPr>
              <a:t>%</a:t>
            </a:r>
          </a:p>
        </p:txBody>
      </p:sp>
      <p:cxnSp>
        <p:nvCxnSpPr>
          <p:cNvPr id="101" name="Straight Connector 100"/>
          <p:cNvCxnSpPr>
            <a:cxnSpLocks/>
            <a:stCxn id="87" idx="2"/>
          </p:cNvCxnSpPr>
          <p:nvPr/>
        </p:nvCxnSpPr>
        <p:spPr>
          <a:xfrm flipH="1">
            <a:off x="4950035" y="2742816"/>
            <a:ext cx="511518" cy="63927"/>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378123" y="2475782"/>
            <a:ext cx="5549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8</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3</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7"/>
            <a:ext cx="292927" cy="36511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4</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a:spLocks noChangeAspect="1"/>
          </p:cNvSpPr>
          <p:nvPr/>
        </p:nvSpPr>
        <p:spPr>
          <a:xfrm>
            <a:off x="3512977" y="4138171"/>
            <a:ext cx="274320" cy="27432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412491"/>
            <a:ext cx="420449" cy="74015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2</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531016" y="2302181"/>
            <a:ext cx="365760" cy="36576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234082" y="3104023"/>
            <a:ext cx="684803"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7</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713896" y="2667941"/>
            <a:ext cx="1577183" cy="56376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5889187" y="2596879"/>
            <a:ext cx="469820" cy="46982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a:stCxn id="20" idx="2"/>
            <a:endCxn id="22" idx="0"/>
          </p:cNvCxnSpPr>
          <p:nvPr/>
        </p:nvCxnSpPr>
        <p:spPr>
          <a:xfrm flipH="1">
            <a:off x="4521576" y="2831789"/>
            <a:ext cx="1367611" cy="391751"/>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3599416" y="3223540"/>
            <a:ext cx="1844319" cy="707886"/>
          </a:xfrm>
          <a:prstGeom prst="rect">
            <a:avLst/>
          </a:prstGeom>
          <a:noFill/>
        </p:spPr>
        <p:txBody>
          <a:bodyPr wrap="square" rtlCol="0">
            <a:spAutoFit/>
          </a:bodyPr>
          <a:lstStyle/>
          <a:p>
            <a:pPr algn="ctr"/>
            <a:r>
              <a:rPr lang="en-US" sz="2000" dirty="0">
                <a:solidFill>
                  <a:schemeClr val="accent2"/>
                </a:solidFill>
                <a:latin typeface="Arial" panose="020B0604020202020204" pitchFamily="34" charset="0"/>
                <a:cs typeface="Arial" panose="020B0604020202020204" pitchFamily="34" charset="0"/>
              </a:rPr>
              <a:t>Europe</a:t>
            </a:r>
          </a:p>
          <a:p>
            <a:pPr algn="ctr"/>
            <a:r>
              <a:rPr lang="en-US" sz="2000" dirty="0">
                <a:solidFill>
                  <a:schemeClr val="accent2"/>
                </a:solidFill>
                <a:latin typeface="Arial" panose="020B0604020202020204" pitchFamily="34" charset="0"/>
                <a:cs typeface="Arial" panose="020B0604020202020204" pitchFamily="34" charset="0"/>
              </a:rPr>
              <a:t>12</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4914311"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1451535" y="5731907"/>
            <a:ext cx="928892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Coverage is positive overall, with more media coverage and study growing.</a:t>
            </a:r>
          </a:p>
        </p:txBody>
      </p:sp>
      <p:pic>
        <p:nvPicPr>
          <p:cNvPr id="5" name="Picture 4" descr="A pie chart with a red and blue circle&#10;&#10;Description automatically generated">
            <a:extLst>
              <a:ext uri="{FF2B5EF4-FFF2-40B4-BE49-F238E27FC236}">
                <a16:creationId xmlns:a16="http://schemas.microsoft.com/office/drawing/2014/main" id="{21CB1CF6-ED00-CE9C-EB45-9F1E77FC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850" y="1117600"/>
            <a:ext cx="5702300" cy="4622800"/>
          </a:xfrm>
          <a:prstGeom prst="rect">
            <a:avLst/>
          </a:prstGeom>
        </p:spPr>
      </p:pic>
    </p:spTree>
    <p:extLst>
      <p:ext uri="{BB962C8B-B14F-4D97-AF65-F5344CB8AC3E}">
        <p14:creationId xmlns:p14="http://schemas.microsoft.com/office/powerpoint/2010/main" val="423851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586176"/>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lumMod val="75000"/>
                    <a:lumOff val="25000"/>
                  </a:schemeClr>
                </a:solidFill>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7"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Baskerville" panose="02020502070401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8" y="1947140"/>
            <a:ext cx="11069225" cy="4632037"/>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Best Products For Treating Psoriasis, According To </a:t>
            </a:r>
            <a:r>
              <a:rPr lang="en-US" sz="2000" dirty="0">
                <a:latin typeface="Arial" panose="020B0604020202020204" pitchFamily="34" charset="0"/>
                <a:cs typeface="Arial" panose="020B0604020202020204" pitchFamily="34" charset="0"/>
                <a:hlinkClick r:id="rId3"/>
              </a:rPr>
              <a:t>Dermatologists</a:t>
            </a: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 get lean and healthy </a:t>
            </a:r>
            <a:r>
              <a:rPr lang="en-US" sz="2000" dirty="0">
                <a:latin typeface="Arial" panose="020B0604020202020204" pitchFamily="34" charset="0"/>
                <a:cs typeface="Arial" panose="020B0604020202020204" pitchFamily="34" charset="0"/>
                <a:hlinkClick r:id="rId4"/>
              </a:rPr>
              <a:t>Dr. Stork’s</a:t>
            </a:r>
            <a:r>
              <a:rPr lang="en-US" sz="2000" dirty="0">
                <a:latin typeface="Arial" panose="020B0604020202020204" pitchFamily="34" charset="0"/>
                <a:cs typeface="Arial" panose="020B0604020202020204" pitchFamily="34" charset="0"/>
              </a:rPr>
              <a:t> way, consider a prebiotic supplement and begin building meals and snacks around fiber-rich plant foods. Emphasize prebiotic superstars like asparagus, onion, garlic, greens, beans, tomato, banana and berries.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Constantly bloated? This is what </a:t>
            </a:r>
            <a:r>
              <a:rPr lang="en-US" sz="2000" dirty="0">
                <a:latin typeface="Arial" panose="020B0604020202020204" pitchFamily="34" charset="0"/>
                <a:cs typeface="Arial" panose="020B0604020202020204" pitchFamily="34" charset="0"/>
                <a:hlinkClick r:id="rId5"/>
              </a:rPr>
              <a:t>nutritionists</a:t>
            </a:r>
            <a:r>
              <a:rPr lang="en-US" sz="2000" dirty="0">
                <a:latin typeface="Arial" panose="020B0604020202020204" pitchFamily="34" charset="0"/>
                <a:cs typeface="Arial" panose="020B0604020202020204" pitchFamily="34" charset="0"/>
              </a:rPr>
              <a:t> want you to know…Jordan Hill, RD, nutritionist, Top Nutrition Coaching. Courtney </a:t>
            </a:r>
            <a:r>
              <a:rPr lang="en-US" sz="2000" dirty="0" err="1">
                <a:latin typeface="Arial" panose="020B0604020202020204" pitchFamily="34" charset="0"/>
                <a:cs typeface="Arial" panose="020B0604020202020204" pitchFamily="34" charset="0"/>
              </a:rPr>
              <a:t>Schuchmann</a:t>
            </a:r>
            <a:r>
              <a:rPr lang="en-US" sz="2000" dirty="0">
                <a:latin typeface="Arial" panose="020B0604020202020204" pitchFamily="34" charset="0"/>
                <a:cs typeface="Arial" panose="020B0604020202020204" pitchFamily="34" charset="0"/>
              </a:rPr>
              <a:t>, RD, nutritionist, University of Chicago Medicine. Molly Kimball, RD, CSSD, founder and director, Ochsner Eat Fit nonprofit initiative in New Orleans and host, FUELED podcast. Kim </a:t>
            </a:r>
            <a:r>
              <a:rPr lang="en-US" sz="2000" dirty="0" err="1">
                <a:latin typeface="Arial" panose="020B0604020202020204" pitchFamily="34" charset="0"/>
                <a:cs typeface="Arial" panose="020B0604020202020204" pitchFamily="34" charset="0"/>
              </a:rPr>
              <a:t>Kulp</a:t>
            </a:r>
            <a:r>
              <a:rPr lang="en-US" sz="2000" dirty="0">
                <a:latin typeface="Arial" panose="020B0604020202020204" pitchFamily="34" charset="0"/>
                <a:cs typeface="Arial" panose="020B0604020202020204" pitchFamily="34" charset="0"/>
              </a:rPr>
              <a:t>, RD, nutritionist and gut health nutrition expert based in California. Michael D. Brown, MD, is a gastroenterologist at Rush University Medical Group…</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Impact of </a:t>
            </a:r>
            <a:r>
              <a:rPr lang="en-US" sz="2000" dirty="0">
                <a:latin typeface="Arial" panose="020B0604020202020204" pitchFamily="34" charset="0"/>
                <a:cs typeface="Arial" panose="020B0604020202020204" pitchFamily="34" charset="0"/>
                <a:hlinkClick r:id="rId6"/>
              </a:rPr>
              <a:t>synbiotic supplements</a:t>
            </a:r>
            <a:r>
              <a:rPr lang="en-US" sz="2000" dirty="0">
                <a:latin typeface="Arial" panose="020B0604020202020204" pitchFamily="34" charset="0"/>
                <a:cs typeface="Arial" panose="020B0604020202020204" pitchFamily="34" charset="0"/>
              </a:rPr>
              <a:t> on the gut microbiome and overall health of penguins… Advancing research on this front, Professor Takumi </a:t>
            </a:r>
            <a:r>
              <a:rPr lang="en-US" sz="2000" dirty="0" err="1">
                <a:latin typeface="Arial" panose="020B0604020202020204" pitchFamily="34" charset="0"/>
                <a:cs typeface="Arial" panose="020B0604020202020204" pitchFamily="34" charset="0"/>
              </a:rPr>
              <a:t>Tochio</a:t>
            </a:r>
            <a:r>
              <a:rPr lang="en-US" sz="2000" dirty="0">
                <a:latin typeface="Arial" panose="020B0604020202020204" pitchFamily="34" charset="0"/>
                <a:cs typeface="Arial" panose="020B0604020202020204" pitchFamily="34" charset="0"/>
              </a:rPr>
              <a:t> and Dr. Tadashi </a:t>
            </a:r>
            <a:r>
              <a:rPr lang="en-US" sz="2000" dirty="0" err="1">
                <a:latin typeface="Arial" panose="020B0604020202020204" pitchFamily="34" charset="0"/>
                <a:cs typeface="Arial" panose="020B0604020202020204" pitchFamily="34" charset="0"/>
              </a:rPr>
              <a:t>Fujii</a:t>
            </a:r>
            <a:r>
              <a:rPr lang="en-US" sz="2000" dirty="0">
                <a:latin typeface="Arial" panose="020B0604020202020204" pitchFamily="34" charset="0"/>
                <a:cs typeface="Arial" panose="020B0604020202020204" pitchFamily="34" charset="0"/>
              </a:rPr>
              <a:t> from the Department of Medical Research on Prebiotics and Probiotics, Fujita Health University, Aichi, Japan.</a:t>
            </a:r>
          </a:p>
        </p:txBody>
      </p:sp>
    </p:spTree>
    <p:extLst>
      <p:ext uri="{BB962C8B-B14F-4D97-AF65-F5344CB8AC3E}">
        <p14:creationId xmlns:p14="http://schemas.microsoft.com/office/powerpoint/2010/main" val="277094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489717"/>
            <a:ext cx="10690360" cy="4093428"/>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2"/>
              </a:rPr>
              <a:t>Beech-Nut</a:t>
            </a:r>
            <a:r>
              <a:rPr lang="en-US" sz="2000" dirty="0">
                <a:latin typeface="Arial" panose="020B0604020202020204" pitchFamily="34" charset="0"/>
                <a:cs typeface="Arial" panose="020B0604020202020204" pitchFamily="34" charset="0"/>
              </a:rPr>
              <a:t> introduces prebiotic offerings and new snacks for infants… a range of new smoothie, yogurt and snack products.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Bubbies to Release World’s First - and Only - </a:t>
            </a:r>
            <a:r>
              <a:rPr lang="en-US" sz="2000" dirty="0">
                <a:latin typeface="Arial" panose="020B0604020202020204" pitchFamily="34" charset="0"/>
                <a:cs typeface="Arial" panose="020B0604020202020204" pitchFamily="34" charset="0"/>
                <a:hlinkClick r:id="rId3"/>
              </a:rPr>
              <a:t>Fermented Pickle Chip</a:t>
            </a:r>
            <a:r>
              <a:rPr lang="en-US" sz="2000" dirty="0">
                <a:latin typeface="Arial" panose="020B0604020202020204" pitchFamily="34" charset="0"/>
                <a:cs typeface="Arial" panose="020B0604020202020204" pitchFamily="34" charset="0"/>
              </a:rPr>
              <a:t>…The new Kosher Dill Pickle Chips will have the prebiotics and probiotics, fiber and nutrients that are only present in a fully fermented pickle.</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4"/>
              </a:rPr>
              <a:t>Ombre</a:t>
            </a:r>
            <a:r>
              <a:rPr lang="en-US" sz="2000" dirty="0">
                <a:latin typeface="Arial" panose="020B0604020202020204" pitchFamily="34" charset="0"/>
                <a:cs typeface="Arial" panose="020B0604020202020204" pitchFamily="34" charset="0"/>
              </a:rPr>
              <a:t> Revolutionizes Gut Health Market with Launch of Innovative Symbiotic and Green Prebiotic Products at Expo West</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Beyoncé’s haircare brand </a:t>
            </a:r>
            <a:r>
              <a:rPr lang="en-US" sz="2000" dirty="0" err="1">
                <a:latin typeface="Arial" panose="020B0604020202020204" pitchFamily="34" charset="0"/>
                <a:ea typeface="+mn-lt"/>
                <a:cs typeface="Arial" panose="020B0604020202020204" pitchFamily="34" charset="0"/>
                <a:hlinkClick r:id="rId5"/>
              </a:rPr>
              <a:t>Cécred</a:t>
            </a:r>
            <a:r>
              <a:rPr lang="en-US" sz="2000" dirty="0">
                <a:latin typeface="Arial" panose="020B0604020202020204" pitchFamily="34" charset="0"/>
                <a:ea typeface="+mn-lt"/>
                <a:cs typeface="Arial" panose="020B0604020202020204" pitchFamily="34" charset="0"/>
              </a:rPr>
              <a:t> is now live: Products and other details explored…</a:t>
            </a:r>
            <a:r>
              <a:rPr lang="en-US" sz="2000" dirty="0" err="1">
                <a:latin typeface="Arial" panose="020B0604020202020204" pitchFamily="34" charset="0"/>
                <a:ea typeface="+mn-lt"/>
                <a:cs typeface="Arial" panose="020B0604020202020204" pitchFamily="34" charset="0"/>
              </a:rPr>
              <a:t>Cécred's</a:t>
            </a:r>
            <a:r>
              <a:rPr lang="en-US" sz="2000" dirty="0">
                <a:latin typeface="Arial" panose="020B0604020202020204" pitchFamily="34" charset="0"/>
                <a:ea typeface="+mn-lt"/>
                <a:cs typeface="Arial" panose="020B0604020202020204" pitchFamily="34" charset="0"/>
              </a:rPr>
              <a:t> entire range features three essential components: bioactive keratin, a prebiotic ferment, and '</a:t>
            </a:r>
            <a:r>
              <a:rPr lang="en-US" sz="2000" dirty="0" err="1">
                <a:latin typeface="Arial" panose="020B0604020202020204" pitchFamily="34" charset="0"/>
                <a:ea typeface="+mn-lt"/>
                <a:cs typeface="Arial" panose="020B0604020202020204" pitchFamily="34" charset="0"/>
              </a:rPr>
              <a:t>Beyhive</a:t>
            </a:r>
            <a:r>
              <a:rPr lang="en-US" sz="2000" dirty="0">
                <a:latin typeface="Arial" panose="020B0604020202020204" pitchFamily="34" charset="0"/>
                <a:ea typeface="+mn-lt"/>
                <a:cs typeface="Arial" panose="020B0604020202020204" pitchFamily="34" charset="0"/>
              </a:rPr>
              <a:t>' honey.</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hlinkClick r:id="rId6"/>
              </a:rPr>
              <a:t>Biotiful</a:t>
            </a:r>
            <a:r>
              <a:rPr lang="en-US" sz="2000" dirty="0">
                <a:latin typeface="Arial" panose="020B0604020202020204" pitchFamily="34" charset="0"/>
                <a:ea typeface="+mn-lt"/>
                <a:cs typeface="Arial" panose="020B0604020202020204" pitchFamily="34" charset="0"/>
              </a:rPr>
              <a:t> unveils ambient meal boosters to enhance gut health… The meal boosters contain billions of live cultures, prebiotic </a:t>
            </a:r>
            <a:r>
              <a:rPr lang="en-US" sz="2000" dirty="0" err="1">
                <a:latin typeface="Arial" panose="020B0604020202020204" pitchFamily="34" charset="0"/>
                <a:ea typeface="+mn-lt"/>
                <a:cs typeface="Arial" panose="020B0604020202020204" pitchFamily="34" charset="0"/>
              </a:rPr>
              <a:t>fibres</a:t>
            </a:r>
            <a:r>
              <a:rPr lang="en-US" sz="2000" dirty="0">
                <a:latin typeface="Arial" panose="020B0604020202020204" pitchFamily="34" charset="0"/>
                <a:ea typeface="+mn-lt"/>
                <a:cs typeface="Arial" panose="020B0604020202020204" pitchFamily="34" charset="0"/>
              </a:rPr>
              <a:t>, oats, fruits, seeds and spices.</a:t>
            </a:r>
          </a:p>
        </p:txBody>
      </p:sp>
    </p:spTree>
    <p:extLst>
      <p:ext uri="{BB962C8B-B14F-4D97-AF65-F5344CB8AC3E}">
        <p14:creationId xmlns:p14="http://schemas.microsoft.com/office/powerpoint/2010/main" val="5706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4" y="2367171"/>
            <a:ext cx="4961001" cy="3139321"/>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p>
          <a:p>
            <a:r>
              <a:rPr lang="en-ID" sz="6600" b="1" dirty="0">
                <a:solidFill>
                  <a:srgbClr val="074D42"/>
                </a:solidFill>
                <a:latin typeface="Arial Black" panose="020B0604020202020204" pitchFamily="34" charset="0"/>
                <a:cs typeface="Arial Black" panose="020B0604020202020204" pitchFamily="34" charset="0"/>
              </a:rPr>
              <a:t>Highlights</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057B083-EC82-529B-CD60-C6E76BF632A4}"/>
              </a:ext>
            </a:extLst>
          </p:cNvPr>
          <p:cNvGrpSpPr/>
          <p:nvPr/>
        </p:nvGrpSpPr>
        <p:grpSpPr>
          <a:xfrm>
            <a:off x="63500" y="152400"/>
            <a:ext cx="12192000" cy="6858000"/>
            <a:chOff x="0" y="0"/>
            <a:chExt cx="12192000" cy="6858000"/>
          </a:xfrm>
        </p:grpSpPr>
        <p:cxnSp>
          <p:nvCxnSpPr>
            <p:cNvPr id="20" name="Straight Connector 19">
              <a:extLst>
                <a:ext uri="{FF2B5EF4-FFF2-40B4-BE49-F238E27FC236}">
                  <a16:creationId xmlns:a16="http://schemas.microsoft.com/office/drawing/2014/main" id="{7C86F483-45D9-52D6-054B-66FF88B1DFF1}"/>
                </a:ext>
              </a:extLst>
            </p:cNvPr>
            <p:cNvCxnSpPr/>
            <p:nvPr/>
          </p:nvCxnSpPr>
          <p:spPr>
            <a:xfrm>
              <a:off x="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E86071-E85A-8B93-F29A-51B91E5AB811}"/>
                </a:ext>
              </a:extLst>
            </p:cNvPr>
            <p:cNvCxnSpPr>
              <a:cxnSpLocks/>
            </p:cNvCxnSpPr>
            <p:nvPr/>
          </p:nvCxnSpPr>
          <p:spPr>
            <a:xfrm>
              <a:off x="6865491" y="3963371"/>
              <a:ext cx="5326509"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8E77E7-092C-87AD-DA45-06037BAD87D3}"/>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73B6EA-AE57-C2E3-B3F9-743840F9E11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4D0E3-60F4-FD89-0C6D-460217CC14D5}"/>
                </a:ext>
              </a:extLst>
            </p:cNvPr>
            <p:cNvCxnSpPr/>
            <p:nvPr/>
          </p:nvCxnSpPr>
          <p:spPr>
            <a:xfrm>
              <a:off x="0" y="2926786"/>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7A08D8-CE5C-A27C-317C-58480F7EB2F2}"/>
                </a:ext>
              </a:extLst>
            </p:cNvPr>
            <p:cNvCxnSpPr>
              <a:cxnSpLocks/>
            </p:cNvCxnSpPr>
            <p:nvPr/>
          </p:nvCxnSpPr>
          <p:spPr>
            <a:xfrm>
              <a:off x="5351489" y="2926786"/>
              <a:ext cx="684051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40F027-FEEA-4A62-8EBC-100C4A23C2D2}">
  <ds:schemaRefs>
    <ds:schemaRef ds:uri="http://schemas.microsoft.com/sharepoint/v3/contenttype/forms"/>
  </ds:schemaRefs>
</ds:datastoreItem>
</file>

<file path=customXml/itemProps2.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33037</TotalTime>
  <Words>1439</Words>
  <Application>Microsoft Macintosh PowerPoint</Application>
  <PresentationFormat>Widescreen</PresentationFormat>
  <Paragraphs>102</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Black</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Tim Mizones</cp:lastModifiedBy>
  <cp:revision>207</cp:revision>
  <dcterms:created xsi:type="dcterms:W3CDTF">2019-04-29T04:24:19Z</dcterms:created>
  <dcterms:modified xsi:type="dcterms:W3CDTF">2024-04-10T14:44:16Z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