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56" r:id="rId5"/>
    <p:sldId id="258" r:id="rId6"/>
    <p:sldId id="284" r:id="rId7"/>
    <p:sldId id="307" r:id="rId8"/>
    <p:sldId id="313" r:id="rId9"/>
    <p:sldId id="273" r:id="rId10"/>
    <p:sldId id="326" r:id="rId11"/>
    <p:sldId id="308" r:id="rId12"/>
    <p:sldId id="317" r:id="rId13"/>
    <p:sldId id="291" r:id="rId14"/>
    <p:sldId id="322" r:id="rId15"/>
    <p:sldId id="327" r:id="rId16"/>
    <p:sldId id="323" r:id="rId17"/>
    <p:sldId id="314" r:id="rId18"/>
    <p:sldId id="324" r:id="rId19"/>
    <p:sldId id="297" r:id="rId20"/>
    <p:sldId id="325" r:id="rId21"/>
    <p:sldId id="294" r:id="rId22"/>
    <p:sldId id="283" r:id="rId23"/>
    <p:sldId id="279" r:id="rId24"/>
    <p:sldId id="298" r:id="rId25"/>
    <p:sldId id="305"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1"/>
    <a:srgbClr val="074D40"/>
    <a:srgbClr val="FFFFFF"/>
    <a:srgbClr val="074D42"/>
    <a:srgbClr val="F0F3F6"/>
    <a:srgbClr val="F0F2F6"/>
    <a:srgbClr val="F0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50"/>
  </p:normalViewPr>
  <p:slideViewPr>
    <p:cSldViewPr snapToGrid="0">
      <p:cViewPr varScale="1">
        <p:scale>
          <a:sx n="115" d="100"/>
          <a:sy n="115" d="100"/>
        </p:scale>
        <p:origin x="320" y="20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In/Out of Balance</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Beverages &amp; Snacks</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Synbiotics </a:t>
          </a:r>
        </a:p>
        <a:p>
          <a:r>
            <a:rPr lang="en-US" sz="1600" b="0" dirty="0">
              <a:latin typeface="Arial" panose="020B0604020202020204" pitchFamily="34" charset="0"/>
              <a:cs typeface="Arial" panose="020B0604020202020204" pitchFamily="34" charset="0"/>
            </a:rPr>
            <a:t>&amp; </a:t>
          </a:r>
        </a:p>
        <a:p>
          <a:r>
            <a:rPr lang="en-US" sz="1600" b="0" dirty="0">
              <a:latin typeface="Arial" panose="020B0604020202020204" pitchFamily="34" charset="0"/>
              <a:cs typeface="Arial" panose="020B0604020202020204" pitchFamily="34" charset="0"/>
            </a:rPr>
            <a:t>Postbiotic</a:t>
          </a: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Skin Microbiome</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Microbiome Health</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Stress</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4C78F741-43D2-D342-8EB3-F6D9DADAD7E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Gut-Brain Axis</a:t>
          </a:r>
        </a:p>
      </dgm:t>
    </dgm:pt>
    <dgm:pt modelId="{EACE635E-0EDF-1B40-AFF8-D4F683E8597D}" type="sibTrans" cxnId="{66D508DC-AFDD-F942-8598-B5B576054CCD}">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27A9E67A-5CDF-974C-8D8A-40F99DC089C2}" type="pres">
      <dgm:prSet presAssocID="{FE019F97-1F83-AD4D-A2DC-40A964F3F484}" presName="Name0" presStyleCnt="0">
        <dgm:presLayoutVars>
          <dgm:chMax val="21"/>
          <dgm:chPref val="21"/>
        </dgm:presLayoutVars>
      </dgm:prSet>
      <dgm:spPr/>
    </dgm:pt>
    <dgm:pt modelId="{C08A847F-4F87-7248-A175-95A09E580A3C}" type="pres">
      <dgm:prSet presAssocID="{4C78F741-43D2-D342-8EB3-F6D9DADAD7E0}" presName="text1" presStyleCnt="0"/>
      <dgm:spPr/>
    </dgm:pt>
    <dgm:pt modelId="{81E49AB9-D1CA-EB4A-9E46-32603388E141}" type="pres">
      <dgm:prSet presAssocID="{4C78F741-43D2-D342-8EB3-F6D9DADAD7E0}" presName="textRepeatNode" presStyleLbl="alignNode1" presStyleIdx="0" presStyleCnt="7">
        <dgm:presLayoutVars>
          <dgm:chMax val="0"/>
          <dgm:chPref val="0"/>
          <dgm:bulletEnabled val="1"/>
        </dgm:presLayoutVars>
      </dgm:prSet>
      <dgm:spPr/>
    </dgm:pt>
    <dgm:pt modelId="{D620F5F1-55C0-284D-A46E-7955D68DE468}" type="pres">
      <dgm:prSet presAssocID="{4C78F741-43D2-D342-8EB3-F6D9DADAD7E0}" presName="textaccent1" presStyleCnt="0"/>
      <dgm:spPr/>
    </dgm:pt>
    <dgm:pt modelId="{458D406D-7406-A449-B34B-F113C7D7544F}" type="pres">
      <dgm:prSet presAssocID="{4C78F741-43D2-D342-8EB3-F6D9DADAD7E0}" presName="accentRepeatNode" presStyleLbl="solidAlignAcc1" presStyleIdx="0" presStyleCnt="14"/>
      <dgm:spPr/>
    </dgm:pt>
    <dgm:pt modelId="{0B856779-702F-A94F-8505-035823A1004B}" type="pres">
      <dgm:prSet presAssocID="{EACE635E-0EDF-1B40-AFF8-D4F683E8597D}" presName="image1" presStyleCnt="0"/>
      <dgm:spPr/>
    </dgm:pt>
    <dgm:pt modelId="{877FD51C-C7C7-8B4B-B328-051DD11FA63D}" type="pres">
      <dgm:prSet presAssocID="{EACE635E-0EDF-1B40-AFF8-D4F683E8597D}" presName="imageRepeatNode" presStyleLbl="alignAcc1" presStyleIdx="0" presStyleCnt="7"/>
      <dgm:spPr/>
    </dgm:pt>
    <dgm:pt modelId="{E8A80C2B-C05D-3348-AF0A-17EE3502F6DD}" type="pres">
      <dgm:prSet presAssocID="{EACE635E-0EDF-1B40-AFF8-D4F683E8597D}" presName="imageaccent1" presStyleCnt="0"/>
      <dgm:spPr/>
    </dgm:pt>
    <dgm:pt modelId="{9BF3DDDA-0AAC-9F4B-AD8B-0D991CED4AF4}" type="pres">
      <dgm:prSet presAssocID="{EACE635E-0EDF-1B40-AFF8-D4F683E8597D}" presName="accentRepeatNode" presStyleLbl="solidAlignAcc1" presStyleIdx="1" presStyleCnt="14"/>
      <dgm:spPr/>
    </dgm:pt>
    <dgm:pt modelId="{1D15EBAB-FEDE-884D-826D-885F65DA31F6}" type="pres">
      <dgm:prSet presAssocID="{8C14F78B-50C7-DB47-B918-B19E7865B7AE}" presName="text2" presStyleCnt="0"/>
      <dgm:spPr/>
    </dgm:pt>
    <dgm:pt modelId="{72CAC4A7-5387-E745-8B55-6F5E7DDA903D}" type="pres">
      <dgm:prSet presAssocID="{8C14F78B-50C7-DB47-B918-B19E7865B7AE}" presName="textRepeatNode" presStyleLbl="alignNode1" presStyleIdx="1" presStyleCnt="7">
        <dgm:presLayoutVars>
          <dgm:chMax val="0"/>
          <dgm:chPref val="0"/>
          <dgm:bulletEnabled val="1"/>
        </dgm:presLayoutVars>
      </dgm:prSet>
      <dgm:spPr/>
    </dgm:pt>
    <dgm:pt modelId="{C21D6EB1-C664-8A4D-9946-835B89202254}" type="pres">
      <dgm:prSet presAssocID="{8C14F78B-50C7-DB47-B918-B19E7865B7AE}" presName="textaccent2" presStyleCnt="0"/>
      <dgm:spPr/>
    </dgm:pt>
    <dgm:pt modelId="{78AA5E87-F508-E347-8717-0CF185ACECF4}" type="pres">
      <dgm:prSet presAssocID="{8C14F78B-50C7-DB47-B918-B19E7865B7AE}" presName="accentRepeatNode" presStyleLbl="solidAlignAcc1" presStyleIdx="2" presStyleCnt="14"/>
      <dgm:spPr/>
    </dgm:pt>
    <dgm:pt modelId="{48F975B2-99B2-C645-B5BF-19B50CA6577C}" type="pres">
      <dgm:prSet presAssocID="{4820ED6A-6466-3440-8C58-6A0653923449}" presName="image2" presStyleCnt="0"/>
      <dgm:spPr/>
    </dgm:pt>
    <dgm:pt modelId="{74587B1E-D526-CA4C-ADE4-B44B84BE1D47}" type="pres">
      <dgm:prSet presAssocID="{4820ED6A-6466-3440-8C58-6A0653923449}" presName="imageRepeatNode" presStyleLbl="alignAcc1" presStyleIdx="1" presStyleCnt="7"/>
      <dgm:spPr/>
    </dgm:pt>
    <dgm:pt modelId="{5108DAE8-0462-F449-B513-37FEB59ABEF3}" type="pres">
      <dgm:prSet presAssocID="{4820ED6A-6466-3440-8C58-6A0653923449}" presName="imageaccent2" presStyleCnt="0"/>
      <dgm:spPr/>
    </dgm:pt>
    <dgm:pt modelId="{041D6EF6-C55F-D843-B321-58CC5FE14990}" type="pres">
      <dgm:prSet presAssocID="{4820ED6A-6466-3440-8C58-6A0653923449}" presName="accentRepeatNode" presStyleLbl="solidAlignAcc1" presStyleIdx="3" presStyleCnt="14"/>
      <dgm:spPr/>
    </dgm:pt>
    <dgm:pt modelId="{BB402DB8-6A29-504B-80E1-60472C1EF59F}" type="pres">
      <dgm:prSet presAssocID="{6F059240-2F5D-BA4C-8E3D-610A91FE9BAE}" presName="text3" presStyleCnt="0"/>
      <dgm:spPr/>
    </dgm:pt>
    <dgm:pt modelId="{92FBFCCD-E561-9842-8266-F57FC816D69E}" type="pres">
      <dgm:prSet presAssocID="{6F059240-2F5D-BA4C-8E3D-610A91FE9BAE}" presName="textRepeatNode" presStyleLbl="alignNode1" presStyleIdx="2" presStyleCnt="7">
        <dgm:presLayoutVars>
          <dgm:chMax val="0"/>
          <dgm:chPref val="0"/>
          <dgm:bulletEnabled val="1"/>
        </dgm:presLayoutVars>
      </dgm:prSet>
      <dgm:spPr/>
    </dgm:pt>
    <dgm:pt modelId="{A5690BBA-0332-544F-8893-87652C28ED5C}" type="pres">
      <dgm:prSet presAssocID="{6F059240-2F5D-BA4C-8E3D-610A91FE9BAE}" presName="textaccent3" presStyleCnt="0"/>
      <dgm:spPr/>
    </dgm:pt>
    <dgm:pt modelId="{27C06A0F-90AB-D442-9F49-601A8B6D72A5}" type="pres">
      <dgm:prSet presAssocID="{6F059240-2F5D-BA4C-8E3D-610A91FE9BAE}" presName="accentRepeatNode" presStyleLbl="solidAlignAcc1" presStyleIdx="4" presStyleCnt="14"/>
      <dgm:spPr/>
    </dgm:pt>
    <dgm:pt modelId="{C5A223D2-45C8-324B-B223-2DA52A4126AC}" type="pres">
      <dgm:prSet presAssocID="{46EE2F76-ABCF-BF44-A778-B00BB60C000E}" presName="image3" presStyleCnt="0"/>
      <dgm:spPr/>
    </dgm:pt>
    <dgm:pt modelId="{66C9CDDE-162E-3B4F-BE58-CD42EA5DC53C}" type="pres">
      <dgm:prSet presAssocID="{46EE2F76-ABCF-BF44-A778-B00BB60C000E}" presName="imageRepeatNode" presStyleLbl="alignAcc1" presStyleIdx="2" presStyleCnt="7"/>
      <dgm:spPr/>
    </dgm:pt>
    <dgm:pt modelId="{E3F879F3-DAE7-DF46-9CDA-32635253E837}" type="pres">
      <dgm:prSet presAssocID="{46EE2F76-ABCF-BF44-A778-B00BB60C000E}" presName="imageaccent3" presStyleCnt="0"/>
      <dgm:spPr/>
    </dgm:pt>
    <dgm:pt modelId="{6187927A-4D82-7040-A656-EC58E1433C99}" type="pres">
      <dgm:prSet presAssocID="{46EE2F76-ABCF-BF44-A778-B00BB60C000E}" presName="accentRepeatNode" presStyleLbl="solidAlignAcc1" presStyleIdx="5" presStyleCnt="14"/>
      <dgm:spPr/>
    </dgm:pt>
    <dgm:pt modelId="{3A3D3076-158E-904A-9F6D-73E640E8A926}" type="pres">
      <dgm:prSet presAssocID="{53225244-667C-E04D-B715-9B119AB1AEB0}" presName="text4" presStyleCnt="0"/>
      <dgm:spPr/>
    </dgm:pt>
    <dgm:pt modelId="{AA7A0E5A-4299-1946-A351-73777FF6078B}" type="pres">
      <dgm:prSet presAssocID="{53225244-667C-E04D-B715-9B119AB1AEB0}" presName="textRepeatNode" presStyleLbl="alignNode1" presStyleIdx="3" presStyleCnt="7">
        <dgm:presLayoutVars>
          <dgm:chMax val="0"/>
          <dgm:chPref val="0"/>
          <dgm:bulletEnabled val="1"/>
        </dgm:presLayoutVars>
      </dgm:prSet>
      <dgm:spPr/>
    </dgm:pt>
    <dgm:pt modelId="{FC78F676-C070-EB4F-96FE-73A7B43C9450}" type="pres">
      <dgm:prSet presAssocID="{53225244-667C-E04D-B715-9B119AB1AEB0}" presName="textaccent4" presStyleCnt="0"/>
      <dgm:spPr/>
    </dgm:pt>
    <dgm:pt modelId="{BB7981AB-2416-C74A-A60A-8B0B42DD6B51}" type="pres">
      <dgm:prSet presAssocID="{53225244-667C-E04D-B715-9B119AB1AEB0}" presName="accentRepeatNode" presStyleLbl="solidAlignAcc1" presStyleIdx="6" presStyleCnt="14"/>
      <dgm:spPr/>
    </dgm:pt>
    <dgm:pt modelId="{F659914A-908A-D545-B68C-FD293601CB21}" type="pres">
      <dgm:prSet presAssocID="{C75F3865-94CF-2548-9079-14344072522D}" presName="image4" presStyleCnt="0"/>
      <dgm:spPr/>
    </dgm:pt>
    <dgm:pt modelId="{19478B4E-675B-6D4F-A0B7-E38BAC30EE31}" type="pres">
      <dgm:prSet presAssocID="{C75F3865-94CF-2548-9079-14344072522D}" presName="imageRepeatNode" presStyleLbl="alignAcc1" presStyleIdx="3" presStyleCnt="7" custLinFactNeighborX="-857"/>
      <dgm:spPr/>
    </dgm:pt>
    <dgm:pt modelId="{2E775E83-FE7E-0A4E-8DA4-75AF20EB69BD}" type="pres">
      <dgm:prSet presAssocID="{C75F3865-94CF-2548-9079-14344072522D}" presName="imageaccent4" presStyleCnt="0"/>
      <dgm:spPr/>
    </dgm:pt>
    <dgm:pt modelId="{D1297A70-3E91-2240-A023-8827BD59EE86}" type="pres">
      <dgm:prSet presAssocID="{C75F3865-94CF-2548-9079-14344072522D}" presName="accentRepeatNode" presStyleLbl="solidAlignAcc1" presStyleIdx="7" presStyleCnt="14"/>
      <dgm:spPr/>
    </dgm:pt>
    <dgm:pt modelId="{A5126DC3-34D4-3444-87CD-6E693FA52B1E}" type="pres">
      <dgm:prSet presAssocID="{576FFF45-A4B9-4E8B-95AD-521E7786C25A}" presName="text5" presStyleCnt="0"/>
      <dgm:spPr/>
    </dgm:pt>
    <dgm:pt modelId="{39F26913-9D79-CE4E-9211-FA1C6FB9A85C}" type="pres">
      <dgm:prSet presAssocID="{576FFF45-A4B9-4E8B-95AD-521E7786C25A}" presName="textRepeatNode" presStyleLbl="alignNode1" presStyleIdx="4" presStyleCnt="7">
        <dgm:presLayoutVars>
          <dgm:chMax val="0"/>
          <dgm:chPref val="0"/>
          <dgm:bulletEnabled val="1"/>
        </dgm:presLayoutVars>
      </dgm:prSet>
      <dgm:spPr/>
    </dgm:pt>
    <dgm:pt modelId="{C14D5C71-4C55-734C-A495-F069FA7F7087}" type="pres">
      <dgm:prSet presAssocID="{576FFF45-A4B9-4E8B-95AD-521E7786C25A}" presName="textaccent5" presStyleCnt="0"/>
      <dgm:spPr/>
    </dgm:pt>
    <dgm:pt modelId="{D3B1F47A-5AAB-8F43-A59B-32C096637B4D}" type="pres">
      <dgm:prSet presAssocID="{576FFF45-A4B9-4E8B-95AD-521E7786C25A}" presName="accentRepeatNode" presStyleLbl="solidAlignAcc1" presStyleIdx="8" presStyleCnt="14"/>
      <dgm:spPr/>
    </dgm:pt>
    <dgm:pt modelId="{3C82089E-12CC-2D46-9CF7-834933A48929}" type="pres">
      <dgm:prSet presAssocID="{C56E36C9-CADD-468A-85B1-098869DE68AE}" presName="image5" presStyleCnt="0"/>
      <dgm:spPr/>
    </dgm:pt>
    <dgm:pt modelId="{3F0F5953-E3C5-914D-AEB5-DC0028ED9892}" type="pres">
      <dgm:prSet presAssocID="{C56E36C9-CADD-468A-85B1-098869DE68AE}" presName="imageRepeatNode" presStyleLbl="alignAcc1" presStyleIdx="4" presStyleCnt="7"/>
      <dgm:spPr/>
    </dgm:pt>
    <dgm:pt modelId="{2674B7CF-1864-8E44-9979-D620007177F8}" type="pres">
      <dgm:prSet presAssocID="{C56E36C9-CADD-468A-85B1-098869DE68AE}" presName="imageaccent5" presStyleCnt="0"/>
      <dgm:spPr/>
    </dgm:pt>
    <dgm:pt modelId="{45E7D1E6-5F14-024D-99E9-AF573C7C043C}" type="pres">
      <dgm:prSet presAssocID="{C56E36C9-CADD-468A-85B1-098869DE68AE}" presName="accentRepeatNode" presStyleLbl="solidAlignAcc1" presStyleIdx="9" presStyleCnt="14"/>
      <dgm:spPr/>
    </dgm:pt>
    <dgm:pt modelId="{B1CDDEFA-BC0E-ED41-A495-CBB503C0BF8C}" type="pres">
      <dgm:prSet presAssocID="{D4B1988E-1D08-374E-A44B-9A9EDE80728F}" presName="text6" presStyleCnt="0"/>
      <dgm:spPr/>
    </dgm:pt>
    <dgm:pt modelId="{345ED9D0-F123-2C4A-8ABB-5386C2CFE03D}" type="pres">
      <dgm:prSet presAssocID="{D4B1988E-1D08-374E-A44B-9A9EDE80728F}" presName="textRepeatNode" presStyleLbl="alignNode1" presStyleIdx="5" presStyleCnt="7">
        <dgm:presLayoutVars>
          <dgm:chMax val="0"/>
          <dgm:chPref val="0"/>
          <dgm:bulletEnabled val="1"/>
        </dgm:presLayoutVars>
      </dgm:prSet>
      <dgm:spPr/>
    </dgm:pt>
    <dgm:pt modelId="{FF922A2D-DFDF-CC4B-81C8-9E17931618CA}" type="pres">
      <dgm:prSet presAssocID="{D4B1988E-1D08-374E-A44B-9A9EDE80728F}" presName="textaccent6" presStyleCnt="0"/>
      <dgm:spPr/>
    </dgm:pt>
    <dgm:pt modelId="{1314CEEA-22B6-B547-9AB1-556EFD29D5E4}" type="pres">
      <dgm:prSet presAssocID="{D4B1988E-1D08-374E-A44B-9A9EDE80728F}" presName="accentRepeatNode" presStyleLbl="solidAlignAcc1" presStyleIdx="10" presStyleCnt="14"/>
      <dgm:spPr/>
    </dgm:pt>
    <dgm:pt modelId="{296BD7FC-D0BF-FE44-B22D-63FC469E6FFC}" type="pres">
      <dgm:prSet presAssocID="{27A85B8C-CE0E-E243-83BB-821A02613E58}" presName="image6" presStyleCnt="0"/>
      <dgm:spPr/>
    </dgm:pt>
    <dgm:pt modelId="{2669D29C-EC3D-6C40-B24D-AB602A452EC7}" type="pres">
      <dgm:prSet presAssocID="{27A85B8C-CE0E-E243-83BB-821A02613E58}" presName="imageRepeatNode" presStyleLbl="alignAcc1" presStyleIdx="5" presStyleCnt="7"/>
      <dgm:spPr/>
    </dgm:pt>
    <dgm:pt modelId="{717A4369-C187-504A-96D8-BBFD31A8AB20}" type="pres">
      <dgm:prSet presAssocID="{27A85B8C-CE0E-E243-83BB-821A02613E58}" presName="imageaccent6" presStyleCnt="0"/>
      <dgm:spPr/>
    </dgm:pt>
    <dgm:pt modelId="{20ECBEFA-BE9D-3F43-B2D6-EF94DD5A2BB7}" type="pres">
      <dgm:prSet presAssocID="{27A85B8C-CE0E-E243-83BB-821A02613E58}" presName="accentRepeatNode" presStyleLbl="solidAlignAcc1" presStyleIdx="11" presStyleCnt="14"/>
      <dgm:spPr/>
    </dgm:pt>
    <dgm:pt modelId="{4B49BACA-F2B6-114E-8796-1B57ADF4262A}" type="pres">
      <dgm:prSet presAssocID="{AF797056-DDE5-3C49-9049-C95E77096C4D}" presName="text7" presStyleCnt="0"/>
      <dgm:spPr/>
    </dgm:pt>
    <dgm:pt modelId="{2AA7EC67-6BE3-8443-855A-520262515C90}" type="pres">
      <dgm:prSet presAssocID="{AF797056-DDE5-3C49-9049-C95E77096C4D}" presName="textRepeatNode" presStyleLbl="alignNode1" presStyleIdx="6" presStyleCnt="7">
        <dgm:presLayoutVars>
          <dgm:chMax val="0"/>
          <dgm:chPref val="0"/>
          <dgm:bulletEnabled val="1"/>
        </dgm:presLayoutVars>
      </dgm:prSet>
      <dgm:spPr/>
    </dgm:pt>
    <dgm:pt modelId="{FFDACBDF-53C6-BC40-B04A-7D5AF0A9869A}" type="pres">
      <dgm:prSet presAssocID="{AF797056-DDE5-3C49-9049-C95E77096C4D}" presName="textaccent7" presStyleCnt="0"/>
      <dgm:spPr/>
    </dgm:pt>
    <dgm:pt modelId="{21FE6202-39B3-364C-A82F-929A13502C18}" type="pres">
      <dgm:prSet presAssocID="{AF797056-DDE5-3C49-9049-C95E77096C4D}" presName="accentRepeatNode" presStyleLbl="solidAlignAcc1" presStyleIdx="12" presStyleCnt="14"/>
      <dgm:spPr/>
    </dgm:pt>
    <dgm:pt modelId="{89E683D8-30EA-B346-967E-09997733882B}" type="pres">
      <dgm:prSet presAssocID="{46D75D15-B45B-9C43-8251-BF904CC7296B}" presName="image7" presStyleCnt="0"/>
      <dgm:spPr/>
    </dgm:pt>
    <dgm:pt modelId="{52A4C9E1-CBA3-4C47-8190-34EF62AAA1C5}" type="pres">
      <dgm:prSet presAssocID="{46D75D15-B45B-9C43-8251-BF904CC7296B}" presName="imageRepeatNode" presStyleLbl="alignAcc1" presStyleIdx="6" presStyleCnt="7"/>
      <dgm:spPr/>
    </dgm:pt>
    <dgm:pt modelId="{312F9328-981A-744B-A8AB-DFD28D9E1D37}" type="pres">
      <dgm:prSet presAssocID="{46D75D15-B45B-9C43-8251-BF904CC7296B}" presName="imageaccent7" presStyleCnt="0"/>
      <dgm:spPr/>
    </dgm:pt>
    <dgm:pt modelId="{4FA6D158-A2C1-F34B-AED5-F7329C3C4912}" type="pres">
      <dgm:prSet presAssocID="{46D75D15-B45B-9C43-8251-BF904CC7296B}" presName="accentRepeatNode" presStyleLbl="solidAlignAcc1" presStyleIdx="13" presStyleCnt="14"/>
      <dgm:spPr/>
    </dgm:pt>
  </dgm:ptLst>
  <dgm:cxnLst>
    <dgm:cxn modelId="{E106D417-E9CA-F74A-B80A-FF88CADA75FE}" type="presOf" srcId="{6F059240-2F5D-BA4C-8E3D-610A91FE9BAE}" destId="{92FBFCCD-E561-9842-8266-F57FC816D69E}" srcOrd="0" destOrd="0" presId="urn:microsoft.com/office/officeart/2008/layout/HexagonCluster"/>
    <dgm:cxn modelId="{6335B92E-1DAC-D046-AF75-C04D386068D5}" srcId="{FE019F97-1F83-AD4D-A2DC-40A964F3F484}" destId="{AF797056-DDE5-3C49-9049-C95E77096C4D}" srcOrd="6" destOrd="0" parTransId="{570F8D10-8988-5F41-A621-F72BCFB2B7F3}" sibTransId="{46D75D15-B45B-9C43-8251-BF904CC7296B}"/>
    <dgm:cxn modelId="{A53AE833-3DD3-E448-A14C-FC685B94F040}" type="presOf" srcId="{53225244-667C-E04D-B715-9B119AB1AEB0}" destId="{AA7A0E5A-4299-1946-A351-73777FF6078B}" srcOrd="0" destOrd="0" presId="urn:microsoft.com/office/officeart/2008/layout/HexagonCluster"/>
    <dgm:cxn modelId="{1DA9983F-D720-1547-91E4-2BC584500567}" type="presOf" srcId="{D4B1988E-1D08-374E-A44B-9A9EDE80728F}" destId="{345ED9D0-F123-2C4A-8ABB-5386C2CFE03D}" srcOrd="0" destOrd="0" presId="urn:microsoft.com/office/officeart/2008/layout/HexagonCluster"/>
    <dgm:cxn modelId="{87D99747-E7BF-B44B-B61D-898FF2B0668A}" type="presOf" srcId="{EACE635E-0EDF-1B40-AFF8-D4F683E8597D}" destId="{877FD51C-C7C7-8B4B-B328-051DD11FA63D}" srcOrd="0" destOrd="0" presId="urn:microsoft.com/office/officeart/2008/layout/HexagonCluster"/>
    <dgm:cxn modelId="{FC556B58-4913-1E4F-A93D-603EA275B1F2}" type="presOf" srcId="{C56E36C9-CADD-468A-85B1-098869DE68AE}" destId="{3F0F5953-E3C5-914D-AEB5-DC0028ED9892}" srcOrd="0" destOrd="0" presId="urn:microsoft.com/office/officeart/2008/layout/HexagonCluster"/>
    <dgm:cxn modelId="{58651266-5851-8348-AE71-0BC1FA6A7609}" type="presOf" srcId="{576FFF45-A4B9-4E8B-95AD-521E7786C25A}" destId="{39F26913-9D79-CE4E-9211-FA1C6FB9A85C}" srcOrd="0" destOrd="0" presId="urn:microsoft.com/office/officeart/2008/layout/HexagonCluster"/>
    <dgm:cxn modelId="{58E2E768-B50C-4847-B981-668AC5615EB0}" type="presOf" srcId="{46EE2F76-ABCF-BF44-A778-B00BB60C000E}" destId="{66C9CDDE-162E-3B4F-BE58-CD42EA5DC53C}" srcOrd="0" destOrd="0" presId="urn:microsoft.com/office/officeart/2008/layout/HexagonCluster"/>
    <dgm:cxn modelId="{6D45B06A-5195-3143-A52C-F5A9503D33D3}" type="presOf" srcId="{AF797056-DDE5-3C49-9049-C95E77096C4D}" destId="{2AA7EC67-6BE3-8443-855A-520262515C90}" srcOrd="0" destOrd="0" presId="urn:microsoft.com/office/officeart/2008/layout/HexagonCluster"/>
    <dgm:cxn modelId="{ED212F73-40B1-3044-AB1A-C402DB5B8D46}" srcId="{FE019F97-1F83-AD4D-A2DC-40A964F3F484}" destId="{53225244-667C-E04D-B715-9B119AB1AEB0}" srcOrd="3" destOrd="0" parTransId="{4963406C-E745-3143-8437-BA26786410B4}" sibTransId="{C75F3865-94CF-2548-9079-14344072522D}"/>
    <dgm:cxn modelId="{6A18A780-F2F3-44BF-8227-9DF3647347A4}" srcId="{FE019F97-1F83-AD4D-A2DC-40A964F3F484}" destId="{576FFF45-A4B9-4E8B-95AD-521E7786C25A}" srcOrd="4" destOrd="0" parTransId="{A2BA6B01-6A27-46D1-84C7-EF373730E830}" sibTransId="{C56E36C9-CADD-468A-85B1-098869DE68AE}"/>
    <dgm:cxn modelId="{E5DDD280-924E-4343-BEBD-1B89FBB1CC0F}" type="presOf" srcId="{C75F3865-94CF-2548-9079-14344072522D}" destId="{19478B4E-675B-6D4F-A0B7-E38BAC30EE31}" srcOrd="0" destOrd="0" presId="urn:microsoft.com/office/officeart/2008/layout/HexagonCluster"/>
    <dgm:cxn modelId="{EB58AC8C-3462-F845-836C-FFF90B3646B5}" type="presOf" srcId="{27A85B8C-CE0E-E243-83BB-821A02613E58}" destId="{2669D29C-EC3D-6C40-B24D-AB602A452EC7}" srcOrd="0" destOrd="0" presId="urn:microsoft.com/office/officeart/2008/layout/HexagonCluster"/>
    <dgm:cxn modelId="{C5E6E991-71A7-D34D-BCF5-1F8BFE015272}" type="presOf" srcId="{FE019F97-1F83-AD4D-A2DC-40A964F3F484}" destId="{27A9E67A-5CDF-974C-8D8A-40F99DC089C2}" srcOrd="0" destOrd="0" presId="urn:microsoft.com/office/officeart/2008/layout/HexagonCluster"/>
    <dgm:cxn modelId="{0443689E-90A4-5F46-B11C-CB8F4E34FCC0}" srcId="{FE019F97-1F83-AD4D-A2DC-40A964F3F484}" destId="{8C14F78B-50C7-DB47-B918-B19E7865B7AE}" srcOrd="1" destOrd="0" parTransId="{AE0142A5-1ADE-764A-A33C-30CF701901E2}" sibTransId="{4820ED6A-6466-3440-8C58-6A0653923449}"/>
    <dgm:cxn modelId="{C55337BF-773A-DF4D-AD04-7A975C17AFE3}" type="presOf" srcId="{8C14F78B-50C7-DB47-B918-B19E7865B7AE}" destId="{72CAC4A7-5387-E745-8B55-6F5E7DDA903D}" srcOrd="0" destOrd="0" presId="urn:microsoft.com/office/officeart/2008/layout/HexagonCluster"/>
    <dgm:cxn modelId="{932F46C4-62D0-FA48-8CD7-F330626489DA}" type="presOf" srcId="{46D75D15-B45B-9C43-8251-BF904CC7296B}" destId="{52A4C9E1-CBA3-4C47-8190-34EF62AAA1C5}" srcOrd="0" destOrd="0" presId="urn:microsoft.com/office/officeart/2008/layout/HexagonCluster"/>
    <dgm:cxn modelId="{1659D0DB-8D80-874E-9FB6-4F4CD2BC3BFB}" srcId="{FE019F97-1F83-AD4D-A2DC-40A964F3F484}"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F972EAEC-7EAC-9C4F-875D-9EB3B1D4B335}" srcId="{FE019F97-1F83-AD4D-A2DC-40A964F3F484}" destId="{6F059240-2F5D-BA4C-8E3D-610A91FE9BAE}" srcOrd="2" destOrd="0" parTransId="{AAC301FD-4B2C-ED45-B5FC-3BB6165BB93B}" sibTransId="{46EE2F76-ABCF-BF44-A778-B00BB60C000E}"/>
    <dgm:cxn modelId="{AC7142EE-5DC5-4244-85B7-CD4435361B3C}" type="presOf" srcId="{4C78F741-43D2-D342-8EB3-F6D9DADAD7E0}" destId="{81E49AB9-D1CA-EB4A-9E46-32603388E141}" srcOrd="0" destOrd="0" presId="urn:microsoft.com/office/officeart/2008/layout/HexagonCluster"/>
    <dgm:cxn modelId="{7C7368F4-50B0-E648-8BD1-7F599F22B567}" type="presOf" srcId="{4820ED6A-6466-3440-8C58-6A0653923449}" destId="{74587B1E-D526-CA4C-ADE4-B44B84BE1D47}" srcOrd="0" destOrd="0" presId="urn:microsoft.com/office/officeart/2008/layout/HexagonCluster"/>
    <dgm:cxn modelId="{EE8A807C-124D-F845-93F1-CE68EB83BCA6}" type="presParOf" srcId="{27A9E67A-5CDF-974C-8D8A-40F99DC089C2}" destId="{C08A847F-4F87-7248-A175-95A09E580A3C}" srcOrd="0" destOrd="0" presId="urn:microsoft.com/office/officeart/2008/layout/HexagonCluster"/>
    <dgm:cxn modelId="{2FE89D58-01F7-A64B-9821-A71E4C973B69}" type="presParOf" srcId="{C08A847F-4F87-7248-A175-95A09E580A3C}" destId="{81E49AB9-D1CA-EB4A-9E46-32603388E141}" srcOrd="0" destOrd="0" presId="urn:microsoft.com/office/officeart/2008/layout/HexagonCluster"/>
    <dgm:cxn modelId="{9F7DAC70-14C1-F34D-A754-835EB4E6652D}" type="presParOf" srcId="{27A9E67A-5CDF-974C-8D8A-40F99DC089C2}" destId="{D620F5F1-55C0-284D-A46E-7955D68DE468}" srcOrd="1" destOrd="0" presId="urn:microsoft.com/office/officeart/2008/layout/HexagonCluster"/>
    <dgm:cxn modelId="{AC98E8F1-7946-2F47-B765-17490F8CA5B9}" type="presParOf" srcId="{D620F5F1-55C0-284D-A46E-7955D68DE468}" destId="{458D406D-7406-A449-B34B-F113C7D7544F}" srcOrd="0" destOrd="0" presId="urn:microsoft.com/office/officeart/2008/layout/HexagonCluster"/>
    <dgm:cxn modelId="{7636CFA3-27FF-F848-A3EF-F945F48C19FE}" type="presParOf" srcId="{27A9E67A-5CDF-974C-8D8A-40F99DC089C2}" destId="{0B856779-702F-A94F-8505-035823A1004B}" srcOrd="2" destOrd="0" presId="urn:microsoft.com/office/officeart/2008/layout/HexagonCluster"/>
    <dgm:cxn modelId="{C9F8C1EB-3670-0943-95D2-26504EB085C6}" type="presParOf" srcId="{0B856779-702F-A94F-8505-035823A1004B}" destId="{877FD51C-C7C7-8B4B-B328-051DD11FA63D}" srcOrd="0" destOrd="0" presId="urn:microsoft.com/office/officeart/2008/layout/HexagonCluster"/>
    <dgm:cxn modelId="{0B0D98AD-37A8-5B4F-95C3-2B917D04B8D9}" type="presParOf" srcId="{27A9E67A-5CDF-974C-8D8A-40F99DC089C2}" destId="{E8A80C2B-C05D-3348-AF0A-17EE3502F6DD}" srcOrd="3" destOrd="0" presId="urn:microsoft.com/office/officeart/2008/layout/HexagonCluster"/>
    <dgm:cxn modelId="{DCCDAEF7-BFD0-7240-AF55-1E8792BDFCC0}" type="presParOf" srcId="{E8A80C2B-C05D-3348-AF0A-17EE3502F6DD}" destId="{9BF3DDDA-0AAC-9F4B-AD8B-0D991CED4AF4}" srcOrd="0" destOrd="0" presId="urn:microsoft.com/office/officeart/2008/layout/HexagonCluster"/>
    <dgm:cxn modelId="{3926524E-E591-8C44-8733-FFF6A7C92872}" type="presParOf" srcId="{27A9E67A-5CDF-974C-8D8A-40F99DC089C2}" destId="{1D15EBAB-FEDE-884D-826D-885F65DA31F6}" srcOrd="4" destOrd="0" presId="urn:microsoft.com/office/officeart/2008/layout/HexagonCluster"/>
    <dgm:cxn modelId="{C4A9FA98-8CA1-D64B-B2EA-CA2987649237}" type="presParOf" srcId="{1D15EBAB-FEDE-884D-826D-885F65DA31F6}" destId="{72CAC4A7-5387-E745-8B55-6F5E7DDA903D}" srcOrd="0" destOrd="0" presId="urn:microsoft.com/office/officeart/2008/layout/HexagonCluster"/>
    <dgm:cxn modelId="{DFCAB215-F9DD-5C4E-8209-D211FFC35C17}" type="presParOf" srcId="{27A9E67A-5CDF-974C-8D8A-40F99DC089C2}" destId="{C21D6EB1-C664-8A4D-9946-835B89202254}" srcOrd="5" destOrd="0" presId="urn:microsoft.com/office/officeart/2008/layout/HexagonCluster"/>
    <dgm:cxn modelId="{D4C8E298-48E5-F54F-AC9E-95B2AD9E606A}" type="presParOf" srcId="{C21D6EB1-C664-8A4D-9946-835B89202254}" destId="{78AA5E87-F508-E347-8717-0CF185ACECF4}" srcOrd="0" destOrd="0" presId="urn:microsoft.com/office/officeart/2008/layout/HexagonCluster"/>
    <dgm:cxn modelId="{D71EE33F-D771-0D4C-90D1-96F17FA689B4}" type="presParOf" srcId="{27A9E67A-5CDF-974C-8D8A-40F99DC089C2}" destId="{48F975B2-99B2-C645-B5BF-19B50CA6577C}" srcOrd="6" destOrd="0" presId="urn:microsoft.com/office/officeart/2008/layout/HexagonCluster"/>
    <dgm:cxn modelId="{17BDFBD8-070F-9145-8365-9C70EFE19712}" type="presParOf" srcId="{48F975B2-99B2-C645-B5BF-19B50CA6577C}" destId="{74587B1E-D526-CA4C-ADE4-B44B84BE1D47}" srcOrd="0" destOrd="0" presId="urn:microsoft.com/office/officeart/2008/layout/HexagonCluster"/>
    <dgm:cxn modelId="{BB3EDEB4-6683-7145-A438-164954D36144}" type="presParOf" srcId="{27A9E67A-5CDF-974C-8D8A-40F99DC089C2}" destId="{5108DAE8-0462-F449-B513-37FEB59ABEF3}" srcOrd="7" destOrd="0" presId="urn:microsoft.com/office/officeart/2008/layout/HexagonCluster"/>
    <dgm:cxn modelId="{18496A14-2D80-9346-9809-03B08DF4D53D}" type="presParOf" srcId="{5108DAE8-0462-F449-B513-37FEB59ABEF3}" destId="{041D6EF6-C55F-D843-B321-58CC5FE14990}" srcOrd="0" destOrd="0" presId="urn:microsoft.com/office/officeart/2008/layout/HexagonCluster"/>
    <dgm:cxn modelId="{E013EDB3-BE44-FF4C-9D31-0504C9E00F08}" type="presParOf" srcId="{27A9E67A-5CDF-974C-8D8A-40F99DC089C2}" destId="{BB402DB8-6A29-504B-80E1-60472C1EF59F}" srcOrd="8" destOrd="0" presId="urn:microsoft.com/office/officeart/2008/layout/HexagonCluster"/>
    <dgm:cxn modelId="{B1108ED7-F2FE-2B46-A90D-441FF98B45F7}" type="presParOf" srcId="{BB402DB8-6A29-504B-80E1-60472C1EF59F}" destId="{92FBFCCD-E561-9842-8266-F57FC816D69E}" srcOrd="0" destOrd="0" presId="urn:microsoft.com/office/officeart/2008/layout/HexagonCluster"/>
    <dgm:cxn modelId="{35FC60BB-7642-4F41-904D-AC48424745DC}" type="presParOf" srcId="{27A9E67A-5CDF-974C-8D8A-40F99DC089C2}" destId="{A5690BBA-0332-544F-8893-87652C28ED5C}" srcOrd="9" destOrd="0" presId="urn:microsoft.com/office/officeart/2008/layout/HexagonCluster"/>
    <dgm:cxn modelId="{9798B467-F00A-044B-9E61-14E300A050EF}" type="presParOf" srcId="{A5690BBA-0332-544F-8893-87652C28ED5C}" destId="{27C06A0F-90AB-D442-9F49-601A8B6D72A5}" srcOrd="0" destOrd="0" presId="urn:microsoft.com/office/officeart/2008/layout/HexagonCluster"/>
    <dgm:cxn modelId="{8F0D4D68-008F-044E-A34E-1556D23663FB}" type="presParOf" srcId="{27A9E67A-5CDF-974C-8D8A-40F99DC089C2}" destId="{C5A223D2-45C8-324B-B223-2DA52A4126AC}" srcOrd="10" destOrd="0" presId="urn:microsoft.com/office/officeart/2008/layout/HexagonCluster"/>
    <dgm:cxn modelId="{029DCA8C-DD3F-814E-8FA0-BA48459E5B69}" type="presParOf" srcId="{C5A223D2-45C8-324B-B223-2DA52A4126AC}" destId="{66C9CDDE-162E-3B4F-BE58-CD42EA5DC53C}" srcOrd="0" destOrd="0" presId="urn:microsoft.com/office/officeart/2008/layout/HexagonCluster"/>
    <dgm:cxn modelId="{FDFC65A7-EC63-024B-8339-84FD57C3B23D}" type="presParOf" srcId="{27A9E67A-5CDF-974C-8D8A-40F99DC089C2}" destId="{E3F879F3-DAE7-DF46-9CDA-32635253E837}" srcOrd="11" destOrd="0" presId="urn:microsoft.com/office/officeart/2008/layout/HexagonCluster"/>
    <dgm:cxn modelId="{FCC474D5-C30A-0D45-A002-E3D4CFDA71A4}" type="presParOf" srcId="{E3F879F3-DAE7-DF46-9CDA-32635253E837}" destId="{6187927A-4D82-7040-A656-EC58E1433C99}" srcOrd="0" destOrd="0" presId="urn:microsoft.com/office/officeart/2008/layout/HexagonCluster"/>
    <dgm:cxn modelId="{FB4DC570-C707-3545-8063-8ED4CEC48E59}" type="presParOf" srcId="{27A9E67A-5CDF-974C-8D8A-40F99DC089C2}" destId="{3A3D3076-158E-904A-9F6D-73E640E8A926}" srcOrd="12" destOrd="0" presId="urn:microsoft.com/office/officeart/2008/layout/HexagonCluster"/>
    <dgm:cxn modelId="{FD6C7F37-0083-3540-AF76-C86E54F51362}" type="presParOf" srcId="{3A3D3076-158E-904A-9F6D-73E640E8A926}" destId="{AA7A0E5A-4299-1946-A351-73777FF6078B}" srcOrd="0" destOrd="0" presId="urn:microsoft.com/office/officeart/2008/layout/HexagonCluster"/>
    <dgm:cxn modelId="{3628A2F5-3037-194C-B66E-1125A81E3758}" type="presParOf" srcId="{27A9E67A-5CDF-974C-8D8A-40F99DC089C2}" destId="{FC78F676-C070-EB4F-96FE-73A7B43C9450}" srcOrd="13" destOrd="0" presId="urn:microsoft.com/office/officeart/2008/layout/HexagonCluster"/>
    <dgm:cxn modelId="{9BDD694D-6340-4840-8987-2E8A4CE16931}" type="presParOf" srcId="{FC78F676-C070-EB4F-96FE-73A7B43C9450}" destId="{BB7981AB-2416-C74A-A60A-8B0B42DD6B51}" srcOrd="0" destOrd="0" presId="urn:microsoft.com/office/officeart/2008/layout/HexagonCluster"/>
    <dgm:cxn modelId="{1D1B3012-CCAD-2B45-9B5D-4EC46D746991}" type="presParOf" srcId="{27A9E67A-5CDF-974C-8D8A-40F99DC089C2}" destId="{F659914A-908A-D545-B68C-FD293601CB21}" srcOrd="14" destOrd="0" presId="urn:microsoft.com/office/officeart/2008/layout/HexagonCluster"/>
    <dgm:cxn modelId="{8C6D7E39-B95F-E04F-8E86-94831833FF02}" type="presParOf" srcId="{F659914A-908A-D545-B68C-FD293601CB21}" destId="{19478B4E-675B-6D4F-A0B7-E38BAC30EE31}" srcOrd="0" destOrd="0" presId="urn:microsoft.com/office/officeart/2008/layout/HexagonCluster"/>
    <dgm:cxn modelId="{80DAD34C-9FB7-7C4A-9E27-1E0CAA829FDF}" type="presParOf" srcId="{27A9E67A-5CDF-974C-8D8A-40F99DC089C2}" destId="{2E775E83-FE7E-0A4E-8DA4-75AF20EB69BD}" srcOrd="15" destOrd="0" presId="urn:microsoft.com/office/officeart/2008/layout/HexagonCluster"/>
    <dgm:cxn modelId="{63361AE7-0B70-1944-A110-72B710893863}" type="presParOf" srcId="{2E775E83-FE7E-0A4E-8DA4-75AF20EB69BD}" destId="{D1297A70-3E91-2240-A023-8827BD59EE86}" srcOrd="0" destOrd="0" presId="urn:microsoft.com/office/officeart/2008/layout/HexagonCluster"/>
    <dgm:cxn modelId="{6AD61E0A-AD5E-8948-A08A-0FE52CC71E00}" type="presParOf" srcId="{27A9E67A-5CDF-974C-8D8A-40F99DC089C2}" destId="{A5126DC3-34D4-3444-87CD-6E693FA52B1E}" srcOrd="16" destOrd="0" presId="urn:microsoft.com/office/officeart/2008/layout/HexagonCluster"/>
    <dgm:cxn modelId="{6128F31B-A746-654E-8DD1-06650F2D5993}" type="presParOf" srcId="{A5126DC3-34D4-3444-87CD-6E693FA52B1E}" destId="{39F26913-9D79-CE4E-9211-FA1C6FB9A85C}" srcOrd="0" destOrd="0" presId="urn:microsoft.com/office/officeart/2008/layout/HexagonCluster"/>
    <dgm:cxn modelId="{380FA4E4-7F13-4043-A15D-CDD3698BE65E}" type="presParOf" srcId="{27A9E67A-5CDF-974C-8D8A-40F99DC089C2}" destId="{C14D5C71-4C55-734C-A495-F069FA7F7087}" srcOrd="17" destOrd="0" presId="urn:microsoft.com/office/officeart/2008/layout/HexagonCluster"/>
    <dgm:cxn modelId="{9C0D292C-5344-604D-B8AA-86B16A247798}" type="presParOf" srcId="{C14D5C71-4C55-734C-A495-F069FA7F7087}" destId="{D3B1F47A-5AAB-8F43-A59B-32C096637B4D}" srcOrd="0" destOrd="0" presId="urn:microsoft.com/office/officeart/2008/layout/HexagonCluster"/>
    <dgm:cxn modelId="{DC4AD3C5-0006-514A-B0F3-7B61541EA5F2}" type="presParOf" srcId="{27A9E67A-5CDF-974C-8D8A-40F99DC089C2}" destId="{3C82089E-12CC-2D46-9CF7-834933A48929}" srcOrd="18" destOrd="0" presId="urn:microsoft.com/office/officeart/2008/layout/HexagonCluster"/>
    <dgm:cxn modelId="{37548850-CF5B-D242-89E4-41F1BC576002}" type="presParOf" srcId="{3C82089E-12CC-2D46-9CF7-834933A48929}" destId="{3F0F5953-E3C5-914D-AEB5-DC0028ED9892}" srcOrd="0" destOrd="0" presId="urn:microsoft.com/office/officeart/2008/layout/HexagonCluster"/>
    <dgm:cxn modelId="{A985B6C5-278D-C942-B93B-2BD2F0D7015D}" type="presParOf" srcId="{27A9E67A-5CDF-974C-8D8A-40F99DC089C2}" destId="{2674B7CF-1864-8E44-9979-D620007177F8}" srcOrd="19" destOrd="0" presId="urn:microsoft.com/office/officeart/2008/layout/HexagonCluster"/>
    <dgm:cxn modelId="{0088D8BC-7BF0-824F-866C-3B913B4BE16B}" type="presParOf" srcId="{2674B7CF-1864-8E44-9979-D620007177F8}" destId="{45E7D1E6-5F14-024D-99E9-AF573C7C043C}" srcOrd="0" destOrd="0" presId="urn:microsoft.com/office/officeart/2008/layout/HexagonCluster"/>
    <dgm:cxn modelId="{9DEC41BC-F016-0C40-9D79-BF4F0CA85197}" type="presParOf" srcId="{27A9E67A-5CDF-974C-8D8A-40F99DC089C2}" destId="{B1CDDEFA-BC0E-ED41-A495-CBB503C0BF8C}" srcOrd="20" destOrd="0" presId="urn:microsoft.com/office/officeart/2008/layout/HexagonCluster"/>
    <dgm:cxn modelId="{044C8CC3-5221-F74F-9C63-A30D4FE09C0B}" type="presParOf" srcId="{B1CDDEFA-BC0E-ED41-A495-CBB503C0BF8C}" destId="{345ED9D0-F123-2C4A-8ABB-5386C2CFE03D}" srcOrd="0" destOrd="0" presId="urn:microsoft.com/office/officeart/2008/layout/HexagonCluster"/>
    <dgm:cxn modelId="{13499E31-0E61-9043-853E-94B0B2AE0795}" type="presParOf" srcId="{27A9E67A-5CDF-974C-8D8A-40F99DC089C2}" destId="{FF922A2D-DFDF-CC4B-81C8-9E17931618CA}" srcOrd="21" destOrd="0" presId="urn:microsoft.com/office/officeart/2008/layout/HexagonCluster"/>
    <dgm:cxn modelId="{2100B0BE-B190-DF43-B8BE-099F4DEF3E32}" type="presParOf" srcId="{FF922A2D-DFDF-CC4B-81C8-9E17931618CA}" destId="{1314CEEA-22B6-B547-9AB1-556EFD29D5E4}" srcOrd="0" destOrd="0" presId="urn:microsoft.com/office/officeart/2008/layout/HexagonCluster"/>
    <dgm:cxn modelId="{AEFFE2AC-7A17-3342-9446-6E0F427B2039}" type="presParOf" srcId="{27A9E67A-5CDF-974C-8D8A-40F99DC089C2}" destId="{296BD7FC-D0BF-FE44-B22D-63FC469E6FFC}" srcOrd="22" destOrd="0" presId="urn:microsoft.com/office/officeart/2008/layout/HexagonCluster"/>
    <dgm:cxn modelId="{90797F3D-8A0D-1947-8CB0-C4D61BA99C2B}" type="presParOf" srcId="{296BD7FC-D0BF-FE44-B22D-63FC469E6FFC}" destId="{2669D29C-EC3D-6C40-B24D-AB602A452EC7}" srcOrd="0" destOrd="0" presId="urn:microsoft.com/office/officeart/2008/layout/HexagonCluster"/>
    <dgm:cxn modelId="{DC1C4EAB-3D89-5A4D-A738-9CC8A783493D}" type="presParOf" srcId="{27A9E67A-5CDF-974C-8D8A-40F99DC089C2}" destId="{717A4369-C187-504A-96D8-BBFD31A8AB20}" srcOrd="23" destOrd="0" presId="urn:microsoft.com/office/officeart/2008/layout/HexagonCluster"/>
    <dgm:cxn modelId="{850DFF92-9014-7B4B-99A0-DC12F5C971D1}" type="presParOf" srcId="{717A4369-C187-504A-96D8-BBFD31A8AB20}" destId="{20ECBEFA-BE9D-3F43-B2D6-EF94DD5A2BB7}" srcOrd="0" destOrd="0" presId="urn:microsoft.com/office/officeart/2008/layout/HexagonCluster"/>
    <dgm:cxn modelId="{F57AD9D8-93ED-1C41-A941-C9737317079D}" type="presParOf" srcId="{27A9E67A-5CDF-974C-8D8A-40F99DC089C2}" destId="{4B49BACA-F2B6-114E-8796-1B57ADF4262A}" srcOrd="24" destOrd="0" presId="urn:microsoft.com/office/officeart/2008/layout/HexagonCluster"/>
    <dgm:cxn modelId="{D8A298A4-61BE-5B4A-B219-A3ADE98B427B}" type="presParOf" srcId="{4B49BACA-F2B6-114E-8796-1B57ADF4262A}" destId="{2AA7EC67-6BE3-8443-855A-520262515C90}" srcOrd="0" destOrd="0" presId="urn:microsoft.com/office/officeart/2008/layout/HexagonCluster"/>
    <dgm:cxn modelId="{D62A2581-96E5-FB41-90D1-5FCEEA01D429}" type="presParOf" srcId="{27A9E67A-5CDF-974C-8D8A-40F99DC089C2}" destId="{FFDACBDF-53C6-BC40-B04A-7D5AF0A9869A}" srcOrd="25" destOrd="0" presId="urn:microsoft.com/office/officeart/2008/layout/HexagonCluster"/>
    <dgm:cxn modelId="{ABE974BD-676B-8C47-A8BF-39843A482586}" type="presParOf" srcId="{FFDACBDF-53C6-BC40-B04A-7D5AF0A9869A}" destId="{21FE6202-39B3-364C-A82F-929A13502C18}" srcOrd="0" destOrd="0" presId="urn:microsoft.com/office/officeart/2008/layout/HexagonCluster"/>
    <dgm:cxn modelId="{B433F4F4-53C4-C149-9886-B173FF6F076A}" type="presParOf" srcId="{27A9E67A-5CDF-974C-8D8A-40F99DC089C2}" destId="{89E683D8-30EA-B346-967E-09997733882B}" srcOrd="26" destOrd="0" presId="urn:microsoft.com/office/officeart/2008/layout/HexagonCluster"/>
    <dgm:cxn modelId="{53F7E222-2D66-034E-89E5-EC0CB6FE998E}" type="presParOf" srcId="{89E683D8-30EA-B346-967E-09997733882B}" destId="{52A4C9E1-CBA3-4C47-8190-34EF62AAA1C5}" srcOrd="0" destOrd="0" presId="urn:microsoft.com/office/officeart/2008/layout/HexagonCluster"/>
    <dgm:cxn modelId="{12A96F08-5A0F-CF45-B7DE-1C5841CE0ADB}" type="presParOf" srcId="{27A9E67A-5CDF-974C-8D8A-40F99DC089C2}" destId="{312F9328-981A-744B-A8AB-DFD28D9E1D37}" srcOrd="27" destOrd="0" presId="urn:microsoft.com/office/officeart/2008/layout/HexagonCluster"/>
    <dgm:cxn modelId="{B267E5C6-B07F-B545-BB51-A63D63757133}" type="presParOf" srcId="{312F9328-981A-744B-A8AB-DFD28D9E1D37}" destId="{4FA6D158-A2C1-F34B-AED5-F7329C3C491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49AB9-D1CA-EB4A-9E46-32603388E141}">
      <dsp:nvSpPr>
        <dsp:cNvPr id="0" name=""/>
        <dsp:cNvSpPr/>
      </dsp:nvSpPr>
      <dsp:spPr>
        <a:xfrm>
          <a:off x="1433476" y="2548996"/>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Gut-Brain Axis</a:t>
          </a:r>
        </a:p>
      </dsp:txBody>
      <dsp:txXfrm>
        <a:off x="1691486" y="2770542"/>
        <a:ext cx="1149745" cy="987258"/>
      </dsp:txXfrm>
    </dsp:sp>
    <dsp:sp modelId="{458D406D-7406-A449-B34B-F113C7D7544F}">
      <dsp:nvSpPr>
        <dsp:cNvPr id="0" name=""/>
        <dsp:cNvSpPr/>
      </dsp:nvSpPr>
      <dsp:spPr>
        <a:xfrm>
          <a:off x="1473221" y="318842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FD51C-C7C7-8B4B-B328-051DD11FA63D}">
      <dsp:nvSpPr>
        <dsp:cNvPr id="0" name=""/>
        <dsp:cNvSpPr/>
      </dsp:nvSpPr>
      <dsp:spPr>
        <a:xfrm>
          <a:off x="0" y="175807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3DDDA-0AAC-9F4B-AD8B-0D991CED4AF4}">
      <dsp:nvSpPr>
        <dsp:cNvPr id="0" name=""/>
        <dsp:cNvSpPr/>
      </dsp:nvSpPr>
      <dsp:spPr>
        <a:xfrm>
          <a:off x="1141128" y="29986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C4A7-5387-E745-8B55-6F5E7DDA903D}">
      <dsp:nvSpPr>
        <dsp:cNvPr id="0" name=""/>
        <dsp:cNvSpPr/>
      </dsp:nvSpPr>
      <dsp:spPr>
        <a:xfrm>
          <a:off x="2866952" y="1753758"/>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Beverages &amp; Snacks</a:t>
          </a:r>
        </a:p>
      </dsp:txBody>
      <dsp:txXfrm>
        <a:off x="3124962" y="1975304"/>
        <a:ext cx="1149745" cy="987258"/>
      </dsp:txXfrm>
    </dsp:sp>
    <dsp:sp modelId="{78AA5E87-F508-E347-8717-0CF185ACECF4}">
      <dsp:nvSpPr>
        <dsp:cNvPr id="0" name=""/>
        <dsp:cNvSpPr/>
      </dsp:nvSpPr>
      <dsp:spPr>
        <a:xfrm>
          <a:off x="4013380" y="29910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87B1E-D526-CA4C-ADE4-B44B84BE1D47}">
      <dsp:nvSpPr>
        <dsp:cNvPr id="0" name=""/>
        <dsp:cNvSpPr/>
      </dsp:nvSpPr>
      <dsp:spPr>
        <a:xfrm>
          <a:off x="4299546" y="2545761"/>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D6EF6-C55F-D843-B321-58CC5FE14990}">
      <dsp:nvSpPr>
        <dsp:cNvPr id="0" name=""/>
        <dsp:cNvSpPr/>
      </dsp:nvSpPr>
      <dsp:spPr>
        <a:xfrm>
          <a:off x="4340174" y="318249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BFCCD-E561-9842-8266-F57FC816D69E}">
      <dsp:nvSpPr>
        <dsp:cNvPr id="0" name=""/>
        <dsp:cNvSpPr/>
      </dsp:nvSpPr>
      <dsp:spPr>
        <a:xfrm>
          <a:off x="1433476" y="967685"/>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Synbiotics </a:t>
          </a:r>
        </a:p>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&amp; </a:t>
          </a:r>
        </a:p>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Postbiotic</a:t>
          </a:r>
        </a:p>
      </dsp:txBody>
      <dsp:txXfrm>
        <a:off x="1691486" y="1189231"/>
        <a:ext cx="1149745" cy="987258"/>
      </dsp:txXfrm>
    </dsp:sp>
    <dsp:sp modelId="{27C06A0F-90AB-D442-9F49-601A8B6D72A5}">
      <dsp:nvSpPr>
        <dsp:cNvPr id="0" name=""/>
        <dsp:cNvSpPr/>
      </dsp:nvSpPr>
      <dsp:spPr>
        <a:xfrm>
          <a:off x="2567539" y="987095"/>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9CDDE-162E-3B4F-BE58-CD42EA5DC53C}">
      <dsp:nvSpPr>
        <dsp:cNvPr id="0" name=""/>
        <dsp:cNvSpPr/>
      </dsp:nvSpPr>
      <dsp:spPr>
        <a:xfrm>
          <a:off x="2866952" y="17244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927A-4D82-7040-A656-EC58E1433C99}">
      <dsp:nvSpPr>
        <dsp:cNvPr id="0" name=""/>
        <dsp:cNvSpPr/>
      </dsp:nvSpPr>
      <dsp:spPr>
        <a:xfrm>
          <a:off x="2913763" y="8059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0E5A-4299-1946-A351-73777FF6078B}">
      <dsp:nvSpPr>
        <dsp:cNvPr id="0" name=""/>
        <dsp:cNvSpPr/>
      </dsp:nvSpPr>
      <dsp:spPr>
        <a:xfrm>
          <a:off x="4299546" y="964451"/>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Skin Microbiome</a:t>
          </a:r>
        </a:p>
      </dsp:txBody>
      <dsp:txXfrm>
        <a:off x="4557556" y="1185997"/>
        <a:ext cx="1149745" cy="987258"/>
      </dsp:txXfrm>
    </dsp:sp>
    <dsp:sp modelId="{BB7981AB-2416-C74A-A60A-8B0B42DD6B51}">
      <dsp:nvSpPr>
        <dsp:cNvPr id="0" name=""/>
        <dsp:cNvSpPr/>
      </dsp:nvSpPr>
      <dsp:spPr>
        <a:xfrm>
          <a:off x="5740971" y="159848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78B4E-675B-6D4F-A0B7-E38BAC30EE31}">
      <dsp:nvSpPr>
        <dsp:cNvPr id="0" name=""/>
        <dsp:cNvSpPr/>
      </dsp:nvSpPr>
      <dsp:spPr>
        <a:xfrm>
          <a:off x="5718746" y="1768854"/>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7A70-3E91-2240-A023-8827BD59EE86}">
      <dsp:nvSpPr>
        <dsp:cNvPr id="0" name=""/>
        <dsp:cNvSpPr/>
      </dsp:nvSpPr>
      <dsp:spPr>
        <a:xfrm>
          <a:off x="6058049" y="17941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26913-9D79-CE4E-9211-FA1C6FB9A85C}">
      <dsp:nvSpPr>
        <dsp:cNvPr id="0" name=""/>
        <dsp:cNvSpPr/>
      </dsp:nvSpPr>
      <dsp:spPr>
        <a:xfrm>
          <a:off x="5733022" y="18754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Stress</a:t>
          </a:r>
        </a:p>
      </dsp:txBody>
      <dsp:txXfrm>
        <a:off x="5991032" y="409089"/>
        <a:ext cx="1149745" cy="987258"/>
      </dsp:txXfrm>
    </dsp:sp>
    <dsp:sp modelId="{D3B1F47A-5AAB-8F43-A59B-32C096637B4D}">
      <dsp:nvSpPr>
        <dsp:cNvPr id="0" name=""/>
        <dsp:cNvSpPr/>
      </dsp:nvSpPr>
      <dsp:spPr>
        <a:xfrm>
          <a:off x="7174448" y="828586"/>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953-E3C5-914D-AEB5-DC0028ED9892}">
      <dsp:nvSpPr>
        <dsp:cNvPr id="0" name=""/>
        <dsp:cNvSpPr/>
      </dsp:nvSpPr>
      <dsp:spPr>
        <a:xfrm>
          <a:off x="7166499" y="98547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7D1E6-5F14-024D-99E9-AF573C7C043C}">
      <dsp:nvSpPr>
        <dsp:cNvPr id="0" name=""/>
        <dsp:cNvSpPr/>
      </dsp:nvSpPr>
      <dsp:spPr>
        <a:xfrm>
          <a:off x="7498592" y="101728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ED9D0-F123-2C4A-8ABB-5386C2CFE03D}">
      <dsp:nvSpPr>
        <dsp:cNvPr id="0" name=""/>
        <dsp:cNvSpPr/>
      </dsp:nvSpPr>
      <dsp:spPr>
        <a:xfrm>
          <a:off x="7166499" y="2564092"/>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Microbiome Health</a:t>
          </a:r>
        </a:p>
      </dsp:txBody>
      <dsp:txXfrm>
        <a:off x="7424509" y="2785638"/>
        <a:ext cx="1149745" cy="987258"/>
      </dsp:txXfrm>
    </dsp:sp>
    <dsp:sp modelId="{1314CEEA-22B6-B547-9AB1-556EFD29D5E4}">
      <dsp:nvSpPr>
        <dsp:cNvPr id="0" name=""/>
        <dsp:cNvSpPr/>
      </dsp:nvSpPr>
      <dsp:spPr>
        <a:xfrm>
          <a:off x="7496825" y="381706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9D29C-EC3D-6C40-B24D-AB602A452EC7}">
      <dsp:nvSpPr>
        <dsp:cNvPr id="0" name=""/>
        <dsp:cNvSpPr/>
      </dsp:nvSpPr>
      <dsp:spPr>
        <a:xfrm>
          <a:off x="5733022" y="3347469"/>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CBEFA-BE9D-3F43-B2D6-EF94DD5A2BB7}">
      <dsp:nvSpPr>
        <dsp:cNvPr id="0" name=""/>
        <dsp:cNvSpPr/>
      </dsp:nvSpPr>
      <dsp:spPr>
        <a:xfrm>
          <a:off x="7187696" y="3975033"/>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7EC67-6BE3-8443-855A-520262515C90}">
      <dsp:nvSpPr>
        <dsp:cNvPr id="0" name=""/>
        <dsp:cNvSpPr/>
      </dsp:nvSpPr>
      <dsp:spPr>
        <a:xfrm>
          <a:off x="2865186" y="333830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In/Out of Balance</a:t>
          </a:r>
        </a:p>
      </dsp:txBody>
      <dsp:txXfrm>
        <a:off x="3123196" y="3559849"/>
        <a:ext cx="1149745" cy="987258"/>
      </dsp:txXfrm>
    </dsp:sp>
    <dsp:sp modelId="{21FE6202-39B3-364C-A82F-929A13502C18}">
      <dsp:nvSpPr>
        <dsp:cNvPr id="0" name=""/>
        <dsp:cNvSpPr/>
      </dsp:nvSpPr>
      <dsp:spPr>
        <a:xfrm>
          <a:off x="2912880" y="397233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4C9E1-CBA3-4C47-8190-34EF62AAA1C5}">
      <dsp:nvSpPr>
        <dsp:cNvPr id="0" name=""/>
        <dsp:cNvSpPr/>
      </dsp:nvSpPr>
      <dsp:spPr>
        <a:xfrm>
          <a:off x="1432593" y="413354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D158-A2C1-F34B-AED5-F7329C3C4912}">
      <dsp:nvSpPr>
        <dsp:cNvPr id="0" name=""/>
        <dsp:cNvSpPr/>
      </dsp:nvSpPr>
      <dsp:spPr>
        <a:xfrm>
          <a:off x="2565772" y="4153490"/>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4/6/23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4/6/23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22</a:t>
            </a:fld>
            <a:endParaRPr lang="en-US"/>
          </a:p>
        </p:txBody>
      </p:sp>
    </p:spTree>
    <p:extLst>
      <p:ext uri="{BB962C8B-B14F-4D97-AF65-F5344CB8AC3E}">
        <p14:creationId xmlns:p14="http://schemas.microsoft.com/office/powerpoint/2010/main" val="9103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womenshealthmag.com/health/a42778277/14-days-to-better-digestive-health/"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verydayhealth.com/columns/my-health-story/ways-to-incorporate-more-fermented-foods-into-your-diet/"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verydayhealth.com/diet-nutrition/a-complete-guide-to-prebiotics-and-what-they-do/"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psychologytoday.com/us/blog/mood-by-microbe/202303/chronic-fatigue-syndrome-has-a-bacterial-signatur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andt.theiet.org/content/articles/2022/06/from-rotting-potatoes-to-nourishing-prebiotic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eatthis.com/best-carbs-for-weight-los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nimalwellnessmagazine.com/why-dogs-need-variety-in-their-food/"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hyperlink" Target="https://www.thehealthy.com/food/superfoods-powder-every-day-for-a-week/" TargetMode="External"/><Relationship Id="rId3" Type="http://schemas.openxmlformats.org/officeDocument/2006/relationships/hyperlink" Target="https://newsfinale.com/health/can-i-have-good-digestion-but-an-imbalanced-gut/" TargetMode="External"/><Relationship Id="rId7" Type="http://schemas.openxmlformats.org/officeDocument/2006/relationships/hyperlink" Target="https://www.diabetesdaily.com/blog/gut-check-are-all-yogurts-created-equal-710637/"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drruscio.com/new-gut-health-research/" TargetMode="External"/><Relationship Id="rId5" Type="http://schemas.openxmlformats.org/officeDocument/2006/relationships/hyperlink" Target="https://newsfinale.com/health/1-tip-for-eating-for-longevity-according-to-an-expert/" TargetMode="External"/><Relationship Id="rId4" Type="http://schemas.openxmlformats.org/officeDocument/2006/relationships/hyperlink" Target="https://www.shefinds.com/collections/what-eating-more-garlic-does-for-overall-health/#slide-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grocery-insightmagazine.com/restorative-botanicals-launches-new-functional-mushroom-product-line/" TargetMode="External"/><Relationship Id="rId3" Type="http://schemas.openxmlformats.org/officeDocument/2006/relationships/hyperlink" Target="https://industrialnews.co.uk/new-zero-sugar-probiotic-and-prebiotic-living-soda-range-launches/" TargetMode="External"/><Relationship Id="rId7" Type="http://schemas.openxmlformats.org/officeDocument/2006/relationships/hyperlink" Target="https://www.prnewswire.com/news-releases/arcaea-the-biology-first-beauty-company-launches-first-ingredient-technology-scentarc-focused-on-the-deodorant-category-301781399.html" TargetMode="External"/><Relationship Id="rId2" Type="http://schemas.openxmlformats.org/officeDocument/2006/relationships/hyperlink" Target="https://www.wholefoodsmagazine.com/articles/15862-jarrow-formulas-launches-immune-booster" TargetMode="External"/><Relationship Id="rId1" Type="http://schemas.openxmlformats.org/officeDocument/2006/relationships/slideLayout" Target="../slideLayouts/slideLayout8.xml"/><Relationship Id="rId6" Type="http://schemas.openxmlformats.org/officeDocument/2006/relationships/hyperlink" Target="https://www.foodbev.com/news/beyond-better-foods-launches-enlightened-frozen-greek-yogurt-bars/" TargetMode="External"/><Relationship Id="rId5" Type="http://schemas.openxmlformats.org/officeDocument/2006/relationships/hyperlink" Target="https://www.businesswire.com/news/home/20230328005209/en/Beech-Nut%E2%80%99s-New-Dino-Biscuits-Campaign-Promotes-Education-and-Discovery" TargetMode="External"/><Relationship Id="rId4" Type="http://schemas.openxmlformats.org/officeDocument/2006/relationships/hyperlink" Target="https://www.healthista.com/gut-health-the-microbiome-the-nutritionists-guide-part-two/"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nutraingredients.com/Article/2023/03/13/advanced-biotics-partners-shift-work-expert-to-optimise-health-and-safety-through-microbiome-modulation" TargetMode="External"/><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hyperlink" Target="https://www.nutritioninsight.com/news/tech-driven-solutions-advance-delicious-and-functional-foods-and-beverages.html" TargetMode="External"/><Relationship Id="rId17" Type="http://schemas.openxmlformats.org/officeDocument/2006/relationships/image" Target="../media/image17.png"/><Relationship Id="rId2" Type="http://schemas.openxmlformats.org/officeDocument/2006/relationships/hyperlink" Target="https://www.naturalproductsinsider.com/product-development/mighty-microbiome-product-development-guide" TargetMode="External"/><Relationship Id="rId16" Type="http://schemas.openxmlformats.org/officeDocument/2006/relationships/hyperlink" Target="https://niemagazine.com/chew-on-that-opportunities-in-the-digestive-support-space/" TargetMode="External"/><Relationship Id="rId1" Type="http://schemas.openxmlformats.org/officeDocument/2006/relationships/slideLayout" Target="../slideLayouts/slideLayout8.xml"/><Relationship Id="rId6" Type="http://schemas.openxmlformats.org/officeDocument/2006/relationships/hyperlink" Target="https://www.foodnavigator.com/Article/2023/02/15/the-rise-and-rise-of-healthy-indulgence-in-tough-times-food-offers-opportunity-for-delicious-escapism" TargetMode="Externa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hyperlink" Target="https://www.nutraingredients-usa.com/Article/2023/03/31/synbiotics-for-stress-study-observes-reduced-markers-of-inflammation" TargetMode="External"/><Relationship Id="rId4" Type="http://schemas.openxmlformats.org/officeDocument/2006/relationships/hyperlink" Target="https://www.foodbeverageinsider.com/fiber/inulin-shows-versatility-food-and-beverage-formulations" TargetMode="External"/><Relationship Id="rId9" Type="http://schemas.openxmlformats.org/officeDocument/2006/relationships/image" Target="../media/image13.png"/><Relationship Id="rId14" Type="http://schemas.openxmlformats.org/officeDocument/2006/relationships/hyperlink" Target="https://www.nutritionaloutlook.com/view/prebiotics-in-2023-and-beyon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news.yahoo.com/beyond-skin-deep-importance-internal-141000500.html?guccounter=1"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msn.com/en-us/health/nutrition/the-top-10-prebiotic-foods/ar-AA18Uxwo"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nbc.com/2023/01/05/how-to-boost-your-immune-system-all-year-round.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21444"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Arial" panose="020B0604020202020204" pitchFamily="34" charset="0"/>
                <a:cs typeface="Arial" panose="020B0604020202020204" pitchFamily="34" charset="0"/>
              </a:rPr>
              <a:t>Media Insights Report</a:t>
            </a:r>
            <a:endParaRPr lang="en-US" sz="6000" dirty="0">
              <a:solidFill>
                <a:srgbClr val="074D4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b="1" spc="300" dirty="0">
                <a:solidFill>
                  <a:srgbClr val="074D42"/>
                </a:solidFill>
                <a:latin typeface="Arial" panose="020B0604020202020204" pitchFamily="34" charset="0"/>
                <a:cs typeface="Arial" panose="020B0604020202020204" pitchFamily="34" charset="0"/>
              </a:rPr>
              <a:t>Q1 2023</a:t>
            </a:r>
            <a:endParaRPr lang="en-US" sz="2400" b="1" spc="300" dirty="0">
              <a:solidFill>
                <a:srgbClr val="074D4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A99F9F6-2BF7-4D25-1625-371567E09FBA}"/>
              </a:ext>
            </a:extLst>
          </p:cNvPr>
          <p:cNvGrpSpPr/>
          <p:nvPr/>
        </p:nvGrpSpPr>
        <p:grpSpPr>
          <a:xfrm>
            <a:off x="-1144416" y="185055"/>
            <a:ext cx="13419620" cy="6858000"/>
            <a:chOff x="-1227620" y="0"/>
            <a:chExt cx="13419620" cy="6858000"/>
          </a:xfrm>
        </p:grpSpPr>
        <p:cxnSp>
          <p:nvCxnSpPr>
            <p:cNvPr id="5" name="Straight Connector 4">
              <a:extLst>
                <a:ext uri="{FF2B5EF4-FFF2-40B4-BE49-F238E27FC236}">
                  <a16:creationId xmlns:a16="http://schemas.microsoft.com/office/drawing/2014/main" id="{CCD910E1-9DBE-685D-768E-2744D46C7B44}"/>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025EF2-6AE1-FC9F-ABAD-3962F5E44DE4}"/>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4F20E-9CD5-C1A5-7F59-FF720C8F0B00}"/>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AC9B8A-0EC8-4A8B-E0A7-DD6B8A32E2D3}"/>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EF8BFB-CDFB-B993-D802-2F70F876947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ED9385-0490-D7F0-D852-B2252B904378}"/>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194910" y="100500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Women’s Health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29,481,781</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194910" y="2498229"/>
            <a:ext cx="5506771"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Prebiotics are non-digestible carbohydrates that your good gut bacteria love, </a:t>
            </a:r>
            <a:r>
              <a:rPr lang="en-US" dirty="0" err="1">
                <a:latin typeface="Arial" panose="020B0604020202020204" pitchFamily="34" charset="0"/>
                <a:cs typeface="Arial" panose="020B0604020202020204" pitchFamily="34" charset="0"/>
              </a:rPr>
              <a:t>Dandrea</a:t>
            </a:r>
            <a:r>
              <a:rPr lang="en-US" dirty="0">
                <a:latin typeface="Arial" panose="020B0604020202020204" pitchFamily="34" charset="0"/>
                <a:cs typeface="Arial" panose="020B0604020202020204" pitchFamily="34" charset="0"/>
              </a:rPr>
              <a:t>-Russert says. Prebiotic-rich foods include leeks, garlic, onions, oats, sweet potatoes, asparagus, and flaxseeds. Aim to eat one or more servings of these foods daily, but you may want to increase slowly over time to help your body adjust smoothly.</a:t>
            </a:r>
          </a:p>
        </p:txBody>
      </p:sp>
      <p:pic>
        <p:nvPicPr>
          <p:cNvPr id="5" name="Picture 4">
            <a:hlinkClick r:id="rId2"/>
            <a:extLst>
              <a:ext uri="{FF2B5EF4-FFF2-40B4-BE49-F238E27FC236}">
                <a16:creationId xmlns:a16="http://schemas.microsoft.com/office/drawing/2014/main" id="{7294F6FE-69FE-A6D5-255D-FD6ABEF677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564" y="1388579"/>
            <a:ext cx="5005503" cy="4080842"/>
          </a:xfrm>
          <a:prstGeom prst="rect">
            <a:avLst/>
          </a:prstGeom>
        </p:spPr>
      </p:pic>
    </p:spTree>
    <p:extLst>
      <p:ext uri="{BB962C8B-B14F-4D97-AF65-F5344CB8AC3E}">
        <p14:creationId xmlns:p14="http://schemas.microsoft.com/office/powerpoint/2010/main" val="317458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14,095,360</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2238156"/>
            <a:ext cx="5298547"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Fermented foods like yogurt, kimchi, and sauerkraut have become increasingly popular in recent years, but they are certainly not new. Fermented foods have been a staple in the human diet all across the world for millennia, and for good reason. Research published in the June 2022 issue of Microorganisms showed that regular consumption of fermented foods can improve the health of your gut microbiome, combat inflammation, and even help you absorb more nutrients from food. Additionally, fermented foods add depth of flavor to a variety of dishes, and it's easier than you might think to make them a part of your diet.</a:t>
            </a:r>
          </a:p>
        </p:txBody>
      </p:sp>
      <p:pic>
        <p:nvPicPr>
          <p:cNvPr id="4" name="Picture 3">
            <a:hlinkClick r:id="rId2"/>
            <a:extLst>
              <a:ext uri="{FF2B5EF4-FFF2-40B4-BE49-F238E27FC236}">
                <a16:creationId xmlns:a16="http://schemas.microsoft.com/office/drawing/2014/main" id="{8C002A1F-9878-C4D1-586C-E0341CBA53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391518"/>
            <a:ext cx="5335656" cy="4074964"/>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8D979EDB-92D1-B06C-E342-7E68227EEB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1040" y="686612"/>
            <a:ext cx="3918990" cy="2742388"/>
          </a:xfrm>
          <a:prstGeom prst="rect">
            <a:avLst/>
          </a:prstGeom>
        </p:spPr>
      </p:pic>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89211" y="1892405"/>
            <a:ext cx="600678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ea typeface="Lato" panose="020F0502020204030203" pitchFamily="34" charset="0"/>
                <a:cs typeface="Arial" panose="020B0604020202020204" pitchFamily="34" charset="0"/>
              </a:rPr>
              <a:t>“While strawberries are most well known for their vitamin C and antioxidant levels, newer research is now also suggesting that strawberries have potent prebiotic activity in the gut,” Volpe says. For example, an animal study in the April 2019 Journal of Nutritional Biochemistry found that strawberry supplementation increased beneficial gut bacteria in mice. “This suggests that the polyphenols in strawberries likely have prebiotic activity, which means they help to boost the growth of beneficial probiotic microbes such as Bifidobacterium in the gut,” Volpe explains.</a:t>
            </a:r>
          </a:p>
        </p:txBody>
      </p:sp>
      <p:pic>
        <p:nvPicPr>
          <p:cNvPr id="4" name="Picture 3" descr="A basket of nuts&#10;&#10;Description automatically generated with low confidence">
            <a:extLst>
              <a:ext uri="{FF2B5EF4-FFF2-40B4-BE49-F238E27FC236}">
                <a16:creationId xmlns:a16="http://schemas.microsoft.com/office/drawing/2014/main" id="{4EB65896-E094-7390-A97C-BC42B5411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836" y="3480531"/>
            <a:ext cx="3918990" cy="2725855"/>
          </a:xfrm>
          <a:prstGeom prst="rect">
            <a:avLst/>
          </a:prstGeom>
        </p:spPr>
      </p:pic>
      <p:sp>
        <p:nvSpPr>
          <p:cNvPr id="5" name="TextBox 4">
            <a:extLst>
              <a:ext uri="{FF2B5EF4-FFF2-40B4-BE49-F238E27FC236}">
                <a16:creationId xmlns:a16="http://schemas.microsoft.com/office/drawing/2014/main" id="{E6FA7649-73D1-4B0C-0902-6E7724B105C1}"/>
              </a:ext>
            </a:extLst>
          </p:cNvPr>
          <p:cNvSpPr txBox="1"/>
          <p:nvPr/>
        </p:nvSpPr>
        <p:spPr>
          <a:xfrm>
            <a:off x="407173" y="4252260"/>
            <a:ext cx="7458663" cy="2062103"/>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Full of fiber, almonds are also a good source of prebiotics, which help feed a healthy gut microbiome, says Volpe. A healthy gut microbiome supports a healthy immune system and weight management, and prebiotics and probiotics help the balance of beneficial microorganisms flourish, according to the Mayo Clinic Health System. “Almonds, most notably their skins, are a natural food source of prebiotics, which feed and support the healthy growth of probiotics in the gut,” Volpe explains. A small study found that almonds and almond skins have potential prebiotic properties.</a:t>
            </a:r>
          </a:p>
        </p:txBody>
      </p:sp>
      <p:sp>
        <p:nvSpPr>
          <p:cNvPr id="7" name="TextBox 6">
            <a:extLst>
              <a:ext uri="{FF2B5EF4-FFF2-40B4-BE49-F238E27FC236}">
                <a16:creationId xmlns:a16="http://schemas.microsoft.com/office/drawing/2014/main" id="{3883B472-35A1-FE98-7C38-1797253700A7}"/>
              </a:ext>
            </a:extLst>
          </p:cNvPr>
          <p:cNvSpPr txBox="1"/>
          <p:nvPr/>
        </p:nvSpPr>
        <p:spPr>
          <a:xfrm flipH="1">
            <a:off x="240323" y="686612"/>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14,095,360</a:t>
            </a:r>
          </a:p>
        </p:txBody>
      </p:sp>
      <p:cxnSp>
        <p:nvCxnSpPr>
          <p:cNvPr id="10" name="Straight Connector 9">
            <a:extLst>
              <a:ext uri="{FF2B5EF4-FFF2-40B4-BE49-F238E27FC236}">
                <a16:creationId xmlns:a16="http://schemas.microsoft.com/office/drawing/2014/main" id="{242FF19B-C31F-7166-7A7C-5D697FB3D407}"/>
              </a:ext>
            </a:extLst>
          </p:cNvPr>
          <p:cNvCxnSpPr>
            <a:cxnSpLocks/>
          </p:cNvCxnSpPr>
          <p:nvPr/>
        </p:nvCxnSpPr>
        <p:spPr>
          <a:xfrm>
            <a:off x="724830" y="4215526"/>
            <a:ext cx="5698273" cy="0"/>
          </a:xfrm>
          <a:prstGeom prst="line">
            <a:avLst/>
          </a:prstGeom>
          <a:ln w="28575">
            <a:solidFill>
              <a:srgbClr val="074D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29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580829" y="1308597"/>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Psychology Today</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15,979,355</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5580829" y="2732397"/>
            <a:ext cx="6648908"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There are a few things that people with ME/CFS can do to improve their microbiota. These include: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Eat a healthy diet that is rich in fiber (prebiotics) and probiotics. </a:t>
            </a:r>
          </a:p>
          <a:p>
            <a:r>
              <a:rPr lang="en-US" dirty="0">
                <a:latin typeface="Arial" panose="020B0604020202020204" pitchFamily="34" charset="0"/>
                <a:cs typeface="Arial" panose="020B0604020202020204" pitchFamily="34" charset="0"/>
              </a:rPr>
              <a:t>Avoid antibiotics, if possible. </a:t>
            </a:r>
          </a:p>
          <a:p>
            <a:r>
              <a:rPr lang="en-US" dirty="0">
                <a:latin typeface="Arial" panose="020B0604020202020204" pitchFamily="34" charset="0"/>
                <a:cs typeface="Arial" panose="020B0604020202020204" pitchFamily="34" charset="0"/>
              </a:rPr>
              <a:t>Get sufficient sleep on a regular basis.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changes will help to improve the health of the microbiota and may reduce the symptoms of ME/CFS. More studies are needed, but this research is a wonderful start for the millions of sufferers who are finally being heard.</a:t>
            </a:r>
          </a:p>
        </p:txBody>
      </p:sp>
      <p:pic>
        <p:nvPicPr>
          <p:cNvPr id="5" name="Picture 4">
            <a:hlinkClick r:id="rId2"/>
            <a:extLst>
              <a:ext uri="{FF2B5EF4-FFF2-40B4-BE49-F238E27FC236}">
                <a16:creationId xmlns:a16="http://schemas.microsoft.com/office/drawing/2014/main" id="{BA03F38F-DBE2-B393-4FCA-D49C6239B9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231" y="1573170"/>
            <a:ext cx="5191472" cy="3711660"/>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62997" y="1105626"/>
            <a:ext cx="6608066" cy="1200329"/>
          </a:xfrm>
          <a:prstGeom prst="rect">
            <a:avLst/>
          </a:prstGeom>
          <a:noFill/>
        </p:spPr>
        <p:txBody>
          <a:bodyPr wrap="square" rtlCol="0">
            <a:spAutoFit/>
          </a:bodyPr>
          <a:lstStyle/>
          <a:p>
            <a:r>
              <a:rPr lang="en-US" sz="4000" dirty="0">
                <a:solidFill>
                  <a:schemeClr val="tx1">
                    <a:lumMod val="75000"/>
                    <a:lumOff val="25000"/>
                  </a:schemeClr>
                </a:solidFill>
                <a:latin typeface="Arial" panose="020B0604020202020204" pitchFamily="34" charset="0"/>
                <a:cs typeface="Arial" panose="020B0604020202020204" pitchFamily="34" charset="0"/>
              </a:rPr>
              <a:t>National Geographic</a:t>
            </a:r>
          </a:p>
          <a:p>
            <a:r>
              <a:rPr lang="en-US" sz="3200" dirty="0">
                <a:solidFill>
                  <a:schemeClr val="tx1">
                    <a:lumMod val="75000"/>
                    <a:lumOff val="25000"/>
                  </a:schemeClr>
                </a:solidFill>
                <a:latin typeface="Arial" panose="020B0604020202020204" pitchFamily="34" charset="0"/>
                <a:cs typeface="Arial" panose="020B0604020202020204" pitchFamily="34" charset="0"/>
              </a:rPr>
              <a:t>UVM 10,694,000</a:t>
            </a:r>
          </a:p>
        </p:txBody>
      </p:sp>
      <p:sp>
        <p:nvSpPr>
          <p:cNvPr id="5" name="TextBox 4">
            <a:extLst>
              <a:ext uri="{FF2B5EF4-FFF2-40B4-BE49-F238E27FC236}">
                <a16:creationId xmlns:a16="http://schemas.microsoft.com/office/drawing/2014/main" id="{D45B1EAA-082E-4D1A-A204-330C0AA65B16}"/>
              </a:ext>
            </a:extLst>
          </p:cNvPr>
          <p:cNvSpPr txBox="1"/>
          <p:nvPr/>
        </p:nvSpPr>
        <p:spPr>
          <a:xfrm>
            <a:off x="262997" y="2305955"/>
            <a:ext cx="5641857"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words probiotics, prebiotics, and postbiotics may sound like variations of the same thing, but what a difference a prefix makes. The first is a category of health-promoting microbes. The latter two groups are types of beneficial molecules. But all three biotics are critical for supporting the community of microscopic organisms that live in the gastrointestinal tract, known as the gut microbiome. With both beneficial and harmful bacteria living in the human body, these diet-related factors—the biotics—help tip the balance in the positive direction. It’s important to understand their differences, as you’ll see, because each of these factors serves a distinct purpose, even as they work together.</a:t>
            </a:r>
          </a:p>
        </p:txBody>
      </p:sp>
      <p:pic>
        <p:nvPicPr>
          <p:cNvPr id="4" name="Picture 3">
            <a:hlinkClick r:id="rId2"/>
            <a:extLst>
              <a:ext uri="{FF2B5EF4-FFF2-40B4-BE49-F238E27FC236}">
                <a16:creationId xmlns:a16="http://schemas.microsoft.com/office/drawing/2014/main" id="{214B4B33-6351-DBED-8BBF-8FCB3AD427D6}"/>
              </a:ext>
            </a:extLst>
          </p:cNvPr>
          <p:cNvPicPr>
            <a:picLocks noChangeAspect="1"/>
          </p:cNvPicPr>
          <p:nvPr/>
        </p:nvPicPr>
        <p:blipFill rotWithShape="1">
          <a:blip r:embed="rId3">
            <a:extLst>
              <a:ext uri="{28A0092B-C50C-407E-A947-70E740481C1C}">
                <a14:useLocalDpi xmlns:a14="http://schemas.microsoft.com/office/drawing/2010/main" val="0"/>
              </a:ext>
            </a:extLst>
          </a:blip>
          <a:srcRect l="229" r="1607"/>
          <a:stretch/>
        </p:blipFill>
        <p:spPr>
          <a:xfrm>
            <a:off x="6501161" y="1705790"/>
            <a:ext cx="4884234" cy="4089400"/>
          </a:xfrm>
          <a:prstGeom prst="rect">
            <a:avLst/>
          </a:prstGeom>
        </p:spPr>
      </p:pic>
    </p:spTree>
    <p:extLst>
      <p:ext uri="{BB962C8B-B14F-4D97-AF65-F5344CB8AC3E}">
        <p14:creationId xmlns:p14="http://schemas.microsoft.com/office/powerpoint/2010/main" val="360076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48986" y="1392033"/>
            <a:ext cx="555024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Eat This, Not That</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13,564,830</a:t>
            </a:r>
          </a:p>
        </p:txBody>
      </p:sp>
      <p:sp>
        <p:nvSpPr>
          <p:cNvPr id="5" name="TextBox 4">
            <a:extLst>
              <a:ext uri="{FF2B5EF4-FFF2-40B4-BE49-F238E27FC236}">
                <a16:creationId xmlns:a16="http://schemas.microsoft.com/office/drawing/2014/main" id="{CBF7619D-25E6-48BF-9E33-F42ACD1702E7}"/>
              </a:ext>
            </a:extLst>
          </p:cNvPr>
          <p:cNvSpPr txBox="1"/>
          <p:nvPr/>
        </p:nvSpPr>
        <p:spPr>
          <a:xfrm>
            <a:off x="6164502" y="2715472"/>
            <a:ext cx="5617175"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you want to lose weight, don't wait for your bananas to totally ripen before eating them! </a:t>
            </a:r>
          </a:p>
          <a:p>
            <a:r>
              <a:rPr lang="en-US" dirty="0">
                <a:latin typeface="Arial" panose="020B0604020202020204" pitchFamily="34" charset="0"/>
                <a:cs typeface="Arial" panose="020B0604020202020204" pitchFamily="34" charset="0"/>
              </a:rPr>
              <a:t>"[Underripe bananas are] rich in gut-healthy resistant starch, a prebiotic fiber that has been shown to slow digestion, reduce belly fat, and assist in weight loss," The Nutrition Twins explain. Resistant starch also acts as an appetite suppressant.</a:t>
            </a:r>
          </a:p>
        </p:txBody>
      </p:sp>
      <p:pic>
        <p:nvPicPr>
          <p:cNvPr id="4" name="Picture 3">
            <a:hlinkClick r:id="rId2"/>
            <a:extLst>
              <a:ext uri="{FF2B5EF4-FFF2-40B4-BE49-F238E27FC236}">
                <a16:creationId xmlns:a16="http://schemas.microsoft.com/office/drawing/2014/main" id="{7E3FE9DD-3A86-E712-737C-2F3BF4DAAA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0323" y="1480761"/>
            <a:ext cx="5685677" cy="3896478"/>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1560" y="935519"/>
            <a:ext cx="4988768"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Mind Body Green</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9,939,635</a:t>
            </a:r>
          </a:p>
        </p:txBody>
      </p:sp>
      <p:sp>
        <p:nvSpPr>
          <p:cNvPr id="5" name="TextBox 4">
            <a:extLst>
              <a:ext uri="{FF2B5EF4-FFF2-40B4-BE49-F238E27FC236}">
                <a16:creationId xmlns:a16="http://schemas.microsoft.com/office/drawing/2014/main" id="{CBF7619D-25E6-48BF-9E33-F42ACD1702E7}"/>
              </a:ext>
            </a:extLst>
          </p:cNvPr>
          <p:cNvSpPr txBox="1"/>
          <p:nvPr/>
        </p:nvSpPr>
        <p:spPr>
          <a:xfrm>
            <a:off x="581560" y="2258958"/>
            <a:ext cx="5506771"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you decide to leverage a high-quality fiber supplement to meet your daily fiber goals, consider </a:t>
            </a:r>
            <a:r>
              <a:rPr lang="en-US" dirty="0" err="1">
                <a:latin typeface="Arial" panose="020B0604020202020204" pitchFamily="34" charset="0"/>
                <a:cs typeface="Arial" panose="020B0604020202020204" pitchFamily="34" charset="0"/>
              </a:rPr>
              <a:t>mindbodygreen's</a:t>
            </a:r>
            <a:r>
              <a:rPr lang="en-US" dirty="0">
                <a:latin typeface="Arial" panose="020B0604020202020204" pitchFamily="34" charset="0"/>
                <a:cs typeface="Arial" panose="020B0604020202020204" pitchFamily="34" charset="0"/>
              </a:rPr>
              <a:t> organic fiber potency+. It offers 6 grams of soluble, insoluble, and prebiotic fiber in each scoop from advanced fiber sources (organic guar bean, organic kiwifruit, and a trio of organic mushrooms) to promote satiety4, regularity5, holistic gut health, and more.</a:t>
            </a:r>
          </a:p>
          <a:p>
            <a:r>
              <a:rPr lang="en-US" dirty="0">
                <a:latin typeface="Arial" panose="020B0604020202020204" pitchFamily="34" charset="0"/>
                <a:cs typeface="Arial" panose="020B0604020202020204" pitchFamily="34" charset="0"/>
              </a:rPr>
              <a:t>Up to 80% of your immune cells7 are in your GI tract, per a 2021 Nutrients review, and prebiotic fibers (along with probiotics) help sustain a healthy gut-immune function by promoting the integrity of the gut lining and supporting the diversity of your gut microbiome.</a:t>
            </a:r>
          </a:p>
        </p:txBody>
      </p:sp>
      <p:pic>
        <p:nvPicPr>
          <p:cNvPr id="6" name="Picture 5" descr="A picture containing text, person&#10;&#10;Description automatically generated">
            <a:extLst>
              <a:ext uri="{FF2B5EF4-FFF2-40B4-BE49-F238E27FC236}">
                <a16:creationId xmlns:a16="http://schemas.microsoft.com/office/drawing/2014/main" id="{4A2E783D-75F4-4DAE-3C6B-E5091952F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40" y="1346200"/>
            <a:ext cx="5270500" cy="4165600"/>
          </a:xfrm>
          <a:prstGeom prst="rect">
            <a:avLst/>
          </a:prstGeom>
        </p:spPr>
      </p:pic>
    </p:spTree>
    <p:extLst>
      <p:ext uri="{BB962C8B-B14F-4D97-AF65-F5344CB8AC3E}">
        <p14:creationId xmlns:p14="http://schemas.microsoft.com/office/powerpoint/2010/main" val="73965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550142" y="1034733"/>
            <a:ext cx="546138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Animal Wellness</a:t>
            </a:r>
          </a:p>
          <a:p>
            <a:r>
              <a:rPr lang="en-US" sz="3200" dirty="0">
                <a:solidFill>
                  <a:schemeClr val="tx1">
                    <a:lumMod val="75000"/>
                    <a:lumOff val="25000"/>
                  </a:schemeClr>
                </a:solidFill>
                <a:latin typeface="Arial" panose="020B0604020202020204" pitchFamily="34" charset="0"/>
                <a:cs typeface="Arial" panose="020B0604020202020204" pitchFamily="34" charset="0"/>
              </a:rPr>
              <a:t>UVM 64,697</a:t>
            </a:r>
          </a:p>
        </p:txBody>
      </p:sp>
      <p:sp>
        <p:nvSpPr>
          <p:cNvPr id="5" name="TextBox 4">
            <a:extLst>
              <a:ext uri="{FF2B5EF4-FFF2-40B4-BE49-F238E27FC236}">
                <a16:creationId xmlns:a16="http://schemas.microsoft.com/office/drawing/2014/main" id="{D45B1EAA-082E-4D1A-A204-330C0AA65B16}"/>
              </a:ext>
            </a:extLst>
          </p:cNvPr>
          <p:cNvSpPr txBox="1"/>
          <p:nvPr/>
        </p:nvSpPr>
        <p:spPr>
          <a:xfrm>
            <a:off x="6489983" y="2358172"/>
            <a:ext cx="5461385"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Besides well-researched, quality ingredients, </a:t>
            </a:r>
            <a:r>
              <a:rPr lang="en-US" dirty="0" err="1">
                <a:latin typeface="Arial" panose="020B0604020202020204" pitchFamily="34" charset="0"/>
                <a:cs typeface="Arial" panose="020B0604020202020204" pitchFamily="34" charset="0"/>
              </a:rPr>
              <a:t>NutriSource</a:t>
            </a:r>
            <a:r>
              <a:rPr lang="en-US" dirty="0">
                <a:latin typeface="Arial" panose="020B0604020202020204" pitchFamily="34" charset="0"/>
                <a:cs typeface="Arial" panose="020B0604020202020204" pitchFamily="34" charset="0"/>
              </a:rPr>
              <a:t> also includes nutrients beneficial to your dog’s stomach that help with easy transition from one protein and carbohydrate source to another. The innovative Good 4 Life system supplies all the prebiotics and probiotics your dog needs to build a healthy gut that easily shifts from food to food.</a:t>
            </a:r>
          </a:p>
          <a:p>
            <a:r>
              <a:rPr lang="en-US" dirty="0">
                <a:latin typeface="Arial" panose="020B0604020202020204" pitchFamily="34" charset="0"/>
                <a:cs typeface="Arial" panose="020B0604020202020204" pitchFamily="34" charset="0"/>
              </a:rPr>
              <a:t>“The probiotics and prebiotics help with mineral absorption and support your dog’s immunity by producing natural antibiotics and antifungals in the gut for optimal health,” Adam says.</a:t>
            </a:r>
          </a:p>
        </p:txBody>
      </p:sp>
      <p:pic>
        <p:nvPicPr>
          <p:cNvPr id="4" name="Picture 3">
            <a:hlinkClick r:id="rId2"/>
            <a:extLst>
              <a:ext uri="{FF2B5EF4-FFF2-40B4-BE49-F238E27FC236}">
                <a16:creationId xmlns:a16="http://schemas.microsoft.com/office/drawing/2014/main" id="{DC2739DE-9A09-EAC7-4DA9-829D2045BA8C}"/>
              </a:ext>
            </a:extLst>
          </p:cNvPr>
          <p:cNvPicPr>
            <a:picLocks noChangeAspect="1"/>
          </p:cNvPicPr>
          <p:nvPr/>
        </p:nvPicPr>
        <p:blipFill rotWithShape="1">
          <a:blip r:embed="rId3">
            <a:extLst>
              <a:ext uri="{28A0092B-C50C-407E-A947-70E740481C1C}">
                <a14:useLocalDpi xmlns:a14="http://schemas.microsoft.com/office/drawing/2010/main" val="0"/>
              </a:ext>
            </a:extLst>
          </a:blip>
          <a:srcRect t="532" b="1067"/>
          <a:stretch/>
        </p:blipFill>
        <p:spPr>
          <a:xfrm>
            <a:off x="481554" y="1276815"/>
            <a:ext cx="5461385" cy="4304370"/>
          </a:xfrm>
          <a:prstGeom prst="rect">
            <a:avLst/>
          </a:prstGeom>
        </p:spPr>
      </p:pic>
    </p:spTree>
    <p:extLst>
      <p:ext uri="{BB962C8B-B14F-4D97-AF65-F5344CB8AC3E}">
        <p14:creationId xmlns:p14="http://schemas.microsoft.com/office/powerpoint/2010/main" val="138863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E7816E-C24B-954C-BB0B-0F36A49B2A2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20" b="7820"/>
          <a:stretch>
            <a:fillRect/>
          </a:stretch>
        </p:blipFill>
        <p:spPr>
          <a:xfrm>
            <a:off x="-49023" y="0"/>
            <a:ext cx="12192000" cy="6858000"/>
          </a:xfrm>
        </p:spPr>
      </p:pic>
      <p:sp>
        <p:nvSpPr>
          <p:cNvPr id="19" name="Rectangle 18">
            <a:extLst>
              <a:ext uri="{FF2B5EF4-FFF2-40B4-BE49-F238E27FC236}">
                <a16:creationId xmlns:a16="http://schemas.microsoft.com/office/drawing/2014/main" id="{FF165C9D-A9B5-1D5F-E27A-D9F22880AAB8}"/>
              </a:ext>
            </a:extLst>
          </p:cNvPr>
          <p:cNvSpPr/>
          <p:nvPr/>
        </p:nvSpPr>
        <p:spPr>
          <a:xfrm>
            <a:off x="-15348"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97236" y="2926786"/>
              <a:ext cx="6594764"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8F41564C-D163-FC45-BB5D-549C203CE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371" y="342643"/>
            <a:ext cx="2187223" cy="1137066"/>
          </a:xfrm>
          <a:prstGeom prst="rect">
            <a:avLst/>
          </a:prstGeom>
        </p:spPr>
      </p:pic>
      <p:sp>
        <p:nvSpPr>
          <p:cNvPr id="9" name="TextBox 8"/>
          <p:cNvSpPr txBox="1"/>
          <p:nvPr/>
        </p:nvSpPr>
        <p:spPr>
          <a:xfrm>
            <a:off x="2458220" y="2372788"/>
            <a:ext cx="3878649" cy="1107996"/>
          </a:xfrm>
          <a:prstGeom prst="rect">
            <a:avLst/>
          </a:prstGeom>
          <a:noFill/>
          <a:ln>
            <a:noFill/>
          </a:ln>
          <a:effectLst/>
        </p:spPr>
        <p:txBody>
          <a:bodyPr wrap="square" rtlCol="0">
            <a:spAutoFit/>
          </a:bodyPr>
          <a:lstStyle/>
          <a:p>
            <a:r>
              <a:rPr lang="en-ID" sz="6600" dirty="0">
                <a:solidFill>
                  <a:srgbClr val="074D42"/>
                </a:solidFill>
                <a:latin typeface="Arial" panose="020B0604020202020204" pitchFamily="34" charset="0"/>
                <a:cs typeface="Arial" panose="020B0604020202020204" pitchFamily="34" charset="0"/>
              </a:rPr>
              <a:t>Insights</a:t>
            </a:r>
            <a:endParaRPr lang="en-US" sz="6600" dirty="0">
              <a:solidFill>
                <a:srgbClr val="074D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46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Oval 86"/>
          <p:cNvSpPr/>
          <p:nvPr/>
        </p:nvSpPr>
        <p:spPr>
          <a:xfrm>
            <a:off x="5461553" y="2514135"/>
            <a:ext cx="372746" cy="384644"/>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Oval 87"/>
          <p:cNvSpPr/>
          <p:nvPr/>
        </p:nvSpPr>
        <p:spPr>
          <a:xfrm>
            <a:off x="10234081" y="5384589"/>
            <a:ext cx="230002" cy="215085"/>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9" name="Oval 88"/>
          <p:cNvSpPr>
            <a:spLocks noChangeAspect="1"/>
          </p:cNvSpPr>
          <p:nvPr/>
        </p:nvSpPr>
        <p:spPr>
          <a:xfrm>
            <a:off x="7979630" y="3514628"/>
            <a:ext cx="401669" cy="401669"/>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USA</a:t>
            </a:r>
          </a:p>
          <a:p>
            <a:pPr algn="ctr"/>
            <a:r>
              <a:rPr lang="en-US" sz="2000" dirty="0">
                <a:solidFill>
                  <a:schemeClr val="accent1"/>
                </a:solidFill>
                <a:latin typeface="Arial" panose="020B0604020202020204" pitchFamily="34" charset="0"/>
                <a:cs typeface="Arial" panose="020B0604020202020204" pitchFamily="34" charset="0"/>
              </a:rPr>
              <a:t>57</a:t>
            </a:r>
            <a:r>
              <a:rPr lang="id-ID" sz="2000" dirty="0">
                <a:solidFill>
                  <a:schemeClr val="accent1"/>
                </a:solidFill>
                <a:latin typeface="Arial" panose="020B0604020202020204" pitchFamily="34" charset="0"/>
                <a:cs typeface="Arial" panose="020B0604020202020204" pitchFamily="34"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Arial" panose="020B0604020202020204" pitchFamily="34" charset="0"/>
                <a:cs typeface="Arial" panose="020B0604020202020204" pitchFamily="34" charset="0"/>
              </a:rPr>
              <a:t>India</a:t>
            </a:r>
          </a:p>
          <a:p>
            <a:pPr algn="ctr"/>
            <a:r>
              <a:rPr lang="en-US" sz="2000" dirty="0">
                <a:solidFill>
                  <a:schemeClr val="accent3"/>
                </a:solidFill>
                <a:latin typeface="Arial" panose="020B0604020202020204" pitchFamily="34" charset="0"/>
                <a:cs typeface="Arial" panose="020B0604020202020204" pitchFamily="34" charset="0"/>
              </a:rPr>
              <a:t>8</a:t>
            </a:r>
            <a:r>
              <a:rPr lang="id-ID" sz="2000" dirty="0">
                <a:solidFill>
                  <a:schemeClr val="accent3"/>
                </a:solidFill>
                <a:latin typeface="Arial" panose="020B0604020202020204" pitchFamily="34" charset="0"/>
                <a:cs typeface="Arial" panose="020B0604020202020204" pitchFamily="34"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Arial" panose="020B0604020202020204" pitchFamily="34" charset="0"/>
                <a:cs typeface="Arial" panose="020B0604020202020204" pitchFamily="34" charset="0"/>
              </a:rPr>
              <a:t>Canada</a:t>
            </a:r>
          </a:p>
          <a:p>
            <a:pPr algn="ctr"/>
            <a:r>
              <a:rPr lang="en-US" sz="2000" dirty="0">
                <a:solidFill>
                  <a:schemeClr val="accent5"/>
                </a:solidFill>
                <a:latin typeface="Arial" panose="020B0604020202020204" pitchFamily="34" charset="0"/>
                <a:cs typeface="Arial" panose="020B0604020202020204" pitchFamily="34" charset="0"/>
              </a:rPr>
              <a:t>3</a:t>
            </a:r>
            <a:r>
              <a:rPr lang="id-ID" sz="2000" dirty="0">
                <a:solidFill>
                  <a:schemeClr val="accent5"/>
                </a:solidFill>
                <a:latin typeface="Arial" panose="020B0604020202020204" pitchFamily="34" charset="0"/>
                <a:cs typeface="Arial" panose="020B0604020202020204" pitchFamily="34" charset="0"/>
              </a:rPr>
              <a:t>%</a:t>
            </a:r>
          </a:p>
        </p:txBody>
      </p:sp>
      <p:cxnSp>
        <p:nvCxnSpPr>
          <p:cNvPr id="101" name="Straight Connector 100"/>
          <p:cNvCxnSpPr>
            <a:cxnSpLocks/>
            <a:stCxn id="87" idx="2"/>
          </p:cNvCxnSpPr>
          <p:nvPr/>
        </p:nvCxnSpPr>
        <p:spPr>
          <a:xfrm flipH="1">
            <a:off x="4950035" y="2706457"/>
            <a:ext cx="511518" cy="100286"/>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378123" y="2475782"/>
            <a:ext cx="554960"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UK</a:t>
            </a:r>
          </a:p>
          <a:p>
            <a:pPr algn="ctr"/>
            <a:r>
              <a:rPr lang="en-US" sz="2000" dirty="0">
                <a:solidFill>
                  <a:schemeClr val="accent2"/>
                </a:solidFill>
                <a:latin typeface="Arial" panose="020B0604020202020204" pitchFamily="34" charset="0"/>
                <a:cs typeface="Arial" panose="020B0604020202020204" pitchFamily="34" charset="0"/>
              </a:rPr>
              <a:t>6</a:t>
            </a:r>
            <a:r>
              <a:rPr lang="id-ID" sz="2000" dirty="0">
                <a:solidFill>
                  <a:schemeClr val="accent2"/>
                </a:solidFill>
                <a:latin typeface="Arial" panose="020B0604020202020204" pitchFamily="34" charset="0"/>
                <a:cs typeface="Arial" panose="020B0604020202020204" pitchFamily="34" charset="0"/>
              </a:rPr>
              <a:t>%</a:t>
            </a:r>
          </a:p>
        </p:txBody>
      </p:sp>
      <p:cxnSp>
        <p:nvCxnSpPr>
          <p:cNvPr id="103" name="Straight Arrow Connector 102"/>
          <p:cNvCxnSpPr>
            <a:cxnSpLocks/>
            <a:stCxn id="105" idx="0"/>
            <a:endCxn id="88" idx="3"/>
          </p:cNvCxnSpPr>
          <p:nvPr/>
        </p:nvCxnSpPr>
        <p:spPr>
          <a:xfrm flipV="1">
            <a:off x="9196808" y="5568176"/>
            <a:ext cx="1070956" cy="22390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Arial" panose="020B0604020202020204" pitchFamily="34" charset="0"/>
                <a:cs typeface="Arial" panose="020B0604020202020204" pitchFamily="34" charset="0"/>
              </a:rPr>
              <a:t>Australia &amp; New Zealand</a:t>
            </a:r>
          </a:p>
          <a:p>
            <a:pPr algn="ctr"/>
            <a:r>
              <a:rPr lang="en-US" sz="2000" dirty="0">
                <a:solidFill>
                  <a:schemeClr val="accent4"/>
                </a:solidFill>
                <a:latin typeface="Arial" panose="020B0604020202020204" pitchFamily="34" charset="0"/>
                <a:cs typeface="Arial" panose="020B0604020202020204" pitchFamily="34" charset="0"/>
              </a:rPr>
              <a:t>2</a:t>
            </a:r>
            <a:r>
              <a:rPr lang="id-ID" sz="2000" dirty="0">
                <a:solidFill>
                  <a:schemeClr val="accent4"/>
                </a:solidFill>
                <a:latin typeface="Arial" panose="020B0604020202020204" pitchFamily="34" charset="0"/>
                <a:cs typeface="Arial" panose="020B0604020202020204" pitchFamily="34" charset="0"/>
              </a:rPr>
              <a:t>%</a:t>
            </a:r>
          </a:p>
        </p:txBody>
      </p:sp>
      <p:sp>
        <p:nvSpPr>
          <p:cNvPr id="111" name="TextBox 110"/>
          <p:cNvSpPr txBox="1"/>
          <p:nvPr/>
        </p:nvSpPr>
        <p:spPr>
          <a:xfrm flipH="1">
            <a:off x="3147943" y="337914"/>
            <a:ext cx="5896165" cy="769441"/>
          </a:xfrm>
          <a:prstGeom prst="rect">
            <a:avLst/>
          </a:prstGeom>
          <a:noFill/>
        </p:spPr>
        <p:txBody>
          <a:bodyPr wrap="none" rtlCol="0">
            <a:spAutoFit/>
          </a:bodyPr>
          <a:lstStyle/>
          <a:p>
            <a:pPr algn="ctr"/>
            <a:r>
              <a:rPr lang="en-US" sz="4400" dirty="0">
                <a:solidFill>
                  <a:schemeClr val="accent5"/>
                </a:solidFill>
                <a:latin typeface="Arial" panose="020B0604020202020204" pitchFamily="34" charset="0"/>
                <a:cs typeface="Arial" panose="020B0604020202020204" pitchFamily="34" charset="0"/>
              </a:rPr>
              <a:t>Top Countries/Regions</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887538" y="3916297"/>
            <a:ext cx="292927" cy="36511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4008CE3-FAF3-4E5D-870C-FE5EDAD3CF4B}"/>
              </a:ext>
            </a:extLst>
          </p:cNvPr>
          <p:cNvSpPr/>
          <p:nvPr/>
        </p:nvSpPr>
        <p:spPr>
          <a:xfrm>
            <a:off x="5989477" y="2738285"/>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010CBF38-BB18-432B-9992-36BE7122C584}"/>
              </a:ext>
            </a:extLst>
          </p:cNvPr>
          <p:cNvCxnSpPr>
            <a:cxnSpLocks/>
          </p:cNvCxnSpPr>
          <p:nvPr/>
        </p:nvCxnSpPr>
        <p:spPr>
          <a:xfrm>
            <a:off x="5923838" y="2210941"/>
            <a:ext cx="131277" cy="50456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877378-064F-4303-BE5E-64957386FFC6}"/>
              </a:ext>
            </a:extLst>
          </p:cNvPr>
          <p:cNvSpPr txBox="1"/>
          <p:nvPr/>
        </p:nvSpPr>
        <p:spPr>
          <a:xfrm>
            <a:off x="5189677" y="1557486"/>
            <a:ext cx="1432662" cy="707886"/>
          </a:xfrm>
          <a:prstGeom prst="rect">
            <a:avLst/>
          </a:prstGeom>
          <a:noFill/>
        </p:spPr>
        <p:txBody>
          <a:bodyPr wrap="square" rtlCol="0">
            <a:spAutoFit/>
          </a:bodyPr>
          <a:lstStyle/>
          <a:p>
            <a:pPr algn="ctr"/>
            <a:r>
              <a:rPr lang="en-US" sz="2000" dirty="0">
                <a:solidFill>
                  <a:schemeClr val="accent3"/>
                </a:solidFill>
                <a:latin typeface="Arial" panose="020B0604020202020204" pitchFamily="34" charset="0"/>
                <a:cs typeface="Arial" panose="020B0604020202020204" pitchFamily="34" charset="0"/>
              </a:rPr>
              <a:t>Germany</a:t>
            </a:r>
          </a:p>
          <a:p>
            <a:pPr algn="ctr"/>
            <a:r>
              <a:rPr lang="en-US" sz="2000" dirty="0">
                <a:solidFill>
                  <a:schemeClr val="accent3"/>
                </a:solidFill>
                <a:latin typeface="Arial" panose="020B0604020202020204" pitchFamily="34" charset="0"/>
                <a:cs typeface="Arial" panose="020B0604020202020204" pitchFamily="34" charset="0"/>
              </a:rPr>
              <a:t>4</a:t>
            </a:r>
            <a:r>
              <a:rPr lang="id-ID" sz="2000" dirty="0">
                <a:solidFill>
                  <a:schemeClr val="accent3"/>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South America</a:t>
            </a:r>
          </a:p>
          <a:p>
            <a:pPr algn="ctr"/>
            <a:r>
              <a:rPr lang="en-US" sz="2000" dirty="0">
                <a:solidFill>
                  <a:schemeClr val="accent2"/>
                </a:solidFill>
                <a:latin typeface="Arial" panose="020B0604020202020204" pitchFamily="34" charset="0"/>
                <a:cs typeface="Arial" panose="020B0604020202020204" pitchFamily="34" charset="0"/>
              </a:rPr>
              <a:t>&amp; Mexico</a:t>
            </a:r>
          </a:p>
          <a:p>
            <a:pPr algn="ctr"/>
            <a:r>
              <a:rPr lang="en-US" sz="2000" dirty="0">
                <a:solidFill>
                  <a:schemeClr val="accent2"/>
                </a:solidFill>
                <a:latin typeface="Arial" panose="020B0604020202020204" pitchFamily="34" charset="0"/>
                <a:cs typeface="Arial" panose="020B0604020202020204" pitchFamily="34" charset="0"/>
              </a:rPr>
              <a:t>1</a:t>
            </a:r>
            <a:r>
              <a:rPr lang="id-ID" sz="2000" dirty="0">
                <a:solidFill>
                  <a:schemeClr val="accent2"/>
                </a:solidFill>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AA282D5-EBDC-3A31-46DA-A4AF5B1F9E4A}"/>
              </a:ext>
            </a:extLst>
          </p:cNvPr>
          <p:cNvSpPr/>
          <p:nvPr/>
        </p:nvSpPr>
        <p:spPr>
          <a:xfrm>
            <a:off x="3512977" y="4138171"/>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321051"/>
            <a:ext cx="374729" cy="83159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Africa</a:t>
            </a:r>
          </a:p>
          <a:p>
            <a:pPr algn="ctr"/>
            <a:r>
              <a:rPr lang="en-US" sz="2000" dirty="0">
                <a:solidFill>
                  <a:schemeClr val="accent1"/>
                </a:solidFill>
                <a:latin typeface="Arial" panose="020B0604020202020204" pitchFamily="34" charset="0"/>
                <a:cs typeface="Arial" panose="020B0604020202020204" pitchFamily="34" charset="0"/>
              </a:rPr>
              <a:t>2</a:t>
            </a:r>
            <a:r>
              <a:rPr lang="id-ID" sz="2000" dirty="0">
                <a:solidFill>
                  <a:schemeClr val="accent1"/>
                </a:solidFill>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6803C63-81D7-5822-71D3-D3B2B4659972}"/>
              </a:ext>
            </a:extLst>
          </p:cNvPr>
          <p:cNvSpPr>
            <a:spLocks noChangeAspect="1"/>
          </p:cNvSpPr>
          <p:nvPr/>
        </p:nvSpPr>
        <p:spPr>
          <a:xfrm>
            <a:off x="8531016" y="2302181"/>
            <a:ext cx="504562" cy="504562"/>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AEA4D-BD02-6641-7186-16DF69DEDD0C}"/>
              </a:ext>
            </a:extLst>
          </p:cNvPr>
          <p:cNvSpPr txBox="1"/>
          <p:nvPr/>
        </p:nvSpPr>
        <p:spPr>
          <a:xfrm>
            <a:off x="10227670" y="3104023"/>
            <a:ext cx="697627" cy="707886"/>
          </a:xfrm>
          <a:prstGeom prst="rect">
            <a:avLst/>
          </a:prstGeom>
          <a:noFill/>
        </p:spPr>
        <p:txBody>
          <a:bodyPr wrap="none" rtlCol="0">
            <a:spAutoFit/>
          </a:bodyPr>
          <a:lstStyle/>
          <a:p>
            <a:pPr algn="ctr"/>
            <a:r>
              <a:rPr lang="id-ID" sz="2000" dirty="0">
                <a:solidFill>
                  <a:schemeClr val="accent1"/>
                </a:solidFill>
                <a:latin typeface="Arial" panose="020B0604020202020204" pitchFamily="34" charset="0"/>
                <a:cs typeface="Arial" panose="020B0604020202020204" pitchFamily="34" charset="0"/>
              </a:rPr>
              <a:t>Asia</a:t>
            </a:r>
          </a:p>
          <a:p>
            <a:pPr algn="ctr"/>
            <a:r>
              <a:rPr lang="en-US" sz="2000" dirty="0">
                <a:solidFill>
                  <a:schemeClr val="accent1"/>
                </a:solidFill>
                <a:latin typeface="Arial" panose="020B0604020202020204" pitchFamily="34" charset="0"/>
                <a:cs typeface="Arial" panose="020B0604020202020204" pitchFamily="34" charset="0"/>
              </a:rPr>
              <a:t>13</a:t>
            </a:r>
            <a:r>
              <a:rPr lang="id-ID" sz="2000" dirty="0">
                <a:solidFill>
                  <a:schemeClr val="accent1"/>
                </a:solidFill>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FDDB060F-8B71-4BCC-14CB-D03ACCF72193}"/>
              </a:ext>
            </a:extLst>
          </p:cNvPr>
          <p:cNvCxnSpPr>
            <a:cxnSpLocks/>
            <a:endCxn id="8" idx="4"/>
          </p:cNvCxnSpPr>
          <p:nvPr/>
        </p:nvCxnSpPr>
        <p:spPr>
          <a:xfrm flipH="1" flipV="1">
            <a:off x="8783297" y="2806743"/>
            <a:ext cx="1507782" cy="42496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CCEEF-6FB8-9262-8728-150B077EECA9}"/>
              </a:ext>
            </a:extLst>
          </p:cNvPr>
          <p:cNvSpPr>
            <a:spLocks noChangeAspect="1"/>
          </p:cNvSpPr>
          <p:nvPr/>
        </p:nvSpPr>
        <p:spPr>
          <a:xfrm>
            <a:off x="5889187" y="2960019"/>
            <a:ext cx="182880" cy="182880"/>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B1E4B18-F63E-D4F8-D658-80DDA7F2B468}"/>
              </a:ext>
            </a:extLst>
          </p:cNvPr>
          <p:cNvCxnSpPr>
            <a:cxnSpLocks/>
            <a:stCxn id="20" idx="2"/>
            <a:endCxn id="22" idx="0"/>
          </p:cNvCxnSpPr>
          <p:nvPr/>
        </p:nvCxnSpPr>
        <p:spPr>
          <a:xfrm flipH="1">
            <a:off x="4521576" y="3051459"/>
            <a:ext cx="1367611" cy="172081"/>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5375C5-CB46-6194-F993-0EED0DC3A166}"/>
              </a:ext>
            </a:extLst>
          </p:cNvPr>
          <p:cNvSpPr txBox="1"/>
          <p:nvPr/>
        </p:nvSpPr>
        <p:spPr>
          <a:xfrm>
            <a:off x="3599416" y="3223540"/>
            <a:ext cx="1844319" cy="707886"/>
          </a:xfrm>
          <a:prstGeom prst="rect">
            <a:avLst/>
          </a:prstGeom>
          <a:noFill/>
        </p:spPr>
        <p:txBody>
          <a:bodyPr wrap="square" rtlCol="0">
            <a:spAutoFit/>
          </a:bodyPr>
          <a:lstStyle/>
          <a:p>
            <a:pPr algn="ctr"/>
            <a:r>
              <a:rPr lang="en-US" sz="2000" dirty="0">
                <a:solidFill>
                  <a:schemeClr val="accent2"/>
                </a:solidFill>
                <a:latin typeface="Arial" panose="020B0604020202020204" pitchFamily="34" charset="0"/>
                <a:cs typeface="Arial" panose="020B0604020202020204" pitchFamily="34" charset="0"/>
              </a:rPr>
              <a:t>Italy &amp; France</a:t>
            </a:r>
          </a:p>
          <a:p>
            <a:pPr algn="ctr"/>
            <a:r>
              <a:rPr lang="en-US" sz="2000" dirty="0">
                <a:solidFill>
                  <a:schemeClr val="accent2"/>
                </a:solidFill>
                <a:latin typeface="Arial" panose="020B0604020202020204" pitchFamily="34" charset="0"/>
                <a:cs typeface="Arial" panose="020B0604020202020204" pitchFamily="34" charset="0"/>
              </a:rPr>
              <a:t>3</a:t>
            </a:r>
            <a:r>
              <a:rPr lang="id-ID" sz="2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279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Arial" panose="020B0604020202020204" pitchFamily="34" charset="0"/>
                <a:cs typeface="Arial" panose="020B0604020202020204" pitchFamily="34"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Data was pulled from Muck Rack insights for the period of January 1 to March 31, 2023.</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Arial" panose="020B0604020202020204" pitchFamily="34" charset="0"/>
                <a:cs typeface="Arial" panose="020B0604020202020204" pitchFamily="34"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1720948675"/>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6F4A39-F4BA-1204-E75E-56C757AEBF19}"/>
              </a:ext>
            </a:extLst>
          </p:cNvPr>
          <p:cNvSpPr txBox="1"/>
          <p:nvPr/>
        </p:nvSpPr>
        <p:spPr>
          <a:xfrm>
            <a:off x="7743824" y="3623473"/>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Fatigue</a:t>
            </a:r>
          </a:p>
        </p:txBody>
      </p:sp>
      <p:sp>
        <p:nvSpPr>
          <p:cNvPr id="5" name="TextBox 4">
            <a:extLst>
              <a:ext uri="{FF2B5EF4-FFF2-40B4-BE49-F238E27FC236}">
                <a16:creationId xmlns:a16="http://schemas.microsoft.com/office/drawing/2014/main" id="{41EDFED8-6499-847D-64C3-C31885DF1E72}"/>
              </a:ext>
            </a:extLst>
          </p:cNvPr>
          <p:cNvSpPr txBox="1"/>
          <p:nvPr/>
        </p:nvSpPr>
        <p:spPr>
          <a:xfrm>
            <a:off x="9186860" y="2850802"/>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Diet</a:t>
            </a:r>
          </a:p>
        </p:txBody>
      </p:sp>
      <p:sp>
        <p:nvSpPr>
          <p:cNvPr id="6" name="TextBox 5">
            <a:extLst>
              <a:ext uri="{FF2B5EF4-FFF2-40B4-BE49-F238E27FC236}">
                <a16:creationId xmlns:a16="http://schemas.microsoft.com/office/drawing/2014/main" id="{BADA3C87-38D9-DAEE-D420-EDAA1786F9BD}"/>
              </a:ext>
            </a:extLst>
          </p:cNvPr>
          <p:cNvSpPr txBox="1"/>
          <p:nvPr/>
        </p:nvSpPr>
        <p:spPr>
          <a:xfrm>
            <a:off x="9229724" y="4416221"/>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Diversity</a:t>
            </a:r>
          </a:p>
        </p:txBody>
      </p:sp>
      <p:sp>
        <p:nvSpPr>
          <p:cNvPr id="7" name="TextBox 6">
            <a:extLst>
              <a:ext uri="{FF2B5EF4-FFF2-40B4-BE49-F238E27FC236}">
                <a16:creationId xmlns:a16="http://schemas.microsoft.com/office/drawing/2014/main" id="{61D0DE98-512D-204F-1B74-ED5DB5906862}"/>
              </a:ext>
            </a:extLst>
          </p:cNvPr>
          <p:cNvSpPr txBox="1"/>
          <p:nvPr/>
        </p:nvSpPr>
        <p:spPr>
          <a:xfrm>
            <a:off x="4928606" y="5207674"/>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Mushrooms</a:t>
            </a:r>
          </a:p>
          <a:p>
            <a:endParaRPr lang="en-US" sz="16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1D79227-8830-51E5-0117-CE71C35CE00D}"/>
              </a:ext>
            </a:extLst>
          </p:cNvPr>
          <p:cNvSpPr txBox="1"/>
          <p:nvPr/>
        </p:nvSpPr>
        <p:spPr>
          <a:xfrm>
            <a:off x="6486524" y="1293882"/>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Pet Health</a:t>
            </a:r>
          </a:p>
        </p:txBody>
      </p:sp>
      <p:sp>
        <p:nvSpPr>
          <p:cNvPr id="9" name="TextBox 8">
            <a:extLst>
              <a:ext uri="{FF2B5EF4-FFF2-40B4-BE49-F238E27FC236}">
                <a16:creationId xmlns:a16="http://schemas.microsoft.com/office/drawing/2014/main" id="{E182DE46-2904-C69A-0FFE-6FFD8A95BDD4}"/>
              </a:ext>
            </a:extLst>
          </p:cNvPr>
          <p:cNvSpPr txBox="1"/>
          <p:nvPr/>
        </p:nvSpPr>
        <p:spPr>
          <a:xfrm>
            <a:off x="10578721" y="2103225"/>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Whole Foods</a:t>
            </a:r>
          </a:p>
        </p:txBody>
      </p:sp>
      <p:sp>
        <p:nvSpPr>
          <p:cNvPr id="10" name="TextBox 9">
            <a:extLst>
              <a:ext uri="{FF2B5EF4-FFF2-40B4-BE49-F238E27FC236}">
                <a16:creationId xmlns:a16="http://schemas.microsoft.com/office/drawing/2014/main" id="{713371C6-D1D2-C5B1-AEB8-921E6FCCE522}"/>
              </a:ext>
            </a:extLst>
          </p:cNvPr>
          <p:cNvSpPr txBox="1"/>
          <p:nvPr/>
        </p:nvSpPr>
        <p:spPr>
          <a:xfrm>
            <a:off x="3643310" y="2858393"/>
            <a:ext cx="1300164"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Wellness</a:t>
            </a:r>
          </a:p>
        </p:txBody>
      </p:sp>
    </p:spTree>
    <p:extLst>
      <p:ext uri="{BB962C8B-B14F-4D97-AF65-F5344CB8AC3E}">
        <p14:creationId xmlns:p14="http://schemas.microsoft.com/office/powerpoint/2010/main" val="3660466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4942165-9229-9042-BD0C-D712636CBE3B}"/>
              </a:ext>
            </a:extLst>
          </p:cNvPr>
          <p:cNvPicPr>
            <a:picLocks noChangeAspect="1"/>
          </p:cNvPicPr>
          <p:nvPr/>
        </p:nvPicPr>
        <p:blipFill rotWithShape="1">
          <a:blip r:embed="rId2"/>
          <a:srcRect t="25266" b="25515"/>
          <a:stretch/>
        </p:blipFill>
        <p:spPr>
          <a:xfrm>
            <a:off x="1674421" y="954885"/>
            <a:ext cx="9123657" cy="3167936"/>
          </a:xfrm>
          <a:prstGeom prst="rect">
            <a:avLst/>
          </a:prstGeom>
        </p:spPr>
      </p:pic>
      <p:sp>
        <p:nvSpPr>
          <p:cNvPr id="4" name="TextBox 3"/>
          <p:cNvSpPr txBox="1"/>
          <p:nvPr/>
        </p:nvSpPr>
        <p:spPr>
          <a:xfrm flipH="1">
            <a:off x="4732506" y="479762"/>
            <a:ext cx="2727030" cy="769441"/>
          </a:xfrm>
          <a:prstGeom prst="rect">
            <a:avLst/>
          </a:prstGeom>
          <a:noFill/>
        </p:spPr>
        <p:txBody>
          <a:bodyPr wrap="none" rtlCol="0">
            <a:spAutoFit/>
          </a:bodyPr>
          <a:lstStyle/>
          <a:p>
            <a:pPr algn="ctr"/>
            <a:r>
              <a:rPr lang="en-US" sz="4400">
                <a:solidFill>
                  <a:schemeClr val="tx2"/>
                </a:solidFill>
                <a:latin typeface="Arial" panose="020B0604020202020204" pitchFamily="34" charset="0"/>
                <a:cs typeface="Arial" panose="020B0604020202020204" pitchFamily="34" charset="0"/>
              </a:rPr>
              <a:t>Sentiment</a:t>
            </a:r>
          </a:p>
        </p:txBody>
      </p:sp>
      <p:sp>
        <p:nvSpPr>
          <p:cNvPr id="8" name="TextBox 7"/>
          <p:cNvSpPr txBox="1"/>
          <p:nvPr/>
        </p:nvSpPr>
        <p:spPr>
          <a:xfrm>
            <a:off x="2690684" y="4069833"/>
            <a:ext cx="1364476" cy="830997"/>
          </a:xfrm>
          <a:prstGeom prst="rect">
            <a:avLst/>
          </a:prstGeom>
          <a:noFill/>
        </p:spPr>
        <p:txBody>
          <a:bodyPr wrap="none" rtlCol="0">
            <a:spAutoFit/>
          </a:bodyPr>
          <a:lstStyle/>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Positive</a:t>
            </a:r>
          </a:p>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101EA905-1074-5F41-A793-8624366342E6}"/>
              </a:ext>
            </a:extLst>
          </p:cNvPr>
          <p:cNvSpPr txBox="1"/>
          <p:nvPr/>
        </p:nvSpPr>
        <p:spPr>
          <a:xfrm>
            <a:off x="4732506" y="4016844"/>
            <a:ext cx="3008014"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Neutral</a:t>
            </a:r>
          </a:p>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4911E916-A003-0847-80C2-459347FABE4B}"/>
              </a:ext>
            </a:extLst>
          </p:cNvPr>
          <p:cNvSpPr txBox="1"/>
          <p:nvPr/>
        </p:nvSpPr>
        <p:spPr>
          <a:xfrm>
            <a:off x="712519" y="5664530"/>
            <a:ext cx="1055716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Coverage continues to be positive overall, but we do continue to see prebiotics referred to as only food for probiotics or fiber.</a:t>
            </a:r>
          </a:p>
        </p:txBody>
      </p:sp>
      <p:sp>
        <p:nvSpPr>
          <p:cNvPr id="27" name="TextBox 26">
            <a:extLst>
              <a:ext uri="{FF2B5EF4-FFF2-40B4-BE49-F238E27FC236}">
                <a16:creationId xmlns:a16="http://schemas.microsoft.com/office/drawing/2014/main" id="{0D0A545E-2BE0-CA4C-A5B3-0ED658D9CE4A}"/>
              </a:ext>
            </a:extLst>
          </p:cNvPr>
          <p:cNvSpPr txBox="1"/>
          <p:nvPr/>
        </p:nvSpPr>
        <p:spPr>
          <a:xfrm>
            <a:off x="8047411" y="4003200"/>
            <a:ext cx="2310566" cy="147732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Negative</a:t>
            </a:r>
          </a:p>
          <a:p>
            <a:pPr algn="ctr"/>
            <a:r>
              <a:rPr lang="en-US" sz="2400" b="1" dirty="0">
                <a:latin typeface="Arial" panose="020B0604020202020204" pitchFamily="34" charset="0"/>
                <a:cs typeface="Arial" panose="020B0604020202020204" pitchFamily="34" charset="0"/>
              </a:rPr>
              <a:t>%</a:t>
            </a:r>
          </a:p>
          <a:p>
            <a:pPr algn="ctr"/>
            <a:endParaRPr lang="en-US"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51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759540"/>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a:solidFill>
                  <a:schemeClr val="tx1">
                    <a:lumMod val="75000"/>
                    <a:lumOff val="25000"/>
                  </a:schemeClr>
                </a:solidFill>
                <a:latin typeface="Arial" panose="020B0604020202020204" pitchFamily="34" charset="0"/>
                <a:ea typeface="+mj-ea"/>
                <a:cs typeface="Arial"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Baskerville" panose="02020502070401020303" pitchFamily="18" charset="0"/>
              <a:cs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7" y="2436420"/>
            <a:ext cx="11069225" cy="3524042"/>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Gut </a:t>
            </a:r>
            <a:r>
              <a:rPr lang="en-US" dirty="0">
                <a:latin typeface="Arial" panose="020B0604020202020204" pitchFamily="34" charset="0"/>
                <a:cs typeface="Arial" panose="020B0604020202020204" pitchFamily="34" charset="0"/>
                <a:hlinkClick r:id="rId3"/>
              </a:rPr>
              <a:t>microbiome researcher</a:t>
            </a:r>
            <a:r>
              <a:rPr lang="en-US" dirty="0">
                <a:latin typeface="Arial" panose="020B0604020202020204" pitchFamily="34" charset="0"/>
                <a:cs typeface="Arial" panose="020B0604020202020204" pitchFamily="34" charset="0"/>
              </a:rPr>
              <a:t> Nathan Price, PhD, Chief Scientific Officer at Thorne, gets right into things, saying it’s not truly possible to have stellar digestion if you don’t have a healthy gut</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Dr. Zeeshan Afzal</a:t>
            </a:r>
            <a:r>
              <a:rPr lang="en-US" dirty="0">
                <a:latin typeface="Arial" panose="020B0604020202020204" pitchFamily="34" charset="0"/>
                <a:cs typeface="Arial" panose="020B0604020202020204" pitchFamily="34" charset="0"/>
              </a:rPr>
              <a:t>, MD…said that eating more garlic every day can help boost metabolism, lower blood pressure, and improve digestion and gut health</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Jeffrey Bland, PhD, a clinical biochemist, the “father of functional medicine,” and president of Big Bold Health, discusses: </a:t>
            </a:r>
            <a:r>
              <a:rPr lang="en-US" dirty="0">
                <a:latin typeface="Arial" panose="020B0604020202020204" pitchFamily="34" charset="0"/>
                <a:cs typeface="Arial" panose="020B0604020202020204" pitchFamily="34" charset="0"/>
                <a:hlinkClick r:id="rId5"/>
              </a:rPr>
              <a:t>Tips for Eating for Longevity</a:t>
            </a:r>
            <a:endParaRPr lang="en-US"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New Gut Health Research: Fiber, Prebiotics, and Butyrate, with </a:t>
            </a:r>
            <a:r>
              <a:rPr lang="en-US" dirty="0">
                <a:latin typeface="Arial" panose="020B0604020202020204" pitchFamily="34" charset="0"/>
                <a:cs typeface="Arial" panose="020B0604020202020204" pitchFamily="34" charset="0"/>
                <a:hlinkClick r:id="rId6"/>
              </a:rPr>
              <a:t>Dr. </a:t>
            </a:r>
            <a:r>
              <a:rPr lang="en-US" dirty="0" err="1">
                <a:latin typeface="Arial" panose="020B0604020202020204" pitchFamily="34" charset="0"/>
                <a:cs typeface="Arial" panose="020B0604020202020204" pitchFamily="34" charset="0"/>
                <a:hlinkClick r:id="rId6"/>
              </a:rPr>
              <a:t>Ruscio</a:t>
            </a:r>
            <a:endParaRPr lang="en-US"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rPr>
              <a:t>Liping</a:t>
            </a:r>
            <a:r>
              <a:rPr lang="en-US" dirty="0">
                <a:latin typeface="Arial" panose="020B0604020202020204" pitchFamily="34" charset="0"/>
                <a:cs typeface="Arial" panose="020B0604020202020204" pitchFamily="34" charset="0"/>
              </a:rPr>
              <a:t> Zhao, PhD, professor of applied microbiology at Rutgers University in New Brunswick, New Jersey, recommends a healthy dose of skepticism when looking at </a:t>
            </a:r>
            <a:r>
              <a:rPr lang="en-US" dirty="0">
                <a:latin typeface="Arial" panose="020B0604020202020204" pitchFamily="34" charset="0"/>
                <a:cs typeface="Arial" panose="020B0604020202020204" pitchFamily="34" charset="0"/>
                <a:hlinkClick r:id="rId7"/>
              </a:rPr>
              <a:t>yogurt</a:t>
            </a:r>
            <a:endParaRPr lang="en-US"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Serena Poon, CN, CHC, CHN, </a:t>
            </a:r>
            <a:r>
              <a:rPr lang="en-US" dirty="0">
                <a:latin typeface="Arial" panose="020B0604020202020204" pitchFamily="34" charset="0"/>
                <a:cs typeface="Arial" panose="020B0604020202020204" pitchFamily="34" charset="0"/>
                <a:hlinkClick r:id="rId8"/>
              </a:rPr>
              <a:t>certified nutritionist and celebrity chef</a:t>
            </a:r>
            <a:r>
              <a:rPr lang="en-US" dirty="0">
                <a:latin typeface="Arial" panose="020B0604020202020204" pitchFamily="34" charset="0"/>
                <a:cs typeface="Arial" panose="020B0604020202020204" pitchFamily="34" charset="0"/>
              </a:rPr>
              <a:t> adds that aside from possibly getting too much fiber—which can lead to digestive discomfort—it’s hard to overdo fruits and veggies</a:t>
            </a:r>
          </a:p>
        </p:txBody>
      </p:sp>
    </p:spTree>
    <p:extLst>
      <p:ext uri="{BB962C8B-B14F-4D97-AF65-F5344CB8AC3E}">
        <p14:creationId xmlns:p14="http://schemas.microsoft.com/office/powerpoint/2010/main" val="277094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Arial" panose="020B0604020202020204" pitchFamily="34" charset="0"/>
                <a:cs typeface="Arial" panose="020B0604020202020204" pitchFamily="34" charset="0"/>
              </a:rPr>
              <a:t>Questions?</a:t>
            </a:r>
          </a:p>
        </p:txBody>
      </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938992"/>
          </a:xfrm>
          <a:prstGeom prst="rect">
            <a:avLst/>
          </a:prstGeom>
          <a:noFill/>
        </p:spPr>
        <p:txBody>
          <a:bodyPr wrap="square" rtlCol="0">
            <a:spAutoFit/>
          </a:bodyPr>
          <a:lstStyle/>
          <a:p>
            <a:r>
              <a:rPr lang="en-ID" sz="2400">
                <a:solidFill>
                  <a:schemeClr val="tx1">
                    <a:lumMod val="75000"/>
                    <a:lumOff val="25000"/>
                  </a:schemeClr>
                </a:solidFill>
                <a:latin typeface="Arial" panose="020B0604020202020204" pitchFamily="34" charset="0"/>
                <a:cs typeface="Arial" panose="020B0604020202020204" pitchFamily="34" charset="0"/>
              </a:rPr>
              <a:t>Traci Kantowski</a:t>
            </a:r>
          </a:p>
          <a:p>
            <a:r>
              <a:rPr lang="en-ID" sz="2400">
                <a:solidFill>
                  <a:schemeClr val="tx1">
                    <a:lumMod val="75000"/>
                    <a:lumOff val="25000"/>
                  </a:schemeClr>
                </a:solidFill>
                <a:latin typeface="Arial" panose="020B0604020202020204" pitchFamily="34" charset="0"/>
                <a:cs typeface="Arial" panose="020B0604020202020204" pitchFamily="34" charset="0"/>
              </a:rPr>
              <a:t>Communications Director</a:t>
            </a:r>
          </a:p>
          <a:p>
            <a:r>
              <a:rPr lang="en-ID" sz="240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a:solidFill>
                  <a:schemeClr val="tx1">
                    <a:lumMod val="75000"/>
                    <a:lumOff val="25000"/>
                  </a:schemeClr>
                </a:solidFill>
                <a:latin typeface="Arial" panose="020B0604020202020204" pitchFamily="34" charset="0"/>
                <a:cs typeface="Arial" panose="020B0604020202020204" pitchFamily="34" charset="0"/>
              </a:rPr>
              <a:t>+1 630.923.0211</a:t>
            </a:r>
          </a:p>
          <a:p>
            <a:r>
              <a:rPr lang="en-ID" sz="2400" err="1">
                <a:solidFill>
                  <a:schemeClr val="tx1">
                    <a:lumMod val="75000"/>
                    <a:lumOff val="25000"/>
                  </a:schemeClr>
                </a:solidFill>
                <a:latin typeface="Arial" panose="020B0604020202020204" pitchFamily="34" charset="0"/>
                <a:cs typeface="Arial" panose="020B0604020202020204" pitchFamily="34" charset="0"/>
              </a:rPr>
              <a:t>traci@prebioticassociation.org</a:t>
            </a:r>
            <a:endParaRPr lang="en-ID" sz="240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Tree>
    <p:extLst>
      <p:ext uri="{BB962C8B-B14F-4D97-AF65-F5344CB8AC3E}">
        <p14:creationId xmlns:p14="http://schemas.microsoft.com/office/powerpoint/2010/main" val="307660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5" y="6550223"/>
            <a:ext cx="7263829" cy="307777"/>
          </a:xfrm>
          <a:prstGeom prst="rect">
            <a:avLst/>
          </a:prstGeom>
          <a:noFill/>
        </p:spPr>
        <p:txBody>
          <a:bodyPr wrap="square" rtlCol="0">
            <a:spAutoFit/>
          </a:bodyPr>
          <a:lstStyle/>
          <a:p>
            <a:pPr algn="ctr"/>
            <a:r>
              <a:rPr lang="en-US" sz="1400">
                <a:solidFill>
                  <a:schemeClr val="bg2">
                    <a:lumMod val="50000"/>
                  </a:schemeClr>
                </a:solidFill>
                <a:latin typeface="Arial" panose="020B0604020202020204" pitchFamily="34" charset="0"/>
                <a:cs typeface="Arial" panose="020B0604020202020204" pitchFamily="34"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1978024" y="993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Unique Outlets</a:t>
            </a:r>
            <a:endParaRPr lang="en-US" dirty="0">
              <a:latin typeface="Arial" panose="020B0604020202020204" pitchFamily="34" charset="0"/>
              <a:ea typeface="Lato"/>
              <a:cs typeface="Arial" panose="020B0604020202020204" pitchFamily="34" charset="0"/>
            </a:endParaRPr>
          </a:p>
        </p:txBody>
      </p:sp>
      <p:pic>
        <p:nvPicPr>
          <p:cNvPr id="4" name="Picture 3">
            <a:extLst>
              <a:ext uri="{FF2B5EF4-FFF2-40B4-BE49-F238E27FC236}">
                <a16:creationId xmlns:a16="http://schemas.microsoft.com/office/drawing/2014/main" id="{C2A01B64-BE30-D4FE-38E5-007C39011582}"/>
              </a:ext>
            </a:extLst>
          </p:cNvPr>
          <p:cNvPicPr>
            <a:picLocks noChangeAspect="1"/>
          </p:cNvPicPr>
          <p:nvPr/>
        </p:nvPicPr>
        <p:blipFill rotWithShape="1">
          <a:blip r:embed="rId2">
            <a:clrChange>
              <a:clrFrom>
                <a:srgbClr val="FEAE8D"/>
              </a:clrFrom>
              <a:clrTo>
                <a:srgbClr val="FEAE8D">
                  <a:alpha val="0"/>
                </a:srgbClr>
              </a:clrTo>
            </a:clrChange>
            <a:extLst>
              <a:ext uri="{28A0092B-C50C-407E-A947-70E740481C1C}">
                <a14:useLocalDpi xmlns:a14="http://schemas.microsoft.com/office/drawing/2010/main" val="0"/>
              </a:ext>
            </a:extLst>
          </a:blip>
          <a:srcRect t="2064" b="9701"/>
          <a:stretch/>
        </p:blipFill>
        <p:spPr>
          <a:xfrm>
            <a:off x="170121" y="1460810"/>
            <a:ext cx="6826102" cy="3245006"/>
          </a:xfrm>
          <a:prstGeom prst="rect">
            <a:avLst/>
          </a:prstGeom>
          <a:solidFill>
            <a:schemeClr val="accent1"/>
          </a:solidFill>
        </p:spPr>
      </p:pic>
      <p:pic>
        <p:nvPicPr>
          <p:cNvPr id="6" name="Picture 5">
            <a:extLst>
              <a:ext uri="{FF2B5EF4-FFF2-40B4-BE49-F238E27FC236}">
                <a16:creationId xmlns:a16="http://schemas.microsoft.com/office/drawing/2014/main" id="{BCB65AAB-E078-3ADD-34CE-0D1D484D6DA1}"/>
              </a:ext>
            </a:extLst>
          </p:cNvPr>
          <p:cNvPicPr>
            <a:picLocks noChangeAspect="1"/>
          </p:cNvPicPr>
          <p:nvPr/>
        </p:nvPicPr>
        <p:blipFill rotWithShape="1">
          <a:blip r:embed="rId3">
            <a:clrChange>
              <a:clrFrom>
                <a:srgbClr val="FEAE8D"/>
              </a:clrFrom>
              <a:clrTo>
                <a:srgbClr val="FEAE8D">
                  <a:alpha val="0"/>
                </a:srgbClr>
              </a:clrTo>
            </a:clrChange>
            <a:extLst>
              <a:ext uri="{28A0092B-C50C-407E-A947-70E740481C1C}">
                <a14:useLocalDpi xmlns:a14="http://schemas.microsoft.com/office/drawing/2010/main" val="0"/>
              </a:ext>
            </a:extLst>
          </a:blip>
          <a:srcRect l="2704" r="2005"/>
          <a:stretch/>
        </p:blipFill>
        <p:spPr>
          <a:xfrm>
            <a:off x="7372146" y="1681332"/>
            <a:ext cx="4358937" cy="2916646"/>
          </a:xfrm>
          <a:prstGeom prst="rect">
            <a:avLst/>
          </a:prstGeom>
          <a:solidFill>
            <a:schemeClr val="accent2"/>
          </a:solidFill>
        </p:spPr>
      </p:pic>
      <p:pic>
        <p:nvPicPr>
          <p:cNvPr id="5" name="Picture 4" descr="Graphical user interface&#10;&#10;Description automatically generated with medium confidence">
            <a:extLst>
              <a:ext uri="{FF2B5EF4-FFF2-40B4-BE49-F238E27FC236}">
                <a16:creationId xmlns:a16="http://schemas.microsoft.com/office/drawing/2014/main" id="{22B959F4-D865-0774-0E34-C7B7B3E6ADD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193101" y="4786215"/>
            <a:ext cx="2743200" cy="1511300"/>
          </a:xfrm>
          <a:prstGeom prst="rect">
            <a:avLst/>
          </a:prstGeom>
        </p:spPr>
      </p:pic>
      <p:pic>
        <p:nvPicPr>
          <p:cNvPr id="9" name="Picture 8" descr="Logo, company name&#10;&#10;Description automatically generated">
            <a:extLst>
              <a:ext uri="{FF2B5EF4-FFF2-40B4-BE49-F238E27FC236}">
                <a16:creationId xmlns:a16="http://schemas.microsoft.com/office/drawing/2014/main" id="{1DBB698F-86D9-722E-4AB9-5B90D3E9833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724399" y="4787485"/>
            <a:ext cx="2743200" cy="1508760"/>
          </a:xfrm>
          <a:prstGeom prst="rect">
            <a:avLst/>
          </a:prstGeom>
        </p:spPr>
      </p:pic>
      <p:pic>
        <p:nvPicPr>
          <p:cNvPr id="11" name="Picture 10" descr="Logo, company name&#10;&#10;Description automatically generated">
            <a:extLst>
              <a:ext uri="{FF2B5EF4-FFF2-40B4-BE49-F238E27FC236}">
                <a16:creationId xmlns:a16="http://schemas.microsoft.com/office/drawing/2014/main" id="{9E314430-AD67-4ACB-323D-E21A11D2C2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5697" y="4787485"/>
            <a:ext cx="2743200" cy="1508760"/>
          </a:xfrm>
          <a:prstGeom prst="rect">
            <a:avLst/>
          </a:prstGeom>
        </p:spPr>
      </p:pic>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598203"/>
            <a:ext cx="10690360" cy="4247317"/>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err="1">
                <a:latin typeface="Arial" panose="020B0604020202020204" pitchFamily="34" charset="0"/>
                <a:cs typeface="Arial" panose="020B0604020202020204" pitchFamily="34" charset="0"/>
                <a:hlinkClick r:id="rId2"/>
              </a:rPr>
              <a:t>Jarrow</a:t>
            </a:r>
            <a:r>
              <a:rPr lang="en-US" sz="2000" dirty="0">
                <a:latin typeface="Arial" panose="020B0604020202020204" pitchFamily="34" charset="0"/>
                <a:cs typeface="Arial" panose="020B0604020202020204" pitchFamily="34" charset="0"/>
                <a:hlinkClick r:id="rId2"/>
              </a:rPr>
              <a:t> Formulas </a:t>
            </a:r>
            <a:r>
              <a:rPr lang="en-US" sz="2000" dirty="0">
                <a:latin typeface="Arial" panose="020B0604020202020204" pitchFamily="34" charset="0"/>
                <a:cs typeface="Arial" panose="020B0604020202020204" pitchFamily="34" charset="0"/>
              </a:rPr>
              <a:t>Launches Immune Booster - formulated with </a:t>
            </a:r>
            <a:r>
              <a:rPr lang="en-US" sz="2000" dirty="0" err="1">
                <a:latin typeface="Arial" panose="020B0604020202020204" pitchFamily="34" charset="0"/>
                <a:cs typeface="Arial" panose="020B0604020202020204" pitchFamily="34" charset="0"/>
              </a:rPr>
              <a:t>PreforPro</a:t>
            </a:r>
            <a:r>
              <a:rPr lang="en-US" sz="2000" dirty="0">
                <a:latin typeface="Arial" panose="020B0604020202020204" pitchFamily="34" charset="0"/>
                <a:cs typeface="Arial" panose="020B0604020202020204" pitchFamily="34" charset="0"/>
              </a:rPr>
              <a:t>, a prebiotic that helps balance the gut microbiota</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FHIRST launches gut-healthy </a:t>
            </a:r>
            <a:r>
              <a:rPr lang="en-US" sz="2000" dirty="0">
                <a:latin typeface="Arial" panose="020B0604020202020204" pitchFamily="34" charset="0"/>
                <a:cs typeface="Arial" panose="020B0604020202020204" pitchFamily="34" charset="0"/>
                <a:hlinkClick r:id="rId3"/>
              </a:rPr>
              <a:t>Living Soda</a:t>
            </a:r>
            <a:r>
              <a:rPr lang="en-US" sz="2000" dirty="0">
                <a:latin typeface="Arial" panose="020B0604020202020204" pitchFamily="34" charset="0"/>
                <a:cs typeface="Arial" panose="020B0604020202020204" pitchFamily="34" charset="0"/>
              </a:rPr>
              <a:t> line</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 the UK Prebiotics market itself is rapidly growing, </a:t>
            </a:r>
            <a:r>
              <a:rPr lang="en-US" sz="2000" dirty="0">
                <a:latin typeface="Arial" panose="020B0604020202020204" pitchFamily="34" charset="0"/>
                <a:cs typeface="Arial" panose="020B0604020202020204" pitchFamily="34" charset="0"/>
                <a:hlinkClick r:id="rId4"/>
              </a:rPr>
              <a:t>MOJU</a:t>
            </a:r>
            <a:r>
              <a:rPr lang="en-US" sz="2000" dirty="0">
                <a:latin typeface="Arial" panose="020B0604020202020204" pitchFamily="34" charset="0"/>
                <a:cs typeface="Arial" panose="020B0604020202020204" pitchFamily="34" charset="0"/>
              </a:rPr>
              <a:t> has expanded the Prebiotic Range with our latest launch Tropical Prebiotic.</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Beech-Nut® Nutrition Company, an award-winning baby and toddler food manufacturer, launched </a:t>
            </a:r>
            <a:r>
              <a:rPr lang="en-US" sz="2000" dirty="0">
                <a:latin typeface="Arial" panose="020B0604020202020204" pitchFamily="34" charset="0"/>
                <a:ea typeface="+mn-lt"/>
                <a:cs typeface="Arial" panose="020B0604020202020204" pitchFamily="34" charset="0"/>
                <a:hlinkClick r:id="rId5"/>
              </a:rPr>
              <a:t>Dino Biscuits</a:t>
            </a:r>
            <a:r>
              <a:rPr lang="en-US" sz="2000" dirty="0">
                <a:latin typeface="Arial" panose="020B0604020202020204" pitchFamily="34" charset="0"/>
                <a:ea typeface="+mn-lt"/>
                <a:cs typeface="Arial" panose="020B0604020202020204" pitchFamily="34" charset="0"/>
              </a:rPr>
              <a:t> with Hidden Veggies and Dino Biscuits with Prebiotics last week</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Beyond Better Foods-owned brand </a:t>
            </a:r>
            <a:r>
              <a:rPr lang="en-US" sz="2000" dirty="0">
                <a:latin typeface="Arial" panose="020B0604020202020204" pitchFamily="34" charset="0"/>
                <a:cs typeface="Arial" panose="020B0604020202020204" pitchFamily="34" charset="0"/>
                <a:hlinkClick r:id="rId6"/>
              </a:rPr>
              <a:t>Enlightened</a:t>
            </a:r>
            <a:r>
              <a:rPr lang="en-US" sz="2000" dirty="0">
                <a:latin typeface="Arial" panose="020B0604020202020204" pitchFamily="34" charset="0"/>
                <a:cs typeface="Arial" panose="020B0604020202020204" pitchFamily="34" charset="0"/>
              </a:rPr>
              <a:t> has expanded its better-for-you snacks portfolio with the launch of the new frozen Greek yogurt bars</a:t>
            </a:r>
          </a:p>
          <a:p>
            <a:pPr marL="342900" indent="-342900">
              <a:spcAft>
                <a:spcPts val="600"/>
              </a:spcAft>
              <a:buFont typeface="Arial" panose="020B0604020202020204" pitchFamily="34" charset="0"/>
              <a:buChar char="•"/>
            </a:pPr>
            <a:r>
              <a:rPr lang="en-US" sz="2000" dirty="0" err="1">
                <a:latin typeface="Arial" panose="020B0604020202020204" pitchFamily="34" charset="0"/>
                <a:ea typeface="+mn-lt"/>
                <a:cs typeface="Arial" panose="020B0604020202020204" pitchFamily="34" charset="0"/>
                <a:hlinkClick r:id="rId7"/>
              </a:rPr>
              <a:t>Arcaea</a:t>
            </a:r>
            <a:r>
              <a:rPr lang="en-US" sz="2000" dirty="0">
                <a:latin typeface="Arial" panose="020B0604020202020204" pitchFamily="34" charset="0"/>
                <a:ea typeface="+mn-lt"/>
                <a:cs typeface="Arial" panose="020B0604020202020204" pitchFamily="34" charset="0"/>
              </a:rPr>
              <a:t> today launched its first ingredient technology, </a:t>
            </a:r>
            <a:r>
              <a:rPr lang="en-US" sz="2000" dirty="0" err="1">
                <a:latin typeface="Arial" panose="020B0604020202020204" pitchFamily="34" charset="0"/>
                <a:ea typeface="+mn-lt"/>
                <a:cs typeface="Arial" panose="020B0604020202020204" pitchFamily="34" charset="0"/>
              </a:rPr>
              <a:t>ScentARC</a:t>
            </a:r>
            <a:r>
              <a:rPr lang="en-US" sz="2000" dirty="0">
                <a:latin typeface="Arial" panose="020B0604020202020204" pitchFamily="34" charset="0"/>
                <a:ea typeface="+mn-lt"/>
                <a:cs typeface="Arial" panose="020B0604020202020204" pitchFamily="34" charset="0"/>
              </a:rPr>
              <a:t>™, designed to target specific underarm microbes…</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hlinkClick r:id="rId8"/>
              </a:rPr>
              <a:t>Restorative Botanicals</a:t>
            </a:r>
            <a:r>
              <a:rPr lang="en-US" sz="2000" dirty="0">
                <a:latin typeface="Arial" panose="020B0604020202020204" pitchFamily="34" charset="0"/>
                <a:ea typeface="+mn-lt"/>
                <a:cs typeface="Arial" panose="020B0604020202020204" pitchFamily="34" charset="0"/>
              </a:rPr>
              <a:t> Launches New Functional Mushroom Product Line</a:t>
            </a:r>
          </a:p>
        </p:txBody>
      </p:sp>
    </p:spTree>
    <p:extLst>
      <p:ext uri="{BB962C8B-B14F-4D97-AF65-F5344CB8AC3E}">
        <p14:creationId xmlns:p14="http://schemas.microsoft.com/office/powerpoint/2010/main" val="5706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7" name="Picture 6" descr="Text&#10;&#10;Description automatically generated with medium confidence">
            <a:hlinkClick r:id="rId2"/>
            <a:extLst>
              <a:ext uri="{FF2B5EF4-FFF2-40B4-BE49-F238E27FC236}">
                <a16:creationId xmlns:a16="http://schemas.microsoft.com/office/drawing/2014/main" id="{B1317BFB-7EF1-93EE-14CE-857367AEE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132" y="3883092"/>
            <a:ext cx="2464930" cy="2011680"/>
          </a:xfrm>
          <a:prstGeom prst="rect">
            <a:avLst/>
          </a:prstGeom>
        </p:spPr>
      </p:pic>
      <p:pic>
        <p:nvPicPr>
          <p:cNvPr id="10" name="Picture 9" descr="A plate of food&#10;&#10;Description automatically generated with low confidence">
            <a:hlinkClick r:id="rId4"/>
            <a:extLst>
              <a:ext uri="{FF2B5EF4-FFF2-40B4-BE49-F238E27FC236}">
                <a16:creationId xmlns:a16="http://schemas.microsoft.com/office/drawing/2014/main" id="{C9A360A6-FB84-393E-4DE2-72A554EE61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76" y="1722443"/>
            <a:ext cx="2852380" cy="2011680"/>
          </a:xfrm>
          <a:prstGeom prst="rect">
            <a:avLst/>
          </a:prstGeom>
        </p:spPr>
      </p:pic>
      <p:pic>
        <p:nvPicPr>
          <p:cNvPr id="16" name="Picture 15" descr="A person using a phone&#10;&#10;Description automatically generated with low confidence">
            <a:hlinkClick r:id="rId6"/>
            <a:extLst>
              <a:ext uri="{FF2B5EF4-FFF2-40B4-BE49-F238E27FC236}">
                <a16:creationId xmlns:a16="http://schemas.microsoft.com/office/drawing/2014/main" id="{151EFEC3-3435-D870-76B9-87F9BF34CF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289" y="1722443"/>
            <a:ext cx="2513092" cy="2011680"/>
          </a:xfrm>
          <a:prstGeom prst="rect">
            <a:avLst/>
          </a:prstGeom>
        </p:spPr>
      </p:pic>
      <p:pic>
        <p:nvPicPr>
          <p:cNvPr id="18" name="Picture 17" descr="A person giving a presentation&#10;&#10;Description automatically generated with low confidence">
            <a:hlinkClick r:id="rId8"/>
            <a:extLst>
              <a:ext uri="{FF2B5EF4-FFF2-40B4-BE49-F238E27FC236}">
                <a16:creationId xmlns:a16="http://schemas.microsoft.com/office/drawing/2014/main" id="{77C86E10-128F-7041-9BD8-D2E9474B72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8515" y="1722443"/>
            <a:ext cx="2605603" cy="2011680"/>
          </a:xfrm>
          <a:prstGeom prst="rect">
            <a:avLst/>
          </a:prstGeom>
        </p:spPr>
      </p:pic>
      <p:pic>
        <p:nvPicPr>
          <p:cNvPr id="20" name="Picture 19" descr="A group of jellyfish&#10;&#10;Description automatically generated with low confidence">
            <a:hlinkClick r:id="rId10"/>
            <a:extLst>
              <a:ext uri="{FF2B5EF4-FFF2-40B4-BE49-F238E27FC236}">
                <a16:creationId xmlns:a16="http://schemas.microsoft.com/office/drawing/2014/main" id="{61B02A2A-15D8-7D70-ECBC-24A2B08BD9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8993" y="1722443"/>
            <a:ext cx="2420209" cy="2011680"/>
          </a:xfrm>
          <a:prstGeom prst="rect">
            <a:avLst/>
          </a:prstGeom>
        </p:spPr>
      </p:pic>
      <p:pic>
        <p:nvPicPr>
          <p:cNvPr id="23" name="Picture 22" descr="Graphical user interface, text, application, chat or text message&#10;&#10;Description automatically generated">
            <a:hlinkClick r:id="rId12"/>
            <a:extLst>
              <a:ext uri="{FF2B5EF4-FFF2-40B4-BE49-F238E27FC236}">
                <a16:creationId xmlns:a16="http://schemas.microsoft.com/office/drawing/2014/main" id="{27BCB267-B7DC-0B12-F361-5482530D19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77417" y="3883092"/>
            <a:ext cx="2582973" cy="2011680"/>
          </a:xfrm>
          <a:prstGeom prst="rect">
            <a:avLst/>
          </a:prstGeom>
        </p:spPr>
      </p:pic>
      <p:pic>
        <p:nvPicPr>
          <p:cNvPr id="25" name="Picture 24" descr="Text&#10;&#10;Description automatically generated with medium confidence">
            <a:hlinkClick r:id="rId14"/>
            <a:extLst>
              <a:ext uri="{FF2B5EF4-FFF2-40B4-BE49-F238E27FC236}">
                <a16:creationId xmlns:a16="http://schemas.microsoft.com/office/drawing/2014/main" id="{89F922FD-7844-3736-01EC-DBFCBF0AE8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97153" y="3883092"/>
            <a:ext cx="2699216" cy="2011680"/>
          </a:xfrm>
          <a:prstGeom prst="rect">
            <a:avLst/>
          </a:prstGeom>
        </p:spPr>
      </p:pic>
      <p:pic>
        <p:nvPicPr>
          <p:cNvPr id="27" name="Picture 26" descr="A picture containing indoor, chocolate, decorated&#10;&#10;Description automatically generated">
            <a:hlinkClick r:id="rId16"/>
            <a:extLst>
              <a:ext uri="{FF2B5EF4-FFF2-40B4-BE49-F238E27FC236}">
                <a16:creationId xmlns:a16="http://schemas.microsoft.com/office/drawing/2014/main" id="{2BF02D16-A703-5F5B-2155-C94C27CAD0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2573" y="3883092"/>
            <a:ext cx="2525993" cy="2011680"/>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5" y="2367171"/>
            <a:ext cx="4511306" cy="2123658"/>
          </a:xfrm>
          <a:prstGeom prst="rect">
            <a:avLst/>
          </a:prstGeom>
          <a:noFill/>
        </p:spPr>
        <p:txBody>
          <a:bodyPr wrap="square" rtlCol="0">
            <a:spAutoFit/>
          </a:bodyPr>
          <a:lstStyle/>
          <a:p>
            <a:r>
              <a:rPr lang="en-ID" sz="6600" b="1" dirty="0">
                <a:solidFill>
                  <a:srgbClr val="074D42"/>
                </a:solidFill>
                <a:latin typeface="Arial Black" panose="020B0604020202020204" pitchFamily="34" charset="0"/>
                <a:cs typeface="Arial Black" panose="020B0604020202020204" pitchFamily="34" charset="0"/>
              </a:rPr>
              <a:t>Media </a:t>
            </a:r>
          </a:p>
          <a:p>
            <a:r>
              <a:rPr lang="en-ID" sz="6600" b="1" dirty="0">
                <a:solidFill>
                  <a:srgbClr val="074D42"/>
                </a:solidFill>
                <a:latin typeface="Arial Black" panose="020B0604020202020204" pitchFamily="34" charset="0"/>
                <a:cs typeface="Arial Black" panose="020B0604020202020204" pitchFamily="34" charset="0"/>
              </a:rPr>
              <a:t>Coverage</a:t>
            </a:r>
            <a:endParaRPr lang="en-US" sz="6600" b="1" dirty="0">
              <a:solidFill>
                <a:srgbClr val="074D42"/>
              </a:solidFill>
              <a:latin typeface="Arial Black" panose="020B0604020202020204" pitchFamily="34" charset="0"/>
              <a:cs typeface="Arial Black" panose="020B0604020202020204" pitchFamily="34"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865491" y="3963371"/>
              <a:ext cx="5326509"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51489" y="2926786"/>
              <a:ext cx="6840511"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057B083-EC82-529B-CD60-C6E76BF632A4}"/>
              </a:ext>
            </a:extLst>
          </p:cNvPr>
          <p:cNvGrpSpPr/>
          <p:nvPr/>
        </p:nvGrpSpPr>
        <p:grpSpPr>
          <a:xfrm>
            <a:off x="63500" y="152400"/>
            <a:ext cx="12192000" cy="6858000"/>
            <a:chOff x="0" y="0"/>
            <a:chExt cx="12192000" cy="6858000"/>
          </a:xfrm>
        </p:grpSpPr>
        <p:cxnSp>
          <p:nvCxnSpPr>
            <p:cNvPr id="20" name="Straight Connector 19">
              <a:extLst>
                <a:ext uri="{FF2B5EF4-FFF2-40B4-BE49-F238E27FC236}">
                  <a16:creationId xmlns:a16="http://schemas.microsoft.com/office/drawing/2014/main" id="{7C86F483-45D9-52D6-054B-66FF88B1DFF1}"/>
                </a:ext>
              </a:extLst>
            </p:cNvPr>
            <p:cNvCxnSpPr/>
            <p:nvPr/>
          </p:nvCxnSpPr>
          <p:spPr>
            <a:xfrm>
              <a:off x="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E86071-E85A-8B93-F29A-51B91E5AB811}"/>
                </a:ext>
              </a:extLst>
            </p:cNvPr>
            <p:cNvCxnSpPr>
              <a:cxnSpLocks/>
            </p:cNvCxnSpPr>
            <p:nvPr/>
          </p:nvCxnSpPr>
          <p:spPr>
            <a:xfrm>
              <a:off x="6865491" y="3963371"/>
              <a:ext cx="5326509"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8E77E7-092C-87AD-DA45-06037BAD87D3}"/>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73B6EA-AE57-C2E3-B3F9-743840F9E11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C4D0E3-60F4-FD89-0C6D-460217CC14D5}"/>
                </a:ext>
              </a:extLst>
            </p:cNvPr>
            <p:cNvCxnSpPr/>
            <p:nvPr/>
          </p:nvCxnSpPr>
          <p:spPr>
            <a:xfrm>
              <a:off x="0" y="2926786"/>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7A08D8-CE5C-A27C-317C-58480F7EB2F2}"/>
                </a:ext>
              </a:extLst>
            </p:cNvPr>
            <p:cNvCxnSpPr>
              <a:cxnSpLocks/>
            </p:cNvCxnSpPr>
            <p:nvPr/>
          </p:nvCxnSpPr>
          <p:spPr>
            <a:xfrm>
              <a:off x="5351489" y="2926786"/>
              <a:ext cx="6840511"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41400" y="1168373"/>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Yahoo!</a:t>
            </a:r>
          </a:p>
          <a:p>
            <a:r>
              <a:rPr lang="en-US" sz="3200" dirty="0">
                <a:solidFill>
                  <a:schemeClr val="tx1">
                    <a:lumMod val="75000"/>
                    <a:lumOff val="25000"/>
                  </a:schemeClr>
                </a:solidFill>
                <a:latin typeface="Arial" panose="020B0604020202020204" pitchFamily="34" charset="0"/>
                <a:cs typeface="Arial" panose="020B0604020202020204" pitchFamily="34" charset="0"/>
              </a:rPr>
              <a:t>UVM 411,180,653</a:t>
            </a:r>
          </a:p>
        </p:txBody>
      </p:sp>
      <p:sp>
        <p:nvSpPr>
          <p:cNvPr id="4" name="TextBox 3">
            <a:extLst>
              <a:ext uri="{FF2B5EF4-FFF2-40B4-BE49-F238E27FC236}">
                <a16:creationId xmlns:a16="http://schemas.microsoft.com/office/drawing/2014/main" id="{3AEB94E0-D27C-48DE-ABB7-B18FBE8BC9D8}"/>
              </a:ext>
            </a:extLst>
          </p:cNvPr>
          <p:cNvSpPr txBox="1"/>
          <p:nvPr/>
        </p:nvSpPr>
        <p:spPr>
          <a:xfrm>
            <a:off x="441399" y="2481348"/>
            <a:ext cx="5841377"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latest beverage revolution is riding the wave of better-for-you junk foods. The health and wellness of consumers is a priority for up-and-coming companies. </a:t>
            </a:r>
            <a:r>
              <a:rPr lang="en-US" dirty="0" err="1">
                <a:latin typeface="Arial" panose="020B0604020202020204" pitchFamily="34" charset="0"/>
                <a:cs typeface="Arial" panose="020B0604020202020204" pitchFamily="34" charset="0"/>
              </a:rPr>
              <a:t>Olipop</a:t>
            </a:r>
            <a:r>
              <a:rPr lang="en-US" dirty="0">
                <a:latin typeface="Arial" panose="020B0604020202020204" pitchFamily="34" charset="0"/>
                <a:cs typeface="Arial" panose="020B0604020202020204" pitchFamily="34" charset="0"/>
              </a:rPr>
              <a:t> is a refreshing healthy soda that mimics the taste of traditional sodas. Each can provide 32% of your daily fiber needs, no artificial sweeteners, and prebiotics to support digestive health. When it comes to beauty and wellness, gut health is everything. The good news is that you can now drink soda more healthily.</a:t>
            </a:r>
          </a:p>
        </p:txBody>
      </p:sp>
      <p:pic>
        <p:nvPicPr>
          <p:cNvPr id="8" name="Picture 7">
            <a:hlinkClick r:id="rId2"/>
            <a:extLst>
              <a:ext uri="{FF2B5EF4-FFF2-40B4-BE49-F238E27FC236}">
                <a16:creationId xmlns:a16="http://schemas.microsoft.com/office/drawing/2014/main" id="{31DFC21F-151A-DAB7-CA02-7843978A32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8277" y="1582807"/>
            <a:ext cx="5086442" cy="3483864"/>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84126" y="818576"/>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MSN</a:t>
            </a:r>
          </a:p>
          <a:p>
            <a:r>
              <a:rPr lang="en-US" sz="3200" dirty="0">
                <a:solidFill>
                  <a:schemeClr val="tx1">
                    <a:lumMod val="75000"/>
                    <a:lumOff val="25000"/>
                  </a:schemeClr>
                </a:solidFill>
                <a:latin typeface="Arial" panose="020B0604020202020204" pitchFamily="34" charset="0"/>
                <a:cs typeface="Arial" panose="020B0604020202020204" pitchFamily="34" charset="0"/>
              </a:rPr>
              <a:t>UVM 177,956,931</a:t>
            </a:r>
          </a:p>
        </p:txBody>
      </p:sp>
      <p:sp>
        <p:nvSpPr>
          <p:cNvPr id="4" name="TextBox 3">
            <a:extLst>
              <a:ext uri="{FF2B5EF4-FFF2-40B4-BE49-F238E27FC236}">
                <a16:creationId xmlns:a16="http://schemas.microsoft.com/office/drawing/2014/main" id="{3AEB94E0-D27C-48DE-ABB7-B18FBE8BC9D8}"/>
              </a:ext>
            </a:extLst>
          </p:cNvPr>
          <p:cNvSpPr txBox="1"/>
          <p:nvPr/>
        </p:nvSpPr>
        <p:spPr>
          <a:xfrm>
            <a:off x="5884126" y="2142015"/>
            <a:ext cx="6027137"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There are different types of prebiotics," adds Nour </a:t>
            </a:r>
            <a:r>
              <a:rPr lang="en-US" dirty="0" err="1">
                <a:latin typeface="Arial" panose="020B0604020202020204" pitchFamily="34" charset="0"/>
                <a:cs typeface="Arial" panose="020B0604020202020204" pitchFamily="34" charset="0"/>
              </a:rPr>
              <a:t>Zibdeh</a:t>
            </a:r>
            <a:r>
              <a:rPr lang="en-US" dirty="0">
                <a:latin typeface="Arial" panose="020B0604020202020204" pitchFamily="34" charset="0"/>
                <a:cs typeface="Arial" panose="020B0604020202020204" pitchFamily="34" charset="0"/>
              </a:rPr>
              <a:t>, M.S, R.D.N., a functional dietitian specializing in digestive disorders. The prebiotics that are commonly highlighted are oligosaccharides, which are a type of carbohydrate naturally found in a variety of plant foods. Others include </a:t>
            </a:r>
            <a:r>
              <a:rPr lang="en-US" dirty="0" err="1">
                <a:latin typeface="Arial" panose="020B0604020202020204" pitchFamily="34" charset="0"/>
                <a:cs typeface="Arial" panose="020B0604020202020204" pitchFamily="34" charset="0"/>
              </a:rPr>
              <a:t>fructans</a:t>
            </a:r>
            <a:r>
              <a:rPr lang="en-US" dirty="0">
                <a:latin typeface="Arial" panose="020B0604020202020204" pitchFamily="34" charset="0"/>
                <a:cs typeface="Arial" panose="020B0604020202020204" pitchFamily="34" charset="0"/>
              </a:rPr>
              <a:t>, inulin and pectin. When "good" bacteria probiotics ferment prebiotics, they produce "postbiotics," which are healthy, beneficial byproducts that are "heart-protective and help prevent diabetes," says </a:t>
            </a:r>
            <a:r>
              <a:rPr lang="en-US" dirty="0" err="1">
                <a:latin typeface="Arial" panose="020B0604020202020204" pitchFamily="34" charset="0"/>
                <a:cs typeface="Arial" panose="020B0604020202020204" pitchFamily="34" charset="0"/>
              </a:rPr>
              <a:t>Zibdeh</a:t>
            </a:r>
            <a:r>
              <a:rPr lang="en-US" dirty="0">
                <a:latin typeface="Arial" panose="020B0604020202020204" pitchFamily="34" charset="0"/>
                <a:cs typeface="Arial" panose="020B0604020202020204" pitchFamily="34" charset="0"/>
              </a:rPr>
              <a:t>. You’re probably already eating prebiotics, especially if you’re consuming a variety of high-fiber rich foods, but it might be time to take it up a notch to ensure you reap the benefits. Here are some of the top prebiotic foods worth adding to your diet.</a:t>
            </a:r>
          </a:p>
        </p:txBody>
      </p:sp>
      <p:pic>
        <p:nvPicPr>
          <p:cNvPr id="5" name="Picture 4">
            <a:hlinkClick r:id="rId2"/>
            <a:extLst>
              <a:ext uri="{FF2B5EF4-FFF2-40B4-BE49-F238E27FC236}">
                <a16:creationId xmlns:a16="http://schemas.microsoft.com/office/drawing/2014/main" id="{998C5454-53B8-EA7D-9E7F-3B2DE1B3F6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0737" y="1709275"/>
            <a:ext cx="5300942" cy="3439449"/>
          </a:xfrm>
          <a:prstGeom prst="rect">
            <a:avLst/>
          </a:prstGeom>
        </p:spPr>
      </p:pic>
    </p:spTree>
    <p:extLst>
      <p:ext uri="{BB962C8B-B14F-4D97-AF65-F5344CB8AC3E}">
        <p14:creationId xmlns:p14="http://schemas.microsoft.com/office/powerpoint/2010/main" val="128282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3" y="1055497"/>
            <a:ext cx="660806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CNBC</a:t>
            </a:r>
          </a:p>
          <a:p>
            <a:r>
              <a:rPr lang="en-US" sz="3200" dirty="0">
                <a:solidFill>
                  <a:schemeClr val="tx1">
                    <a:lumMod val="75000"/>
                    <a:lumOff val="25000"/>
                  </a:schemeClr>
                </a:solidFill>
                <a:latin typeface="Arial" panose="020B0604020202020204" pitchFamily="34" charset="0"/>
                <a:cs typeface="Arial" panose="020B0604020202020204" pitchFamily="34" charset="0"/>
              </a:rPr>
              <a:t>UVM 57,504,218</a:t>
            </a:r>
          </a:p>
        </p:txBody>
      </p:sp>
      <p:sp>
        <p:nvSpPr>
          <p:cNvPr id="9" name="TextBox 8">
            <a:extLst>
              <a:ext uri="{FF2B5EF4-FFF2-40B4-BE49-F238E27FC236}">
                <a16:creationId xmlns:a16="http://schemas.microsoft.com/office/drawing/2014/main" id="{7F70532B-6C23-4CD4-BE6C-76B45395B438}"/>
              </a:ext>
            </a:extLst>
          </p:cNvPr>
          <p:cNvSpPr txBox="1"/>
          <p:nvPr/>
        </p:nvSpPr>
        <p:spPr>
          <a:xfrm>
            <a:off x="240323" y="2378936"/>
            <a:ext cx="5759033" cy="3693319"/>
          </a:xfrm>
          <a:prstGeom prst="rect">
            <a:avLst/>
          </a:prstGeom>
          <a:noFill/>
        </p:spPr>
        <p:txBody>
          <a:bodyPr wrap="square" rtlCol="0">
            <a:spAutoFit/>
          </a:bodyPr>
          <a:lstStyle/>
          <a:p>
            <a:pPr algn="l"/>
            <a:r>
              <a:rPr lang="en-US" b="0" i="0" dirty="0">
                <a:solidFill>
                  <a:srgbClr val="3E4855"/>
                </a:solidFill>
                <a:effectLst/>
                <a:latin typeface="Arial" panose="020B0604020202020204" pitchFamily="34" charset="0"/>
                <a:cs typeface="Arial" panose="020B0604020202020204" pitchFamily="34" charset="0"/>
              </a:rPr>
              <a:t>Miller encourages you to implement these behaviors throughout the year to increase your immune resilience:</a:t>
            </a:r>
          </a:p>
          <a:p>
            <a:pPr algn="l">
              <a:buFont typeface="+mj-lt"/>
              <a:buAutoNum type="arabicPeriod"/>
            </a:pPr>
            <a:r>
              <a:rPr lang="en-US" b="0" i="0" dirty="0">
                <a:solidFill>
                  <a:srgbClr val="3E4855"/>
                </a:solidFill>
                <a:effectLst/>
                <a:latin typeface="Arial" panose="020B0604020202020204" pitchFamily="34" charset="0"/>
                <a:cs typeface="Arial" panose="020B0604020202020204" pitchFamily="34" charset="0"/>
              </a:rPr>
              <a:t> Eat foods high in fiber like berries and avocados, or take probiotics/prebiotics: gut health can greatly impact your immune system</a:t>
            </a:r>
          </a:p>
          <a:p>
            <a:pPr algn="l">
              <a:buFont typeface="+mj-lt"/>
              <a:buAutoNum type="arabicPeriod"/>
            </a:pPr>
            <a:r>
              <a:rPr lang="en-US" b="0" i="0" dirty="0">
                <a:solidFill>
                  <a:srgbClr val="3E4855"/>
                </a:solidFill>
                <a:effectLst/>
                <a:latin typeface="Arial" panose="020B0604020202020204" pitchFamily="34" charset="0"/>
                <a:cs typeface="Arial" panose="020B0604020202020204" pitchFamily="34" charset="0"/>
              </a:rPr>
              <a:t> Reduce sugar intake</a:t>
            </a:r>
          </a:p>
          <a:p>
            <a:pPr algn="l">
              <a:buFont typeface="+mj-lt"/>
              <a:buAutoNum type="arabicPeriod"/>
            </a:pPr>
            <a:r>
              <a:rPr lang="en-US" b="0" i="0" dirty="0">
                <a:solidFill>
                  <a:srgbClr val="3E4855"/>
                </a:solidFill>
                <a:effectLst/>
                <a:latin typeface="Arial" panose="020B0604020202020204" pitchFamily="34" charset="0"/>
                <a:cs typeface="Arial" panose="020B0604020202020204" pitchFamily="34" charset="0"/>
              </a:rPr>
              <a:t> Exercise regularly</a:t>
            </a:r>
          </a:p>
          <a:p>
            <a:pPr algn="l">
              <a:buFont typeface="+mj-lt"/>
              <a:buAutoNum type="arabicPeriod"/>
            </a:pPr>
            <a:r>
              <a:rPr lang="en-US" b="0" i="0" dirty="0">
                <a:solidFill>
                  <a:srgbClr val="3E4855"/>
                </a:solidFill>
                <a:effectLst/>
                <a:latin typeface="Arial" panose="020B0604020202020204" pitchFamily="34" charset="0"/>
                <a:cs typeface="Arial" panose="020B0604020202020204" pitchFamily="34" charset="0"/>
              </a:rPr>
              <a:t> Get sufficient hours of sleep</a:t>
            </a:r>
          </a:p>
          <a:p>
            <a:pPr algn="l">
              <a:buFont typeface="+mj-lt"/>
              <a:buAutoNum type="arabicPeriod"/>
            </a:pPr>
            <a:r>
              <a:rPr lang="en-US" b="0" i="0" dirty="0">
                <a:solidFill>
                  <a:srgbClr val="3E4855"/>
                </a:solidFill>
                <a:effectLst/>
                <a:latin typeface="Arial" panose="020B0604020202020204" pitchFamily="34" charset="0"/>
                <a:cs typeface="Arial" panose="020B0604020202020204" pitchFamily="34" charset="0"/>
              </a:rPr>
              <a:t> Lower alcohol intake</a:t>
            </a:r>
          </a:p>
          <a:p>
            <a:pPr algn="l">
              <a:buFont typeface="+mj-lt"/>
              <a:buAutoNum type="arabicPeriod"/>
            </a:pPr>
            <a:r>
              <a:rPr lang="en-US" b="0" i="0" dirty="0">
                <a:solidFill>
                  <a:srgbClr val="3E4855"/>
                </a:solidFill>
                <a:effectLst/>
                <a:latin typeface="Arial" panose="020B0604020202020204" pitchFamily="34" charset="0"/>
                <a:cs typeface="Arial" panose="020B0604020202020204" pitchFamily="34" charset="0"/>
              </a:rPr>
              <a:t> Don’t smoke or consume drugs (that aren’t prescribed to you for medical reasons), as these activities can weaken your immune system</a:t>
            </a:r>
            <a:endParaRPr lang="en-US" dirty="0">
              <a:latin typeface="Arial" panose="020B0604020202020204" pitchFamily="34" charset="0"/>
              <a:cs typeface="Arial" panose="020B0604020202020204" pitchFamily="34" charset="0"/>
            </a:endParaRPr>
          </a:p>
        </p:txBody>
      </p:sp>
      <p:pic>
        <p:nvPicPr>
          <p:cNvPr id="4" name="Picture 3">
            <a:hlinkClick r:id="rId2"/>
            <a:extLst>
              <a:ext uri="{FF2B5EF4-FFF2-40B4-BE49-F238E27FC236}">
                <a16:creationId xmlns:a16="http://schemas.microsoft.com/office/drawing/2014/main" id="{AE70ADF3-ABB2-2C37-8E9B-0574CA58AABA}"/>
              </a:ext>
            </a:extLst>
          </p:cNvPr>
          <p:cNvPicPr>
            <a:picLocks noChangeAspect="1"/>
          </p:cNvPicPr>
          <p:nvPr/>
        </p:nvPicPr>
        <p:blipFill rotWithShape="1">
          <a:blip r:embed="rId3">
            <a:extLst>
              <a:ext uri="{28A0092B-C50C-407E-A947-70E740481C1C}">
                <a14:useLocalDpi xmlns:a14="http://schemas.microsoft.com/office/drawing/2010/main" val="0"/>
              </a:ext>
            </a:extLst>
          </a:blip>
          <a:srcRect t="-6" b="354"/>
          <a:stretch/>
        </p:blipFill>
        <p:spPr>
          <a:xfrm>
            <a:off x="6096000" y="1338146"/>
            <a:ext cx="5380713" cy="4181708"/>
          </a:xfrm>
          <a:prstGeom prst="rect">
            <a:avLst/>
          </a:prstGeom>
        </p:spPr>
      </p:pic>
    </p:spTree>
    <p:extLst>
      <p:ext uri="{BB962C8B-B14F-4D97-AF65-F5344CB8AC3E}">
        <p14:creationId xmlns:p14="http://schemas.microsoft.com/office/powerpoint/2010/main" val="2225419678"/>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40F027-FEEA-4A62-8EBC-100C4A23C2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20167</TotalTime>
  <Words>1732</Words>
  <Application>Microsoft Macintosh PowerPoint</Application>
  <PresentationFormat>Widescreen</PresentationFormat>
  <Paragraphs>133</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Black</vt:lpstr>
      <vt:lpstr>Calibri</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Tim Mizones</cp:lastModifiedBy>
  <cp:revision>174</cp:revision>
  <dcterms:created xsi:type="dcterms:W3CDTF">2019-04-29T04:24:19Z</dcterms:created>
  <dcterms:modified xsi:type="dcterms:W3CDTF">2023-04-10T22:10:04Z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