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58" r:id="rId6"/>
    <p:sldId id="284" r:id="rId7"/>
    <p:sldId id="279" r:id="rId8"/>
    <p:sldId id="283" r:id="rId9"/>
    <p:sldId id="298" r:id="rId10"/>
    <p:sldId id="305" r:id="rId11"/>
    <p:sldId id="307" r:id="rId12"/>
    <p:sldId id="330" r:id="rId13"/>
    <p:sldId id="331" r:id="rId14"/>
    <p:sldId id="273" r:id="rId15"/>
    <p:sldId id="313" r:id="rId16"/>
    <p:sldId id="332" r:id="rId17"/>
    <p:sldId id="333" r:id="rId18"/>
    <p:sldId id="322" r:id="rId19"/>
    <p:sldId id="323" r:id="rId20"/>
    <p:sldId id="327" r:id="rId21"/>
    <p:sldId id="326"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41"/>
    <a:srgbClr val="F0F3F6"/>
    <a:srgbClr val="074D40"/>
    <a:srgbClr val="FFFFFF"/>
    <a:srgbClr val="074D42"/>
    <a:srgbClr val="F0F2F6"/>
    <a:srgbClr val="F0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62" autoAdjust="0"/>
    <p:restoredTop sz="94651"/>
  </p:normalViewPr>
  <p:slideViewPr>
    <p:cSldViewPr snapToGrid="0">
      <p:cViewPr varScale="1">
        <p:scale>
          <a:sx n="105" d="100"/>
          <a:sy n="105" d="100"/>
        </p:scale>
        <p:origin x="552"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8/7/24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8/7/24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85F4-D1C0-4D5D-A99E-80ECF0E2412C}" type="slidenum">
              <a:rPr lang="en-US" smtClean="0"/>
              <a:t>7</a:t>
            </a:fld>
            <a:endParaRPr lang="en-US"/>
          </a:p>
        </p:txBody>
      </p:sp>
    </p:spTree>
    <p:extLst>
      <p:ext uri="{BB962C8B-B14F-4D97-AF65-F5344CB8AC3E}">
        <p14:creationId xmlns:p14="http://schemas.microsoft.com/office/powerpoint/2010/main" val="9103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85F4-D1C0-4D5D-A99E-80ECF0E2412C}" type="slidenum">
              <a:rPr lang="en-US" smtClean="0"/>
              <a:t>17</a:t>
            </a:fld>
            <a:endParaRPr lang="en-US"/>
          </a:p>
        </p:txBody>
      </p:sp>
    </p:spTree>
    <p:extLst>
      <p:ext uri="{BB962C8B-B14F-4D97-AF65-F5344CB8AC3E}">
        <p14:creationId xmlns:p14="http://schemas.microsoft.com/office/powerpoint/2010/main" val="1670624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
        <p:nvSpPr>
          <p:cNvPr id="2" name="TextBox 1">
            <a:extLst>
              <a:ext uri="{FF2B5EF4-FFF2-40B4-BE49-F238E27FC236}">
                <a16:creationId xmlns:a16="http://schemas.microsoft.com/office/drawing/2014/main" id="{220C8CFB-8B94-F4A6-7C02-821700C3031A}"/>
              </a:ext>
            </a:extLst>
          </p:cNvPr>
          <p:cNvSpPr txBox="1"/>
          <p:nvPr userDrawn="1"/>
        </p:nvSpPr>
        <p:spPr>
          <a:xfrm>
            <a:off x="0" y="6534832"/>
            <a:ext cx="121920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Confidential for GPA Members Only</a:t>
            </a:r>
          </a:p>
        </p:txBody>
      </p:sp>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orgain.com/blogs/news/orgain-expands-portfolio-with-new-gut-health-powder-and-kid-offerings#:~:text=Made%20with%2025%20organic%20greens,to%20support%20overall%20wellness**." TargetMode="External"/><Relationship Id="rId2" Type="http://schemas.openxmlformats.org/officeDocument/2006/relationships/image" Target="../media/image23.jp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hyperlink" Target="https://www.feast-magazine.co.uk/press-release/disrupting-the-soft-drinks-industry-duopoly-how-xoxo-soda-is-ending-a-century-of-dominance-43629"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timesofindia.indiatimes.com/life-style/food-news/10-foods-that-can-reduce-the-risk-of-gut-induced-parkinson/articleshow/111369246.cms" TargetMode="External"/><Relationship Id="rId13" Type="http://schemas.openxmlformats.org/officeDocument/2006/relationships/hyperlink" Target="https://www.naturalawakenings.com/2024/06/28/495294/nourish-skin-from-within-foods-that-enhance-health-and-radiance" TargetMode="Externa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hyperlink" Target="https://www.physiology.org/detail/news/2024/04/05/prebiotics-could-help-space-travelers-stay-healthy?SSO=Y" TargetMode="External"/><Relationship Id="rId16"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hyperlink" Target="https://www.nutraingredients-usa.com/Article/2024/05/22/seed-health-targets-women-s-health-with-new-vaginal-synbiotic" TargetMode="External"/><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hyperlink" Target="https://www.bbcgoodfood.com/howto/guide/top-health-benefits-of-lentils" TargetMode="External"/><Relationship Id="rId10" Type="http://schemas.openxmlformats.org/officeDocument/2006/relationships/hyperlink" Target="https://vegnews.com/berries-delicious-nutrient-powerhouses" TargetMode="External"/><Relationship Id="rId4" Type="http://schemas.openxmlformats.org/officeDocument/2006/relationships/hyperlink" Target="https://www.bbrief.co.za/2024/06/30/does-lions-mane-heal-your-gut/#google_vignette" TargetMode="External"/><Relationship Id="rId9" Type="http://schemas.openxmlformats.org/officeDocument/2006/relationships/image" Target="../media/image29.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ahoo.com/lifestyle/difference-between-prebiotics-probiotics-4-090234352.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onlymyhealth.com/can-plant-protein-help-in-reduce-bloating-1719570670"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menshealth.com/health/a60215344/users-guide-to-gut-microbiome/" TargetMode="Externa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en.as.com/latest_news/no-need-for-chocolate-the-fruit-that-makes-you-happy-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arade.com/1356212/kaitlin-vogel/chia-seeds-for-weight-los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medicalnewstoday.com/articles/the-gut-microbiome-could-affect-cardiovascular-health-and-how-we-ag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nzherald.co.nz/lifestyle/what-drinking-coffee-every-morning-does-to-your-gut-health/HMV4O7IFFBGGDIJEVQ3GE52RRI/"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www.yahoo.com/lifestyle/childhood-treat-great-gut-health-232500980.html" TargetMode="External"/><Relationship Id="rId7" Type="http://schemas.openxmlformats.org/officeDocument/2006/relationships/hyperlink" Target="https://www.yahoo.com/lifestyle/9-potential-sea-moss-benefits-230000894.html"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s://www.newsbreak.com/news/3408500704724-9-high-fiber-foods-to-eat-every-day-to-reduce-bloat-lose-fat-according-to-nutrition-experts-avocado-more" TargetMode="External"/><Relationship Id="rId5" Type="http://schemas.openxmlformats.org/officeDocument/2006/relationships/hyperlink" Target="https://food.ndtv.com/health/why-is-sourdough-bread-a-healthier-option-than-regular-bread-nutritionist-explains-5874357" TargetMode="External"/><Relationship Id="rId4" Type="http://schemas.openxmlformats.org/officeDocument/2006/relationships/hyperlink" Target="https://www.yahoo.com/lifestyle/sick-bloating-add-7-gut-223019024.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nutraceuticalbusinessreview.com/Saya-Suka-synbiotic-water-Vitafoods-Europe" TargetMode="External"/><Relationship Id="rId2" Type="http://schemas.openxmlformats.org/officeDocument/2006/relationships/hyperlink" Target="https://www.pahomepage.com/business/press-releases/ein-presswire/721834457/love-eat-inc-launches-hack-coffee-a-revolutionary-wellness-brew-developed-with-dr-julia-jones/" TargetMode="Externa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hyperlink" Target="https://www.bevnet.com/pr/2024/06/19/recoup-launches-first-prebiotic-sparkling-beverage-with-electrolytes-and-no-added-sugar-or-sweeteners"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utahbusiness.com/wild-biome-helps-dogs-leaky-gut-syndrome/" TargetMode="External"/><Relationship Id="rId7" Type="http://schemas.openxmlformats.org/officeDocument/2006/relationships/image" Target="../media/image22.jpg"/><Relationship Id="rId2" Type="http://schemas.openxmlformats.org/officeDocument/2006/relationships/hyperlink" Target="https://lipstiq.com/224616/paulas-choice-launches-new-mineral-sunscreen-with-barrier-supporting-benefits/" TargetMode="Externa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betterretailing.com/br/product-news/lemon-lime-launch-from-fhirst-functional-sod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18396" y="-1"/>
            <a:ext cx="12228792" cy="6923295"/>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Arial" panose="020B0604020202020204" pitchFamily="34" charset="0"/>
                <a:cs typeface="Arial" panose="020B0604020202020204" pitchFamily="34" charset="0"/>
              </a:rPr>
              <a:t>Media Insights Report</a:t>
            </a:r>
            <a:endParaRPr lang="en-US" sz="6000" dirty="0">
              <a:solidFill>
                <a:srgbClr val="074D4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b="1" spc="300" dirty="0">
                <a:solidFill>
                  <a:srgbClr val="074D42"/>
                </a:solidFill>
                <a:latin typeface="Arial" panose="020B0604020202020204" pitchFamily="34" charset="0"/>
                <a:cs typeface="Arial" panose="020B0604020202020204" pitchFamily="34" charset="0"/>
              </a:rPr>
              <a:t>Q2 2024</a:t>
            </a:r>
            <a:endParaRPr lang="en-US" sz="2400" b="1" spc="300" dirty="0">
              <a:solidFill>
                <a:srgbClr val="074D4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A99F9F6-2BF7-4D25-1625-371567E09FBA}"/>
              </a:ext>
            </a:extLst>
          </p:cNvPr>
          <p:cNvGrpSpPr/>
          <p:nvPr/>
        </p:nvGrpSpPr>
        <p:grpSpPr>
          <a:xfrm>
            <a:off x="-1144416" y="185055"/>
            <a:ext cx="13419620" cy="6858000"/>
            <a:chOff x="-1227620" y="0"/>
            <a:chExt cx="13419620" cy="6858000"/>
          </a:xfrm>
        </p:grpSpPr>
        <p:cxnSp>
          <p:nvCxnSpPr>
            <p:cNvPr id="5" name="Straight Connector 4">
              <a:extLst>
                <a:ext uri="{FF2B5EF4-FFF2-40B4-BE49-F238E27FC236}">
                  <a16:creationId xmlns:a16="http://schemas.microsoft.com/office/drawing/2014/main" id="{CCD910E1-9DBE-685D-768E-2744D46C7B44}"/>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3025EF2-6AE1-FC9F-ABAD-3962F5E44DE4}"/>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4F20E-9CD5-C1A5-7F59-FF720C8F0B00}"/>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AC9B8A-0EC8-4A8B-E0A7-DD6B8A32E2D3}"/>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EF8BFB-CDFB-B993-D802-2F70F876947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ED9385-0490-D7F0-D852-B2252B904378}"/>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ow of colorful soda cans&#10;&#10;Description automatically generated">
            <a:extLst>
              <a:ext uri="{FF2B5EF4-FFF2-40B4-BE49-F238E27FC236}">
                <a16:creationId xmlns:a16="http://schemas.microsoft.com/office/drawing/2014/main" id="{3CDCB714-71E6-60E3-5092-2336F299DFA7}"/>
              </a:ext>
            </a:extLst>
          </p:cNvPr>
          <p:cNvPicPr>
            <a:picLocks noChangeAspect="1"/>
          </p:cNvPicPr>
          <p:nvPr/>
        </p:nvPicPr>
        <p:blipFill rotWithShape="1">
          <a:blip r:embed="rId2">
            <a:extLst>
              <a:ext uri="{28A0092B-C50C-407E-A947-70E740481C1C}">
                <a14:useLocalDpi xmlns:a14="http://schemas.microsoft.com/office/drawing/2010/main" val="0"/>
              </a:ext>
            </a:extLst>
          </a:blip>
          <a:srcRect l="12658" t="15620" r="11520"/>
          <a:stretch/>
        </p:blipFill>
        <p:spPr>
          <a:xfrm>
            <a:off x="4407515" y="1723187"/>
            <a:ext cx="3467066" cy="2170342"/>
          </a:xfrm>
          <a:prstGeom prst="rect">
            <a:avLst/>
          </a:prstGeom>
        </p:spPr>
      </p:pic>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379587" y="3948831"/>
            <a:ext cx="3398976" cy="1754326"/>
          </a:xfrm>
          <a:prstGeom prst="rect">
            <a:avLst/>
          </a:prstGeom>
          <a:noFill/>
        </p:spPr>
        <p:txBody>
          <a:bodyPr wrap="square" lIns="91440" tIns="45720" rIns="91440" bIns="45720" rtlCol="0" anchor="t">
            <a:spAutoFit/>
          </a:bodyPr>
          <a:lstStyle/>
          <a:p>
            <a:pPr algn="l"/>
            <a:r>
              <a:rPr lang="en-US" sz="1200" b="1" i="0" dirty="0">
                <a:solidFill>
                  <a:srgbClr val="000000"/>
                </a:solidFill>
                <a:effectLst/>
                <a:latin typeface="Arial" panose="020B0604020202020204" pitchFamily="34" charset="0"/>
                <a:cs typeface="Arial" panose="020B0604020202020204" pitchFamily="34" charset="0"/>
                <a:hlinkClick r:id="rId3"/>
              </a:rPr>
              <a:t>Orgain unveils its latest in good clean nutrition including its 5-in-1 greens powder</a:t>
            </a:r>
            <a:r>
              <a:rPr lang="en-US" sz="1200" b="0" i="0" dirty="0">
                <a:solidFill>
                  <a:srgbClr val="000000"/>
                </a:solidFill>
                <a:effectLst/>
                <a:latin typeface="Arial" panose="020B0604020202020204" pitchFamily="34" charset="0"/>
                <a:cs typeface="Arial" panose="020B0604020202020204" pitchFamily="34" charset="0"/>
              </a:rPr>
              <a:t>, kids sugar free multivitamin gummies and kids nutrition powders. </a:t>
            </a:r>
            <a:r>
              <a:rPr lang="en-US" sz="1200" dirty="0">
                <a:solidFill>
                  <a:srgbClr val="000000"/>
                </a:solidFill>
                <a:latin typeface="Arial" panose="020B0604020202020204" pitchFamily="34" charset="0"/>
                <a:cs typeface="Arial" panose="020B0604020202020204" pitchFamily="34" charset="0"/>
              </a:rPr>
              <a:t>E</a:t>
            </a:r>
            <a:r>
              <a:rPr lang="en-US" sz="1200" b="0" i="0" dirty="0">
                <a:solidFill>
                  <a:srgbClr val="000000"/>
                </a:solidFill>
                <a:effectLst/>
                <a:latin typeface="Arial" panose="020B0604020202020204" pitchFamily="34" charset="0"/>
                <a:cs typeface="Arial" panose="020B0604020202020204" pitchFamily="34" charset="0"/>
              </a:rPr>
              <a:t>ach serving of the Wonder Gut greens powder contains a good source (5g) of fiber to support digestion**, 1 billion probiotics + enzymes to support gut health**, and adaptogens including ashwagandha, </a:t>
            </a:r>
            <a:r>
              <a:rPr lang="en-US" sz="1200" b="0" i="0" dirty="0" err="1">
                <a:solidFill>
                  <a:srgbClr val="000000"/>
                </a:solidFill>
                <a:effectLst/>
                <a:latin typeface="Arial" panose="020B0604020202020204" pitchFamily="34" charset="0"/>
                <a:cs typeface="Arial" panose="020B0604020202020204" pitchFamily="34" charset="0"/>
              </a:rPr>
              <a:t>reishi</a:t>
            </a:r>
            <a:r>
              <a:rPr lang="en-US" sz="1200" b="0" i="0" dirty="0">
                <a:solidFill>
                  <a:srgbClr val="000000"/>
                </a:solidFill>
                <a:effectLst/>
                <a:latin typeface="Arial" panose="020B0604020202020204" pitchFamily="34" charset="0"/>
                <a:cs typeface="Arial" panose="020B0604020202020204" pitchFamily="34" charset="0"/>
              </a:rPr>
              <a:t>, and lion’s mane to support overall wellness**.</a:t>
            </a:r>
          </a:p>
        </p:txBody>
      </p:sp>
      <p:sp>
        <p:nvSpPr>
          <p:cNvPr id="13" name="TextBox 12">
            <a:extLst>
              <a:ext uri="{FF2B5EF4-FFF2-40B4-BE49-F238E27FC236}">
                <a16:creationId xmlns:a16="http://schemas.microsoft.com/office/drawing/2014/main" id="{284C8379-09E9-7E20-48A1-C96064997108}"/>
              </a:ext>
            </a:extLst>
          </p:cNvPr>
          <p:cNvSpPr txBox="1"/>
          <p:nvPr/>
        </p:nvSpPr>
        <p:spPr>
          <a:xfrm>
            <a:off x="4317419" y="3970825"/>
            <a:ext cx="3557162" cy="1754326"/>
          </a:xfrm>
          <a:prstGeom prst="rect">
            <a:avLst/>
          </a:prstGeom>
          <a:noFill/>
        </p:spPr>
        <p:txBody>
          <a:bodyPr wrap="square" rtlCol="0">
            <a:spAutoFit/>
          </a:bodyPr>
          <a:lstStyle/>
          <a:p>
            <a:pPr algn="l"/>
            <a:r>
              <a:rPr lang="en-US" sz="1200" b="0" i="0" dirty="0">
                <a:solidFill>
                  <a:srgbClr val="333333"/>
                </a:solidFill>
                <a:effectLst/>
                <a:latin typeface="Arial" panose="020B0604020202020204" pitchFamily="34" charset="0"/>
                <a:cs typeface="Arial" panose="020B0604020202020204" pitchFamily="34" charset="0"/>
              </a:rPr>
              <a:t>Officially launched in May 2023,</a:t>
            </a:r>
            <a:r>
              <a:rPr lang="en-US" sz="1200" b="1" i="0" dirty="0">
                <a:solidFill>
                  <a:srgbClr val="333333"/>
                </a:solidFill>
                <a:effectLst/>
                <a:latin typeface="Arial" panose="020B0604020202020204" pitchFamily="34" charset="0"/>
                <a:cs typeface="Arial" panose="020B0604020202020204" pitchFamily="34" charset="0"/>
                <a:hlinkClick r:id="rId4"/>
              </a:rPr>
              <a:t> XOXO Soda’s is a disrupter in this market, creating the first shelf-stable prebiotic soda. </a:t>
            </a:r>
            <a:r>
              <a:rPr lang="en-US" sz="1200" b="0" i="0" dirty="0">
                <a:solidFill>
                  <a:srgbClr val="333333"/>
                </a:solidFill>
                <a:effectLst/>
                <a:latin typeface="Arial" panose="020B0604020202020204" pitchFamily="34" charset="0"/>
                <a:cs typeface="Arial" panose="020B0604020202020204" pitchFamily="34" charset="0"/>
              </a:rPr>
              <a:t>Following a rigorous testing period, which saw the creation of over 50 iterations in the space of two years, the team – comprised of the world’s leading food and ingredients experts – settled on three core ingredients that combine to form the UK’s best prebiotic soda. </a:t>
            </a:r>
            <a:endParaRPr lang="en-US" sz="1200" b="0" i="0" dirty="0">
              <a:solidFill>
                <a:srgbClr val="1D1D1B"/>
              </a:solidFill>
              <a:effectLst/>
              <a:latin typeface="Arial" panose="020B0604020202020204" pitchFamily="34" charset="0"/>
              <a:cs typeface="Arial" panose="020B0604020202020204" pitchFamily="34" charset="0"/>
            </a:endParaRPr>
          </a:p>
        </p:txBody>
      </p:sp>
      <p:pic>
        <p:nvPicPr>
          <p:cNvPr id="3" name="Picture 2" descr="A group of containers with different flavors&#10;&#10;Description automatically generated">
            <a:extLst>
              <a:ext uri="{FF2B5EF4-FFF2-40B4-BE49-F238E27FC236}">
                <a16:creationId xmlns:a16="http://schemas.microsoft.com/office/drawing/2014/main" id="{E6133292-5D81-06BA-66D4-E7BB0762D1CF}"/>
              </a:ext>
            </a:extLst>
          </p:cNvPr>
          <p:cNvPicPr>
            <a:picLocks noChangeAspect="1"/>
          </p:cNvPicPr>
          <p:nvPr/>
        </p:nvPicPr>
        <p:blipFill rotWithShape="1">
          <a:blip r:embed="rId5">
            <a:extLst>
              <a:ext uri="{28A0092B-C50C-407E-A947-70E740481C1C}">
                <a14:useLocalDpi xmlns:a14="http://schemas.microsoft.com/office/drawing/2010/main" val="0"/>
              </a:ext>
            </a:extLst>
          </a:blip>
          <a:srcRect l="25367" r="27277"/>
          <a:stretch/>
        </p:blipFill>
        <p:spPr>
          <a:xfrm>
            <a:off x="528700" y="1807708"/>
            <a:ext cx="2932131" cy="2063827"/>
          </a:xfrm>
          <a:prstGeom prst="rect">
            <a:avLst/>
          </a:prstGeom>
        </p:spPr>
      </p:pic>
    </p:spTree>
    <p:extLst>
      <p:ext uri="{BB962C8B-B14F-4D97-AF65-F5344CB8AC3E}">
        <p14:creationId xmlns:p14="http://schemas.microsoft.com/office/powerpoint/2010/main" val="3623894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4" y="2367171"/>
            <a:ext cx="4961001" cy="3139321"/>
          </a:xfrm>
          <a:prstGeom prst="rect">
            <a:avLst/>
          </a:prstGeom>
          <a:noFill/>
        </p:spPr>
        <p:txBody>
          <a:bodyPr wrap="square" rtlCol="0">
            <a:spAutoFit/>
          </a:bodyPr>
          <a:lstStyle/>
          <a:p>
            <a:r>
              <a:rPr lang="en-ID" sz="6600" b="1" dirty="0">
                <a:solidFill>
                  <a:srgbClr val="074D42"/>
                </a:solidFill>
                <a:latin typeface="Arial Black" panose="020B0604020202020204" pitchFamily="34" charset="0"/>
                <a:cs typeface="Arial Black" panose="020B0604020202020204" pitchFamily="34" charset="0"/>
              </a:rPr>
              <a:t>Media </a:t>
            </a:r>
          </a:p>
          <a:p>
            <a:r>
              <a:rPr lang="en-ID" sz="6600" b="1" dirty="0">
                <a:solidFill>
                  <a:srgbClr val="074D42"/>
                </a:solidFill>
                <a:latin typeface="Arial Black" panose="020B0604020202020204" pitchFamily="34" charset="0"/>
                <a:cs typeface="Arial Black" panose="020B0604020202020204" pitchFamily="34" charset="0"/>
              </a:rPr>
              <a:t>Coverage</a:t>
            </a:r>
          </a:p>
          <a:p>
            <a:r>
              <a:rPr lang="en-ID" sz="6600" b="1" dirty="0">
                <a:solidFill>
                  <a:srgbClr val="074D42"/>
                </a:solidFill>
                <a:latin typeface="Arial Black" panose="020B0604020202020204" pitchFamily="34" charset="0"/>
                <a:cs typeface="Arial Black" panose="020B0604020202020204" pitchFamily="34" charset="0"/>
              </a:rPr>
              <a:t>Highlights</a:t>
            </a:r>
            <a:endParaRPr lang="en-US" sz="6600" b="1" dirty="0">
              <a:solidFill>
                <a:srgbClr val="074D42"/>
              </a:solidFill>
              <a:latin typeface="Arial Black" panose="020B0604020202020204" pitchFamily="34" charset="0"/>
              <a:cs typeface="Arial Black" panose="020B0604020202020204" pitchFamily="34"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865491" y="3963371"/>
              <a:ext cx="5326509"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351489" y="2926786"/>
              <a:ext cx="6840511"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057B083-EC82-529B-CD60-C6E76BF632A4}"/>
              </a:ext>
            </a:extLst>
          </p:cNvPr>
          <p:cNvGrpSpPr/>
          <p:nvPr/>
        </p:nvGrpSpPr>
        <p:grpSpPr>
          <a:xfrm>
            <a:off x="63500" y="152400"/>
            <a:ext cx="12192000" cy="6858000"/>
            <a:chOff x="0" y="0"/>
            <a:chExt cx="12192000" cy="6858000"/>
          </a:xfrm>
        </p:grpSpPr>
        <p:cxnSp>
          <p:nvCxnSpPr>
            <p:cNvPr id="20" name="Straight Connector 19">
              <a:extLst>
                <a:ext uri="{FF2B5EF4-FFF2-40B4-BE49-F238E27FC236}">
                  <a16:creationId xmlns:a16="http://schemas.microsoft.com/office/drawing/2014/main" id="{7C86F483-45D9-52D6-054B-66FF88B1DFF1}"/>
                </a:ext>
              </a:extLst>
            </p:cNvPr>
            <p:cNvCxnSpPr/>
            <p:nvPr/>
          </p:nvCxnSpPr>
          <p:spPr>
            <a:xfrm>
              <a:off x="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E86071-E85A-8B93-F29A-51B91E5AB811}"/>
                </a:ext>
              </a:extLst>
            </p:cNvPr>
            <p:cNvCxnSpPr>
              <a:cxnSpLocks/>
            </p:cNvCxnSpPr>
            <p:nvPr/>
          </p:nvCxnSpPr>
          <p:spPr>
            <a:xfrm>
              <a:off x="6865491" y="3963371"/>
              <a:ext cx="5326509"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8E77E7-092C-87AD-DA45-06037BAD87D3}"/>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73B6EA-AE57-C2E3-B3F9-743840F9E11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C4D0E3-60F4-FD89-0C6D-460217CC14D5}"/>
                </a:ext>
              </a:extLst>
            </p:cNvPr>
            <p:cNvCxnSpPr/>
            <p:nvPr/>
          </p:nvCxnSpPr>
          <p:spPr>
            <a:xfrm>
              <a:off x="0" y="2926786"/>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7A08D8-CE5C-A27C-317C-58480F7EB2F2}"/>
                </a:ext>
              </a:extLst>
            </p:cNvPr>
            <p:cNvCxnSpPr>
              <a:cxnSpLocks/>
            </p:cNvCxnSpPr>
            <p:nvPr/>
          </p:nvCxnSpPr>
          <p:spPr>
            <a:xfrm>
              <a:off x="5351489" y="2926786"/>
              <a:ext cx="6840511"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14526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6" name="Picture 5" descr="A screenshot of a cell phone&#10;&#10;Description automatically generated">
            <a:hlinkClick r:id="rId2"/>
            <a:extLst>
              <a:ext uri="{FF2B5EF4-FFF2-40B4-BE49-F238E27FC236}">
                <a16:creationId xmlns:a16="http://schemas.microsoft.com/office/drawing/2014/main" id="{B5BFF06B-A17C-ED3D-BF8D-1501BD90B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09" y="5224911"/>
            <a:ext cx="3290555" cy="1025717"/>
          </a:xfrm>
          <a:prstGeom prst="rect">
            <a:avLst/>
          </a:prstGeom>
        </p:spPr>
      </p:pic>
      <p:pic>
        <p:nvPicPr>
          <p:cNvPr id="7" name="Picture 6" descr="A close up of a mushroom&#10;&#10;Description automatically generated">
            <a:hlinkClick r:id="rId4"/>
            <a:extLst>
              <a:ext uri="{FF2B5EF4-FFF2-40B4-BE49-F238E27FC236}">
                <a16:creationId xmlns:a16="http://schemas.microsoft.com/office/drawing/2014/main" id="{2134E401-7597-85FB-62AA-AA9AA4E01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09" y="1257430"/>
            <a:ext cx="2619565" cy="1899726"/>
          </a:xfrm>
          <a:prstGeom prst="rect">
            <a:avLst/>
          </a:prstGeom>
        </p:spPr>
      </p:pic>
      <p:pic>
        <p:nvPicPr>
          <p:cNvPr id="12" name="Picture 11" descr="Close-up of a blue bacteria&#10;&#10;Description automatically generated">
            <a:hlinkClick r:id="rId6"/>
            <a:extLst>
              <a:ext uri="{FF2B5EF4-FFF2-40B4-BE49-F238E27FC236}">
                <a16:creationId xmlns:a16="http://schemas.microsoft.com/office/drawing/2014/main" id="{8366D3E4-8959-284E-6545-C2AFF50C49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1835" y="3198945"/>
            <a:ext cx="2646895" cy="1919546"/>
          </a:xfrm>
          <a:prstGeom prst="rect">
            <a:avLst/>
          </a:prstGeom>
        </p:spPr>
      </p:pic>
      <p:pic>
        <p:nvPicPr>
          <p:cNvPr id="15" name="Picture 14" descr="A collage of food and a head&#10;&#10;Description automatically generated">
            <a:hlinkClick r:id="rId8"/>
            <a:extLst>
              <a:ext uri="{FF2B5EF4-FFF2-40B4-BE49-F238E27FC236}">
                <a16:creationId xmlns:a16="http://schemas.microsoft.com/office/drawing/2014/main" id="{1E5D99DC-3F6C-11BF-C99D-4A4D84D53F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389" y="3196579"/>
            <a:ext cx="2619567" cy="1919557"/>
          </a:xfrm>
          <a:prstGeom prst="rect">
            <a:avLst/>
          </a:prstGeom>
        </p:spPr>
      </p:pic>
      <p:pic>
        <p:nvPicPr>
          <p:cNvPr id="17" name="Picture 16" descr="A pie with berries on it&#10;&#10;Description automatically generated">
            <a:hlinkClick r:id="rId10"/>
            <a:extLst>
              <a:ext uri="{FF2B5EF4-FFF2-40B4-BE49-F238E27FC236}">
                <a16:creationId xmlns:a16="http://schemas.microsoft.com/office/drawing/2014/main" id="{22F2B6D9-7B79-17F9-9C5A-E566E03022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7524" y="1228625"/>
            <a:ext cx="2646895" cy="1928531"/>
          </a:xfrm>
          <a:prstGeom prst="rect">
            <a:avLst/>
          </a:prstGeom>
        </p:spPr>
      </p:pic>
      <p:pic>
        <p:nvPicPr>
          <p:cNvPr id="19" name="Picture 18" descr="A person with their hands on their face&#10;&#10;Description automatically generated">
            <a:extLst>
              <a:ext uri="{FF2B5EF4-FFF2-40B4-BE49-F238E27FC236}">
                <a16:creationId xmlns:a16="http://schemas.microsoft.com/office/drawing/2014/main" id="{29A03205-A23B-83C3-4E82-E557BE77A3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5150" y="3196579"/>
            <a:ext cx="2642803" cy="1928532"/>
          </a:xfrm>
          <a:prstGeom prst="rect">
            <a:avLst/>
          </a:prstGeom>
        </p:spPr>
      </p:pic>
      <p:pic>
        <p:nvPicPr>
          <p:cNvPr id="23" name="Picture 22" descr="A person lying down next to a pile of vegetables and fruits&#10;&#10;Description automatically generated">
            <a:hlinkClick r:id="rId13"/>
            <a:extLst>
              <a:ext uri="{FF2B5EF4-FFF2-40B4-BE49-F238E27FC236}">
                <a16:creationId xmlns:a16="http://schemas.microsoft.com/office/drawing/2014/main" id="{0161AC80-5D6A-C4E9-F2B8-B9E18FC19A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22794" y="1191058"/>
            <a:ext cx="2673817" cy="1973399"/>
          </a:xfrm>
          <a:prstGeom prst="rect">
            <a:avLst/>
          </a:prstGeom>
        </p:spPr>
      </p:pic>
      <p:pic>
        <p:nvPicPr>
          <p:cNvPr id="26" name="Picture 25" descr="A group of bowls with different types of lentils&#10;&#10;Description automatically generated">
            <a:hlinkClick r:id="rId15"/>
            <a:extLst>
              <a:ext uri="{FF2B5EF4-FFF2-40B4-BE49-F238E27FC236}">
                <a16:creationId xmlns:a16="http://schemas.microsoft.com/office/drawing/2014/main" id="{923E782C-6882-8E37-2D69-44C275CEDC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44055" y="3216256"/>
            <a:ext cx="2652556" cy="1941164"/>
          </a:xfrm>
          <a:prstGeom prst="rect">
            <a:avLst/>
          </a:prstGeom>
        </p:spPr>
      </p:pic>
    </p:spTree>
    <p:extLst>
      <p:ext uri="{BB962C8B-B14F-4D97-AF65-F5344CB8AC3E}">
        <p14:creationId xmlns:p14="http://schemas.microsoft.com/office/powerpoint/2010/main" val="4105912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41400" y="1411442"/>
            <a:ext cx="6096000" cy="1323439"/>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Yahoo Life</a:t>
            </a:r>
          </a:p>
          <a:p>
            <a:r>
              <a:rPr lang="en-US" sz="3200" dirty="0">
                <a:latin typeface="Arial" panose="020B0604020202020204" pitchFamily="34" charset="0"/>
                <a:cs typeface="Arial" panose="020B0604020202020204" pitchFamily="34" charset="0"/>
              </a:rPr>
              <a:t>UVM </a:t>
            </a:r>
            <a:r>
              <a:rPr lang="en-US" sz="3200" b="0" i="0" dirty="0">
                <a:effectLst/>
                <a:latin typeface="Arial" panose="020B0604020202020204" pitchFamily="34" charset="0"/>
                <a:cs typeface="Arial" panose="020B0604020202020204" pitchFamily="34" charset="0"/>
              </a:rPr>
              <a:t>432,976,146</a:t>
            </a:r>
            <a:endParaRPr lang="en-US"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AEB94E0-D27C-48DE-ABB7-B18FBE8BC9D8}"/>
              </a:ext>
            </a:extLst>
          </p:cNvPr>
          <p:cNvSpPr txBox="1"/>
          <p:nvPr/>
        </p:nvSpPr>
        <p:spPr>
          <a:xfrm>
            <a:off x="441401" y="2770911"/>
            <a:ext cx="4431542" cy="2585323"/>
          </a:xfrm>
          <a:prstGeom prst="rect">
            <a:avLst/>
          </a:prstGeom>
          <a:noFill/>
        </p:spPr>
        <p:txBody>
          <a:bodyPr wrap="square" rtlCol="0">
            <a:spAutoFit/>
          </a:bodyPr>
          <a:lstStyle/>
          <a:p>
            <a:pPr algn="l"/>
            <a:r>
              <a:rPr lang="en-US" b="0" i="0" dirty="0">
                <a:effectLst/>
                <a:highlight>
                  <a:srgbClr val="FFFFFF"/>
                </a:highlight>
                <a:latin typeface="Arial" panose="020B0604020202020204" pitchFamily="34" charset="0"/>
                <a:cs typeface="Arial" panose="020B0604020202020204" pitchFamily="34" charset="0"/>
              </a:rPr>
              <a:t>It’s always best to consume nutrients naturally from a good diet. Unfortunately, many eat a diet overloaded with sugar and saturated fat, which provides limited nutritional value, and the odds are good that the vast majority of Americans suffer from a lack of prebiotics and probiotics. This raises the question of supplements, and it’s not a simple question to answer.</a:t>
            </a:r>
          </a:p>
        </p:txBody>
      </p:sp>
      <p:pic>
        <p:nvPicPr>
          <p:cNvPr id="5" name="Picture 4" descr="A person looking at a product in a store&#10;&#10;Description automatically generated">
            <a:hlinkClick r:id="rId2"/>
            <a:extLst>
              <a:ext uri="{FF2B5EF4-FFF2-40B4-BE49-F238E27FC236}">
                <a16:creationId xmlns:a16="http://schemas.microsoft.com/office/drawing/2014/main" id="{196420BE-B94B-31F3-C802-E0B9565C9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185" y="1168373"/>
            <a:ext cx="6134100" cy="4470400"/>
          </a:xfrm>
          <a:prstGeom prst="rect">
            <a:avLst/>
          </a:prstGeom>
        </p:spPr>
      </p:pic>
    </p:spTree>
    <p:extLst>
      <p:ext uri="{BB962C8B-B14F-4D97-AF65-F5344CB8AC3E}">
        <p14:creationId xmlns:p14="http://schemas.microsoft.com/office/powerpoint/2010/main" val="242950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921661" y="1162050"/>
            <a:ext cx="4780021" cy="1323439"/>
          </a:xfrm>
          <a:prstGeom prst="rect">
            <a:avLst/>
          </a:prstGeom>
          <a:noFill/>
        </p:spPr>
        <p:txBody>
          <a:bodyPr wrap="square" rtlCol="0" anchor="t">
            <a:spAutoFit/>
          </a:bodyPr>
          <a:lstStyle/>
          <a:p>
            <a:r>
              <a:rPr lang="en-US" sz="4800" dirty="0">
                <a:latin typeface="Arial" panose="020B0604020202020204" pitchFamily="34" charset="0"/>
                <a:cs typeface="Arial" panose="020B0604020202020204" pitchFamily="34" charset="0"/>
              </a:rPr>
              <a:t>Only My Health</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UVM 4,107,612</a:t>
            </a:r>
            <a:endParaRPr lang="en-US" sz="5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921662" y="2485489"/>
            <a:ext cx="4780020" cy="3139321"/>
          </a:xfrm>
          <a:prstGeom prst="rect">
            <a:avLst/>
          </a:prstGeom>
          <a:noFill/>
        </p:spPr>
        <p:txBody>
          <a:bodyPr wrap="square" rtlCol="0">
            <a:spAutoFit/>
          </a:bodyPr>
          <a:lstStyle/>
          <a:p>
            <a:r>
              <a:rPr lang="en-US" b="0" i="0" dirty="0">
                <a:solidFill>
                  <a:srgbClr val="000000"/>
                </a:solidFill>
                <a:effectLst/>
                <a:highlight>
                  <a:srgbClr val="FFFFFF"/>
                </a:highlight>
                <a:latin typeface="Arial" panose="020B0604020202020204" pitchFamily="34" charset="0"/>
                <a:cs typeface="Arial" panose="020B0604020202020204" pitchFamily="34" charset="0"/>
              </a:rPr>
              <a:t>Incorporating plant protein into your diet can be a strategic move to alleviate bloating issues. The lower fat content, high </a:t>
            </a:r>
            <a:r>
              <a:rPr lang="en-US" b="0" i="0" dirty="0" err="1">
                <a:solidFill>
                  <a:srgbClr val="000000"/>
                </a:solidFill>
                <a:effectLst/>
                <a:highlight>
                  <a:srgbClr val="FFFFFF"/>
                </a:highlight>
                <a:latin typeface="Arial" panose="020B0604020202020204" pitchFamily="34" charset="0"/>
                <a:cs typeface="Arial" panose="020B0604020202020204" pitchFamily="34" charset="0"/>
              </a:rPr>
              <a:t>fibre</a:t>
            </a:r>
            <a:r>
              <a:rPr lang="en-US" b="0" i="0" dirty="0">
                <a:solidFill>
                  <a:srgbClr val="000000"/>
                </a:solidFill>
                <a:effectLst/>
                <a:highlight>
                  <a:srgbClr val="FFFFFF"/>
                </a:highlight>
                <a:latin typeface="Arial" panose="020B0604020202020204" pitchFamily="34" charset="0"/>
                <a:cs typeface="Arial" panose="020B0604020202020204" pitchFamily="34" charset="0"/>
              </a:rPr>
              <a:t>, easier digestibility, anti-inflammatory properties, and prebiotic benefits of plant proteins make them a valuable addition to a bloating-friendly diet. By diversifying your sources, preparing foods properly, and introducing them gradually, you can harness the benefits of plant protein while maintaining a healthy and comfortable digestive system.</a:t>
            </a:r>
            <a:endParaRPr lang="en-US" dirty="0">
              <a:latin typeface="Arial" panose="020B0604020202020204" pitchFamily="34" charset="0"/>
              <a:cs typeface="Arial" panose="020B0604020202020204" pitchFamily="34" charset="0"/>
            </a:endParaRPr>
          </a:p>
        </p:txBody>
      </p:sp>
      <p:pic>
        <p:nvPicPr>
          <p:cNvPr id="2" name="Picture 1">
            <a:hlinkClick r:id="rId2"/>
            <a:extLst>
              <a:ext uri="{FF2B5EF4-FFF2-40B4-BE49-F238E27FC236}">
                <a16:creationId xmlns:a16="http://schemas.microsoft.com/office/drawing/2014/main" id="{FCEC1E67-B1FD-D0F9-A3E7-E2C94B79F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18" y="1162050"/>
            <a:ext cx="6096000" cy="4533900"/>
          </a:xfrm>
          <a:prstGeom prst="rect">
            <a:avLst/>
          </a:prstGeom>
        </p:spPr>
      </p:pic>
    </p:spTree>
    <p:extLst>
      <p:ext uri="{BB962C8B-B14F-4D97-AF65-F5344CB8AC3E}">
        <p14:creationId xmlns:p14="http://schemas.microsoft.com/office/powerpoint/2010/main" val="3818503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315019" y="1530350"/>
            <a:ext cx="4945287" cy="1323439"/>
          </a:xfrm>
          <a:prstGeom prst="rect">
            <a:avLst/>
          </a:prstGeom>
          <a:noFill/>
        </p:spPr>
        <p:txBody>
          <a:bodyPr wrap="square" rtlCol="0">
            <a:spAutoFit/>
          </a:bodyPr>
          <a:lstStyle/>
          <a:p>
            <a:r>
              <a:rPr lang="en-US" sz="4800" dirty="0" err="1">
                <a:latin typeface="Arial" panose="020B0604020202020204" pitchFamily="34" charset="0"/>
                <a:cs typeface="Arial" panose="020B0604020202020204" pitchFamily="34" charset="0"/>
              </a:rPr>
              <a:t>Diario</a:t>
            </a:r>
            <a:r>
              <a:rPr lang="en-US" sz="4800" dirty="0">
                <a:latin typeface="Arial" panose="020B0604020202020204" pitchFamily="34" charset="0"/>
                <a:cs typeface="Arial" panose="020B0604020202020204" pitchFamily="34" charset="0"/>
              </a:rPr>
              <a:t> AS</a:t>
            </a:r>
          </a:p>
          <a:p>
            <a:r>
              <a:rPr lang="en-US" sz="3200" dirty="0">
                <a:latin typeface="Arial" panose="020B0604020202020204" pitchFamily="34" charset="0"/>
                <a:cs typeface="Arial" panose="020B0604020202020204" pitchFamily="34" charset="0"/>
              </a:rPr>
              <a:t>UVM 39,921,063</a:t>
            </a:r>
          </a:p>
        </p:txBody>
      </p:sp>
      <p:sp>
        <p:nvSpPr>
          <p:cNvPr id="5" name="TextBox 4">
            <a:extLst>
              <a:ext uri="{FF2B5EF4-FFF2-40B4-BE49-F238E27FC236}">
                <a16:creationId xmlns:a16="http://schemas.microsoft.com/office/drawing/2014/main" id="{3AA6B7B3-BB80-41E2-B89E-243AD6FC18BE}"/>
              </a:ext>
            </a:extLst>
          </p:cNvPr>
          <p:cNvSpPr txBox="1"/>
          <p:nvPr/>
        </p:nvSpPr>
        <p:spPr>
          <a:xfrm>
            <a:off x="315019" y="2923815"/>
            <a:ext cx="4551595" cy="2308324"/>
          </a:xfrm>
          <a:prstGeom prst="rect">
            <a:avLst/>
          </a:prstGeom>
          <a:noFill/>
        </p:spPr>
        <p:txBody>
          <a:bodyPr wrap="square" rtlCol="0">
            <a:spAutoFit/>
          </a:bodyPr>
          <a:lstStyle/>
          <a:p>
            <a:r>
              <a:rPr lang="en-US" i="0" dirty="0">
                <a:effectLst/>
                <a:highlight>
                  <a:srgbClr val="FFFFFF"/>
                </a:highlight>
                <a:latin typeface="Arial" panose="020B0604020202020204" pitchFamily="34" charset="0"/>
                <a:cs typeface="Arial" panose="020B0604020202020204" pitchFamily="34" charset="0"/>
              </a:rPr>
              <a:t>The benefits of this fruit found in nearly every supermarket and fruit stand in the world don’t stop there either. Healthline points out that bananas are an excellent source of prebiotics, especially when there is still a little green showing on the peel. This particular type of fiber is ideal fodder to help keep your gut bacteria healthy.</a:t>
            </a:r>
            <a:endParaRPr lang="en-US" dirty="0">
              <a:latin typeface="Arial" panose="020B0604020202020204" pitchFamily="34" charset="0"/>
              <a:cs typeface="Arial" panose="020B0604020202020204" pitchFamily="34" charset="0"/>
            </a:endParaRPr>
          </a:p>
        </p:txBody>
      </p:sp>
      <p:pic>
        <p:nvPicPr>
          <p:cNvPr id="4" name="Picture 3" descr="A human body with a digestive system&#10;&#10;Description automatically generated">
            <a:hlinkClick r:id="rId2"/>
            <a:extLst>
              <a:ext uri="{FF2B5EF4-FFF2-40B4-BE49-F238E27FC236}">
                <a16:creationId xmlns:a16="http://schemas.microsoft.com/office/drawing/2014/main" id="{422F9CAE-3A90-78E0-EA98-726680B1A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30350"/>
            <a:ext cx="5435600" cy="3797300"/>
          </a:xfrm>
          <a:prstGeom prst="rect">
            <a:avLst/>
          </a:prstGeom>
        </p:spPr>
      </p:pic>
      <p:pic>
        <p:nvPicPr>
          <p:cNvPr id="6" name="Picture 5" descr="A bunch of bananas on a white background&#10;&#10;Description automatically generated">
            <a:hlinkClick r:id="rId4"/>
            <a:extLst>
              <a:ext uri="{FF2B5EF4-FFF2-40B4-BE49-F238E27FC236}">
                <a16:creationId xmlns:a16="http://schemas.microsoft.com/office/drawing/2014/main" id="{DE62B3A1-D7FD-A188-A907-48681DDC3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871" y="1200150"/>
            <a:ext cx="6134100" cy="4457700"/>
          </a:xfrm>
          <a:prstGeom prst="rect">
            <a:avLst/>
          </a:prstGeom>
        </p:spPr>
      </p:pic>
    </p:spTree>
    <p:extLst>
      <p:ext uri="{BB962C8B-B14F-4D97-AF65-F5344CB8AC3E}">
        <p14:creationId xmlns:p14="http://schemas.microsoft.com/office/powerpoint/2010/main" val="3816111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745967" y="1366897"/>
            <a:ext cx="4572881" cy="2062103"/>
          </a:xfrm>
          <a:prstGeom prst="rect">
            <a:avLst/>
          </a:prstGeom>
          <a:noFill/>
        </p:spPr>
        <p:txBody>
          <a:bodyPr wrap="square" rtlCol="0" anchor="t">
            <a:spAutoFit/>
          </a:bodyPr>
          <a:lstStyle/>
          <a:p>
            <a:r>
              <a:rPr lang="en-US" sz="4800" dirty="0">
                <a:latin typeface="Arial" panose="020B0604020202020204" pitchFamily="34" charset="0"/>
                <a:cs typeface="Arial" panose="020B0604020202020204" pitchFamily="34" charset="0"/>
              </a:rPr>
              <a:t>Parade Magazine</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UVM 22,458,760</a:t>
            </a:r>
            <a:endParaRPr lang="en-US" sz="5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745967" y="3540010"/>
            <a:ext cx="4572881" cy="1754326"/>
          </a:xfrm>
          <a:prstGeom prst="rect">
            <a:avLst/>
          </a:prstGeom>
          <a:noFill/>
        </p:spPr>
        <p:txBody>
          <a:bodyPr wrap="square" rtlCol="0">
            <a:spAutoFit/>
          </a:bodyPr>
          <a:lstStyle/>
          <a:p>
            <a:r>
              <a:rPr lang="en-US" b="0" i="0" dirty="0">
                <a:solidFill>
                  <a:srgbClr val="333333"/>
                </a:solidFill>
                <a:effectLst/>
                <a:highlight>
                  <a:srgbClr val="FFFFFF"/>
                </a:highlight>
                <a:latin typeface="Arial" panose="020B0604020202020204" pitchFamily="34" charset="0"/>
                <a:cs typeface="Arial" panose="020B0604020202020204" pitchFamily="34" charset="0"/>
              </a:rPr>
              <a:t>The soluble fiber found in chia seeds is a prebiotic that feeds the healthy bacteria in the gut. These bacteria produce short-chain fatty acids (SCFA) that help nourish the gut's cells and fight off harmful bacteria, Kirschner explains.</a:t>
            </a:r>
            <a:endParaRPr lang="en-US" dirty="0">
              <a:latin typeface="Arial" panose="020B0604020202020204" pitchFamily="34" charset="0"/>
              <a:cs typeface="Arial" panose="020B0604020202020204" pitchFamily="34" charset="0"/>
            </a:endParaRPr>
          </a:p>
        </p:txBody>
      </p:sp>
      <p:pic>
        <p:nvPicPr>
          <p:cNvPr id="6" name="Picture 5" descr="A bowl of blueberries and chia seeds&#10;&#10;Description automatically generated">
            <a:hlinkClick r:id="rId2"/>
            <a:extLst>
              <a:ext uri="{FF2B5EF4-FFF2-40B4-BE49-F238E27FC236}">
                <a16:creationId xmlns:a16="http://schemas.microsoft.com/office/drawing/2014/main" id="{AF63CB13-D383-BF5C-6E74-856B19DA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42" y="1193800"/>
            <a:ext cx="6083300" cy="4470400"/>
          </a:xfrm>
          <a:prstGeom prst="rect">
            <a:avLst/>
          </a:prstGeom>
        </p:spPr>
      </p:pic>
    </p:spTree>
    <p:extLst>
      <p:ext uri="{BB962C8B-B14F-4D97-AF65-F5344CB8AC3E}">
        <p14:creationId xmlns:p14="http://schemas.microsoft.com/office/powerpoint/2010/main" val="3224208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2AACD75-4725-C380-481D-A339F6238624}"/>
              </a:ext>
            </a:extLst>
          </p:cNvPr>
          <p:cNvSpPr>
            <a:spLocks noChangeArrowheads="1"/>
          </p:cNvSpPr>
          <p:nvPr/>
        </p:nvSpPr>
        <p:spPr bwMode="auto">
          <a:xfrm>
            <a:off x="275047" y="3059133"/>
            <a:ext cx="477151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b="0" i="0" dirty="0">
                <a:solidFill>
                  <a:srgbClr val="231F20"/>
                </a:solidFill>
                <a:effectLst/>
                <a:cs typeface="Arial" panose="020B0604020202020204" pitchFamily="34" charset="0"/>
              </a:rPr>
              <a:t>“While there is some merit to the idea that microbiome health can correlate effectively with someone’s biological age, our gut microbiomes are also highly changeable through prebiotic and probiotic supplementation and potentially even more extreme measures like fecal transplantation,” says Catherine </a:t>
            </a:r>
            <a:r>
              <a:rPr lang="en-US" b="0" i="0" dirty="0" err="1">
                <a:solidFill>
                  <a:srgbClr val="231F20"/>
                </a:solidFill>
                <a:effectLst/>
                <a:cs typeface="Arial" panose="020B0604020202020204" pitchFamily="34" charset="0"/>
              </a:rPr>
              <a:t>Rall</a:t>
            </a:r>
            <a:r>
              <a:rPr lang="en-US" b="0" i="0" dirty="0">
                <a:solidFill>
                  <a:srgbClr val="231F20"/>
                </a:solidFill>
                <a:effectLst/>
                <a:cs typeface="Arial" panose="020B0604020202020204" pitchFamily="34" charset="0"/>
              </a:rPr>
              <a:t>, RDN, a registered dietitian based in Denver, CO, and certified nutritionist at Happy V.</a:t>
            </a:r>
            <a:endParaRPr kumimoji="0" lang="en-US" altLang="en-US" b="0" i="0" u="none" strike="noStrike" cap="none" normalizeH="0" baseline="0" dirty="0">
              <a:ln>
                <a:noFill/>
              </a:ln>
              <a:effectLst/>
              <a:ea typeface="Lato" panose="020F0502020204030203" pitchFamily="34" charset="0"/>
              <a:cs typeface="Arial" panose="020B0604020202020204" pitchFamily="34" charset="0"/>
            </a:endParaRPr>
          </a:p>
        </p:txBody>
      </p:sp>
      <p:sp>
        <p:nvSpPr>
          <p:cNvPr id="7" name="TextBox 6">
            <a:extLst>
              <a:ext uri="{FF2B5EF4-FFF2-40B4-BE49-F238E27FC236}">
                <a16:creationId xmlns:a16="http://schemas.microsoft.com/office/drawing/2014/main" id="{3883B472-35A1-FE98-7C38-1797253700A7}"/>
              </a:ext>
            </a:extLst>
          </p:cNvPr>
          <p:cNvSpPr txBox="1"/>
          <p:nvPr/>
        </p:nvSpPr>
        <p:spPr>
          <a:xfrm flipH="1">
            <a:off x="275047" y="997030"/>
            <a:ext cx="3729794" cy="2062103"/>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Medical News Today</a:t>
            </a:r>
          </a:p>
          <a:p>
            <a:r>
              <a:rPr lang="en-US" sz="3200" dirty="0">
                <a:latin typeface="Arial" panose="020B0604020202020204" pitchFamily="34" charset="0"/>
                <a:cs typeface="Arial" panose="020B0604020202020204" pitchFamily="34" charset="0"/>
              </a:rPr>
              <a:t>UVM 56,178,445</a:t>
            </a:r>
          </a:p>
        </p:txBody>
      </p:sp>
      <p:pic>
        <p:nvPicPr>
          <p:cNvPr id="3" name="Picture 2" descr="A person with eyes closed&#10;&#10;Description automatically generated">
            <a:hlinkClick r:id="rId3"/>
            <a:extLst>
              <a:ext uri="{FF2B5EF4-FFF2-40B4-BE49-F238E27FC236}">
                <a16:creationId xmlns:a16="http://schemas.microsoft.com/office/drawing/2014/main" id="{34EC984E-47C4-EFAB-14AA-4AB8D1B4E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080" y="1193800"/>
            <a:ext cx="6108700" cy="4470400"/>
          </a:xfrm>
          <a:prstGeom prst="rect">
            <a:avLst/>
          </a:prstGeom>
        </p:spPr>
      </p:pic>
    </p:spTree>
    <p:extLst>
      <p:ext uri="{BB962C8B-B14F-4D97-AF65-F5344CB8AC3E}">
        <p14:creationId xmlns:p14="http://schemas.microsoft.com/office/powerpoint/2010/main" val="321029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842200" y="1626576"/>
            <a:ext cx="6096000" cy="1323439"/>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The NZ Herald</a:t>
            </a:r>
          </a:p>
          <a:p>
            <a:r>
              <a:rPr lang="en-US" sz="3200" dirty="0">
                <a:latin typeface="Arial" panose="020B0604020202020204" pitchFamily="34" charset="0"/>
                <a:cs typeface="Arial" panose="020B0604020202020204" pitchFamily="34" charset="0"/>
              </a:rPr>
              <a:t>UVM 6,484,091</a:t>
            </a:r>
          </a:p>
        </p:txBody>
      </p:sp>
      <p:sp>
        <p:nvSpPr>
          <p:cNvPr id="4" name="TextBox 3">
            <a:extLst>
              <a:ext uri="{FF2B5EF4-FFF2-40B4-BE49-F238E27FC236}">
                <a16:creationId xmlns:a16="http://schemas.microsoft.com/office/drawing/2014/main" id="{3AEB94E0-D27C-48DE-ABB7-B18FBE8BC9D8}"/>
              </a:ext>
            </a:extLst>
          </p:cNvPr>
          <p:cNvSpPr txBox="1"/>
          <p:nvPr/>
        </p:nvSpPr>
        <p:spPr>
          <a:xfrm>
            <a:off x="6842200" y="2986045"/>
            <a:ext cx="4952403" cy="2308324"/>
          </a:xfrm>
          <a:prstGeom prst="rect">
            <a:avLst/>
          </a:prstGeom>
          <a:noFill/>
        </p:spPr>
        <p:txBody>
          <a:bodyPr wrap="square" rtlCol="0">
            <a:spAutoFit/>
          </a:bodyPr>
          <a:lstStyle/>
          <a:p>
            <a:r>
              <a:rPr lang="en-US" b="0" i="0" dirty="0">
                <a:solidFill>
                  <a:srgbClr val="111617"/>
                </a:solidFill>
                <a:effectLst/>
                <a:highlight>
                  <a:srgbClr val="FFFFFF"/>
                </a:highlight>
                <a:latin typeface="Arial" panose="020B0604020202020204" pitchFamily="34" charset="0"/>
                <a:cs typeface="Arial" panose="020B0604020202020204" pitchFamily="34" charset="0"/>
              </a:rPr>
              <a:t>That morning cup of coffee doesn’t just wake you up for the day, it also gives a boost to billions of friendly microbes residing in your digestive system. Because, according to a growing body of research, there is evidence that your espresso </a:t>
            </a:r>
            <a:r>
              <a:rPr lang="en-US" b="0" i="0" u="none" strike="noStrike" dirty="0">
                <a:effectLst/>
                <a:highlight>
                  <a:srgbClr val="FFFFFF"/>
                </a:highlight>
                <a:latin typeface="Arial" panose="020B0604020202020204" pitchFamily="34" charset="0"/>
                <a:cs typeface="Arial" panose="020B0604020202020204" pitchFamily="34" charset="0"/>
              </a:rPr>
              <a:t>may positively influence your microbiome</a:t>
            </a:r>
            <a:r>
              <a:rPr lang="en-US" b="0" i="0" dirty="0">
                <a:effectLst/>
                <a:highlight>
                  <a:srgbClr val="FFFFFF"/>
                </a:highlight>
                <a:latin typeface="Arial" panose="020B0604020202020204" pitchFamily="34" charset="0"/>
                <a:cs typeface="Arial" panose="020B0604020202020204" pitchFamily="34" charset="0"/>
              </a:rPr>
              <a:t> </a:t>
            </a:r>
            <a:r>
              <a:rPr lang="en-US" b="0" i="0" dirty="0">
                <a:solidFill>
                  <a:srgbClr val="111617"/>
                </a:solidFill>
                <a:effectLst/>
                <a:highlight>
                  <a:srgbClr val="FFFFFF"/>
                </a:highlight>
                <a:latin typeface="Arial" panose="020B0604020202020204" pitchFamily="34" charset="0"/>
                <a:cs typeface="Arial" panose="020B0604020202020204" pitchFamily="34" charset="0"/>
              </a:rPr>
              <a:t>– gut bacteria – leading to better overall health and even a longer life.</a:t>
            </a:r>
            <a:endParaRPr lang="en-US" dirty="0">
              <a:latin typeface="Arial" panose="020B0604020202020204" pitchFamily="34" charset="0"/>
              <a:cs typeface="Arial" panose="020B0604020202020204" pitchFamily="34" charset="0"/>
            </a:endParaRPr>
          </a:p>
        </p:txBody>
      </p:sp>
      <p:pic>
        <p:nvPicPr>
          <p:cNvPr id="5" name="Picture 4" descr="A person pouring coffee into a cup&#10;&#10;Description automatically generated">
            <a:hlinkClick r:id="rId2"/>
            <a:extLst>
              <a:ext uri="{FF2B5EF4-FFF2-40B4-BE49-F238E27FC236}">
                <a16:creationId xmlns:a16="http://schemas.microsoft.com/office/drawing/2014/main" id="{1B0A4193-9955-4615-4947-F3A346943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44" y="1187450"/>
            <a:ext cx="6159500" cy="4483100"/>
          </a:xfrm>
          <a:prstGeom prst="rect">
            <a:avLst/>
          </a:prstGeom>
        </p:spPr>
      </p:pic>
    </p:spTree>
    <p:extLst>
      <p:ext uri="{BB962C8B-B14F-4D97-AF65-F5344CB8AC3E}">
        <p14:creationId xmlns:p14="http://schemas.microsoft.com/office/powerpoint/2010/main" val="129157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Arial" panose="020B0604020202020204" pitchFamily="34" charset="0"/>
                <a:cs typeface="Arial" panose="020B0604020202020204" pitchFamily="34" charset="0"/>
              </a:rPr>
              <a:t>Questions?</a:t>
            </a:r>
          </a:p>
        </p:txBody>
      </p:sp>
      <p:grpSp>
        <p:nvGrpSpPr>
          <p:cNvPr id="3" name="Group 2">
            <a:extLst>
              <a:ext uri="{FF2B5EF4-FFF2-40B4-BE49-F238E27FC236}">
                <a16:creationId xmlns:a16="http://schemas.microsoft.com/office/drawing/2014/main" id="{704DF655-495A-4BEB-AC66-E7CEB147B441}"/>
              </a:ext>
            </a:extLst>
          </p:cNvPr>
          <p:cNvGrpSpPr/>
          <p:nvPr/>
        </p:nvGrpSpPr>
        <p:grpSpPr>
          <a:xfrm flipH="1">
            <a:off x="1052684" y="-620116"/>
            <a:ext cx="13419620" cy="6858000"/>
            <a:chOff x="-1227620" y="0"/>
            <a:chExt cx="13419620" cy="6858000"/>
          </a:xfrm>
        </p:grpSpPr>
        <p:cxnSp>
          <p:nvCxnSpPr>
            <p:cNvPr id="15" name="Straight Connector 14">
              <a:extLst>
                <a:ext uri="{FF2B5EF4-FFF2-40B4-BE49-F238E27FC236}">
                  <a16:creationId xmlns:a16="http://schemas.microsoft.com/office/drawing/2014/main" id="{EAC237E0-C1DC-E974-0FFD-A2C4C40FF7B0}"/>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D965CA-719A-F878-1121-02A35E7763E5}"/>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23FD31B-AA33-F03E-FF01-1DB178582F25}"/>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35F2A2-C0F9-2351-72EA-F8676E6833C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429A1D-F429-3CBC-99BC-33308009D70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0FD8A1-BCD3-4567-E851-A831CC084569}"/>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569660"/>
          </a:xfrm>
          <a:prstGeom prst="rect">
            <a:avLst/>
          </a:prstGeom>
          <a:noFill/>
        </p:spPr>
        <p:txBody>
          <a:bodyPr wrap="square" rtlCol="0">
            <a:spAutoFit/>
          </a:bodyPr>
          <a:lstStyle/>
          <a:p>
            <a:r>
              <a:rPr lang="en-ID" sz="2400" dirty="0">
                <a:solidFill>
                  <a:schemeClr val="tx1">
                    <a:lumMod val="75000"/>
                    <a:lumOff val="25000"/>
                  </a:schemeClr>
                </a:solidFill>
                <a:latin typeface="Arial" panose="020B0604020202020204" pitchFamily="34" charset="0"/>
                <a:cs typeface="Arial" panose="020B0604020202020204" pitchFamily="34" charset="0"/>
              </a:rPr>
              <a:t>Liz Smith</a:t>
            </a:r>
          </a:p>
          <a:p>
            <a:r>
              <a:rPr lang="en-ID" sz="2400" dirty="0">
                <a:solidFill>
                  <a:schemeClr val="tx1">
                    <a:lumMod val="75000"/>
                    <a:lumOff val="25000"/>
                  </a:schemeClr>
                </a:solidFill>
                <a:latin typeface="Arial" panose="020B0604020202020204" pitchFamily="34" charset="0"/>
                <a:cs typeface="Arial" panose="020B0604020202020204" pitchFamily="34" charset="0"/>
              </a:rPr>
              <a:t>Communications Director</a:t>
            </a:r>
          </a:p>
          <a:p>
            <a:r>
              <a:rPr lang="en-ID" sz="2400" dirty="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dirty="0" err="1">
                <a:solidFill>
                  <a:schemeClr val="tx1">
                    <a:lumMod val="75000"/>
                    <a:lumOff val="25000"/>
                  </a:schemeClr>
                </a:solidFill>
                <a:latin typeface="Arial" panose="020B0604020202020204" pitchFamily="34" charset="0"/>
                <a:cs typeface="Arial" panose="020B0604020202020204" pitchFamily="34" charset="0"/>
              </a:rPr>
              <a:t>liz@itcstrategy.com</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
        <p:nvSpPr>
          <p:cNvPr id="2" name="TextBox 1">
            <a:extLst>
              <a:ext uri="{FF2B5EF4-FFF2-40B4-BE49-F238E27FC236}">
                <a16:creationId xmlns:a16="http://schemas.microsoft.com/office/drawing/2014/main" id="{7EE968CF-4893-BDB1-8419-3D63DC51CAE2}"/>
              </a:ext>
            </a:extLst>
          </p:cNvPr>
          <p:cNvSpPr txBox="1"/>
          <p:nvPr/>
        </p:nvSpPr>
        <p:spPr>
          <a:xfrm>
            <a:off x="7169727" y="4965292"/>
            <a:ext cx="4296230" cy="1569660"/>
          </a:xfrm>
          <a:prstGeom prst="rect">
            <a:avLst/>
          </a:prstGeom>
          <a:noFill/>
        </p:spPr>
        <p:txBody>
          <a:bodyPr wrap="square" rtlCol="0">
            <a:spAutoFit/>
          </a:bodyPr>
          <a:lstStyle/>
          <a:p>
            <a:r>
              <a:rPr lang="en-ID" sz="2400" dirty="0">
                <a:solidFill>
                  <a:schemeClr val="tx1">
                    <a:lumMod val="75000"/>
                    <a:lumOff val="25000"/>
                  </a:schemeClr>
                </a:solidFill>
                <a:latin typeface="Arial" panose="020B0604020202020204" pitchFamily="34" charset="0"/>
                <a:cs typeface="Arial" panose="020B0604020202020204" pitchFamily="34" charset="0"/>
              </a:rPr>
              <a:t>Maggie </a:t>
            </a:r>
            <a:r>
              <a:rPr lang="en-ID" sz="2400" dirty="0" err="1">
                <a:solidFill>
                  <a:schemeClr val="tx1">
                    <a:lumMod val="75000"/>
                    <a:lumOff val="25000"/>
                  </a:schemeClr>
                </a:solidFill>
                <a:latin typeface="Arial" panose="020B0604020202020204" pitchFamily="34" charset="0"/>
                <a:cs typeface="Arial" panose="020B0604020202020204" pitchFamily="34" charset="0"/>
              </a:rPr>
              <a:t>Feikes</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a:p>
            <a:r>
              <a:rPr lang="en-ID" sz="2400" dirty="0">
                <a:solidFill>
                  <a:schemeClr val="tx1">
                    <a:lumMod val="75000"/>
                    <a:lumOff val="25000"/>
                  </a:schemeClr>
                </a:solidFill>
                <a:latin typeface="Arial" panose="020B0604020202020204" pitchFamily="34" charset="0"/>
                <a:cs typeface="Arial" panose="020B0604020202020204" pitchFamily="34" charset="0"/>
              </a:rPr>
              <a:t>Project Specialist</a:t>
            </a:r>
          </a:p>
          <a:p>
            <a:r>
              <a:rPr lang="en-ID" sz="2400" dirty="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dirty="0" err="1">
                <a:solidFill>
                  <a:schemeClr val="tx1">
                    <a:lumMod val="75000"/>
                    <a:lumOff val="25000"/>
                  </a:schemeClr>
                </a:solidFill>
                <a:latin typeface="Arial" panose="020B0604020202020204" pitchFamily="34" charset="0"/>
                <a:cs typeface="Arial" panose="020B0604020202020204" pitchFamily="34" charset="0"/>
              </a:rPr>
              <a:t>maggie@itcstrategy.com</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601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Arial" panose="020B0604020202020204" pitchFamily="34" charset="0"/>
                <a:cs typeface="Arial" panose="020B0604020202020204" pitchFamily="34" charset="0"/>
              </a:rPr>
              <a:t>Data Summary</a:t>
            </a:r>
          </a:p>
        </p:txBody>
      </p:sp>
      <p:sp>
        <p:nvSpPr>
          <p:cNvPr id="23" name="TextBox 22"/>
          <p:cNvSpPr txBox="1"/>
          <p:nvPr/>
        </p:nvSpPr>
        <p:spPr>
          <a:xfrm>
            <a:off x="3716124" y="1995351"/>
            <a:ext cx="7403822"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Data was pulled from Muck Rack insights for the period of April 1, 2024 to June 30, 2024.</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9778" r="20176"/>
          <a:stretch/>
        </p:blipFill>
        <p:spPr>
          <a:xfrm>
            <a:off x="0" y="732972"/>
            <a:ext cx="3236686" cy="5392058"/>
          </a:xfrm>
        </p:spPr>
      </p:pic>
    </p:spTree>
    <p:extLst>
      <p:ext uri="{BB962C8B-B14F-4D97-AF65-F5344CB8AC3E}">
        <p14:creationId xmlns:p14="http://schemas.microsoft.com/office/powerpoint/2010/main" val="3459819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4" y="6243716"/>
            <a:ext cx="7263829" cy="307777"/>
          </a:xfrm>
          <a:prstGeom prst="rect">
            <a:avLst/>
          </a:prstGeom>
          <a:noFill/>
        </p:spPr>
        <p:txBody>
          <a:bodyPr wrap="square" rtlCol="0">
            <a:spAutoFit/>
          </a:bodyPr>
          <a:lstStyle/>
          <a:p>
            <a:pPr algn="ctr"/>
            <a:r>
              <a:rPr lang="en-US" sz="1400" dirty="0">
                <a:solidFill>
                  <a:schemeClr val="bg2">
                    <a:lumMod val="50000"/>
                  </a:schemeClr>
                </a:solidFill>
                <a:latin typeface="Arial" panose="020B0604020202020204" pitchFamily="34" charset="0"/>
                <a:cs typeface="Arial" panose="020B0604020202020204" pitchFamily="34" charset="0"/>
              </a:rPr>
              <a:t>Coverage drivers are listed on the following slides.</a:t>
            </a:r>
          </a:p>
        </p:txBody>
      </p:sp>
      <p:sp>
        <p:nvSpPr>
          <p:cNvPr id="19" name="TextBox 18">
            <a:extLst>
              <a:ext uri="{FF2B5EF4-FFF2-40B4-BE49-F238E27FC236}">
                <a16:creationId xmlns:a16="http://schemas.microsoft.com/office/drawing/2014/main" id="{57D5F1A3-9B5C-F13D-B889-F414BF424DD0}"/>
              </a:ext>
            </a:extLst>
          </p:cNvPr>
          <p:cNvSpPr txBox="1"/>
          <p:nvPr/>
        </p:nvSpPr>
        <p:spPr>
          <a:xfrm>
            <a:off x="2403475" y="10234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Articles Over Time</a:t>
            </a:r>
          </a:p>
        </p:txBody>
      </p:sp>
      <p:sp>
        <p:nvSpPr>
          <p:cNvPr id="18" name="TextBox 17">
            <a:extLst>
              <a:ext uri="{FF2B5EF4-FFF2-40B4-BE49-F238E27FC236}">
                <a16:creationId xmlns:a16="http://schemas.microsoft.com/office/drawing/2014/main" id="{B8D8013B-616D-91D6-FF00-60BE89A7C439}"/>
              </a:ext>
            </a:extLst>
          </p:cNvPr>
          <p:cNvSpPr txBox="1"/>
          <p:nvPr/>
        </p:nvSpPr>
        <p:spPr>
          <a:xfrm>
            <a:off x="8356313" y="10234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Unique Outlets</a:t>
            </a:r>
            <a:endParaRPr lang="en-US" dirty="0">
              <a:latin typeface="Arial" panose="020B0604020202020204" pitchFamily="34" charset="0"/>
              <a:ea typeface="Lato"/>
              <a:cs typeface="Arial" panose="020B0604020202020204" pitchFamily="34" charset="0"/>
            </a:endParaRPr>
          </a:p>
        </p:txBody>
      </p:sp>
      <p:grpSp>
        <p:nvGrpSpPr>
          <p:cNvPr id="23" name="Group 22">
            <a:extLst>
              <a:ext uri="{FF2B5EF4-FFF2-40B4-BE49-F238E27FC236}">
                <a16:creationId xmlns:a16="http://schemas.microsoft.com/office/drawing/2014/main" id="{2F77E73B-6C21-FEAE-CDDB-1EB53439F35B}"/>
              </a:ext>
            </a:extLst>
          </p:cNvPr>
          <p:cNvGrpSpPr/>
          <p:nvPr/>
        </p:nvGrpSpPr>
        <p:grpSpPr>
          <a:xfrm>
            <a:off x="470469" y="5022107"/>
            <a:ext cx="11251057" cy="1221609"/>
            <a:chOff x="393356" y="5020246"/>
            <a:chExt cx="11251057" cy="1221609"/>
          </a:xfrm>
        </p:grpSpPr>
        <p:pic>
          <p:nvPicPr>
            <p:cNvPr id="7" name="Picture 6" descr="A close-up of a number&#10;&#10;Description automatically generated">
              <a:extLst>
                <a:ext uri="{FF2B5EF4-FFF2-40B4-BE49-F238E27FC236}">
                  <a16:creationId xmlns:a16="http://schemas.microsoft.com/office/drawing/2014/main" id="{874FF396-D834-ED69-19DC-A2CCB7184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56" y="5060755"/>
              <a:ext cx="1803400" cy="1104900"/>
            </a:xfrm>
            <a:prstGeom prst="rect">
              <a:avLst/>
            </a:prstGeom>
          </p:spPr>
        </p:pic>
        <p:pic>
          <p:nvPicPr>
            <p:cNvPr id="10" name="Picture 9" descr="A close-up of numbers&#10;&#10;Description automatically generated">
              <a:extLst>
                <a:ext uri="{FF2B5EF4-FFF2-40B4-BE49-F238E27FC236}">
                  <a16:creationId xmlns:a16="http://schemas.microsoft.com/office/drawing/2014/main" id="{7009311D-0B83-AC6C-EA22-A79288790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56" y="5020246"/>
              <a:ext cx="2311400" cy="1143000"/>
            </a:xfrm>
            <a:prstGeom prst="rect">
              <a:avLst/>
            </a:prstGeom>
          </p:spPr>
        </p:pic>
        <p:pic>
          <p:nvPicPr>
            <p:cNvPr id="13" name="Picture 12" descr="A blue text with black text&#10;&#10;Description automatically generated with medium confidence">
              <a:extLst>
                <a:ext uri="{FF2B5EF4-FFF2-40B4-BE49-F238E27FC236}">
                  <a16:creationId xmlns:a16="http://schemas.microsoft.com/office/drawing/2014/main" id="{D59388F3-68F3-EFEE-4C58-74DE04281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378" y="5020246"/>
              <a:ext cx="2209800" cy="1155700"/>
            </a:xfrm>
            <a:prstGeom prst="rect">
              <a:avLst/>
            </a:prstGeom>
          </p:spPr>
        </p:pic>
        <p:pic>
          <p:nvPicPr>
            <p:cNvPr id="17" name="Picture 16" descr="A close-up of a number&#10;&#10;Description automatically generated">
              <a:extLst>
                <a:ext uri="{FF2B5EF4-FFF2-40B4-BE49-F238E27FC236}">
                  <a16:creationId xmlns:a16="http://schemas.microsoft.com/office/drawing/2014/main" id="{F9F65DB6-E3EF-BCB3-665D-C8111E492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778" y="5060755"/>
              <a:ext cx="2273300" cy="1181100"/>
            </a:xfrm>
            <a:prstGeom prst="rect">
              <a:avLst/>
            </a:prstGeom>
          </p:spPr>
        </p:pic>
        <p:pic>
          <p:nvPicPr>
            <p:cNvPr id="22" name="Picture 21" descr="A close-up of numbers&#10;&#10;Description automatically generated">
              <a:extLst>
                <a:ext uri="{FF2B5EF4-FFF2-40B4-BE49-F238E27FC236}">
                  <a16:creationId xmlns:a16="http://schemas.microsoft.com/office/drawing/2014/main" id="{74AF774E-7333-3FB6-B0C1-0E190992C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8413" y="5060755"/>
              <a:ext cx="2286000" cy="1168400"/>
            </a:xfrm>
            <a:prstGeom prst="rect">
              <a:avLst/>
            </a:prstGeom>
          </p:spPr>
        </p:pic>
      </p:grpSp>
      <p:pic>
        <p:nvPicPr>
          <p:cNvPr id="29" name="Picture 28" descr="A graph with green lines&#10;&#10;Description automatically generated">
            <a:extLst>
              <a:ext uri="{FF2B5EF4-FFF2-40B4-BE49-F238E27FC236}">
                <a16:creationId xmlns:a16="http://schemas.microsoft.com/office/drawing/2014/main" id="{B927DED6-B9B6-F7ED-B906-F5F48E32B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024" y="1402936"/>
            <a:ext cx="6805303" cy="3250827"/>
          </a:xfrm>
          <a:prstGeom prst="rect">
            <a:avLst/>
          </a:prstGeom>
        </p:spPr>
      </p:pic>
      <p:pic>
        <p:nvPicPr>
          <p:cNvPr id="31" name="Picture 30" descr="A graph of a graph with numbers and a line&#10;&#10;Description automatically generated with medium confidence">
            <a:extLst>
              <a:ext uri="{FF2B5EF4-FFF2-40B4-BE49-F238E27FC236}">
                <a16:creationId xmlns:a16="http://schemas.microsoft.com/office/drawing/2014/main" id="{F155F821-1A71-8060-F26D-F7A5F9019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1043" y="1510699"/>
            <a:ext cx="4584700" cy="3035300"/>
          </a:xfrm>
          <a:prstGeom prst="rect">
            <a:avLst/>
          </a:prstGeom>
        </p:spPr>
      </p:pic>
    </p:spTree>
    <p:extLst>
      <p:ext uri="{BB962C8B-B14F-4D97-AF65-F5344CB8AC3E}">
        <p14:creationId xmlns:p14="http://schemas.microsoft.com/office/powerpoint/2010/main" val="337700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the world&#10;&#10;Description automatically generated">
            <a:extLst>
              <a:ext uri="{FF2B5EF4-FFF2-40B4-BE49-F238E27FC236}">
                <a16:creationId xmlns:a16="http://schemas.microsoft.com/office/drawing/2014/main" id="{182E5AD0-4802-B8F3-A592-48194B5A51DB}"/>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2136218" y="468951"/>
            <a:ext cx="9605225" cy="5920098"/>
          </a:xfrm>
          <a:prstGeom prst="rect">
            <a:avLst/>
          </a:prstGeom>
        </p:spPr>
      </p:pic>
      <p:sp>
        <p:nvSpPr>
          <p:cNvPr id="3" name="TextBox 2"/>
          <p:cNvSpPr txBox="1"/>
          <p:nvPr/>
        </p:nvSpPr>
        <p:spPr>
          <a:xfrm flipH="1">
            <a:off x="450557" y="2617320"/>
            <a:ext cx="2611867" cy="1446550"/>
          </a:xfrm>
          <a:prstGeom prst="rect">
            <a:avLst/>
          </a:prstGeom>
          <a:noFill/>
        </p:spPr>
        <p:txBody>
          <a:bodyPr wrap="square" rtlCol="0">
            <a:spAutoFit/>
          </a:bodyPr>
          <a:lstStyle/>
          <a:p>
            <a:pPr algn="ctr"/>
            <a:r>
              <a:rPr lang="en-US" sz="4400" b="1" dirty="0">
                <a:solidFill>
                  <a:srgbClr val="074D42"/>
                </a:solidFill>
                <a:latin typeface="Arial" panose="020B0604020202020204" pitchFamily="34" charset="0"/>
                <a:cs typeface="Arial" panose="020B0604020202020204" pitchFamily="34" charset="0"/>
              </a:rPr>
              <a:t>Trending Topics:</a:t>
            </a:r>
          </a:p>
        </p:txBody>
      </p:sp>
      <p:sp>
        <p:nvSpPr>
          <p:cNvPr id="8" name="TextBox 7">
            <a:extLst>
              <a:ext uri="{FF2B5EF4-FFF2-40B4-BE49-F238E27FC236}">
                <a16:creationId xmlns:a16="http://schemas.microsoft.com/office/drawing/2014/main" id="{91D79227-8830-51E5-0117-CE71C35CE00D}"/>
              </a:ext>
            </a:extLst>
          </p:cNvPr>
          <p:cNvSpPr txBox="1"/>
          <p:nvPr/>
        </p:nvSpPr>
        <p:spPr>
          <a:xfrm>
            <a:off x="3388885" y="1112790"/>
            <a:ext cx="2348149"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Functional Foods and Beverages</a:t>
            </a:r>
          </a:p>
        </p:txBody>
      </p:sp>
      <p:sp>
        <p:nvSpPr>
          <p:cNvPr id="15" name="TextBox 14">
            <a:extLst>
              <a:ext uri="{FF2B5EF4-FFF2-40B4-BE49-F238E27FC236}">
                <a16:creationId xmlns:a16="http://schemas.microsoft.com/office/drawing/2014/main" id="{BC6C2CB2-E8E0-C8C2-8688-5D006A89ACDA}"/>
              </a:ext>
            </a:extLst>
          </p:cNvPr>
          <p:cNvSpPr txBox="1"/>
          <p:nvPr/>
        </p:nvSpPr>
        <p:spPr>
          <a:xfrm>
            <a:off x="4501817" y="2011691"/>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Prebiotic Soda</a:t>
            </a:r>
          </a:p>
        </p:txBody>
      </p:sp>
      <p:sp>
        <p:nvSpPr>
          <p:cNvPr id="16" name="TextBox 15">
            <a:extLst>
              <a:ext uri="{FF2B5EF4-FFF2-40B4-BE49-F238E27FC236}">
                <a16:creationId xmlns:a16="http://schemas.microsoft.com/office/drawing/2014/main" id="{7987824B-3A0B-16AC-F7EE-F23D2C766DDF}"/>
              </a:ext>
            </a:extLst>
          </p:cNvPr>
          <p:cNvSpPr txBox="1"/>
          <p:nvPr/>
        </p:nvSpPr>
        <p:spPr>
          <a:xfrm>
            <a:off x="3770309" y="2859351"/>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Personalized Nutrition</a:t>
            </a:r>
          </a:p>
        </p:txBody>
      </p:sp>
      <p:sp>
        <p:nvSpPr>
          <p:cNvPr id="17" name="TextBox 16">
            <a:extLst>
              <a:ext uri="{FF2B5EF4-FFF2-40B4-BE49-F238E27FC236}">
                <a16:creationId xmlns:a16="http://schemas.microsoft.com/office/drawing/2014/main" id="{32BEF89F-DC82-0D24-507C-2211B5573EFC}"/>
              </a:ext>
            </a:extLst>
          </p:cNvPr>
          <p:cNvSpPr txBox="1"/>
          <p:nvPr/>
        </p:nvSpPr>
        <p:spPr>
          <a:xfrm>
            <a:off x="6951652" y="3729150"/>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Sugar Reduction</a:t>
            </a:r>
          </a:p>
        </p:txBody>
      </p:sp>
      <p:sp>
        <p:nvSpPr>
          <p:cNvPr id="18" name="TextBox 17">
            <a:extLst>
              <a:ext uri="{FF2B5EF4-FFF2-40B4-BE49-F238E27FC236}">
                <a16:creationId xmlns:a16="http://schemas.microsoft.com/office/drawing/2014/main" id="{97371493-256D-1620-0CE8-52878ECF7377}"/>
              </a:ext>
            </a:extLst>
          </p:cNvPr>
          <p:cNvSpPr txBox="1"/>
          <p:nvPr/>
        </p:nvSpPr>
        <p:spPr>
          <a:xfrm>
            <a:off x="6781429" y="2501594"/>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Plant-Based Diet</a:t>
            </a:r>
          </a:p>
        </p:txBody>
      </p:sp>
      <p:sp>
        <p:nvSpPr>
          <p:cNvPr id="19" name="TextBox 18">
            <a:extLst>
              <a:ext uri="{FF2B5EF4-FFF2-40B4-BE49-F238E27FC236}">
                <a16:creationId xmlns:a16="http://schemas.microsoft.com/office/drawing/2014/main" id="{DF3E606E-DF7D-8BB5-CE06-EA5F13001C4E}"/>
              </a:ext>
            </a:extLst>
          </p:cNvPr>
          <p:cNvSpPr txBox="1"/>
          <p:nvPr/>
        </p:nvSpPr>
        <p:spPr>
          <a:xfrm>
            <a:off x="9246282" y="1066623"/>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Gut-Brain Axis</a:t>
            </a:r>
          </a:p>
        </p:txBody>
      </p:sp>
      <p:sp>
        <p:nvSpPr>
          <p:cNvPr id="20" name="TextBox 19">
            <a:extLst>
              <a:ext uri="{FF2B5EF4-FFF2-40B4-BE49-F238E27FC236}">
                <a16:creationId xmlns:a16="http://schemas.microsoft.com/office/drawing/2014/main" id="{7A359F77-5427-56D4-BEF6-230B394D7FF1}"/>
              </a:ext>
            </a:extLst>
          </p:cNvPr>
          <p:cNvSpPr txBox="1"/>
          <p:nvPr/>
        </p:nvSpPr>
        <p:spPr>
          <a:xfrm>
            <a:off x="8134986" y="4496301"/>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Fermented Foods</a:t>
            </a:r>
          </a:p>
        </p:txBody>
      </p:sp>
      <p:sp>
        <p:nvSpPr>
          <p:cNvPr id="21" name="TextBox 20">
            <a:extLst>
              <a:ext uri="{FF2B5EF4-FFF2-40B4-BE49-F238E27FC236}">
                <a16:creationId xmlns:a16="http://schemas.microsoft.com/office/drawing/2014/main" id="{F75947CD-AD68-39D8-9759-0BF956EF8C3D}"/>
              </a:ext>
            </a:extLst>
          </p:cNvPr>
          <p:cNvSpPr txBox="1"/>
          <p:nvPr/>
        </p:nvSpPr>
        <p:spPr>
          <a:xfrm>
            <a:off x="4679302" y="4120512"/>
            <a:ext cx="2348149"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Mental Health and Wellness</a:t>
            </a:r>
          </a:p>
        </p:txBody>
      </p:sp>
      <p:sp>
        <p:nvSpPr>
          <p:cNvPr id="23" name="TextBox 22">
            <a:extLst>
              <a:ext uri="{FF2B5EF4-FFF2-40B4-BE49-F238E27FC236}">
                <a16:creationId xmlns:a16="http://schemas.microsoft.com/office/drawing/2014/main" id="{EAA33C7A-C831-2AAB-5542-9AED5C8970DB}"/>
              </a:ext>
            </a:extLst>
          </p:cNvPr>
          <p:cNvSpPr txBox="1"/>
          <p:nvPr/>
        </p:nvSpPr>
        <p:spPr>
          <a:xfrm>
            <a:off x="5427871" y="5377120"/>
            <a:ext cx="2707115"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Regulatory Challenges</a:t>
            </a:r>
          </a:p>
        </p:txBody>
      </p:sp>
      <p:sp>
        <p:nvSpPr>
          <p:cNvPr id="24" name="TextBox 23">
            <a:extLst>
              <a:ext uri="{FF2B5EF4-FFF2-40B4-BE49-F238E27FC236}">
                <a16:creationId xmlns:a16="http://schemas.microsoft.com/office/drawing/2014/main" id="{3FD2AE10-03D6-E646-2869-E5B1FE3AD234}"/>
              </a:ext>
            </a:extLst>
          </p:cNvPr>
          <p:cNvSpPr txBox="1"/>
          <p:nvPr/>
        </p:nvSpPr>
        <p:spPr>
          <a:xfrm>
            <a:off x="9393294" y="5233047"/>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Infant Formula</a:t>
            </a:r>
          </a:p>
        </p:txBody>
      </p:sp>
      <p:sp>
        <p:nvSpPr>
          <p:cNvPr id="26" name="TextBox 25">
            <a:extLst>
              <a:ext uri="{FF2B5EF4-FFF2-40B4-BE49-F238E27FC236}">
                <a16:creationId xmlns:a16="http://schemas.microsoft.com/office/drawing/2014/main" id="{9FC5349E-DB4E-D8A9-DCEF-A06E8BB1B3ED}"/>
              </a:ext>
            </a:extLst>
          </p:cNvPr>
          <p:cNvSpPr txBox="1"/>
          <p:nvPr/>
        </p:nvSpPr>
        <p:spPr>
          <a:xfrm>
            <a:off x="8739238" y="1939237"/>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Sports Nutrition</a:t>
            </a:r>
          </a:p>
        </p:txBody>
      </p:sp>
      <p:sp>
        <p:nvSpPr>
          <p:cNvPr id="27" name="TextBox 26">
            <a:extLst>
              <a:ext uri="{FF2B5EF4-FFF2-40B4-BE49-F238E27FC236}">
                <a16:creationId xmlns:a16="http://schemas.microsoft.com/office/drawing/2014/main" id="{462A10DD-E9C1-7DCB-59E4-541CA5015747}"/>
              </a:ext>
            </a:extLst>
          </p:cNvPr>
          <p:cNvSpPr txBox="1"/>
          <p:nvPr/>
        </p:nvSpPr>
        <p:spPr>
          <a:xfrm>
            <a:off x="6391089" y="1480880"/>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Immune Function</a:t>
            </a:r>
          </a:p>
        </p:txBody>
      </p:sp>
      <p:sp>
        <p:nvSpPr>
          <p:cNvPr id="28" name="TextBox 27">
            <a:extLst>
              <a:ext uri="{FF2B5EF4-FFF2-40B4-BE49-F238E27FC236}">
                <a16:creationId xmlns:a16="http://schemas.microsoft.com/office/drawing/2014/main" id="{3D40612E-97BF-81DF-3D90-E9805FFACC82}"/>
              </a:ext>
            </a:extLst>
          </p:cNvPr>
          <p:cNvSpPr txBox="1"/>
          <p:nvPr/>
        </p:nvSpPr>
        <p:spPr>
          <a:xfrm>
            <a:off x="9000629" y="3090446"/>
            <a:ext cx="2348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Product Development</a:t>
            </a:r>
          </a:p>
        </p:txBody>
      </p:sp>
    </p:spTree>
    <p:extLst>
      <p:ext uri="{BB962C8B-B14F-4D97-AF65-F5344CB8AC3E}">
        <p14:creationId xmlns:p14="http://schemas.microsoft.com/office/powerpoint/2010/main" val="366046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Oval 86"/>
          <p:cNvSpPr/>
          <p:nvPr/>
        </p:nvSpPr>
        <p:spPr>
          <a:xfrm>
            <a:off x="5461553" y="2586853"/>
            <a:ext cx="292272" cy="311926"/>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Oval 87"/>
          <p:cNvSpPr/>
          <p:nvPr/>
        </p:nvSpPr>
        <p:spPr>
          <a:xfrm>
            <a:off x="10234081" y="5384589"/>
            <a:ext cx="230002" cy="215085"/>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9" name="Oval 88"/>
          <p:cNvSpPr>
            <a:spLocks noChangeAspect="1"/>
          </p:cNvSpPr>
          <p:nvPr/>
        </p:nvSpPr>
        <p:spPr>
          <a:xfrm>
            <a:off x="7979630" y="3514628"/>
            <a:ext cx="401669" cy="401669"/>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USA</a:t>
            </a:r>
          </a:p>
          <a:p>
            <a:pPr algn="ctr"/>
            <a:r>
              <a:rPr lang="en-US" sz="2000" dirty="0">
                <a:solidFill>
                  <a:schemeClr val="accent1"/>
                </a:solidFill>
                <a:latin typeface="Arial" panose="020B0604020202020204" pitchFamily="34" charset="0"/>
                <a:cs typeface="Arial" panose="020B0604020202020204" pitchFamily="34" charset="0"/>
              </a:rPr>
              <a:t>42</a:t>
            </a:r>
            <a:r>
              <a:rPr lang="id-ID" sz="2000" dirty="0">
                <a:solidFill>
                  <a:schemeClr val="accent1"/>
                </a:solidFill>
                <a:latin typeface="Arial" panose="020B0604020202020204" pitchFamily="34" charset="0"/>
                <a:cs typeface="Arial" panose="020B0604020202020204" pitchFamily="34"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Arial" panose="020B0604020202020204" pitchFamily="34" charset="0"/>
                <a:cs typeface="Arial" panose="020B0604020202020204" pitchFamily="34" charset="0"/>
              </a:rPr>
              <a:t>India</a:t>
            </a:r>
          </a:p>
          <a:p>
            <a:pPr algn="ctr"/>
            <a:r>
              <a:rPr lang="en-US" sz="2000" dirty="0">
                <a:solidFill>
                  <a:schemeClr val="accent3"/>
                </a:solidFill>
                <a:latin typeface="Arial" panose="020B0604020202020204" pitchFamily="34" charset="0"/>
                <a:cs typeface="Arial" panose="020B0604020202020204" pitchFamily="34" charset="0"/>
              </a:rPr>
              <a:t>5.8</a:t>
            </a:r>
            <a:r>
              <a:rPr lang="id-ID" sz="2000" dirty="0">
                <a:solidFill>
                  <a:schemeClr val="accent3"/>
                </a:solidFill>
                <a:latin typeface="Arial" panose="020B0604020202020204" pitchFamily="34" charset="0"/>
                <a:cs typeface="Arial" panose="020B0604020202020204" pitchFamily="34"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Arial" panose="020B0604020202020204" pitchFamily="34" charset="0"/>
                <a:cs typeface="Arial" panose="020B0604020202020204" pitchFamily="34" charset="0"/>
              </a:rPr>
              <a:t>Canada</a:t>
            </a:r>
          </a:p>
          <a:p>
            <a:pPr algn="ctr"/>
            <a:r>
              <a:rPr lang="en-US" sz="2000" dirty="0">
                <a:solidFill>
                  <a:schemeClr val="accent5"/>
                </a:solidFill>
                <a:latin typeface="Arial" panose="020B0604020202020204" pitchFamily="34" charset="0"/>
                <a:cs typeface="Arial" panose="020B0604020202020204" pitchFamily="34" charset="0"/>
              </a:rPr>
              <a:t>1.7</a:t>
            </a:r>
            <a:r>
              <a:rPr lang="id-ID" sz="2000" dirty="0">
                <a:solidFill>
                  <a:schemeClr val="accent5"/>
                </a:solidFill>
                <a:latin typeface="Arial" panose="020B0604020202020204" pitchFamily="34" charset="0"/>
                <a:cs typeface="Arial" panose="020B0604020202020204" pitchFamily="34" charset="0"/>
              </a:rPr>
              <a:t>%</a:t>
            </a:r>
          </a:p>
        </p:txBody>
      </p:sp>
      <p:cxnSp>
        <p:nvCxnSpPr>
          <p:cNvPr id="101" name="Straight Connector 100"/>
          <p:cNvCxnSpPr>
            <a:cxnSpLocks/>
            <a:stCxn id="87" idx="2"/>
          </p:cNvCxnSpPr>
          <p:nvPr/>
        </p:nvCxnSpPr>
        <p:spPr>
          <a:xfrm flipH="1">
            <a:off x="4950035" y="2742816"/>
            <a:ext cx="511518" cy="63927"/>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271523" y="2475782"/>
            <a:ext cx="768160" cy="707886"/>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UK</a:t>
            </a:r>
          </a:p>
          <a:p>
            <a:pPr algn="ctr"/>
            <a:r>
              <a:rPr lang="en-US" sz="2000" dirty="0">
                <a:solidFill>
                  <a:schemeClr val="accent2"/>
                </a:solidFill>
                <a:latin typeface="Arial" panose="020B0604020202020204" pitchFamily="34" charset="0"/>
                <a:cs typeface="Arial" panose="020B0604020202020204" pitchFamily="34" charset="0"/>
              </a:rPr>
              <a:t>5.1</a:t>
            </a:r>
            <a:r>
              <a:rPr lang="id-ID" sz="2000" dirty="0">
                <a:solidFill>
                  <a:schemeClr val="accent2"/>
                </a:solidFill>
                <a:latin typeface="Arial" panose="020B0604020202020204" pitchFamily="34" charset="0"/>
                <a:cs typeface="Arial" panose="020B0604020202020204" pitchFamily="34" charset="0"/>
              </a:rPr>
              <a:t>%</a:t>
            </a:r>
          </a:p>
        </p:txBody>
      </p:sp>
      <p:cxnSp>
        <p:nvCxnSpPr>
          <p:cNvPr id="103" name="Straight Arrow Connector 102"/>
          <p:cNvCxnSpPr>
            <a:cxnSpLocks/>
            <a:stCxn id="105" idx="0"/>
            <a:endCxn id="88" idx="3"/>
          </p:cNvCxnSpPr>
          <p:nvPr/>
        </p:nvCxnSpPr>
        <p:spPr>
          <a:xfrm flipV="1">
            <a:off x="9196808" y="5568176"/>
            <a:ext cx="1070956" cy="22390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692229" y="5792081"/>
            <a:ext cx="3009157" cy="707886"/>
          </a:xfrm>
          <a:prstGeom prst="rect">
            <a:avLst/>
          </a:prstGeom>
          <a:noFill/>
        </p:spPr>
        <p:txBody>
          <a:bodyPr wrap="none" rtlCol="0">
            <a:spAutoFit/>
          </a:bodyPr>
          <a:lstStyle/>
          <a:p>
            <a:pPr algn="ctr"/>
            <a:r>
              <a:rPr lang="en-US" sz="2000" dirty="0">
                <a:solidFill>
                  <a:schemeClr val="accent4"/>
                </a:solidFill>
                <a:latin typeface="Arial" panose="020B0604020202020204" pitchFamily="34" charset="0"/>
                <a:cs typeface="Arial" panose="020B0604020202020204" pitchFamily="34" charset="0"/>
              </a:rPr>
              <a:t>Australia &amp; New Zealand</a:t>
            </a:r>
          </a:p>
          <a:p>
            <a:pPr algn="ctr"/>
            <a:r>
              <a:rPr lang="en-US" sz="2000" dirty="0">
                <a:solidFill>
                  <a:schemeClr val="accent4"/>
                </a:solidFill>
                <a:latin typeface="Arial" panose="020B0604020202020204" pitchFamily="34" charset="0"/>
                <a:cs typeface="Arial" panose="020B0604020202020204" pitchFamily="34" charset="0"/>
              </a:rPr>
              <a:t>1.6</a:t>
            </a:r>
            <a:r>
              <a:rPr lang="id-ID" sz="2000" dirty="0">
                <a:solidFill>
                  <a:schemeClr val="accent4"/>
                </a:solidFill>
                <a:latin typeface="Arial" panose="020B0604020202020204" pitchFamily="34" charset="0"/>
                <a:cs typeface="Arial" panose="020B0604020202020204" pitchFamily="34" charset="0"/>
              </a:rPr>
              <a:t>%</a:t>
            </a:r>
          </a:p>
        </p:txBody>
      </p:sp>
      <p:sp>
        <p:nvSpPr>
          <p:cNvPr id="111" name="TextBox 110"/>
          <p:cNvSpPr txBox="1"/>
          <p:nvPr/>
        </p:nvSpPr>
        <p:spPr>
          <a:xfrm flipH="1">
            <a:off x="3147943" y="337914"/>
            <a:ext cx="5896165" cy="769441"/>
          </a:xfrm>
          <a:prstGeom prst="rect">
            <a:avLst/>
          </a:prstGeom>
          <a:noFill/>
        </p:spPr>
        <p:txBody>
          <a:bodyPr wrap="none" rtlCol="0">
            <a:spAutoFit/>
          </a:bodyPr>
          <a:lstStyle/>
          <a:p>
            <a:pPr algn="ctr"/>
            <a:r>
              <a:rPr lang="en-US" sz="4400" dirty="0">
                <a:solidFill>
                  <a:schemeClr val="accent5"/>
                </a:solidFill>
                <a:latin typeface="Arial" panose="020B0604020202020204" pitchFamily="34" charset="0"/>
                <a:cs typeface="Arial" panose="020B0604020202020204" pitchFamily="34" charset="0"/>
              </a:rPr>
              <a:t>Top Countries/Regions</a:t>
            </a:r>
          </a:p>
        </p:txBody>
      </p:sp>
      <p:cxnSp>
        <p:nvCxnSpPr>
          <p:cNvPr id="30" name="Straight Arrow Connector 29">
            <a:extLst>
              <a:ext uri="{FF2B5EF4-FFF2-40B4-BE49-F238E27FC236}">
                <a16:creationId xmlns:a16="http://schemas.microsoft.com/office/drawing/2014/main" id="{69F99980-D873-443A-B936-C57527243EE8}"/>
              </a:ext>
            </a:extLst>
          </p:cNvPr>
          <p:cNvCxnSpPr>
            <a:cxnSpLocks/>
            <a:endCxn id="89" idx="4"/>
          </p:cNvCxnSpPr>
          <p:nvPr/>
        </p:nvCxnSpPr>
        <p:spPr>
          <a:xfrm flipV="1">
            <a:off x="7887538" y="3916297"/>
            <a:ext cx="292927" cy="365117"/>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8A4045-62F9-5B34-D08C-F7E821FC1FBC}"/>
              </a:ext>
            </a:extLst>
          </p:cNvPr>
          <p:cNvSpPr txBox="1"/>
          <p:nvPr/>
        </p:nvSpPr>
        <p:spPr>
          <a:xfrm>
            <a:off x="1347415" y="4703038"/>
            <a:ext cx="1852174" cy="1015663"/>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South America</a:t>
            </a:r>
          </a:p>
          <a:p>
            <a:pPr algn="ctr"/>
            <a:r>
              <a:rPr lang="en-US" sz="2000" dirty="0">
                <a:solidFill>
                  <a:schemeClr val="accent2"/>
                </a:solidFill>
                <a:latin typeface="Arial" panose="020B0604020202020204" pitchFamily="34" charset="0"/>
                <a:cs typeface="Arial" panose="020B0604020202020204" pitchFamily="34" charset="0"/>
              </a:rPr>
              <a:t>&amp; Mexico</a:t>
            </a:r>
          </a:p>
          <a:p>
            <a:pPr algn="ctr"/>
            <a:r>
              <a:rPr lang="en-US" sz="2000" dirty="0">
                <a:solidFill>
                  <a:schemeClr val="accent2"/>
                </a:solidFill>
                <a:latin typeface="Arial" panose="020B0604020202020204" pitchFamily="34" charset="0"/>
                <a:cs typeface="Arial" panose="020B0604020202020204" pitchFamily="34" charset="0"/>
              </a:rPr>
              <a:t>3.4</a:t>
            </a:r>
            <a:r>
              <a:rPr lang="id-ID" sz="2000" dirty="0">
                <a:solidFill>
                  <a:schemeClr val="accent2"/>
                </a:solidFill>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AA282D5-EBDC-3A31-46DA-A4AF5B1F9E4A}"/>
              </a:ext>
            </a:extLst>
          </p:cNvPr>
          <p:cNvSpPr>
            <a:spLocks noChangeAspect="1"/>
          </p:cNvSpPr>
          <p:nvPr/>
        </p:nvSpPr>
        <p:spPr>
          <a:xfrm>
            <a:off x="3512977" y="4138171"/>
            <a:ext cx="274320" cy="27432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0DFF2BB-34E4-5592-575F-2B2902116D8E}"/>
              </a:ext>
            </a:extLst>
          </p:cNvPr>
          <p:cNvCxnSpPr>
            <a:cxnSpLocks/>
          </p:cNvCxnSpPr>
          <p:nvPr/>
        </p:nvCxnSpPr>
        <p:spPr>
          <a:xfrm flipH="1" flipV="1">
            <a:off x="2914027" y="5152645"/>
            <a:ext cx="315661" cy="126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3F0253-ECF5-1B84-C908-7894AE553074}"/>
              </a:ext>
            </a:extLst>
          </p:cNvPr>
          <p:cNvCxnSpPr>
            <a:cxnSpLocks/>
            <a:endCxn id="5" idx="4"/>
          </p:cNvCxnSpPr>
          <p:nvPr/>
        </p:nvCxnSpPr>
        <p:spPr>
          <a:xfrm flipV="1">
            <a:off x="3229688" y="4412491"/>
            <a:ext cx="420449" cy="74015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F678EF-6F60-F57F-2F88-C70246F0AE56}"/>
              </a:ext>
            </a:extLst>
          </p:cNvPr>
          <p:cNvSpPr txBox="1"/>
          <p:nvPr/>
        </p:nvSpPr>
        <p:spPr>
          <a:xfrm>
            <a:off x="5146862" y="4703038"/>
            <a:ext cx="840295"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Africa</a:t>
            </a:r>
          </a:p>
          <a:p>
            <a:pPr algn="ctr"/>
            <a:r>
              <a:rPr lang="en-US" sz="2000" dirty="0">
                <a:solidFill>
                  <a:schemeClr val="accent1"/>
                </a:solidFill>
                <a:latin typeface="Arial" panose="020B0604020202020204" pitchFamily="34" charset="0"/>
                <a:cs typeface="Arial" panose="020B0604020202020204" pitchFamily="34" charset="0"/>
              </a:rPr>
              <a:t>.5</a:t>
            </a:r>
            <a:r>
              <a:rPr lang="id-ID" sz="2000" dirty="0">
                <a:solidFill>
                  <a:schemeClr val="accent1"/>
                </a:solidFill>
                <a:latin typeface="Arial" panose="020B0604020202020204" pitchFamily="34" charset="0"/>
                <a:cs typeface="Arial" panose="020B0604020202020204" pitchFamily="34" charset="0"/>
              </a:rPr>
              <a:t>%</a:t>
            </a:r>
          </a:p>
        </p:txBody>
      </p:sp>
      <p:sp>
        <p:nvSpPr>
          <p:cNvPr id="10" name="Oval 9">
            <a:extLst>
              <a:ext uri="{FF2B5EF4-FFF2-40B4-BE49-F238E27FC236}">
                <a16:creationId xmlns:a16="http://schemas.microsoft.com/office/drawing/2014/main" id="{122A3F4C-1796-5E95-2833-C3618C324FC6}"/>
              </a:ext>
            </a:extLst>
          </p:cNvPr>
          <p:cNvSpPr/>
          <p:nvPr/>
        </p:nvSpPr>
        <p:spPr>
          <a:xfrm rot="20473065">
            <a:off x="6228289" y="4032449"/>
            <a:ext cx="182880" cy="18288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FEA97F8-9F88-A1F5-43A2-6B441DF7BF8A}"/>
              </a:ext>
            </a:extLst>
          </p:cNvPr>
          <p:cNvCxnSpPr>
            <a:cxnSpLocks/>
          </p:cNvCxnSpPr>
          <p:nvPr/>
        </p:nvCxnSpPr>
        <p:spPr>
          <a:xfrm flipH="1" flipV="1">
            <a:off x="5753825" y="5047780"/>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B7C58-91F3-ECB1-560C-FDE520E232D0}"/>
              </a:ext>
            </a:extLst>
          </p:cNvPr>
          <p:cNvCxnSpPr>
            <a:cxnSpLocks/>
          </p:cNvCxnSpPr>
          <p:nvPr/>
        </p:nvCxnSpPr>
        <p:spPr>
          <a:xfrm flipV="1">
            <a:off x="6055115" y="4229611"/>
            <a:ext cx="260311" cy="807806"/>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6803C63-81D7-5822-71D3-D3B2B4659972}"/>
              </a:ext>
            </a:extLst>
          </p:cNvPr>
          <p:cNvSpPr>
            <a:spLocks noChangeAspect="1"/>
          </p:cNvSpPr>
          <p:nvPr/>
        </p:nvSpPr>
        <p:spPr>
          <a:xfrm>
            <a:off x="8531016" y="2302181"/>
            <a:ext cx="365760" cy="36576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B6AEA4D-BD02-6641-7186-16DF69DEDD0C}"/>
              </a:ext>
            </a:extLst>
          </p:cNvPr>
          <p:cNvSpPr txBox="1"/>
          <p:nvPr/>
        </p:nvSpPr>
        <p:spPr>
          <a:xfrm>
            <a:off x="10192404" y="3104023"/>
            <a:ext cx="768159" cy="707886"/>
          </a:xfrm>
          <a:prstGeom prst="rect">
            <a:avLst/>
          </a:prstGeom>
          <a:noFill/>
        </p:spPr>
        <p:txBody>
          <a:bodyPr wrap="none" rtlCol="0">
            <a:spAutoFit/>
          </a:bodyPr>
          <a:lstStyle/>
          <a:p>
            <a:pPr algn="ctr"/>
            <a:r>
              <a:rPr lang="id-ID" sz="2000" dirty="0">
                <a:solidFill>
                  <a:schemeClr val="accent1"/>
                </a:solidFill>
                <a:latin typeface="Arial" panose="020B0604020202020204" pitchFamily="34" charset="0"/>
                <a:cs typeface="Arial" panose="020B0604020202020204" pitchFamily="34" charset="0"/>
              </a:rPr>
              <a:t>Asia</a:t>
            </a:r>
          </a:p>
          <a:p>
            <a:pPr algn="ctr"/>
            <a:r>
              <a:rPr lang="en-US" sz="2000" dirty="0">
                <a:solidFill>
                  <a:schemeClr val="accent1"/>
                </a:solidFill>
                <a:latin typeface="Arial" panose="020B0604020202020204" pitchFamily="34" charset="0"/>
                <a:cs typeface="Arial" panose="020B0604020202020204" pitchFamily="34" charset="0"/>
              </a:rPr>
              <a:t>6.2</a:t>
            </a:r>
            <a:r>
              <a:rPr lang="id-ID" sz="2000" dirty="0">
                <a:solidFill>
                  <a:schemeClr val="accent1"/>
                </a:solidFill>
                <a:latin typeface="Arial" panose="020B0604020202020204" pitchFamily="34" charset="0"/>
                <a:cs typeface="Arial" panose="020B0604020202020204" pitchFamily="34" charset="0"/>
              </a:rPr>
              <a:t>%</a:t>
            </a:r>
          </a:p>
        </p:txBody>
      </p:sp>
      <p:cxnSp>
        <p:nvCxnSpPr>
          <p:cNvPr id="14" name="Straight Arrow Connector 13">
            <a:extLst>
              <a:ext uri="{FF2B5EF4-FFF2-40B4-BE49-F238E27FC236}">
                <a16:creationId xmlns:a16="http://schemas.microsoft.com/office/drawing/2014/main" id="{FDDB060F-8B71-4BCC-14CB-D03ACCF72193}"/>
              </a:ext>
            </a:extLst>
          </p:cNvPr>
          <p:cNvCxnSpPr>
            <a:cxnSpLocks/>
            <a:endCxn id="8" idx="4"/>
          </p:cNvCxnSpPr>
          <p:nvPr/>
        </p:nvCxnSpPr>
        <p:spPr>
          <a:xfrm flipH="1" flipV="1">
            <a:off x="8713896" y="2667941"/>
            <a:ext cx="1577183" cy="563767"/>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2CCEEF-6FB8-9262-8728-150B077EECA9}"/>
              </a:ext>
            </a:extLst>
          </p:cNvPr>
          <p:cNvSpPr>
            <a:spLocks noChangeAspect="1"/>
          </p:cNvSpPr>
          <p:nvPr/>
        </p:nvSpPr>
        <p:spPr>
          <a:xfrm>
            <a:off x="5889187" y="2596879"/>
            <a:ext cx="469820" cy="469820"/>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4B1E4B18-F63E-D4F8-D658-80DDA7F2B468}"/>
              </a:ext>
            </a:extLst>
          </p:cNvPr>
          <p:cNvCxnSpPr>
            <a:cxnSpLocks/>
          </p:cNvCxnSpPr>
          <p:nvPr/>
        </p:nvCxnSpPr>
        <p:spPr>
          <a:xfrm flipH="1">
            <a:off x="4544044" y="2916842"/>
            <a:ext cx="1367611" cy="391751"/>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5375C5-CB46-6194-F993-0EED0DC3A166}"/>
              </a:ext>
            </a:extLst>
          </p:cNvPr>
          <p:cNvSpPr txBox="1"/>
          <p:nvPr/>
        </p:nvSpPr>
        <p:spPr>
          <a:xfrm>
            <a:off x="3599416" y="3223540"/>
            <a:ext cx="1844319" cy="707886"/>
          </a:xfrm>
          <a:prstGeom prst="rect">
            <a:avLst/>
          </a:prstGeom>
          <a:noFill/>
        </p:spPr>
        <p:txBody>
          <a:bodyPr wrap="square" rtlCol="0">
            <a:spAutoFit/>
          </a:bodyPr>
          <a:lstStyle/>
          <a:p>
            <a:pPr algn="ctr"/>
            <a:r>
              <a:rPr lang="en-US" sz="2000" dirty="0">
                <a:solidFill>
                  <a:schemeClr val="accent2"/>
                </a:solidFill>
                <a:latin typeface="Arial" panose="020B0604020202020204" pitchFamily="34" charset="0"/>
                <a:cs typeface="Arial" panose="020B0604020202020204" pitchFamily="34" charset="0"/>
              </a:rPr>
              <a:t>Europe</a:t>
            </a:r>
          </a:p>
          <a:p>
            <a:pPr algn="ctr"/>
            <a:r>
              <a:rPr lang="en-US" sz="2000" dirty="0">
                <a:solidFill>
                  <a:schemeClr val="accent2"/>
                </a:solidFill>
                <a:latin typeface="Arial" panose="020B0604020202020204" pitchFamily="34" charset="0"/>
                <a:cs typeface="Arial" panose="020B0604020202020204" pitchFamily="34" charset="0"/>
              </a:rPr>
              <a:t>14</a:t>
            </a:r>
            <a:r>
              <a:rPr lang="id-ID" sz="2000"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27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4914311" y="479762"/>
            <a:ext cx="2727030" cy="769441"/>
          </a:xfrm>
          <a:prstGeom prst="rect">
            <a:avLst/>
          </a:prstGeom>
          <a:noFill/>
        </p:spPr>
        <p:txBody>
          <a:bodyPr wrap="none" rtlCol="0">
            <a:spAutoFit/>
          </a:bodyPr>
          <a:lstStyle/>
          <a:p>
            <a:pPr algn="ctr"/>
            <a:r>
              <a:rPr lang="en-US" sz="4400">
                <a:solidFill>
                  <a:schemeClr val="tx2"/>
                </a:solidFill>
                <a:latin typeface="Arial" panose="020B0604020202020204" pitchFamily="34" charset="0"/>
                <a:cs typeface="Arial" panose="020B0604020202020204" pitchFamily="34" charset="0"/>
              </a:rPr>
              <a:t>Sentiment</a:t>
            </a:r>
          </a:p>
        </p:txBody>
      </p:sp>
      <p:sp>
        <p:nvSpPr>
          <p:cNvPr id="24" name="TextBox 23">
            <a:extLst>
              <a:ext uri="{FF2B5EF4-FFF2-40B4-BE49-F238E27FC236}">
                <a16:creationId xmlns:a16="http://schemas.microsoft.com/office/drawing/2014/main" id="{4911E916-A003-0847-80C2-459347FABE4B}"/>
              </a:ext>
            </a:extLst>
          </p:cNvPr>
          <p:cNvSpPr txBox="1"/>
          <p:nvPr/>
        </p:nvSpPr>
        <p:spPr>
          <a:xfrm>
            <a:off x="1451535" y="5731907"/>
            <a:ext cx="928892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Coverage is positive overall, with more media coverage and study growing.</a:t>
            </a:r>
          </a:p>
        </p:txBody>
      </p:sp>
      <p:pic>
        <p:nvPicPr>
          <p:cNvPr id="3" name="Picture 2" descr="A pie chart with a red and blue circle&#10;&#10;Description automatically generated">
            <a:extLst>
              <a:ext uri="{FF2B5EF4-FFF2-40B4-BE49-F238E27FC236}">
                <a16:creationId xmlns:a16="http://schemas.microsoft.com/office/drawing/2014/main" id="{C70309F9-7315-E9BC-2824-17B41D168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073" y="1261502"/>
            <a:ext cx="6165851" cy="4334995"/>
          </a:xfrm>
          <a:prstGeom prst="rect">
            <a:avLst/>
          </a:prstGeom>
        </p:spPr>
      </p:pic>
      <p:grpSp>
        <p:nvGrpSpPr>
          <p:cNvPr id="11" name="Group 10">
            <a:extLst>
              <a:ext uri="{FF2B5EF4-FFF2-40B4-BE49-F238E27FC236}">
                <a16:creationId xmlns:a16="http://schemas.microsoft.com/office/drawing/2014/main" id="{45CAB4F0-5F25-1DED-9AD9-F70D11D5CCCA}"/>
              </a:ext>
            </a:extLst>
          </p:cNvPr>
          <p:cNvGrpSpPr/>
          <p:nvPr/>
        </p:nvGrpSpPr>
        <p:grpSpPr>
          <a:xfrm>
            <a:off x="3955466" y="3485728"/>
            <a:ext cx="1581016" cy="465806"/>
            <a:chOff x="4514982" y="4214925"/>
            <a:chExt cx="1581016" cy="465806"/>
          </a:xfrm>
        </p:grpSpPr>
        <p:sp>
          <p:nvSpPr>
            <p:cNvPr id="8" name="Rounded Rectangle 7">
              <a:extLst>
                <a:ext uri="{FF2B5EF4-FFF2-40B4-BE49-F238E27FC236}">
                  <a16:creationId xmlns:a16="http://schemas.microsoft.com/office/drawing/2014/main" id="{183E6884-8D6A-9A79-8114-CD9C1FA45B3D}"/>
                </a:ext>
              </a:extLst>
            </p:cNvPr>
            <p:cNvSpPr/>
            <p:nvPr/>
          </p:nvSpPr>
          <p:spPr>
            <a:xfrm>
              <a:off x="4514982" y="4214925"/>
              <a:ext cx="1581016" cy="465806"/>
            </a:xfrm>
            <a:prstGeom prst="roundRect">
              <a:avLst/>
            </a:prstGeom>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descr="A number with black text&#10;&#10;Description automatically generated">
              <a:extLst>
                <a:ext uri="{FF2B5EF4-FFF2-40B4-BE49-F238E27FC236}">
                  <a16:creationId xmlns:a16="http://schemas.microsoft.com/office/drawing/2014/main" id="{EC1E53B5-F7D0-19A5-A9D4-FA37160BB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944" y="4235403"/>
              <a:ext cx="1497091" cy="424850"/>
            </a:xfrm>
            <a:prstGeom prst="rect">
              <a:avLst/>
            </a:prstGeom>
          </p:spPr>
        </p:pic>
      </p:grpSp>
      <p:grpSp>
        <p:nvGrpSpPr>
          <p:cNvPr id="17" name="Group 16">
            <a:extLst>
              <a:ext uri="{FF2B5EF4-FFF2-40B4-BE49-F238E27FC236}">
                <a16:creationId xmlns:a16="http://schemas.microsoft.com/office/drawing/2014/main" id="{0DE9ACD3-6F04-DDF8-0F4D-DA00D650CCC6}"/>
              </a:ext>
            </a:extLst>
          </p:cNvPr>
          <p:cNvGrpSpPr/>
          <p:nvPr/>
        </p:nvGrpSpPr>
        <p:grpSpPr>
          <a:xfrm>
            <a:off x="4914311" y="2559674"/>
            <a:ext cx="1581016" cy="465806"/>
            <a:chOff x="3581464" y="2105627"/>
            <a:chExt cx="1581016" cy="465806"/>
          </a:xfrm>
        </p:grpSpPr>
        <p:grpSp>
          <p:nvGrpSpPr>
            <p:cNvPr id="12" name="Group 11">
              <a:extLst>
                <a:ext uri="{FF2B5EF4-FFF2-40B4-BE49-F238E27FC236}">
                  <a16:creationId xmlns:a16="http://schemas.microsoft.com/office/drawing/2014/main" id="{97F3FBB8-17FE-8918-5476-25E41D525CE1}"/>
                </a:ext>
              </a:extLst>
            </p:cNvPr>
            <p:cNvGrpSpPr/>
            <p:nvPr/>
          </p:nvGrpSpPr>
          <p:grpSpPr>
            <a:xfrm>
              <a:off x="3581464" y="2105627"/>
              <a:ext cx="1581016" cy="465806"/>
              <a:chOff x="4514982" y="4214925"/>
              <a:chExt cx="1581016" cy="465806"/>
            </a:xfrm>
          </p:grpSpPr>
          <p:sp>
            <p:nvSpPr>
              <p:cNvPr id="13" name="Rounded Rectangle 12">
                <a:extLst>
                  <a:ext uri="{FF2B5EF4-FFF2-40B4-BE49-F238E27FC236}">
                    <a16:creationId xmlns:a16="http://schemas.microsoft.com/office/drawing/2014/main" id="{7F69FA8C-9B11-19DF-11DB-0974AB0BFF7C}"/>
                  </a:ext>
                </a:extLst>
              </p:cNvPr>
              <p:cNvSpPr/>
              <p:nvPr/>
            </p:nvSpPr>
            <p:spPr>
              <a:xfrm>
                <a:off x="4514982" y="4214925"/>
                <a:ext cx="1581016" cy="465806"/>
              </a:xfrm>
              <a:prstGeom prst="roundRect">
                <a:avLst/>
              </a:prstGeom>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4" name="Picture 13" descr="A number with black text&#10;&#10;Description automatically generated">
                <a:extLst>
                  <a:ext uri="{FF2B5EF4-FFF2-40B4-BE49-F238E27FC236}">
                    <a16:creationId xmlns:a16="http://schemas.microsoft.com/office/drawing/2014/main" id="{7317F44B-13D0-7EF0-06E6-21AC3480E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944" y="4235403"/>
                <a:ext cx="1497091" cy="424850"/>
              </a:xfrm>
              <a:prstGeom prst="rect">
                <a:avLst/>
              </a:prstGeom>
            </p:spPr>
          </p:pic>
        </p:grpSp>
        <p:pic>
          <p:nvPicPr>
            <p:cNvPr id="16" name="Picture 15" descr="A black text with numbers&#10;&#10;Description automatically generated">
              <a:extLst>
                <a:ext uri="{FF2B5EF4-FFF2-40B4-BE49-F238E27FC236}">
                  <a16:creationId xmlns:a16="http://schemas.microsoft.com/office/drawing/2014/main" id="{69C2A946-1995-05F6-1249-0415FEA67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8104" y="2126105"/>
              <a:ext cx="1527734" cy="426192"/>
            </a:xfrm>
            <a:prstGeom prst="rect">
              <a:avLst/>
            </a:prstGeom>
          </p:spPr>
        </p:pic>
      </p:grpSp>
    </p:spTree>
    <p:extLst>
      <p:ext uri="{BB962C8B-B14F-4D97-AF65-F5344CB8AC3E}">
        <p14:creationId xmlns:p14="http://schemas.microsoft.com/office/powerpoint/2010/main" val="423851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1009649"/>
            <a:ext cx="6318649" cy="62916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latin typeface="Arial" panose="020B0604020202020204" pitchFamily="34" charset="0"/>
                <a:ea typeface="+mj-ea"/>
                <a:cs typeface="Arial"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523160" y="1638815"/>
            <a:ext cx="11069225" cy="4524315"/>
          </a:xfrm>
          <a:prstGeom prst="rect">
            <a:avLst/>
          </a:prstGeom>
          <a:noFill/>
        </p:spPr>
        <p:txBody>
          <a:bodyPr wrap="square" rtlCol="0" anchor="t">
            <a:spAutoFit/>
          </a:bodyPr>
          <a:lstStyle/>
          <a:p>
            <a:pPr marL="342900" indent="-342900" algn="l">
              <a:buFont typeface="Arial" panose="020B0604020202020204" pitchFamily="34" charset="0"/>
              <a:buChar char="•"/>
            </a:pPr>
            <a:r>
              <a:rPr lang="en-US" i="0" dirty="0">
                <a:effectLst/>
                <a:latin typeface="Arial" panose="020B0604020202020204" pitchFamily="34" charset="0"/>
                <a:cs typeface="Arial" panose="020B0604020202020204" pitchFamily="34" charset="0"/>
              </a:rPr>
              <a:t>Some Say This Childhood Treat Is Great for Gut Health—Here’s What </a:t>
            </a:r>
            <a:r>
              <a:rPr lang="en-US" b="0" i="0" dirty="0">
                <a:effectLst/>
                <a:latin typeface="Arial" panose="020B0604020202020204" pitchFamily="34" charset="0"/>
                <a:cs typeface="Arial" panose="020B0604020202020204" pitchFamily="34" charset="0"/>
              </a:rPr>
              <a:t>Gastroenterologist </a:t>
            </a:r>
            <a:r>
              <a:rPr lang="en-US" i="0" u="none" strike="noStrike" dirty="0">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Dr. Supriya Rao, MD</a:t>
            </a:r>
            <a:r>
              <a:rPr lang="en-US" i="0" u="none" strike="noStrike" dirty="0">
                <a:effectLst/>
                <a:latin typeface="YahooSans VF"/>
                <a:hlinkClick r:id="rId3">
                  <a:extLst>
                    <a:ext uri="{A12FA001-AC4F-418D-AE19-62706E023703}">
                      <ahyp:hlinkClr xmlns:ahyp="http://schemas.microsoft.com/office/drawing/2018/hyperlinkcolor" val="tx"/>
                    </a:ext>
                  </a:extLst>
                </a:hlinkClick>
              </a:rPr>
              <a:t> </a:t>
            </a:r>
            <a:r>
              <a:rPr lang="en-US" i="0" dirty="0">
                <a:effectLst/>
                <a:latin typeface="Arial" panose="020B0604020202020204" pitchFamily="34" charset="0"/>
                <a:cs typeface="Arial" panose="020B0604020202020204" pitchFamily="34" charset="0"/>
              </a:rPr>
              <a:t>Wants You to Know</a:t>
            </a:r>
          </a:p>
          <a:p>
            <a:pPr marL="342900" indent="-342900" algn="l">
              <a:buFont typeface="Arial" panose="020B0604020202020204" pitchFamily="34" charset="0"/>
              <a:buChar char="•"/>
            </a:pPr>
            <a:r>
              <a:rPr lang="en-US" i="0" dirty="0">
                <a:effectLst/>
                <a:latin typeface="Arial" panose="020B0604020202020204" pitchFamily="34" charset="0"/>
                <a:cs typeface="Arial" panose="020B0604020202020204" pitchFamily="34" charset="0"/>
              </a:rPr>
              <a:t>Sick Of Bloating? Add These </a:t>
            </a:r>
            <a:r>
              <a:rPr lang="en-US" i="0" dirty="0">
                <a:effectLst/>
                <a:latin typeface="Arial" panose="020B0604020202020204" pitchFamily="34" charset="0"/>
                <a:cs typeface="Arial" panose="020B0604020202020204" pitchFamily="34" charset="0"/>
                <a:hlinkClick r:id="rId4"/>
              </a:rPr>
              <a:t>7 Gut-Healthy Fermented Foods </a:t>
            </a:r>
            <a:r>
              <a:rPr lang="en-US" i="0" dirty="0">
                <a:effectLst/>
                <a:latin typeface="Arial" panose="020B0604020202020204" pitchFamily="34" charset="0"/>
                <a:cs typeface="Arial" panose="020B0604020202020204" pitchFamily="34" charset="0"/>
              </a:rPr>
              <a:t>To Your Diet… </a:t>
            </a:r>
            <a:r>
              <a:rPr lang="en-US" b="0" i="0" dirty="0">
                <a:solidFill>
                  <a:srgbClr val="232A31"/>
                </a:solidFill>
                <a:effectLst/>
                <a:latin typeface="Arial" panose="020B0604020202020204" pitchFamily="34" charset="0"/>
                <a:cs typeface="Arial" panose="020B0604020202020204" pitchFamily="34" charset="0"/>
              </a:rPr>
              <a:t>We spoke with </a:t>
            </a:r>
            <a:r>
              <a:rPr lang="en-US" b="0" i="0" u="none" strike="noStrike" dirty="0">
                <a:effectLst/>
                <a:latin typeface="Arial" panose="020B0604020202020204" pitchFamily="34" charset="0"/>
                <a:cs typeface="Arial" panose="020B0604020202020204" pitchFamily="34" charset="0"/>
              </a:rPr>
              <a:t>Sarah Anderson</a:t>
            </a:r>
            <a:r>
              <a:rPr lang="en-US" b="0" i="0" dirty="0">
                <a:solidFill>
                  <a:srgbClr val="232A31"/>
                </a:solidFill>
                <a:effectLst/>
                <a:latin typeface="Arial" panose="020B0604020202020204" pitchFamily="34" charset="0"/>
                <a:cs typeface="Arial" panose="020B0604020202020204" pitchFamily="34" charset="0"/>
              </a:rPr>
              <a:t>, NP, </a:t>
            </a:r>
            <a:r>
              <a:rPr lang="en-US" b="0" i="0" u="none" strike="noStrike" dirty="0">
                <a:effectLst/>
                <a:latin typeface="Arial" panose="020B0604020202020204" pitchFamily="34" charset="0"/>
                <a:cs typeface="Arial" panose="020B0604020202020204" pitchFamily="34" charset="0"/>
              </a:rPr>
              <a:t>Lisa Richards</a:t>
            </a:r>
            <a:r>
              <a:rPr lang="en-US" b="0" i="0" dirty="0">
                <a:solidFill>
                  <a:srgbClr val="232A31"/>
                </a:solidFill>
                <a:effectLst/>
                <a:latin typeface="Arial" panose="020B0604020202020204" pitchFamily="34" charset="0"/>
                <a:cs typeface="Arial" panose="020B0604020202020204" pitchFamily="34" charset="0"/>
              </a:rPr>
              <a:t>, nutritionist at The Candida Diet, and </a:t>
            </a:r>
            <a:r>
              <a:rPr lang="en-US" b="0" i="0" u="none" strike="noStrike" dirty="0">
                <a:effectLst/>
                <a:latin typeface="Arial" panose="020B0604020202020204" pitchFamily="34" charset="0"/>
                <a:cs typeface="Arial" panose="020B0604020202020204" pitchFamily="34" charset="0"/>
              </a:rPr>
              <a:t>Samantha Cassetty</a:t>
            </a:r>
            <a:r>
              <a:rPr lang="en-US" b="0" i="0" dirty="0">
                <a:solidFill>
                  <a:srgbClr val="232A31"/>
                </a:solidFill>
                <a:effectLst/>
                <a:latin typeface="Arial" panose="020B0604020202020204" pitchFamily="34" charset="0"/>
                <a:cs typeface="Arial" panose="020B0604020202020204" pitchFamily="34" charset="0"/>
              </a:rPr>
              <a:t>, MS, RD, to find out about seven fermented foods that can help beat bloating.</a:t>
            </a:r>
          </a:p>
          <a:p>
            <a:pPr marL="342900" indent="-342900">
              <a:buFont typeface="Arial" panose="020B0604020202020204" pitchFamily="34" charset="0"/>
              <a:buChar char="•"/>
            </a:pPr>
            <a:r>
              <a:rPr lang="en-US" i="0" dirty="0">
                <a:effectLst/>
                <a:latin typeface="Arial" panose="020B0604020202020204" pitchFamily="34" charset="0"/>
                <a:cs typeface="Arial" panose="020B0604020202020204" pitchFamily="34" charset="0"/>
                <a:hlinkClick r:id="rId5"/>
              </a:rPr>
              <a:t>Nutritionist </a:t>
            </a:r>
            <a:r>
              <a:rPr lang="en-US" i="0" dirty="0" err="1">
                <a:effectLst/>
                <a:latin typeface="Arial" panose="020B0604020202020204" pitchFamily="34" charset="0"/>
                <a:cs typeface="Arial" panose="020B0604020202020204" pitchFamily="34" charset="0"/>
                <a:hlinkClick r:id="rId5"/>
              </a:rPr>
              <a:t>Deepsikha</a:t>
            </a:r>
            <a:r>
              <a:rPr lang="en-US" i="0" dirty="0">
                <a:effectLst/>
                <a:latin typeface="Arial" panose="020B0604020202020204" pitchFamily="34" charset="0"/>
                <a:cs typeface="Arial" panose="020B0604020202020204" pitchFamily="34" charset="0"/>
                <a:hlinkClick r:id="rId5"/>
              </a:rPr>
              <a:t> Jain </a:t>
            </a:r>
            <a:r>
              <a:rPr lang="en-US" i="0" dirty="0">
                <a:effectLst/>
                <a:latin typeface="Arial" panose="020B0604020202020204" pitchFamily="34" charset="0"/>
                <a:cs typeface="Arial" panose="020B0604020202020204" pitchFamily="34" charset="0"/>
              </a:rPr>
              <a:t>shares that sourdough bread is great for your gut health because it undergoes a very slow and long fermentation process. This increases beneficial bacteria and yeast which is great for your gut health and also makes it a prebiotic.</a:t>
            </a:r>
          </a:p>
          <a:p>
            <a:pPr marL="342900" indent="-342900">
              <a:buFont typeface="Arial" panose="020B0604020202020204" pitchFamily="34" charset="0"/>
              <a:buChar char="•"/>
            </a:pPr>
            <a:r>
              <a:rPr lang="en-US" i="0" dirty="0">
                <a:effectLst/>
                <a:latin typeface="Arial" panose="020B0604020202020204" pitchFamily="34" charset="0"/>
                <a:cs typeface="Arial" panose="020B0604020202020204" pitchFamily="34" charset="0"/>
              </a:rPr>
              <a:t>Luckily, there’s no shortage of </a:t>
            </a:r>
            <a:r>
              <a:rPr lang="en-US" i="0" dirty="0">
                <a:effectLst/>
                <a:latin typeface="Arial" panose="020B0604020202020204" pitchFamily="34" charset="0"/>
                <a:cs typeface="Arial" panose="020B0604020202020204" pitchFamily="34" charset="0"/>
                <a:hlinkClick r:id="rId6"/>
              </a:rPr>
              <a:t>fiber-loaded foods to add to your diet </a:t>
            </a:r>
            <a:r>
              <a:rPr lang="en-US" i="0" dirty="0">
                <a:effectLst/>
                <a:latin typeface="Arial" panose="020B0604020202020204" pitchFamily="34" charset="0"/>
                <a:cs typeface="Arial" panose="020B0604020202020204" pitchFamily="34" charset="0"/>
              </a:rPr>
              <a:t>as you work towards your health goals. To shed some light on a few of the best options out there, we spoke to health experts Dr. Sarah Mathis , a board-certified physician, Dana Ellis </a:t>
            </a:r>
            <a:r>
              <a:rPr lang="en-US" i="0" dirty="0" err="1">
                <a:effectLst/>
                <a:latin typeface="Arial" panose="020B0604020202020204" pitchFamily="34" charset="0"/>
                <a:cs typeface="Arial" panose="020B0604020202020204" pitchFamily="34" charset="0"/>
              </a:rPr>
              <a:t>Hunnes</a:t>
            </a:r>
            <a:r>
              <a:rPr lang="en-US" i="0" dirty="0">
                <a:effectLst/>
                <a:latin typeface="Arial" panose="020B0604020202020204" pitchFamily="34" charset="0"/>
                <a:cs typeface="Arial" panose="020B0604020202020204" pitchFamily="34" charset="0"/>
              </a:rPr>
              <a:t> , PhD, MPH, RD, Clara Lawson, RDN Alanna Kate Derrick , sports nutrition coach, and Dr. Mrinal Pandit , a registered dietitian, clinical nutritionist, and certified nutritional counselor.</a:t>
            </a:r>
          </a:p>
          <a:p>
            <a:pPr marL="342900" indent="-342900">
              <a:buFont typeface="Arial" panose="020B0604020202020204" pitchFamily="34" charset="0"/>
              <a:buChar char="•"/>
            </a:pPr>
            <a:r>
              <a:rPr lang="en-US" i="0" dirty="0">
                <a:effectLst/>
                <a:latin typeface="Arial" panose="020B0604020202020204" pitchFamily="34" charset="0"/>
                <a:cs typeface="Arial" panose="020B0604020202020204" pitchFamily="34" charset="0"/>
                <a:hlinkClick r:id="rId7"/>
              </a:rPr>
              <a:t>One study published in BMC Complementary Medicine and Therapies </a:t>
            </a:r>
            <a:r>
              <a:rPr lang="en-US" i="0" dirty="0">
                <a:effectLst/>
                <a:latin typeface="Arial" panose="020B0604020202020204" pitchFamily="34" charset="0"/>
                <a:cs typeface="Arial" panose="020B0604020202020204" pitchFamily="34" charset="0"/>
              </a:rPr>
              <a:t>found that sea moss had a prebiotic effect on rats when consumed. Specifically, it increased the number of fatty acids and good bacteria in the colon, while eliminating bad gut bacteria.</a:t>
            </a:r>
          </a:p>
        </p:txBody>
      </p:sp>
    </p:spTree>
    <p:extLst>
      <p:ext uri="{BB962C8B-B14F-4D97-AF65-F5344CB8AC3E}">
        <p14:creationId xmlns:p14="http://schemas.microsoft.com/office/powerpoint/2010/main" val="277094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379587" y="3948831"/>
            <a:ext cx="3398976" cy="1938992"/>
          </a:xfrm>
          <a:prstGeom prst="rect">
            <a:avLst/>
          </a:prstGeom>
          <a:noFill/>
        </p:spPr>
        <p:txBody>
          <a:bodyPr wrap="square" lIns="91440" tIns="45720" rIns="91440" bIns="45720" rtlCol="0" anchor="t">
            <a:spAutoFit/>
          </a:bodyPr>
          <a:lstStyle/>
          <a:p>
            <a:pPr>
              <a:spcAft>
                <a:spcPts val="600"/>
              </a:spcAft>
            </a:pPr>
            <a:r>
              <a:rPr lang="en-US" sz="1200" b="1" i="0" u="none" strike="noStrike" dirty="0">
                <a:solidFill>
                  <a:srgbClr val="2D5EA8"/>
                </a:solidFill>
                <a:effectLst/>
                <a:highlight>
                  <a:srgbClr val="FFFFFF"/>
                </a:highlight>
                <a:latin typeface="Arial" panose="020B0604020202020204" pitchFamily="34" charset="0"/>
                <a:cs typeface="Arial" panose="020B0604020202020204" pitchFamily="34" charset="0"/>
                <a:hlinkClick r:id="rId2"/>
              </a:rPr>
              <a:t>Love Eat Inc.</a:t>
            </a:r>
            <a:r>
              <a:rPr lang="en-US" sz="1200" b="1" i="0" dirty="0">
                <a:solidFill>
                  <a:srgbClr val="000000"/>
                </a:solidFill>
                <a:effectLst/>
                <a:highlight>
                  <a:srgbClr val="FFFFFF"/>
                </a:highlight>
                <a:latin typeface="Arial" panose="020B0604020202020204" pitchFamily="34" charset="0"/>
                <a:cs typeface="Arial" panose="020B0604020202020204" pitchFamily="34" charset="0"/>
                <a:hlinkClick r:id="rId2"/>
              </a:rPr>
              <a:t> announced the launch of Hack Coffee</a:t>
            </a:r>
            <a:r>
              <a:rPr lang="en-US" sz="1200" b="0" i="0" dirty="0">
                <a:solidFill>
                  <a:srgbClr val="000000"/>
                </a:solidFill>
                <a:effectLst/>
                <a:highlight>
                  <a:srgbClr val="FFFFFF"/>
                </a:highlight>
                <a:latin typeface="Arial" panose="020B0604020202020204" pitchFamily="34" charset="0"/>
                <a:cs typeface="Arial" panose="020B0604020202020204" pitchFamily="34" charset="0"/>
              </a:rPr>
              <a:t>, an innovative blend that combines the rich, aromatic profile of premium Arabica coffee with essential vitamins, minerals, and prebiotics. This groundbreaking product, created in collaboration with renowned researcher Dr. Julia Jones, aims to revolutionize the daily coffee ritual by providing a delicious and nutritious alternative to traditional coffee.</a:t>
            </a:r>
            <a:endParaRPr lang="en-US" sz="1200" dirty="0">
              <a:latin typeface="Arial" panose="020B0604020202020204" pitchFamily="34" charset="0"/>
              <a:ea typeface="+mn-lt"/>
              <a:cs typeface="Arial" panose="020B0604020202020204" pitchFamily="34" charset="0"/>
            </a:endParaRPr>
          </a:p>
        </p:txBody>
      </p:sp>
      <p:pic>
        <p:nvPicPr>
          <p:cNvPr id="3" name="Picture 2" descr="A group of bags of coffee&#10;&#10;Description automatically generated">
            <a:extLst>
              <a:ext uri="{FF2B5EF4-FFF2-40B4-BE49-F238E27FC236}">
                <a16:creationId xmlns:a16="http://schemas.microsoft.com/office/drawing/2014/main" id="{93FD2875-2D47-4A92-08C0-1214481DC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32" y="1825173"/>
            <a:ext cx="3185487" cy="2123658"/>
          </a:xfrm>
          <a:prstGeom prst="rect">
            <a:avLst/>
          </a:prstGeom>
        </p:spPr>
      </p:pic>
      <p:pic>
        <p:nvPicPr>
          <p:cNvPr id="6" name="Picture 5" descr="A group of cans of fruit juice&#10;&#10;Description automatically generated">
            <a:extLst>
              <a:ext uri="{FF2B5EF4-FFF2-40B4-BE49-F238E27FC236}">
                <a16:creationId xmlns:a16="http://schemas.microsoft.com/office/drawing/2014/main" id="{1265658D-2465-072F-1EE6-E9CAD3BB963C}"/>
              </a:ext>
            </a:extLst>
          </p:cNvPr>
          <p:cNvPicPr>
            <a:picLocks noChangeAspect="1"/>
          </p:cNvPicPr>
          <p:nvPr/>
        </p:nvPicPr>
        <p:blipFill rotWithShape="1">
          <a:blip r:embed="rId4">
            <a:extLst>
              <a:ext uri="{28A0092B-C50C-407E-A947-70E740481C1C}">
                <a14:useLocalDpi xmlns:a14="http://schemas.microsoft.com/office/drawing/2010/main" val="0"/>
              </a:ext>
            </a:extLst>
          </a:blip>
          <a:srcRect l="13642" r="15793"/>
          <a:stretch/>
        </p:blipFill>
        <p:spPr>
          <a:xfrm>
            <a:off x="4620364" y="1775993"/>
            <a:ext cx="2793087" cy="1975317"/>
          </a:xfrm>
          <a:prstGeom prst="rect">
            <a:avLst/>
          </a:prstGeom>
        </p:spPr>
      </p:pic>
      <p:sp>
        <p:nvSpPr>
          <p:cNvPr id="9" name="TextBox 8">
            <a:extLst>
              <a:ext uri="{FF2B5EF4-FFF2-40B4-BE49-F238E27FC236}">
                <a16:creationId xmlns:a16="http://schemas.microsoft.com/office/drawing/2014/main" id="{384E0948-23A7-13BE-0786-74BD84FC2FC5}"/>
              </a:ext>
            </a:extLst>
          </p:cNvPr>
          <p:cNvSpPr txBox="1"/>
          <p:nvPr/>
        </p:nvSpPr>
        <p:spPr>
          <a:xfrm>
            <a:off x="4317419" y="3948831"/>
            <a:ext cx="3398976" cy="1569660"/>
          </a:xfrm>
          <a:prstGeom prst="rect">
            <a:avLst/>
          </a:prstGeom>
          <a:noFill/>
        </p:spPr>
        <p:txBody>
          <a:bodyPr wrap="square" rtlCol="0">
            <a:spAutoFit/>
          </a:bodyPr>
          <a:lstStyle/>
          <a:p>
            <a:r>
              <a:rPr lang="en-US" sz="1200" b="1" dirty="0">
                <a:latin typeface=""/>
                <a:hlinkClick r:id="rId5"/>
              </a:rPr>
              <a:t>Recoup®, is shaking up the beverage aisle with the launch of its new line of Organic prebiotic sparkling beverages </a:t>
            </a:r>
            <a:r>
              <a:rPr lang="en-US" sz="1200" dirty="0">
                <a:latin typeface=""/>
              </a:rPr>
              <a:t>for “Gut Healthy Hydration™.” This innovative drink is the first to combine a powerful dose of gut-health focused ingredients, including prebiotic fiber and </a:t>
            </a:r>
            <a:r>
              <a:rPr lang="en-US" sz="1200" dirty="0">
                <a:latin typeface="Arial" panose="020B0604020202020204" pitchFamily="34" charset="0"/>
                <a:cs typeface="Arial" panose="020B0604020202020204" pitchFamily="34" charset="0"/>
              </a:rPr>
              <a:t>real</a:t>
            </a:r>
            <a:r>
              <a:rPr lang="en-US" sz="1200" dirty="0">
                <a:latin typeface=""/>
              </a:rPr>
              <a:t> ginger, with essential electrolytes to support hydration and digestive wellness.</a:t>
            </a:r>
          </a:p>
        </p:txBody>
      </p:sp>
      <p:pic>
        <p:nvPicPr>
          <p:cNvPr id="11" name="Picture 10" descr="A group of cans in the air&#10;&#10;Description automatically generated">
            <a:extLst>
              <a:ext uri="{FF2B5EF4-FFF2-40B4-BE49-F238E27FC236}">
                <a16:creationId xmlns:a16="http://schemas.microsoft.com/office/drawing/2014/main" id="{8FCA4386-D4B8-9D3E-D1D1-E2B423016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6083" y="1825173"/>
            <a:ext cx="2817314" cy="1878209"/>
          </a:xfrm>
          <a:prstGeom prst="rect">
            <a:avLst/>
          </a:prstGeom>
        </p:spPr>
      </p:pic>
      <p:sp>
        <p:nvSpPr>
          <p:cNvPr id="13" name="TextBox 12">
            <a:extLst>
              <a:ext uri="{FF2B5EF4-FFF2-40B4-BE49-F238E27FC236}">
                <a16:creationId xmlns:a16="http://schemas.microsoft.com/office/drawing/2014/main" id="{284C8379-09E9-7E20-48A1-C96064997108}"/>
              </a:ext>
            </a:extLst>
          </p:cNvPr>
          <p:cNvSpPr txBox="1"/>
          <p:nvPr/>
        </p:nvSpPr>
        <p:spPr>
          <a:xfrm>
            <a:off x="8255251" y="3948831"/>
            <a:ext cx="3398977" cy="1754326"/>
          </a:xfrm>
          <a:prstGeom prst="rect">
            <a:avLst/>
          </a:prstGeom>
          <a:noFill/>
        </p:spPr>
        <p:txBody>
          <a:bodyPr wrap="square" rtlCol="0">
            <a:spAutoFit/>
          </a:bodyPr>
          <a:lstStyle/>
          <a:p>
            <a:pPr algn="l"/>
            <a:r>
              <a:rPr lang="en-US" sz="1200" b="1" i="0" dirty="0" err="1">
                <a:solidFill>
                  <a:srgbClr val="000000"/>
                </a:solidFill>
                <a:effectLst/>
                <a:highlight>
                  <a:srgbClr val="FFFFFF"/>
                </a:highlight>
                <a:latin typeface="Arial" panose="020B0604020202020204" pitchFamily="34" charset="0"/>
                <a:cs typeface="Arial" panose="020B0604020202020204" pitchFamily="34" charset="0"/>
                <a:hlinkClick r:id="rId7"/>
              </a:rPr>
              <a:t>Clasado</a:t>
            </a:r>
            <a:r>
              <a:rPr lang="en-US" sz="1200" b="1" i="0" dirty="0">
                <a:solidFill>
                  <a:srgbClr val="000000"/>
                </a:solidFill>
                <a:effectLst/>
                <a:highlight>
                  <a:srgbClr val="FFFFFF"/>
                </a:highlight>
                <a:latin typeface="Arial" panose="020B0604020202020204" pitchFamily="34" charset="0"/>
                <a:cs typeface="Arial" panose="020B0604020202020204" pitchFamily="34" charset="0"/>
                <a:hlinkClick r:id="rId7"/>
              </a:rPr>
              <a:t> Biosciences announced the debut of Saya Suka, a </a:t>
            </a:r>
            <a:r>
              <a:rPr lang="en-US" sz="1200" b="1" i="0" dirty="0" err="1">
                <a:solidFill>
                  <a:srgbClr val="000000"/>
                </a:solidFill>
                <a:effectLst/>
                <a:highlight>
                  <a:srgbClr val="FFFFFF"/>
                </a:highlight>
                <a:latin typeface="Arial" panose="020B0604020202020204" pitchFamily="34" charset="0"/>
                <a:cs typeface="Arial" panose="020B0604020202020204" pitchFamily="34" charset="0"/>
                <a:hlinkClick r:id="rId7"/>
              </a:rPr>
              <a:t>synbiotic</a:t>
            </a:r>
            <a:r>
              <a:rPr lang="en-US" sz="1200" b="1" i="0" dirty="0">
                <a:solidFill>
                  <a:srgbClr val="000000"/>
                </a:solidFill>
                <a:effectLst/>
                <a:highlight>
                  <a:srgbClr val="FFFFFF"/>
                </a:highlight>
                <a:latin typeface="Arial" panose="020B0604020202020204" pitchFamily="34" charset="0"/>
                <a:cs typeface="Arial" panose="020B0604020202020204" pitchFamily="34" charset="0"/>
                <a:hlinkClick r:id="rId7"/>
              </a:rPr>
              <a:t> water range </a:t>
            </a:r>
            <a:r>
              <a:rPr lang="en-US" sz="1200" b="0" i="0" dirty="0">
                <a:solidFill>
                  <a:srgbClr val="000000"/>
                </a:solidFill>
                <a:effectLst/>
                <a:highlight>
                  <a:srgbClr val="FFFFFF"/>
                </a:highlight>
                <a:latin typeface="Arial" panose="020B0604020202020204" pitchFamily="34" charset="0"/>
                <a:cs typeface="Arial" panose="020B0604020202020204" pitchFamily="34" charset="0"/>
              </a:rPr>
              <a:t>launched by Zurich-based beverage business, </a:t>
            </a:r>
            <a:r>
              <a:rPr lang="en-US" sz="1200" b="0" i="0" dirty="0" err="1">
                <a:solidFill>
                  <a:srgbClr val="000000"/>
                </a:solidFill>
                <a:effectLst/>
                <a:highlight>
                  <a:srgbClr val="FFFFFF"/>
                </a:highlight>
                <a:latin typeface="Arial" panose="020B0604020202020204" pitchFamily="34" charset="0"/>
                <a:cs typeface="Arial" panose="020B0604020202020204" pitchFamily="34" charset="0"/>
              </a:rPr>
              <a:t>Kefinova</a:t>
            </a:r>
            <a:r>
              <a:rPr lang="en-US" sz="1200" b="0" i="0" dirty="0">
                <a:solidFill>
                  <a:srgbClr val="000000"/>
                </a:solidFill>
                <a:effectLst/>
                <a:highlight>
                  <a:srgbClr val="FFFFFF"/>
                </a:highlight>
                <a:latin typeface="Arial" panose="020B0604020202020204" pitchFamily="34" charset="0"/>
                <a:cs typeface="Arial" panose="020B0604020202020204" pitchFamily="34" charset="0"/>
              </a:rPr>
              <a:t> AG.</a:t>
            </a:r>
          </a:p>
          <a:p>
            <a:pPr algn="l"/>
            <a:endParaRPr lang="en-US" sz="1200" b="0" i="0" dirty="0">
              <a:solidFill>
                <a:srgbClr val="000000"/>
              </a:solidFill>
              <a:effectLst/>
              <a:highlight>
                <a:srgbClr val="FFFFFF"/>
              </a:highlight>
              <a:latin typeface="Arial" panose="020B0604020202020204" pitchFamily="34" charset="0"/>
              <a:cs typeface="Arial" panose="020B0604020202020204" pitchFamily="34" charset="0"/>
            </a:endParaRPr>
          </a:p>
          <a:p>
            <a:pPr algn="l"/>
            <a:r>
              <a:rPr lang="en-US" sz="1200" b="0" i="0" dirty="0">
                <a:solidFill>
                  <a:srgbClr val="000000"/>
                </a:solidFill>
                <a:effectLst/>
                <a:highlight>
                  <a:srgbClr val="FFFFFF"/>
                </a:highlight>
                <a:latin typeface="Arial" panose="020B0604020202020204" pitchFamily="34" charset="0"/>
                <a:cs typeface="Arial" panose="020B0604020202020204" pitchFamily="34" charset="0"/>
              </a:rPr>
              <a:t>The functional beverage features </a:t>
            </a:r>
            <a:r>
              <a:rPr lang="en-US" sz="1200" b="0" i="0" dirty="0" err="1">
                <a:solidFill>
                  <a:srgbClr val="000000"/>
                </a:solidFill>
                <a:effectLst/>
                <a:highlight>
                  <a:srgbClr val="FFFFFF"/>
                </a:highlight>
                <a:latin typeface="Arial" panose="020B0604020202020204" pitchFamily="34" charset="0"/>
                <a:cs typeface="Arial" panose="020B0604020202020204" pitchFamily="34" charset="0"/>
              </a:rPr>
              <a:t>Clasado’s</a:t>
            </a:r>
            <a:r>
              <a:rPr lang="en-US" sz="1200" b="0" i="0" dirty="0">
                <a:solidFill>
                  <a:srgbClr val="000000"/>
                </a:solidFill>
                <a:effectLst/>
                <a:highlight>
                  <a:srgbClr val="FFFFFF"/>
                </a:highlight>
                <a:latin typeface="Arial" panose="020B0604020202020204" pitchFamily="34" charset="0"/>
                <a:cs typeface="Arial" panose="020B0604020202020204" pitchFamily="34" charset="0"/>
              </a:rPr>
              <a:t> </a:t>
            </a:r>
            <a:r>
              <a:rPr lang="en-US" sz="1200" b="0" i="0" dirty="0" err="1">
                <a:solidFill>
                  <a:srgbClr val="000000"/>
                </a:solidFill>
                <a:effectLst/>
                <a:highlight>
                  <a:srgbClr val="FFFFFF"/>
                </a:highlight>
                <a:latin typeface="Arial" panose="020B0604020202020204" pitchFamily="34" charset="0"/>
                <a:cs typeface="Arial" panose="020B0604020202020204" pitchFamily="34" charset="0"/>
              </a:rPr>
              <a:t>Bimuno</a:t>
            </a:r>
            <a:r>
              <a:rPr lang="en-US" sz="1200" b="0" i="0" dirty="0">
                <a:solidFill>
                  <a:srgbClr val="000000"/>
                </a:solidFill>
                <a:effectLst/>
                <a:highlight>
                  <a:srgbClr val="FFFFFF"/>
                </a:highlight>
                <a:latin typeface="Arial" panose="020B0604020202020204" pitchFamily="34" charset="0"/>
                <a:cs typeface="Arial" panose="020B0604020202020204" pitchFamily="34" charset="0"/>
              </a:rPr>
              <a:t> GOS as the prebiotic element, while the probiotic, </a:t>
            </a:r>
            <a:r>
              <a:rPr lang="en-US" sz="1200" b="0" i="0" dirty="0" err="1">
                <a:solidFill>
                  <a:srgbClr val="000000"/>
                </a:solidFill>
                <a:effectLst/>
                <a:highlight>
                  <a:srgbClr val="FFFFFF"/>
                </a:highlight>
                <a:latin typeface="Arial" panose="020B0604020202020204" pitchFamily="34" charset="0"/>
                <a:cs typeface="Arial" panose="020B0604020202020204" pitchFamily="34" charset="0"/>
              </a:rPr>
              <a:t>Weizmannia</a:t>
            </a:r>
            <a:r>
              <a:rPr lang="en-US" sz="1200" b="0" i="0" dirty="0">
                <a:solidFill>
                  <a:srgbClr val="000000"/>
                </a:solidFill>
                <a:effectLst/>
                <a:highlight>
                  <a:srgbClr val="FFFFFF"/>
                </a:highlight>
                <a:latin typeface="Arial" panose="020B0604020202020204" pitchFamily="34" charset="0"/>
                <a:cs typeface="Arial" panose="020B0604020202020204" pitchFamily="34" charset="0"/>
              </a:rPr>
              <a:t> </a:t>
            </a:r>
            <a:r>
              <a:rPr lang="en-US" sz="1200" b="0" i="0" dirty="0" err="1">
                <a:solidFill>
                  <a:srgbClr val="000000"/>
                </a:solidFill>
                <a:effectLst/>
                <a:highlight>
                  <a:srgbClr val="FFFFFF"/>
                </a:highlight>
                <a:latin typeface="Arial" panose="020B0604020202020204" pitchFamily="34" charset="0"/>
                <a:cs typeface="Arial" panose="020B0604020202020204" pitchFamily="34" charset="0"/>
              </a:rPr>
              <a:t>Coagulans</a:t>
            </a:r>
            <a:r>
              <a:rPr lang="en-US" sz="1200" b="0" i="0" dirty="0">
                <a:solidFill>
                  <a:srgbClr val="000000"/>
                </a:solidFill>
                <a:effectLst/>
                <a:highlight>
                  <a:srgbClr val="FFFFFF"/>
                </a:highlight>
                <a:latin typeface="Arial" panose="020B0604020202020204" pitchFamily="34" charset="0"/>
                <a:cs typeface="Arial" panose="020B0604020202020204" pitchFamily="34" charset="0"/>
              </a:rPr>
              <a:t> GX-1, is supplied by probiotic specialist </a:t>
            </a:r>
            <a:r>
              <a:rPr lang="en-US" sz="1200" b="0" i="0" dirty="0" err="1">
                <a:solidFill>
                  <a:srgbClr val="000000"/>
                </a:solidFill>
                <a:effectLst/>
                <a:highlight>
                  <a:srgbClr val="FFFFFF"/>
                </a:highlight>
                <a:latin typeface="Arial" panose="020B0604020202020204" pitchFamily="34" charset="0"/>
                <a:cs typeface="Arial" panose="020B0604020202020204" pitchFamily="34" charset="0"/>
              </a:rPr>
              <a:t>Probi</a:t>
            </a:r>
            <a:r>
              <a:rPr lang="en-US" sz="1200" b="0" i="0" dirty="0">
                <a:solidFill>
                  <a:srgbClr val="000000"/>
                </a:solidFill>
                <a:effectLst/>
                <a:highlight>
                  <a:srgbClr val="FFFFFF"/>
                </a:highlight>
                <a:latin typeface="Arial" panose="020B0604020202020204" pitchFamily="34" charset="0"/>
                <a:cs typeface="Arial" panose="020B0604020202020204" pitchFamily="34" charset="0"/>
              </a:rPr>
              <a:t> AB. </a:t>
            </a:r>
          </a:p>
        </p:txBody>
      </p:sp>
    </p:spTree>
    <p:extLst>
      <p:ext uri="{BB962C8B-B14F-4D97-AF65-F5344CB8AC3E}">
        <p14:creationId xmlns:p14="http://schemas.microsoft.com/office/powerpoint/2010/main" val="5706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379587" y="3948831"/>
            <a:ext cx="3398976" cy="2015936"/>
          </a:xfrm>
          <a:prstGeom prst="rect">
            <a:avLst/>
          </a:prstGeom>
          <a:noFill/>
        </p:spPr>
        <p:txBody>
          <a:bodyPr wrap="square" lIns="91440" tIns="45720" rIns="91440" bIns="45720" rtlCol="0" anchor="t">
            <a:spAutoFit/>
          </a:bodyPr>
          <a:lstStyle/>
          <a:p>
            <a:pPr>
              <a:spcAft>
                <a:spcPts val="600"/>
              </a:spcAft>
            </a:pPr>
            <a:r>
              <a:rPr lang="en-US" sz="1200" b="1" i="0" dirty="0">
                <a:solidFill>
                  <a:srgbClr val="333333"/>
                </a:solidFill>
                <a:effectLst/>
                <a:highlight>
                  <a:srgbClr val="FFFFFF"/>
                </a:highlight>
                <a:latin typeface="Arial" panose="020B0604020202020204" pitchFamily="34" charset="0"/>
                <a:cs typeface="Arial" panose="020B0604020202020204" pitchFamily="34" charset="0"/>
                <a:hlinkClick r:id="rId2"/>
              </a:rPr>
              <a:t>The new CALM Barrier Protect Mineral Sunscreen SPF 30 </a:t>
            </a:r>
            <a:r>
              <a:rPr lang="en-US" sz="1200" b="0" i="0" dirty="0">
                <a:solidFill>
                  <a:srgbClr val="333333"/>
                </a:solidFill>
                <a:effectLst/>
                <a:highlight>
                  <a:srgbClr val="FFFFFF"/>
                </a:highlight>
                <a:latin typeface="Arial" panose="020B0604020202020204" pitchFamily="34" charset="0"/>
                <a:cs typeface="Arial" panose="020B0604020202020204" pitchFamily="34" charset="0"/>
              </a:rPr>
              <a:t>helps to visibly reduce redness and signs of irritation while being suitable for all skin types, including those experiencing rosacea.</a:t>
            </a:r>
          </a:p>
          <a:p>
            <a:pPr>
              <a:spcAft>
                <a:spcPts val="600"/>
              </a:spcAft>
            </a:pPr>
            <a:r>
              <a:rPr lang="en-US" sz="1200" b="0" i="0" dirty="0">
                <a:solidFill>
                  <a:srgbClr val="333333"/>
                </a:solidFill>
                <a:effectLst/>
                <a:highlight>
                  <a:srgbClr val="FFFFFF"/>
                </a:highlight>
                <a:latin typeface="Arial" panose="020B0604020202020204" pitchFamily="34" charset="0"/>
                <a:cs typeface="Arial" panose="020B0604020202020204" pitchFamily="34" charset="0"/>
              </a:rPr>
              <a:t>Formulated to go beyond traditional sun protection, it contains a calming blend of Allantoin, </a:t>
            </a:r>
            <a:r>
              <a:rPr lang="en-US" sz="1200" b="0" i="0" dirty="0" err="1">
                <a:solidFill>
                  <a:srgbClr val="333333"/>
                </a:solidFill>
                <a:effectLst/>
                <a:highlight>
                  <a:srgbClr val="FFFFFF"/>
                </a:highlight>
                <a:latin typeface="Arial" panose="020B0604020202020204" pitchFamily="34" charset="0"/>
                <a:cs typeface="Arial" panose="020B0604020202020204" pitchFamily="34" charset="0"/>
              </a:rPr>
              <a:t>Centella</a:t>
            </a:r>
            <a:r>
              <a:rPr lang="en-US" sz="1200" b="0" i="0" dirty="0">
                <a:solidFill>
                  <a:srgbClr val="333333"/>
                </a:solidFill>
                <a:effectLst/>
                <a:highlight>
                  <a:srgbClr val="FFFFFF"/>
                </a:highlight>
                <a:latin typeface="Arial" panose="020B0604020202020204" pitchFamily="34" charset="0"/>
                <a:cs typeface="Arial" panose="020B0604020202020204" pitchFamily="34" charset="0"/>
              </a:rPr>
              <a:t> Asiatica, and Prebiotics to help soothe, hydrate, and fortify the skin’s barrier and microbiome.</a:t>
            </a:r>
            <a:endParaRPr lang="en-US" sz="1200" dirty="0">
              <a:latin typeface="Arial" panose="020B0604020202020204" pitchFamily="34" charset="0"/>
              <a:ea typeface="+mn-lt"/>
              <a:cs typeface="Arial" panose="020B0604020202020204" pitchFamily="34" charset="0"/>
            </a:endParaRPr>
          </a:p>
        </p:txBody>
      </p:sp>
      <p:sp>
        <p:nvSpPr>
          <p:cNvPr id="9" name="TextBox 8">
            <a:extLst>
              <a:ext uri="{FF2B5EF4-FFF2-40B4-BE49-F238E27FC236}">
                <a16:creationId xmlns:a16="http://schemas.microsoft.com/office/drawing/2014/main" id="{384E0948-23A7-13BE-0786-74BD84FC2FC5}"/>
              </a:ext>
            </a:extLst>
          </p:cNvPr>
          <p:cNvSpPr txBox="1"/>
          <p:nvPr/>
        </p:nvSpPr>
        <p:spPr>
          <a:xfrm>
            <a:off x="4317419" y="3948831"/>
            <a:ext cx="3398976" cy="1200329"/>
          </a:xfrm>
          <a:prstGeom prst="rect">
            <a:avLst/>
          </a:prstGeom>
          <a:noFill/>
        </p:spPr>
        <p:txBody>
          <a:bodyPr wrap="square" rtlCol="0">
            <a:spAutoFit/>
          </a:bodyPr>
          <a:lstStyle/>
          <a:p>
            <a:r>
              <a:rPr lang="en-US" sz="1200" b="0" i="0" dirty="0">
                <a:effectLst/>
                <a:highlight>
                  <a:srgbClr val="FFFFFF"/>
                </a:highlight>
                <a:latin typeface="Arial" panose="020B0604020202020204" pitchFamily="34" charset="0"/>
                <a:cs typeface="Arial" panose="020B0604020202020204" pitchFamily="34" charset="0"/>
              </a:rPr>
              <a:t>Wild Biome, a new company dedicated to canine wellness through innovative gut health solutions, today </a:t>
            </a:r>
            <a:r>
              <a:rPr lang="en-US" sz="1200" b="1" i="0" dirty="0">
                <a:effectLst/>
                <a:highlight>
                  <a:srgbClr val="FFFFFF"/>
                </a:highlight>
                <a:latin typeface="Arial" panose="020B0604020202020204" pitchFamily="34" charset="0"/>
                <a:cs typeface="Arial" panose="020B0604020202020204" pitchFamily="34" charset="0"/>
                <a:hlinkClick r:id="rId3"/>
              </a:rPr>
              <a:t>announces the launch of its two-part supplement system </a:t>
            </a:r>
            <a:r>
              <a:rPr lang="en-US" sz="1200" b="0" i="0" dirty="0">
                <a:effectLst/>
                <a:highlight>
                  <a:srgbClr val="FFFFFF"/>
                </a:highlight>
                <a:latin typeface="Arial" panose="020B0604020202020204" pitchFamily="34" charset="0"/>
                <a:cs typeface="Arial" panose="020B0604020202020204" pitchFamily="34" charset="0"/>
              </a:rPr>
              <a:t>designed to combat leaky gut syndrome and its associated issues in dogs.</a:t>
            </a:r>
            <a:endParaRPr lang="en-US"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84C8379-09E9-7E20-48A1-C96064997108}"/>
              </a:ext>
            </a:extLst>
          </p:cNvPr>
          <p:cNvSpPr txBox="1"/>
          <p:nvPr/>
        </p:nvSpPr>
        <p:spPr>
          <a:xfrm>
            <a:off x="8255251" y="3948831"/>
            <a:ext cx="3557162" cy="1938992"/>
          </a:xfrm>
          <a:prstGeom prst="rect">
            <a:avLst/>
          </a:prstGeom>
          <a:noFill/>
        </p:spPr>
        <p:txBody>
          <a:bodyPr wrap="square" rtlCol="0">
            <a:spAutoFit/>
          </a:bodyPr>
          <a:lstStyle/>
          <a:p>
            <a:pPr algn="l"/>
            <a:r>
              <a:rPr lang="en-US" sz="1200" b="1" i="0" dirty="0">
                <a:solidFill>
                  <a:srgbClr val="1D1D1B"/>
                </a:solidFill>
                <a:effectLst/>
                <a:latin typeface="Arial" panose="020B0604020202020204" pitchFamily="34" charset="0"/>
                <a:cs typeface="Arial" panose="020B0604020202020204" pitchFamily="34" charset="0"/>
                <a:hlinkClick r:id="rId4"/>
              </a:rPr>
              <a:t>Functional drinks brand Fhirst is adding a Lemon Lime variety to its range of zero-sugar sodas.</a:t>
            </a:r>
            <a:r>
              <a:rPr lang="en-US" sz="1200" b="1" i="0" dirty="0">
                <a:solidFill>
                  <a:srgbClr val="1D1D1B"/>
                </a:solidFill>
                <a:effectLst/>
                <a:latin typeface="Arial" panose="020B0604020202020204" pitchFamily="34" charset="0"/>
                <a:cs typeface="Arial" panose="020B0604020202020204" pitchFamily="34" charset="0"/>
              </a:rPr>
              <a:t> </a:t>
            </a:r>
            <a:r>
              <a:rPr lang="en-US" sz="1200" b="0" i="0" dirty="0">
                <a:solidFill>
                  <a:srgbClr val="1D1D1B"/>
                </a:solidFill>
                <a:effectLst/>
                <a:latin typeface="Arial" panose="020B0604020202020204" pitchFamily="34" charset="0"/>
                <a:cs typeface="Arial" panose="020B0604020202020204" pitchFamily="34" charset="0"/>
              </a:rPr>
              <a:t>The new addition joins </a:t>
            </a:r>
            <a:r>
              <a:rPr lang="en-US" sz="1200" b="0" i="0" dirty="0" err="1">
                <a:solidFill>
                  <a:srgbClr val="1D1D1B"/>
                </a:solidFill>
                <a:effectLst/>
                <a:latin typeface="Arial" panose="020B0604020202020204" pitchFamily="34" charset="0"/>
                <a:cs typeface="Arial" panose="020B0604020202020204" pitchFamily="34" charset="0"/>
              </a:rPr>
              <a:t>Fhirst’s</a:t>
            </a:r>
            <a:r>
              <a:rPr lang="en-US" sz="1200" b="0" i="0" dirty="0">
                <a:solidFill>
                  <a:srgbClr val="1D1D1B"/>
                </a:solidFill>
                <a:effectLst/>
                <a:latin typeface="Arial" panose="020B0604020202020204" pitchFamily="34" charset="0"/>
                <a:cs typeface="Arial" panose="020B0604020202020204" pitchFamily="34" charset="0"/>
              </a:rPr>
              <a:t> Cherry Vanilla, Ginger Mandarin and Passion Fruit varieties, which first launched this January.</a:t>
            </a:r>
          </a:p>
          <a:p>
            <a:pPr algn="l"/>
            <a:endParaRPr lang="en-US" sz="1200" b="0" i="0" dirty="0">
              <a:solidFill>
                <a:srgbClr val="1D1D1B"/>
              </a:solidFill>
              <a:effectLst/>
              <a:latin typeface="Arial" panose="020B0604020202020204" pitchFamily="34" charset="0"/>
              <a:cs typeface="Arial" panose="020B0604020202020204" pitchFamily="34" charset="0"/>
            </a:endParaRPr>
          </a:p>
          <a:p>
            <a:pPr algn="l"/>
            <a:r>
              <a:rPr lang="en-US" sz="1200" b="0" i="0" dirty="0">
                <a:solidFill>
                  <a:srgbClr val="1D1D1B"/>
                </a:solidFill>
                <a:effectLst/>
                <a:latin typeface="Arial" panose="020B0604020202020204" pitchFamily="34" charset="0"/>
                <a:cs typeface="Arial" panose="020B0604020202020204" pitchFamily="34" charset="0"/>
              </a:rPr>
              <a:t>Like the rest of the </a:t>
            </a:r>
            <a:r>
              <a:rPr lang="en-US" sz="1200" b="0" i="0" dirty="0" err="1">
                <a:solidFill>
                  <a:srgbClr val="1D1D1B"/>
                </a:solidFill>
                <a:effectLst/>
                <a:latin typeface="Arial" panose="020B0604020202020204" pitchFamily="34" charset="0"/>
                <a:cs typeface="Arial" panose="020B0604020202020204" pitchFamily="34" charset="0"/>
              </a:rPr>
              <a:t>Fhirst</a:t>
            </a:r>
            <a:r>
              <a:rPr lang="en-US" sz="1200" b="0" i="0" dirty="0">
                <a:solidFill>
                  <a:srgbClr val="1D1D1B"/>
                </a:solidFill>
                <a:effectLst/>
                <a:latin typeface="Arial" panose="020B0604020202020204" pitchFamily="34" charset="0"/>
                <a:cs typeface="Arial" panose="020B0604020202020204" pitchFamily="34" charset="0"/>
              </a:rPr>
              <a:t> range, it contains probiotics and prebiotics to aid in gut health, alongside added zinc and no added sugars or sweeteners.</a:t>
            </a:r>
          </a:p>
        </p:txBody>
      </p:sp>
      <p:pic>
        <p:nvPicPr>
          <p:cNvPr id="4" name="Picture 3">
            <a:extLst>
              <a:ext uri="{FF2B5EF4-FFF2-40B4-BE49-F238E27FC236}">
                <a16:creationId xmlns:a16="http://schemas.microsoft.com/office/drawing/2014/main" id="{42D3D4E6-A457-FE1A-02AB-091EA584FECA}"/>
              </a:ext>
            </a:extLst>
          </p:cNvPr>
          <p:cNvPicPr>
            <a:picLocks noChangeAspect="1"/>
          </p:cNvPicPr>
          <p:nvPr/>
        </p:nvPicPr>
        <p:blipFill rotWithShape="1">
          <a:blip r:embed="rId5">
            <a:extLst>
              <a:ext uri="{28A0092B-C50C-407E-A947-70E740481C1C}">
                <a14:useLocalDpi xmlns:a14="http://schemas.microsoft.com/office/drawing/2010/main" val="0"/>
              </a:ext>
            </a:extLst>
          </a:blip>
          <a:srcRect l="25259" r="24278"/>
          <a:stretch/>
        </p:blipFill>
        <p:spPr>
          <a:xfrm>
            <a:off x="828603" y="1713200"/>
            <a:ext cx="2036387" cy="2091672"/>
          </a:xfrm>
          <a:prstGeom prst="rect">
            <a:avLst/>
          </a:prstGeom>
        </p:spPr>
      </p:pic>
      <p:pic>
        <p:nvPicPr>
          <p:cNvPr id="8" name="Picture 7" descr="A black container on a stone&#10;&#10;Description automatically generated">
            <a:extLst>
              <a:ext uri="{FF2B5EF4-FFF2-40B4-BE49-F238E27FC236}">
                <a16:creationId xmlns:a16="http://schemas.microsoft.com/office/drawing/2014/main" id="{296F26FB-623D-2615-ABB1-4A5C9B4BD7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6511" y="1724564"/>
            <a:ext cx="3398977" cy="2068943"/>
          </a:xfrm>
          <a:prstGeom prst="rect">
            <a:avLst/>
          </a:prstGeom>
        </p:spPr>
      </p:pic>
      <p:pic>
        <p:nvPicPr>
          <p:cNvPr id="12" name="Picture 11" descr="A can of lemon soda next to a glass of liquid&#10;&#10;Description automatically generated">
            <a:extLst>
              <a:ext uri="{FF2B5EF4-FFF2-40B4-BE49-F238E27FC236}">
                <a16:creationId xmlns:a16="http://schemas.microsoft.com/office/drawing/2014/main" id="{3653DFA5-6136-43A6-0ECA-98A332420B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347" y="1724564"/>
            <a:ext cx="3398976" cy="1911924"/>
          </a:xfrm>
          <a:prstGeom prst="rect">
            <a:avLst/>
          </a:prstGeom>
        </p:spPr>
      </p:pic>
    </p:spTree>
    <p:extLst>
      <p:ext uri="{BB962C8B-B14F-4D97-AF65-F5344CB8AC3E}">
        <p14:creationId xmlns:p14="http://schemas.microsoft.com/office/powerpoint/2010/main" val="208319547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40F027-FEEA-4A62-8EBC-100C4A23C2D2}">
  <ds:schemaRefs>
    <ds:schemaRef ds:uri="http://schemas.microsoft.com/sharepoint/v3/contenttype/forms"/>
  </ds:schemaRefs>
</ds:datastoreItem>
</file>

<file path=customXml/itemProps2.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40632</TotalTime>
  <Words>1360</Words>
  <Application>Microsoft Macintosh PowerPoint</Application>
  <PresentationFormat>Widescreen</PresentationFormat>
  <Paragraphs>102</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Calibri</vt:lpstr>
      <vt:lpstr>Helvetica</vt:lpstr>
      <vt:lpstr>Lato</vt:lpstr>
      <vt:lpstr>YahooSans VF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Maggie Feikes</cp:lastModifiedBy>
  <cp:revision>215</cp:revision>
  <dcterms:created xsi:type="dcterms:W3CDTF">2019-04-29T04:24:19Z</dcterms:created>
  <dcterms:modified xsi:type="dcterms:W3CDTF">2024-08-07T19:35:55Z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