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handoutMasterIdLst>
    <p:handoutMasterId r:id="rId27"/>
  </p:handoutMasterIdLst>
  <p:sldIdLst>
    <p:sldId id="256" r:id="rId5"/>
    <p:sldId id="258" r:id="rId6"/>
    <p:sldId id="284" r:id="rId7"/>
    <p:sldId id="279" r:id="rId8"/>
    <p:sldId id="283" r:id="rId9"/>
    <p:sldId id="298" r:id="rId10"/>
    <p:sldId id="305" r:id="rId11"/>
    <p:sldId id="273" r:id="rId12"/>
    <p:sldId id="307" r:id="rId13"/>
    <p:sldId id="313" r:id="rId14"/>
    <p:sldId id="308" r:id="rId15"/>
    <p:sldId id="326" r:id="rId16"/>
    <p:sldId id="317" r:id="rId17"/>
    <p:sldId id="291" r:id="rId18"/>
    <p:sldId id="322" r:id="rId19"/>
    <p:sldId id="314" r:id="rId20"/>
    <p:sldId id="327" r:id="rId21"/>
    <p:sldId id="323" r:id="rId22"/>
    <p:sldId id="324" r:id="rId23"/>
    <p:sldId id="325" r:id="rId24"/>
    <p:sldId id="28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iti Dowden" initials="CD" lastIdx="3" clrIdx="0">
    <p:extLst>
      <p:ext uri="{19B8F6BF-5375-455C-9EA6-DF929625EA0E}">
        <p15:presenceInfo xmlns:p15="http://schemas.microsoft.com/office/powerpoint/2012/main" userId="Caiti Dowd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3F6"/>
    <a:srgbClr val="074D41"/>
    <a:srgbClr val="074D40"/>
    <a:srgbClr val="FFFFFF"/>
    <a:srgbClr val="074D42"/>
    <a:srgbClr val="F0F2F6"/>
    <a:srgbClr val="F0F2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73" autoAdjust="0"/>
    <p:restoredTop sz="94640"/>
  </p:normalViewPr>
  <p:slideViewPr>
    <p:cSldViewPr snapToGrid="0">
      <p:cViewPr>
        <p:scale>
          <a:sx n="83" d="100"/>
          <a:sy n="83" d="100"/>
        </p:scale>
        <p:origin x="1184" y="60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019F97-1F83-AD4D-A2DC-40A964F3F484}" type="doc">
      <dgm:prSet loTypeId="urn:microsoft.com/office/officeart/2008/layout/HexagonCluster" loCatId="" qsTypeId="urn:microsoft.com/office/officeart/2005/8/quickstyle/simple1" qsCatId="simple" csTypeId="urn:microsoft.com/office/officeart/2005/8/colors/accent1_2" csCatId="accent1" phldr="1"/>
      <dgm:spPr/>
      <dgm:t>
        <a:bodyPr/>
        <a:lstStyle/>
        <a:p>
          <a:endParaRPr lang="en-US"/>
        </a:p>
      </dgm:t>
    </dgm:pt>
    <dgm:pt modelId="{AF797056-DDE5-3C49-9049-C95E77096C4D}">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Mycelium / Mushroom</a:t>
          </a:r>
        </a:p>
      </dgm:t>
    </dgm:pt>
    <dgm:pt modelId="{570F8D10-8988-5F41-A621-F72BCFB2B7F3}" type="parTrans" cxnId="{6335B92E-1DAC-D046-AF75-C04D386068D5}">
      <dgm:prSet custT="1"/>
      <dgm:spPr/>
      <dgm:t>
        <a:bodyPr/>
        <a:lstStyle/>
        <a:p>
          <a:endParaRPr lang="en-US" sz="1600" b="0">
            <a:latin typeface="Arial" panose="020B0604020202020204" pitchFamily="34" charset="0"/>
            <a:cs typeface="Arial" panose="020B0604020202020204" pitchFamily="34" charset="0"/>
          </a:endParaRPr>
        </a:p>
      </dgm:t>
    </dgm:pt>
    <dgm:pt modelId="{46D75D15-B45B-9C43-8251-BF904CC7296B}" type="sibTrans" cxnId="{6335B92E-1DAC-D046-AF75-C04D386068D5}">
      <dgm:prSet/>
      <dgm:spPr>
        <a:solidFill>
          <a:srgbClr val="074D40"/>
        </a:solidFill>
      </dgm:spPr>
      <dgm:t>
        <a:bodyPr/>
        <a:lstStyle/>
        <a:p>
          <a:endParaRPr lang="en-US" sz="1600" b="0">
            <a:latin typeface="Arial" panose="020B0604020202020204" pitchFamily="34" charset="0"/>
            <a:cs typeface="Arial" panose="020B0604020202020204" pitchFamily="34" charset="0"/>
          </a:endParaRPr>
        </a:p>
      </dgm:t>
    </dgm:pt>
    <dgm:pt modelId="{8C14F78B-50C7-DB47-B918-B19E7865B7AE}">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Fermented Foods</a:t>
          </a:r>
        </a:p>
      </dgm:t>
    </dgm:pt>
    <dgm:pt modelId="{AE0142A5-1ADE-764A-A33C-30CF701901E2}" type="parTrans" cxnId="{0443689E-90A4-5F46-B11C-CB8F4E34FCC0}">
      <dgm:prSet custT="1"/>
      <dgm:spPr/>
      <dgm:t>
        <a:bodyPr/>
        <a:lstStyle/>
        <a:p>
          <a:endParaRPr lang="en-US" sz="1600" b="0">
            <a:latin typeface="Arial" panose="020B0604020202020204" pitchFamily="34" charset="0"/>
            <a:cs typeface="Arial" panose="020B0604020202020204" pitchFamily="34" charset="0"/>
          </a:endParaRPr>
        </a:p>
      </dgm:t>
    </dgm:pt>
    <dgm:pt modelId="{4820ED6A-6466-3440-8C58-6A0653923449}" type="sibTrans" cxnId="{0443689E-90A4-5F46-B11C-CB8F4E34FCC0}">
      <dgm:prSet/>
      <dgm:spPr>
        <a:solidFill>
          <a:srgbClr val="074D41"/>
        </a:solidFill>
      </dgm:spPr>
      <dgm:t>
        <a:bodyPr/>
        <a:lstStyle/>
        <a:p>
          <a:endParaRPr lang="en-US" sz="1600" b="0">
            <a:latin typeface="Arial" panose="020B0604020202020204" pitchFamily="34" charset="0"/>
            <a:cs typeface="Arial" panose="020B0604020202020204" pitchFamily="34" charset="0"/>
          </a:endParaRPr>
        </a:p>
      </dgm:t>
    </dgm:pt>
    <dgm:pt modelId="{6F059240-2F5D-BA4C-8E3D-610A91FE9BAE}">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Pro, Pre, Syn, Post Combination</a:t>
          </a:r>
        </a:p>
      </dgm:t>
    </dgm:pt>
    <dgm:pt modelId="{AAC301FD-4B2C-ED45-B5FC-3BB6165BB93B}" type="parTrans" cxnId="{F972EAEC-7EAC-9C4F-875D-9EB3B1D4B335}">
      <dgm:prSet custT="1"/>
      <dgm:spPr/>
      <dgm:t>
        <a:bodyPr/>
        <a:lstStyle/>
        <a:p>
          <a:endParaRPr lang="en-US" sz="1600" b="0">
            <a:latin typeface="Arial" panose="020B0604020202020204" pitchFamily="34" charset="0"/>
            <a:cs typeface="Arial" panose="020B0604020202020204" pitchFamily="34" charset="0"/>
          </a:endParaRPr>
        </a:p>
      </dgm:t>
    </dgm:pt>
    <dgm:pt modelId="{46EE2F76-ABCF-BF44-A778-B00BB60C000E}" type="sibTrans" cxnId="{F972EAEC-7EAC-9C4F-875D-9EB3B1D4B335}">
      <dgm:prSet/>
      <dgm:spPr>
        <a:solidFill>
          <a:srgbClr val="074D40"/>
        </a:solidFill>
      </dgm:spPr>
      <dgm:t>
        <a:bodyPr/>
        <a:lstStyle/>
        <a:p>
          <a:endParaRPr lang="en-US" sz="1600" b="0">
            <a:latin typeface="Arial" panose="020B0604020202020204" pitchFamily="34" charset="0"/>
            <a:cs typeface="Arial" panose="020B0604020202020204" pitchFamily="34" charset="0"/>
          </a:endParaRPr>
        </a:p>
      </dgm:t>
    </dgm:pt>
    <dgm:pt modelId="{53225244-667C-E04D-B715-9B119AB1AEB0}">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Microbiome in Beauty/Skin</a:t>
          </a:r>
        </a:p>
      </dgm:t>
    </dgm:pt>
    <dgm:pt modelId="{4963406C-E745-3143-8437-BA26786410B4}" type="parTrans" cxnId="{ED212F73-40B1-3044-AB1A-C402DB5B8D46}">
      <dgm:prSet custT="1"/>
      <dgm:spPr/>
      <dgm:t>
        <a:bodyPr/>
        <a:lstStyle/>
        <a:p>
          <a:endParaRPr lang="en-US" sz="1600" b="0">
            <a:latin typeface="Arial" panose="020B0604020202020204" pitchFamily="34" charset="0"/>
            <a:cs typeface="Arial" panose="020B0604020202020204" pitchFamily="34" charset="0"/>
          </a:endParaRPr>
        </a:p>
      </dgm:t>
    </dgm:pt>
    <dgm:pt modelId="{C75F3865-94CF-2548-9079-14344072522D}" type="sibTrans" cxnId="{ED212F73-40B1-3044-AB1A-C402DB5B8D46}">
      <dgm:prSet/>
      <dgm:spPr>
        <a:solidFill>
          <a:srgbClr val="074D41"/>
        </a:solidFill>
      </dgm:spPr>
      <dgm:t>
        <a:bodyPr/>
        <a:lstStyle/>
        <a:p>
          <a:endParaRPr lang="en-US" sz="1600" b="0">
            <a:latin typeface="Arial" panose="020B0604020202020204" pitchFamily="34" charset="0"/>
            <a:cs typeface="Arial" panose="020B0604020202020204" pitchFamily="34" charset="0"/>
          </a:endParaRPr>
        </a:p>
      </dgm:t>
    </dgm:pt>
    <dgm:pt modelId="{D4B1988E-1D08-374E-A44B-9A9EDE80728F}">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Energy &amp; Vitality</a:t>
          </a:r>
        </a:p>
      </dgm:t>
    </dgm:pt>
    <dgm:pt modelId="{3369AC2E-0067-F14C-BCDA-876E3A42A923}" type="parTrans" cxnId="{1659D0DB-8D80-874E-9FB6-4F4CD2BC3BFB}">
      <dgm:prSet custT="1"/>
      <dgm:spPr/>
      <dgm:t>
        <a:bodyPr/>
        <a:lstStyle/>
        <a:p>
          <a:endParaRPr lang="en-US" sz="1600" b="0">
            <a:latin typeface="Arial" panose="020B0604020202020204" pitchFamily="34" charset="0"/>
            <a:cs typeface="Arial" panose="020B0604020202020204" pitchFamily="34" charset="0"/>
          </a:endParaRPr>
        </a:p>
      </dgm:t>
    </dgm:pt>
    <dgm:pt modelId="{27A85B8C-CE0E-E243-83BB-821A02613E58}" type="sibTrans" cxnId="{1659D0DB-8D80-874E-9FB6-4F4CD2BC3BFB}">
      <dgm:prSet/>
      <dgm:spPr>
        <a:solidFill>
          <a:srgbClr val="074D41"/>
        </a:solidFill>
      </dgm:spPr>
      <dgm:t>
        <a:bodyPr/>
        <a:lstStyle/>
        <a:p>
          <a:endParaRPr lang="en-US" sz="1600" b="0">
            <a:latin typeface="Arial" panose="020B0604020202020204" pitchFamily="34" charset="0"/>
            <a:cs typeface="Arial" panose="020B0604020202020204" pitchFamily="34" charset="0"/>
          </a:endParaRPr>
        </a:p>
      </dgm:t>
    </dgm:pt>
    <dgm:pt modelId="{576FFF45-A4B9-4E8B-95AD-521E7786C25A}">
      <dgm:prSet custT="1"/>
      <dgm:spPr>
        <a:solidFill>
          <a:srgbClr val="074D42"/>
        </a:solidFill>
      </dgm:spPr>
      <dgm:t>
        <a:bodyPr/>
        <a:lstStyle/>
        <a:p>
          <a:r>
            <a:rPr lang="en-US" sz="1600" b="0" dirty="0">
              <a:latin typeface="Arial" panose="020B0604020202020204" pitchFamily="34" charset="0"/>
              <a:cs typeface="Arial" panose="020B0604020202020204" pitchFamily="34" charset="0"/>
            </a:rPr>
            <a:t>Mental Health</a:t>
          </a:r>
        </a:p>
      </dgm:t>
    </dgm:pt>
    <dgm:pt modelId="{A2BA6B01-6A27-46D1-84C7-EF373730E830}" type="parTrans" cxnId="{6A18A780-F2F3-44BF-8227-9DF3647347A4}">
      <dgm:prSet custT="1"/>
      <dgm:spPr/>
      <dgm:t>
        <a:bodyPr/>
        <a:lstStyle/>
        <a:p>
          <a:endParaRPr lang="en-US" sz="1600" b="0">
            <a:latin typeface="Arial" panose="020B0604020202020204" pitchFamily="34" charset="0"/>
            <a:cs typeface="Arial" panose="020B0604020202020204" pitchFamily="34" charset="0"/>
          </a:endParaRPr>
        </a:p>
      </dgm:t>
    </dgm:pt>
    <dgm:pt modelId="{C56E36C9-CADD-468A-85B1-098869DE68AE}" type="sibTrans" cxnId="{6A18A780-F2F3-44BF-8227-9DF3647347A4}">
      <dgm:prSet/>
      <dgm:spPr>
        <a:solidFill>
          <a:srgbClr val="074D40"/>
        </a:solidFill>
      </dgm:spPr>
      <dgm:t>
        <a:bodyPr/>
        <a:lstStyle/>
        <a:p>
          <a:endParaRPr lang="en-US" sz="1600" b="0">
            <a:latin typeface="Arial" panose="020B0604020202020204" pitchFamily="34" charset="0"/>
            <a:cs typeface="Arial" panose="020B0604020202020204" pitchFamily="34" charset="0"/>
          </a:endParaRPr>
        </a:p>
      </dgm:t>
    </dgm:pt>
    <dgm:pt modelId="{4C78F741-43D2-D342-8EB3-F6D9DADAD7E0}">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Pet Food &amp; Supplement</a:t>
          </a:r>
        </a:p>
      </dgm:t>
    </dgm:pt>
    <dgm:pt modelId="{EACE635E-0EDF-1B40-AFF8-D4F683E8597D}" type="sibTrans" cxnId="{66D508DC-AFDD-F942-8598-B5B576054CCD}">
      <dgm:prSet/>
      <dgm:spPr>
        <a:solidFill>
          <a:srgbClr val="074D40"/>
        </a:solidFill>
      </dgm:spPr>
      <dgm:t>
        <a:bodyPr/>
        <a:lstStyle/>
        <a:p>
          <a:endParaRPr lang="en-US" sz="1600" b="0">
            <a:latin typeface="Arial" panose="020B0604020202020204" pitchFamily="34" charset="0"/>
            <a:cs typeface="Arial" panose="020B0604020202020204" pitchFamily="34" charset="0"/>
          </a:endParaRPr>
        </a:p>
      </dgm:t>
    </dgm:pt>
    <dgm:pt modelId="{D587D37A-2213-A040-B7D7-83E3FAA40640}" type="parTrans" cxnId="{66D508DC-AFDD-F942-8598-B5B576054CCD}">
      <dgm:prSet/>
      <dgm:spPr/>
      <dgm:t>
        <a:bodyPr/>
        <a:lstStyle/>
        <a:p>
          <a:endParaRPr lang="en-US" sz="1600" b="0">
            <a:latin typeface="Arial" panose="020B0604020202020204" pitchFamily="34" charset="0"/>
            <a:cs typeface="Arial" panose="020B0604020202020204" pitchFamily="34" charset="0"/>
          </a:endParaRPr>
        </a:p>
      </dgm:t>
    </dgm:pt>
    <dgm:pt modelId="{27A9E67A-5CDF-974C-8D8A-40F99DC089C2}" type="pres">
      <dgm:prSet presAssocID="{FE019F97-1F83-AD4D-A2DC-40A964F3F484}" presName="Name0" presStyleCnt="0">
        <dgm:presLayoutVars>
          <dgm:chMax val="21"/>
          <dgm:chPref val="21"/>
        </dgm:presLayoutVars>
      </dgm:prSet>
      <dgm:spPr/>
    </dgm:pt>
    <dgm:pt modelId="{C08A847F-4F87-7248-A175-95A09E580A3C}" type="pres">
      <dgm:prSet presAssocID="{4C78F741-43D2-D342-8EB3-F6D9DADAD7E0}" presName="text1" presStyleCnt="0"/>
      <dgm:spPr/>
    </dgm:pt>
    <dgm:pt modelId="{81E49AB9-D1CA-EB4A-9E46-32603388E141}" type="pres">
      <dgm:prSet presAssocID="{4C78F741-43D2-D342-8EB3-F6D9DADAD7E0}" presName="textRepeatNode" presStyleLbl="alignNode1" presStyleIdx="0" presStyleCnt="7">
        <dgm:presLayoutVars>
          <dgm:chMax val="0"/>
          <dgm:chPref val="0"/>
          <dgm:bulletEnabled val="1"/>
        </dgm:presLayoutVars>
      </dgm:prSet>
      <dgm:spPr/>
    </dgm:pt>
    <dgm:pt modelId="{D620F5F1-55C0-284D-A46E-7955D68DE468}" type="pres">
      <dgm:prSet presAssocID="{4C78F741-43D2-D342-8EB3-F6D9DADAD7E0}" presName="textaccent1" presStyleCnt="0"/>
      <dgm:spPr/>
    </dgm:pt>
    <dgm:pt modelId="{458D406D-7406-A449-B34B-F113C7D7544F}" type="pres">
      <dgm:prSet presAssocID="{4C78F741-43D2-D342-8EB3-F6D9DADAD7E0}" presName="accentRepeatNode" presStyleLbl="solidAlignAcc1" presStyleIdx="0" presStyleCnt="14"/>
      <dgm:spPr/>
    </dgm:pt>
    <dgm:pt modelId="{0B856779-702F-A94F-8505-035823A1004B}" type="pres">
      <dgm:prSet presAssocID="{EACE635E-0EDF-1B40-AFF8-D4F683E8597D}" presName="image1" presStyleCnt="0"/>
      <dgm:spPr/>
    </dgm:pt>
    <dgm:pt modelId="{877FD51C-C7C7-8B4B-B328-051DD11FA63D}" type="pres">
      <dgm:prSet presAssocID="{EACE635E-0EDF-1B40-AFF8-D4F683E8597D}" presName="imageRepeatNode" presStyleLbl="alignAcc1" presStyleIdx="0" presStyleCnt="7"/>
      <dgm:spPr/>
    </dgm:pt>
    <dgm:pt modelId="{E8A80C2B-C05D-3348-AF0A-17EE3502F6DD}" type="pres">
      <dgm:prSet presAssocID="{EACE635E-0EDF-1B40-AFF8-D4F683E8597D}" presName="imageaccent1" presStyleCnt="0"/>
      <dgm:spPr/>
    </dgm:pt>
    <dgm:pt modelId="{9BF3DDDA-0AAC-9F4B-AD8B-0D991CED4AF4}" type="pres">
      <dgm:prSet presAssocID="{EACE635E-0EDF-1B40-AFF8-D4F683E8597D}" presName="accentRepeatNode" presStyleLbl="solidAlignAcc1" presStyleIdx="1" presStyleCnt="14"/>
      <dgm:spPr/>
    </dgm:pt>
    <dgm:pt modelId="{1D15EBAB-FEDE-884D-826D-885F65DA31F6}" type="pres">
      <dgm:prSet presAssocID="{8C14F78B-50C7-DB47-B918-B19E7865B7AE}" presName="text2" presStyleCnt="0"/>
      <dgm:spPr/>
    </dgm:pt>
    <dgm:pt modelId="{72CAC4A7-5387-E745-8B55-6F5E7DDA903D}" type="pres">
      <dgm:prSet presAssocID="{8C14F78B-50C7-DB47-B918-B19E7865B7AE}" presName="textRepeatNode" presStyleLbl="alignNode1" presStyleIdx="1" presStyleCnt="7">
        <dgm:presLayoutVars>
          <dgm:chMax val="0"/>
          <dgm:chPref val="0"/>
          <dgm:bulletEnabled val="1"/>
        </dgm:presLayoutVars>
      </dgm:prSet>
      <dgm:spPr/>
    </dgm:pt>
    <dgm:pt modelId="{C21D6EB1-C664-8A4D-9946-835B89202254}" type="pres">
      <dgm:prSet presAssocID="{8C14F78B-50C7-DB47-B918-B19E7865B7AE}" presName="textaccent2" presStyleCnt="0"/>
      <dgm:spPr/>
    </dgm:pt>
    <dgm:pt modelId="{78AA5E87-F508-E347-8717-0CF185ACECF4}" type="pres">
      <dgm:prSet presAssocID="{8C14F78B-50C7-DB47-B918-B19E7865B7AE}" presName="accentRepeatNode" presStyleLbl="solidAlignAcc1" presStyleIdx="2" presStyleCnt="14"/>
      <dgm:spPr/>
    </dgm:pt>
    <dgm:pt modelId="{48F975B2-99B2-C645-B5BF-19B50CA6577C}" type="pres">
      <dgm:prSet presAssocID="{4820ED6A-6466-3440-8C58-6A0653923449}" presName="image2" presStyleCnt="0"/>
      <dgm:spPr/>
    </dgm:pt>
    <dgm:pt modelId="{74587B1E-D526-CA4C-ADE4-B44B84BE1D47}" type="pres">
      <dgm:prSet presAssocID="{4820ED6A-6466-3440-8C58-6A0653923449}" presName="imageRepeatNode" presStyleLbl="alignAcc1" presStyleIdx="1" presStyleCnt="7"/>
      <dgm:spPr/>
    </dgm:pt>
    <dgm:pt modelId="{5108DAE8-0462-F449-B513-37FEB59ABEF3}" type="pres">
      <dgm:prSet presAssocID="{4820ED6A-6466-3440-8C58-6A0653923449}" presName="imageaccent2" presStyleCnt="0"/>
      <dgm:spPr/>
    </dgm:pt>
    <dgm:pt modelId="{041D6EF6-C55F-D843-B321-58CC5FE14990}" type="pres">
      <dgm:prSet presAssocID="{4820ED6A-6466-3440-8C58-6A0653923449}" presName="accentRepeatNode" presStyleLbl="solidAlignAcc1" presStyleIdx="3" presStyleCnt="14"/>
      <dgm:spPr/>
    </dgm:pt>
    <dgm:pt modelId="{BB402DB8-6A29-504B-80E1-60472C1EF59F}" type="pres">
      <dgm:prSet presAssocID="{6F059240-2F5D-BA4C-8E3D-610A91FE9BAE}" presName="text3" presStyleCnt="0"/>
      <dgm:spPr/>
    </dgm:pt>
    <dgm:pt modelId="{92FBFCCD-E561-9842-8266-F57FC816D69E}" type="pres">
      <dgm:prSet presAssocID="{6F059240-2F5D-BA4C-8E3D-610A91FE9BAE}" presName="textRepeatNode" presStyleLbl="alignNode1" presStyleIdx="2" presStyleCnt="7">
        <dgm:presLayoutVars>
          <dgm:chMax val="0"/>
          <dgm:chPref val="0"/>
          <dgm:bulletEnabled val="1"/>
        </dgm:presLayoutVars>
      </dgm:prSet>
      <dgm:spPr/>
    </dgm:pt>
    <dgm:pt modelId="{A5690BBA-0332-544F-8893-87652C28ED5C}" type="pres">
      <dgm:prSet presAssocID="{6F059240-2F5D-BA4C-8E3D-610A91FE9BAE}" presName="textaccent3" presStyleCnt="0"/>
      <dgm:spPr/>
    </dgm:pt>
    <dgm:pt modelId="{27C06A0F-90AB-D442-9F49-601A8B6D72A5}" type="pres">
      <dgm:prSet presAssocID="{6F059240-2F5D-BA4C-8E3D-610A91FE9BAE}" presName="accentRepeatNode" presStyleLbl="solidAlignAcc1" presStyleIdx="4" presStyleCnt="14"/>
      <dgm:spPr/>
    </dgm:pt>
    <dgm:pt modelId="{C5A223D2-45C8-324B-B223-2DA52A4126AC}" type="pres">
      <dgm:prSet presAssocID="{46EE2F76-ABCF-BF44-A778-B00BB60C000E}" presName="image3" presStyleCnt="0"/>
      <dgm:spPr/>
    </dgm:pt>
    <dgm:pt modelId="{66C9CDDE-162E-3B4F-BE58-CD42EA5DC53C}" type="pres">
      <dgm:prSet presAssocID="{46EE2F76-ABCF-BF44-A778-B00BB60C000E}" presName="imageRepeatNode" presStyleLbl="alignAcc1" presStyleIdx="2" presStyleCnt="7"/>
      <dgm:spPr/>
    </dgm:pt>
    <dgm:pt modelId="{E3F879F3-DAE7-DF46-9CDA-32635253E837}" type="pres">
      <dgm:prSet presAssocID="{46EE2F76-ABCF-BF44-A778-B00BB60C000E}" presName="imageaccent3" presStyleCnt="0"/>
      <dgm:spPr/>
    </dgm:pt>
    <dgm:pt modelId="{6187927A-4D82-7040-A656-EC58E1433C99}" type="pres">
      <dgm:prSet presAssocID="{46EE2F76-ABCF-BF44-A778-B00BB60C000E}" presName="accentRepeatNode" presStyleLbl="solidAlignAcc1" presStyleIdx="5" presStyleCnt="14"/>
      <dgm:spPr/>
    </dgm:pt>
    <dgm:pt modelId="{3A3D3076-158E-904A-9F6D-73E640E8A926}" type="pres">
      <dgm:prSet presAssocID="{53225244-667C-E04D-B715-9B119AB1AEB0}" presName="text4" presStyleCnt="0"/>
      <dgm:spPr/>
    </dgm:pt>
    <dgm:pt modelId="{AA7A0E5A-4299-1946-A351-73777FF6078B}" type="pres">
      <dgm:prSet presAssocID="{53225244-667C-E04D-B715-9B119AB1AEB0}" presName="textRepeatNode" presStyleLbl="alignNode1" presStyleIdx="3" presStyleCnt="7">
        <dgm:presLayoutVars>
          <dgm:chMax val="0"/>
          <dgm:chPref val="0"/>
          <dgm:bulletEnabled val="1"/>
        </dgm:presLayoutVars>
      </dgm:prSet>
      <dgm:spPr/>
    </dgm:pt>
    <dgm:pt modelId="{FC78F676-C070-EB4F-96FE-73A7B43C9450}" type="pres">
      <dgm:prSet presAssocID="{53225244-667C-E04D-B715-9B119AB1AEB0}" presName="textaccent4" presStyleCnt="0"/>
      <dgm:spPr/>
    </dgm:pt>
    <dgm:pt modelId="{BB7981AB-2416-C74A-A60A-8B0B42DD6B51}" type="pres">
      <dgm:prSet presAssocID="{53225244-667C-E04D-B715-9B119AB1AEB0}" presName="accentRepeatNode" presStyleLbl="solidAlignAcc1" presStyleIdx="6" presStyleCnt="14"/>
      <dgm:spPr/>
    </dgm:pt>
    <dgm:pt modelId="{F659914A-908A-D545-B68C-FD293601CB21}" type="pres">
      <dgm:prSet presAssocID="{C75F3865-94CF-2548-9079-14344072522D}" presName="image4" presStyleCnt="0"/>
      <dgm:spPr/>
    </dgm:pt>
    <dgm:pt modelId="{19478B4E-675B-6D4F-A0B7-E38BAC30EE31}" type="pres">
      <dgm:prSet presAssocID="{C75F3865-94CF-2548-9079-14344072522D}" presName="imageRepeatNode" presStyleLbl="alignAcc1" presStyleIdx="3" presStyleCnt="7" custLinFactNeighborX="-857"/>
      <dgm:spPr/>
    </dgm:pt>
    <dgm:pt modelId="{2E775E83-FE7E-0A4E-8DA4-75AF20EB69BD}" type="pres">
      <dgm:prSet presAssocID="{C75F3865-94CF-2548-9079-14344072522D}" presName="imageaccent4" presStyleCnt="0"/>
      <dgm:spPr/>
    </dgm:pt>
    <dgm:pt modelId="{D1297A70-3E91-2240-A023-8827BD59EE86}" type="pres">
      <dgm:prSet presAssocID="{C75F3865-94CF-2548-9079-14344072522D}" presName="accentRepeatNode" presStyleLbl="solidAlignAcc1" presStyleIdx="7" presStyleCnt="14"/>
      <dgm:spPr/>
    </dgm:pt>
    <dgm:pt modelId="{A5126DC3-34D4-3444-87CD-6E693FA52B1E}" type="pres">
      <dgm:prSet presAssocID="{576FFF45-A4B9-4E8B-95AD-521E7786C25A}" presName="text5" presStyleCnt="0"/>
      <dgm:spPr/>
    </dgm:pt>
    <dgm:pt modelId="{39F26913-9D79-CE4E-9211-FA1C6FB9A85C}" type="pres">
      <dgm:prSet presAssocID="{576FFF45-A4B9-4E8B-95AD-521E7786C25A}" presName="textRepeatNode" presStyleLbl="alignNode1" presStyleIdx="4" presStyleCnt="7">
        <dgm:presLayoutVars>
          <dgm:chMax val="0"/>
          <dgm:chPref val="0"/>
          <dgm:bulletEnabled val="1"/>
        </dgm:presLayoutVars>
      </dgm:prSet>
      <dgm:spPr/>
    </dgm:pt>
    <dgm:pt modelId="{C14D5C71-4C55-734C-A495-F069FA7F7087}" type="pres">
      <dgm:prSet presAssocID="{576FFF45-A4B9-4E8B-95AD-521E7786C25A}" presName="textaccent5" presStyleCnt="0"/>
      <dgm:spPr/>
    </dgm:pt>
    <dgm:pt modelId="{D3B1F47A-5AAB-8F43-A59B-32C096637B4D}" type="pres">
      <dgm:prSet presAssocID="{576FFF45-A4B9-4E8B-95AD-521E7786C25A}" presName="accentRepeatNode" presStyleLbl="solidAlignAcc1" presStyleIdx="8" presStyleCnt="14"/>
      <dgm:spPr/>
    </dgm:pt>
    <dgm:pt modelId="{3C82089E-12CC-2D46-9CF7-834933A48929}" type="pres">
      <dgm:prSet presAssocID="{C56E36C9-CADD-468A-85B1-098869DE68AE}" presName="image5" presStyleCnt="0"/>
      <dgm:spPr/>
    </dgm:pt>
    <dgm:pt modelId="{3F0F5953-E3C5-914D-AEB5-DC0028ED9892}" type="pres">
      <dgm:prSet presAssocID="{C56E36C9-CADD-468A-85B1-098869DE68AE}" presName="imageRepeatNode" presStyleLbl="alignAcc1" presStyleIdx="4" presStyleCnt="7"/>
      <dgm:spPr/>
    </dgm:pt>
    <dgm:pt modelId="{2674B7CF-1864-8E44-9979-D620007177F8}" type="pres">
      <dgm:prSet presAssocID="{C56E36C9-CADD-468A-85B1-098869DE68AE}" presName="imageaccent5" presStyleCnt="0"/>
      <dgm:spPr/>
    </dgm:pt>
    <dgm:pt modelId="{45E7D1E6-5F14-024D-99E9-AF573C7C043C}" type="pres">
      <dgm:prSet presAssocID="{C56E36C9-CADD-468A-85B1-098869DE68AE}" presName="accentRepeatNode" presStyleLbl="solidAlignAcc1" presStyleIdx="9" presStyleCnt="14"/>
      <dgm:spPr/>
    </dgm:pt>
    <dgm:pt modelId="{B1CDDEFA-BC0E-ED41-A495-CBB503C0BF8C}" type="pres">
      <dgm:prSet presAssocID="{D4B1988E-1D08-374E-A44B-9A9EDE80728F}" presName="text6" presStyleCnt="0"/>
      <dgm:spPr/>
    </dgm:pt>
    <dgm:pt modelId="{345ED9D0-F123-2C4A-8ABB-5386C2CFE03D}" type="pres">
      <dgm:prSet presAssocID="{D4B1988E-1D08-374E-A44B-9A9EDE80728F}" presName="textRepeatNode" presStyleLbl="alignNode1" presStyleIdx="5" presStyleCnt="7">
        <dgm:presLayoutVars>
          <dgm:chMax val="0"/>
          <dgm:chPref val="0"/>
          <dgm:bulletEnabled val="1"/>
        </dgm:presLayoutVars>
      </dgm:prSet>
      <dgm:spPr/>
    </dgm:pt>
    <dgm:pt modelId="{FF922A2D-DFDF-CC4B-81C8-9E17931618CA}" type="pres">
      <dgm:prSet presAssocID="{D4B1988E-1D08-374E-A44B-9A9EDE80728F}" presName="textaccent6" presStyleCnt="0"/>
      <dgm:spPr/>
    </dgm:pt>
    <dgm:pt modelId="{1314CEEA-22B6-B547-9AB1-556EFD29D5E4}" type="pres">
      <dgm:prSet presAssocID="{D4B1988E-1D08-374E-A44B-9A9EDE80728F}" presName="accentRepeatNode" presStyleLbl="solidAlignAcc1" presStyleIdx="10" presStyleCnt="14"/>
      <dgm:spPr/>
    </dgm:pt>
    <dgm:pt modelId="{296BD7FC-D0BF-FE44-B22D-63FC469E6FFC}" type="pres">
      <dgm:prSet presAssocID="{27A85B8C-CE0E-E243-83BB-821A02613E58}" presName="image6" presStyleCnt="0"/>
      <dgm:spPr/>
    </dgm:pt>
    <dgm:pt modelId="{2669D29C-EC3D-6C40-B24D-AB602A452EC7}" type="pres">
      <dgm:prSet presAssocID="{27A85B8C-CE0E-E243-83BB-821A02613E58}" presName="imageRepeatNode" presStyleLbl="alignAcc1" presStyleIdx="5" presStyleCnt="7"/>
      <dgm:spPr/>
    </dgm:pt>
    <dgm:pt modelId="{717A4369-C187-504A-96D8-BBFD31A8AB20}" type="pres">
      <dgm:prSet presAssocID="{27A85B8C-CE0E-E243-83BB-821A02613E58}" presName="imageaccent6" presStyleCnt="0"/>
      <dgm:spPr/>
    </dgm:pt>
    <dgm:pt modelId="{20ECBEFA-BE9D-3F43-B2D6-EF94DD5A2BB7}" type="pres">
      <dgm:prSet presAssocID="{27A85B8C-CE0E-E243-83BB-821A02613E58}" presName="accentRepeatNode" presStyleLbl="solidAlignAcc1" presStyleIdx="11" presStyleCnt="14"/>
      <dgm:spPr/>
    </dgm:pt>
    <dgm:pt modelId="{4B49BACA-F2B6-114E-8796-1B57ADF4262A}" type="pres">
      <dgm:prSet presAssocID="{AF797056-DDE5-3C49-9049-C95E77096C4D}" presName="text7" presStyleCnt="0"/>
      <dgm:spPr/>
    </dgm:pt>
    <dgm:pt modelId="{2AA7EC67-6BE3-8443-855A-520262515C90}" type="pres">
      <dgm:prSet presAssocID="{AF797056-DDE5-3C49-9049-C95E77096C4D}" presName="textRepeatNode" presStyleLbl="alignNode1" presStyleIdx="6" presStyleCnt="7">
        <dgm:presLayoutVars>
          <dgm:chMax val="0"/>
          <dgm:chPref val="0"/>
          <dgm:bulletEnabled val="1"/>
        </dgm:presLayoutVars>
      </dgm:prSet>
      <dgm:spPr/>
    </dgm:pt>
    <dgm:pt modelId="{FFDACBDF-53C6-BC40-B04A-7D5AF0A9869A}" type="pres">
      <dgm:prSet presAssocID="{AF797056-DDE5-3C49-9049-C95E77096C4D}" presName="textaccent7" presStyleCnt="0"/>
      <dgm:spPr/>
    </dgm:pt>
    <dgm:pt modelId="{21FE6202-39B3-364C-A82F-929A13502C18}" type="pres">
      <dgm:prSet presAssocID="{AF797056-DDE5-3C49-9049-C95E77096C4D}" presName="accentRepeatNode" presStyleLbl="solidAlignAcc1" presStyleIdx="12" presStyleCnt="14"/>
      <dgm:spPr/>
    </dgm:pt>
    <dgm:pt modelId="{89E683D8-30EA-B346-967E-09997733882B}" type="pres">
      <dgm:prSet presAssocID="{46D75D15-B45B-9C43-8251-BF904CC7296B}" presName="image7" presStyleCnt="0"/>
      <dgm:spPr/>
    </dgm:pt>
    <dgm:pt modelId="{52A4C9E1-CBA3-4C47-8190-34EF62AAA1C5}" type="pres">
      <dgm:prSet presAssocID="{46D75D15-B45B-9C43-8251-BF904CC7296B}" presName="imageRepeatNode" presStyleLbl="alignAcc1" presStyleIdx="6" presStyleCnt="7"/>
      <dgm:spPr/>
    </dgm:pt>
    <dgm:pt modelId="{312F9328-981A-744B-A8AB-DFD28D9E1D37}" type="pres">
      <dgm:prSet presAssocID="{46D75D15-B45B-9C43-8251-BF904CC7296B}" presName="imageaccent7" presStyleCnt="0"/>
      <dgm:spPr/>
    </dgm:pt>
    <dgm:pt modelId="{4FA6D158-A2C1-F34B-AED5-F7329C3C4912}" type="pres">
      <dgm:prSet presAssocID="{46D75D15-B45B-9C43-8251-BF904CC7296B}" presName="accentRepeatNode" presStyleLbl="solidAlignAcc1" presStyleIdx="13" presStyleCnt="14"/>
      <dgm:spPr/>
    </dgm:pt>
  </dgm:ptLst>
  <dgm:cxnLst>
    <dgm:cxn modelId="{E106D417-E9CA-F74A-B80A-FF88CADA75FE}" type="presOf" srcId="{6F059240-2F5D-BA4C-8E3D-610A91FE9BAE}" destId="{92FBFCCD-E561-9842-8266-F57FC816D69E}" srcOrd="0" destOrd="0" presId="urn:microsoft.com/office/officeart/2008/layout/HexagonCluster"/>
    <dgm:cxn modelId="{6335B92E-1DAC-D046-AF75-C04D386068D5}" srcId="{FE019F97-1F83-AD4D-A2DC-40A964F3F484}" destId="{AF797056-DDE5-3C49-9049-C95E77096C4D}" srcOrd="6" destOrd="0" parTransId="{570F8D10-8988-5F41-A621-F72BCFB2B7F3}" sibTransId="{46D75D15-B45B-9C43-8251-BF904CC7296B}"/>
    <dgm:cxn modelId="{A53AE833-3DD3-E448-A14C-FC685B94F040}" type="presOf" srcId="{53225244-667C-E04D-B715-9B119AB1AEB0}" destId="{AA7A0E5A-4299-1946-A351-73777FF6078B}" srcOrd="0" destOrd="0" presId="urn:microsoft.com/office/officeart/2008/layout/HexagonCluster"/>
    <dgm:cxn modelId="{1DA9983F-D720-1547-91E4-2BC584500567}" type="presOf" srcId="{D4B1988E-1D08-374E-A44B-9A9EDE80728F}" destId="{345ED9D0-F123-2C4A-8ABB-5386C2CFE03D}" srcOrd="0" destOrd="0" presId="urn:microsoft.com/office/officeart/2008/layout/HexagonCluster"/>
    <dgm:cxn modelId="{87D99747-E7BF-B44B-B61D-898FF2B0668A}" type="presOf" srcId="{EACE635E-0EDF-1B40-AFF8-D4F683E8597D}" destId="{877FD51C-C7C7-8B4B-B328-051DD11FA63D}" srcOrd="0" destOrd="0" presId="urn:microsoft.com/office/officeart/2008/layout/HexagonCluster"/>
    <dgm:cxn modelId="{FC556B58-4913-1E4F-A93D-603EA275B1F2}" type="presOf" srcId="{C56E36C9-CADD-468A-85B1-098869DE68AE}" destId="{3F0F5953-E3C5-914D-AEB5-DC0028ED9892}" srcOrd="0" destOrd="0" presId="urn:microsoft.com/office/officeart/2008/layout/HexagonCluster"/>
    <dgm:cxn modelId="{58651266-5851-8348-AE71-0BC1FA6A7609}" type="presOf" srcId="{576FFF45-A4B9-4E8B-95AD-521E7786C25A}" destId="{39F26913-9D79-CE4E-9211-FA1C6FB9A85C}" srcOrd="0" destOrd="0" presId="urn:microsoft.com/office/officeart/2008/layout/HexagonCluster"/>
    <dgm:cxn modelId="{58E2E768-B50C-4847-B981-668AC5615EB0}" type="presOf" srcId="{46EE2F76-ABCF-BF44-A778-B00BB60C000E}" destId="{66C9CDDE-162E-3B4F-BE58-CD42EA5DC53C}" srcOrd="0" destOrd="0" presId="urn:microsoft.com/office/officeart/2008/layout/HexagonCluster"/>
    <dgm:cxn modelId="{6D45B06A-5195-3143-A52C-F5A9503D33D3}" type="presOf" srcId="{AF797056-DDE5-3C49-9049-C95E77096C4D}" destId="{2AA7EC67-6BE3-8443-855A-520262515C90}" srcOrd="0" destOrd="0" presId="urn:microsoft.com/office/officeart/2008/layout/HexagonCluster"/>
    <dgm:cxn modelId="{ED212F73-40B1-3044-AB1A-C402DB5B8D46}" srcId="{FE019F97-1F83-AD4D-A2DC-40A964F3F484}" destId="{53225244-667C-E04D-B715-9B119AB1AEB0}" srcOrd="3" destOrd="0" parTransId="{4963406C-E745-3143-8437-BA26786410B4}" sibTransId="{C75F3865-94CF-2548-9079-14344072522D}"/>
    <dgm:cxn modelId="{6A18A780-F2F3-44BF-8227-9DF3647347A4}" srcId="{FE019F97-1F83-AD4D-A2DC-40A964F3F484}" destId="{576FFF45-A4B9-4E8B-95AD-521E7786C25A}" srcOrd="4" destOrd="0" parTransId="{A2BA6B01-6A27-46D1-84C7-EF373730E830}" sibTransId="{C56E36C9-CADD-468A-85B1-098869DE68AE}"/>
    <dgm:cxn modelId="{E5DDD280-924E-4343-BEBD-1B89FBB1CC0F}" type="presOf" srcId="{C75F3865-94CF-2548-9079-14344072522D}" destId="{19478B4E-675B-6D4F-A0B7-E38BAC30EE31}" srcOrd="0" destOrd="0" presId="urn:microsoft.com/office/officeart/2008/layout/HexagonCluster"/>
    <dgm:cxn modelId="{EB58AC8C-3462-F845-836C-FFF90B3646B5}" type="presOf" srcId="{27A85B8C-CE0E-E243-83BB-821A02613E58}" destId="{2669D29C-EC3D-6C40-B24D-AB602A452EC7}" srcOrd="0" destOrd="0" presId="urn:microsoft.com/office/officeart/2008/layout/HexagonCluster"/>
    <dgm:cxn modelId="{C5E6E991-71A7-D34D-BCF5-1F8BFE015272}" type="presOf" srcId="{FE019F97-1F83-AD4D-A2DC-40A964F3F484}" destId="{27A9E67A-5CDF-974C-8D8A-40F99DC089C2}" srcOrd="0" destOrd="0" presId="urn:microsoft.com/office/officeart/2008/layout/HexagonCluster"/>
    <dgm:cxn modelId="{0443689E-90A4-5F46-B11C-CB8F4E34FCC0}" srcId="{FE019F97-1F83-AD4D-A2DC-40A964F3F484}" destId="{8C14F78B-50C7-DB47-B918-B19E7865B7AE}" srcOrd="1" destOrd="0" parTransId="{AE0142A5-1ADE-764A-A33C-30CF701901E2}" sibTransId="{4820ED6A-6466-3440-8C58-6A0653923449}"/>
    <dgm:cxn modelId="{C55337BF-773A-DF4D-AD04-7A975C17AFE3}" type="presOf" srcId="{8C14F78B-50C7-DB47-B918-B19E7865B7AE}" destId="{72CAC4A7-5387-E745-8B55-6F5E7DDA903D}" srcOrd="0" destOrd="0" presId="urn:microsoft.com/office/officeart/2008/layout/HexagonCluster"/>
    <dgm:cxn modelId="{932F46C4-62D0-FA48-8CD7-F330626489DA}" type="presOf" srcId="{46D75D15-B45B-9C43-8251-BF904CC7296B}" destId="{52A4C9E1-CBA3-4C47-8190-34EF62AAA1C5}" srcOrd="0" destOrd="0" presId="urn:microsoft.com/office/officeart/2008/layout/HexagonCluster"/>
    <dgm:cxn modelId="{1659D0DB-8D80-874E-9FB6-4F4CD2BC3BFB}" srcId="{FE019F97-1F83-AD4D-A2DC-40A964F3F484}" destId="{D4B1988E-1D08-374E-A44B-9A9EDE80728F}" srcOrd="5" destOrd="0" parTransId="{3369AC2E-0067-F14C-BCDA-876E3A42A923}" sibTransId="{27A85B8C-CE0E-E243-83BB-821A02613E58}"/>
    <dgm:cxn modelId="{66D508DC-AFDD-F942-8598-B5B576054CCD}" srcId="{FE019F97-1F83-AD4D-A2DC-40A964F3F484}" destId="{4C78F741-43D2-D342-8EB3-F6D9DADAD7E0}" srcOrd="0" destOrd="0" parTransId="{D587D37A-2213-A040-B7D7-83E3FAA40640}" sibTransId="{EACE635E-0EDF-1B40-AFF8-D4F683E8597D}"/>
    <dgm:cxn modelId="{F972EAEC-7EAC-9C4F-875D-9EB3B1D4B335}" srcId="{FE019F97-1F83-AD4D-A2DC-40A964F3F484}" destId="{6F059240-2F5D-BA4C-8E3D-610A91FE9BAE}" srcOrd="2" destOrd="0" parTransId="{AAC301FD-4B2C-ED45-B5FC-3BB6165BB93B}" sibTransId="{46EE2F76-ABCF-BF44-A778-B00BB60C000E}"/>
    <dgm:cxn modelId="{AC7142EE-5DC5-4244-85B7-CD4435361B3C}" type="presOf" srcId="{4C78F741-43D2-D342-8EB3-F6D9DADAD7E0}" destId="{81E49AB9-D1CA-EB4A-9E46-32603388E141}" srcOrd="0" destOrd="0" presId="urn:microsoft.com/office/officeart/2008/layout/HexagonCluster"/>
    <dgm:cxn modelId="{7C7368F4-50B0-E648-8BD1-7F599F22B567}" type="presOf" srcId="{4820ED6A-6466-3440-8C58-6A0653923449}" destId="{74587B1E-D526-CA4C-ADE4-B44B84BE1D47}" srcOrd="0" destOrd="0" presId="urn:microsoft.com/office/officeart/2008/layout/HexagonCluster"/>
    <dgm:cxn modelId="{EE8A807C-124D-F845-93F1-CE68EB83BCA6}" type="presParOf" srcId="{27A9E67A-5CDF-974C-8D8A-40F99DC089C2}" destId="{C08A847F-4F87-7248-A175-95A09E580A3C}" srcOrd="0" destOrd="0" presId="urn:microsoft.com/office/officeart/2008/layout/HexagonCluster"/>
    <dgm:cxn modelId="{2FE89D58-01F7-A64B-9821-A71E4C973B69}" type="presParOf" srcId="{C08A847F-4F87-7248-A175-95A09E580A3C}" destId="{81E49AB9-D1CA-EB4A-9E46-32603388E141}" srcOrd="0" destOrd="0" presId="urn:microsoft.com/office/officeart/2008/layout/HexagonCluster"/>
    <dgm:cxn modelId="{9F7DAC70-14C1-F34D-A754-835EB4E6652D}" type="presParOf" srcId="{27A9E67A-5CDF-974C-8D8A-40F99DC089C2}" destId="{D620F5F1-55C0-284D-A46E-7955D68DE468}" srcOrd="1" destOrd="0" presId="urn:microsoft.com/office/officeart/2008/layout/HexagonCluster"/>
    <dgm:cxn modelId="{AC98E8F1-7946-2F47-B765-17490F8CA5B9}" type="presParOf" srcId="{D620F5F1-55C0-284D-A46E-7955D68DE468}" destId="{458D406D-7406-A449-B34B-F113C7D7544F}" srcOrd="0" destOrd="0" presId="urn:microsoft.com/office/officeart/2008/layout/HexagonCluster"/>
    <dgm:cxn modelId="{7636CFA3-27FF-F848-A3EF-F945F48C19FE}" type="presParOf" srcId="{27A9E67A-5CDF-974C-8D8A-40F99DC089C2}" destId="{0B856779-702F-A94F-8505-035823A1004B}" srcOrd="2" destOrd="0" presId="urn:microsoft.com/office/officeart/2008/layout/HexagonCluster"/>
    <dgm:cxn modelId="{C9F8C1EB-3670-0943-95D2-26504EB085C6}" type="presParOf" srcId="{0B856779-702F-A94F-8505-035823A1004B}" destId="{877FD51C-C7C7-8B4B-B328-051DD11FA63D}" srcOrd="0" destOrd="0" presId="urn:microsoft.com/office/officeart/2008/layout/HexagonCluster"/>
    <dgm:cxn modelId="{0B0D98AD-37A8-5B4F-95C3-2B917D04B8D9}" type="presParOf" srcId="{27A9E67A-5CDF-974C-8D8A-40F99DC089C2}" destId="{E8A80C2B-C05D-3348-AF0A-17EE3502F6DD}" srcOrd="3" destOrd="0" presId="urn:microsoft.com/office/officeart/2008/layout/HexagonCluster"/>
    <dgm:cxn modelId="{DCCDAEF7-BFD0-7240-AF55-1E8792BDFCC0}" type="presParOf" srcId="{E8A80C2B-C05D-3348-AF0A-17EE3502F6DD}" destId="{9BF3DDDA-0AAC-9F4B-AD8B-0D991CED4AF4}" srcOrd="0" destOrd="0" presId="urn:microsoft.com/office/officeart/2008/layout/HexagonCluster"/>
    <dgm:cxn modelId="{3926524E-E591-8C44-8733-FFF6A7C92872}" type="presParOf" srcId="{27A9E67A-5CDF-974C-8D8A-40F99DC089C2}" destId="{1D15EBAB-FEDE-884D-826D-885F65DA31F6}" srcOrd="4" destOrd="0" presId="urn:microsoft.com/office/officeart/2008/layout/HexagonCluster"/>
    <dgm:cxn modelId="{C4A9FA98-8CA1-D64B-B2EA-CA2987649237}" type="presParOf" srcId="{1D15EBAB-FEDE-884D-826D-885F65DA31F6}" destId="{72CAC4A7-5387-E745-8B55-6F5E7DDA903D}" srcOrd="0" destOrd="0" presId="urn:microsoft.com/office/officeart/2008/layout/HexagonCluster"/>
    <dgm:cxn modelId="{DFCAB215-F9DD-5C4E-8209-D211FFC35C17}" type="presParOf" srcId="{27A9E67A-5CDF-974C-8D8A-40F99DC089C2}" destId="{C21D6EB1-C664-8A4D-9946-835B89202254}" srcOrd="5" destOrd="0" presId="urn:microsoft.com/office/officeart/2008/layout/HexagonCluster"/>
    <dgm:cxn modelId="{D4C8E298-48E5-F54F-AC9E-95B2AD9E606A}" type="presParOf" srcId="{C21D6EB1-C664-8A4D-9946-835B89202254}" destId="{78AA5E87-F508-E347-8717-0CF185ACECF4}" srcOrd="0" destOrd="0" presId="urn:microsoft.com/office/officeart/2008/layout/HexagonCluster"/>
    <dgm:cxn modelId="{D71EE33F-D771-0D4C-90D1-96F17FA689B4}" type="presParOf" srcId="{27A9E67A-5CDF-974C-8D8A-40F99DC089C2}" destId="{48F975B2-99B2-C645-B5BF-19B50CA6577C}" srcOrd="6" destOrd="0" presId="urn:microsoft.com/office/officeart/2008/layout/HexagonCluster"/>
    <dgm:cxn modelId="{17BDFBD8-070F-9145-8365-9C70EFE19712}" type="presParOf" srcId="{48F975B2-99B2-C645-B5BF-19B50CA6577C}" destId="{74587B1E-D526-CA4C-ADE4-B44B84BE1D47}" srcOrd="0" destOrd="0" presId="urn:microsoft.com/office/officeart/2008/layout/HexagonCluster"/>
    <dgm:cxn modelId="{BB3EDEB4-6683-7145-A438-164954D36144}" type="presParOf" srcId="{27A9E67A-5CDF-974C-8D8A-40F99DC089C2}" destId="{5108DAE8-0462-F449-B513-37FEB59ABEF3}" srcOrd="7" destOrd="0" presId="urn:microsoft.com/office/officeart/2008/layout/HexagonCluster"/>
    <dgm:cxn modelId="{18496A14-2D80-9346-9809-03B08DF4D53D}" type="presParOf" srcId="{5108DAE8-0462-F449-B513-37FEB59ABEF3}" destId="{041D6EF6-C55F-D843-B321-58CC5FE14990}" srcOrd="0" destOrd="0" presId="urn:microsoft.com/office/officeart/2008/layout/HexagonCluster"/>
    <dgm:cxn modelId="{E013EDB3-BE44-FF4C-9D31-0504C9E00F08}" type="presParOf" srcId="{27A9E67A-5CDF-974C-8D8A-40F99DC089C2}" destId="{BB402DB8-6A29-504B-80E1-60472C1EF59F}" srcOrd="8" destOrd="0" presId="urn:microsoft.com/office/officeart/2008/layout/HexagonCluster"/>
    <dgm:cxn modelId="{B1108ED7-F2FE-2B46-A90D-441FF98B45F7}" type="presParOf" srcId="{BB402DB8-6A29-504B-80E1-60472C1EF59F}" destId="{92FBFCCD-E561-9842-8266-F57FC816D69E}" srcOrd="0" destOrd="0" presId="urn:microsoft.com/office/officeart/2008/layout/HexagonCluster"/>
    <dgm:cxn modelId="{35FC60BB-7642-4F41-904D-AC48424745DC}" type="presParOf" srcId="{27A9E67A-5CDF-974C-8D8A-40F99DC089C2}" destId="{A5690BBA-0332-544F-8893-87652C28ED5C}" srcOrd="9" destOrd="0" presId="urn:microsoft.com/office/officeart/2008/layout/HexagonCluster"/>
    <dgm:cxn modelId="{9798B467-F00A-044B-9E61-14E300A050EF}" type="presParOf" srcId="{A5690BBA-0332-544F-8893-87652C28ED5C}" destId="{27C06A0F-90AB-D442-9F49-601A8B6D72A5}" srcOrd="0" destOrd="0" presId="urn:microsoft.com/office/officeart/2008/layout/HexagonCluster"/>
    <dgm:cxn modelId="{8F0D4D68-008F-044E-A34E-1556D23663FB}" type="presParOf" srcId="{27A9E67A-5CDF-974C-8D8A-40F99DC089C2}" destId="{C5A223D2-45C8-324B-B223-2DA52A4126AC}" srcOrd="10" destOrd="0" presId="urn:microsoft.com/office/officeart/2008/layout/HexagonCluster"/>
    <dgm:cxn modelId="{029DCA8C-DD3F-814E-8FA0-BA48459E5B69}" type="presParOf" srcId="{C5A223D2-45C8-324B-B223-2DA52A4126AC}" destId="{66C9CDDE-162E-3B4F-BE58-CD42EA5DC53C}" srcOrd="0" destOrd="0" presId="urn:microsoft.com/office/officeart/2008/layout/HexagonCluster"/>
    <dgm:cxn modelId="{FDFC65A7-EC63-024B-8339-84FD57C3B23D}" type="presParOf" srcId="{27A9E67A-5CDF-974C-8D8A-40F99DC089C2}" destId="{E3F879F3-DAE7-DF46-9CDA-32635253E837}" srcOrd="11" destOrd="0" presId="urn:microsoft.com/office/officeart/2008/layout/HexagonCluster"/>
    <dgm:cxn modelId="{FCC474D5-C30A-0D45-A002-E3D4CFDA71A4}" type="presParOf" srcId="{E3F879F3-DAE7-DF46-9CDA-32635253E837}" destId="{6187927A-4D82-7040-A656-EC58E1433C99}" srcOrd="0" destOrd="0" presId="urn:microsoft.com/office/officeart/2008/layout/HexagonCluster"/>
    <dgm:cxn modelId="{FB4DC570-C707-3545-8063-8ED4CEC48E59}" type="presParOf" srcId="{27A9E67A-5CDF-974C-8D8A-40F99DC089C2}" destId="{3A3D3076-158E-904A-9F6D-73E640E8A926}" srcOrd="12" destOrd="0" presId="urn:microsoft.com/office/officeart/2008/layout/HexagonCluster"/>
    <dgm:cxn modelId="{FD6C7F37-0083-3540-AF76-C86E54F51362}" type="presParOf" srcId="{3A3D3076-158E-904A-9F6D-73E640E8A926}" destId="{AA7A0E5A-4299-1946-A351-73777FF6078B}" srcOrd="0" destOrd="0" presId="urn:microsoft.com/office/officeart/2008/layout/HexagonCluster"/>
    <dgm:cxn modelId="{3628A2F5-3037-194C-B66E-1125A81E3758}" type="presParOf" srcId="{27A9E67A-5CDF-974C-8D8A-40F99DC089C2}" destId="{FC78F676-C070-EB4F-96FE-73A7B43C9450}" srcOrd="13" destOrd="0" presId="urn:microsoft.com/office/officeart/2008/layout/HexagonCluster"/>
    <dgm:cxn modelId="{9BDD694D-6340-4840-8987-2E8A4CE16931}" type="presParOf" srcId="{FC78F676-C070-EB4F-96FE-73A7B43C9450}" destId="{BB7981AB-2416-C74A-A60A-8B0B42DD6B51}" srcOrd="0" destOrd="0" presId="urn:microsoft.com/office/officeart/2008/layout/HexagonCluster"/>
    <dgm:cxn modelId="{1D1B3012-CCAD-2B45-9B5D-4EC46D746991}" type="presParOf" srcId="{27A9E67A-5CDF-974C-8D8A-40F99DC089C2}" destId="{F659914A-908A-D545-B68C-FD293601CB21}" srcOrd="14" destOrd="0" presId="urn:microsoft.com/office/officeart/2008/layout/HexagonCluster"/>
    <dgm:cxn modelId="{8C6D7E39-B95F-E04F-8E86-94831833FF02}" type="presParOf" srcId="{F659914A-908A-D545-B68C-FD293601CB21}" destId="{19478B4E-675B-6D4F-A0B7-E38BAC30EE31}" srcOrd="0" destOrd="0" presId="urn:microsoft.com/office/officeart/2008/layout/HexagonCluster"/>
    <dgm:cxn modelId="{80DAD34C-9FB7-7C4A-9E27-1E0CAA829FDF}" type="presParOf" srcId="{27A9E67A-5CDF-974C-8D8A-40F99DC089C2}" destId="{2E775E83-FE7E-0A4E-8DA4-75AF20EB69BD}" srcOrd="15" destOrd="0" presId="urn:microsoft.com/office/officeart/2008/layout/HexagonCluster"/>
    <dgm:cxn modelId="{63361AE7-0B70-1944-A110-72B710893863}" type="presParOf" srcId="{2E775E83-FE7E-0A4E-8DA4-75AF20EB69BD}" destId="{D1297A70-3E91-2240-A023-8827BD59EE86}" srcOrd="0" destOrd="0" presId="urn:microsoft.com/office/officeart/2008/layout/HexagonCluster"/>
    <dgm:cxn modelId="{6AD61E0A-AD5E-8948-A08A-0FE52CC71E00}" type="presParOf" srcId="{27A9E67A-5CDF-974C-8D8A-40F99DC089C2}" destId="{A5126DC3-34D4-3444-87CD-6E693FA52B1E}" srcOrd="16" destOrd="0" presId="urn:microsoft.com/office/officeart/2008/layout/HexagonCluster"/>
    <dgm:cxn modelId="{6128F31B-A746-654E-8DD1-06650F2D5993}" type="presParOf" srcId="{A5126DC3-34D4-3444-87CD-6E693FA52B1E}" destId="{39F26913-9D79-CE4E-9211-FA1C6FB9A85C}" srcOrd="0" destOrd="0" presId="urn:microsoft.com/office/officeart/2008/layout/HexagonCluster"/>
    <dgm:cxn modelId="{380FA4E4-7F13-4043-A15D-CDD3698BE65E}" type="presParOf" srcId="{27A9E67A-5CDF-974C-8D8A-40F99DC089C2}" destId="{C14D5C71-4C55-734C-A495-F069FA7F7087}" srcOrd="17" destOrd="0" presId="urn:microsoft.com/office/officeart/2008/layout/HexagonCluster"/>
    <dgm:cxn modelId="{9C0D292C-5344-604D-B8AA-86B16A247798}" type="presParOf" srcId="{C14D5C71-4C55-734C-A495-F069FA7F7087}" destId="{D3B1F47A-5AAB-8F43-A59B-32C096637B4D}" srcOrd="0" destOrd="0" presId="urn:microsoft.com/office/officeart/2008/layout/HexagonCluster"/>
    <dgm:cxn modelId="{DC4AD3C5-0006-514A-B0F3-7B61541EA5F2}" type="presParOf" srcId="{27A9E67A-5CDF-974C-8D8A-40F99DC089C2}" destId="{3C82089E-12CC-2D46-9CF7-834933A48929}" srcOrd="18" destOrd="0" presId="urn:microsoft.com/office/officeart/2008/layout/HexagonCluster"/>
    <dgm:cxn modelId="{37548850-CF5B-D242-89E4-41F1BC576002}" type="presParOf" srcId="{3C82089E-12CC-2D46-9CF7-834933A48929}" destId="{3F0F5953-E3C5-914D-AEB5-DC0028ED9892}" srcOrd="0" destOrd="0" presId="urn:microsoft.com/office/officeart/2008/layout/HexagonCluster"/>
    <dgm:cxn modelId="{A985B6C5-278D-C942-B93B-2BD2F0D7015D}" type="presParOf" srcId="{27A9E67A-5CDF-974C-8D8A-40F99DC089C2}" destId="{2674B7CF-1864-8E44-9979-D620007177F8}" srcOrd="19" destOrd="0" presId="urn:microsoft.com/office/officeart/2008/layout/HexagonCluster"/>
    <dgm:cxn modelId="{0088D8BC-7BF0-824F-866C-3B913B4BE16B}" type="presParOf" srcId="{2674B7CF-1864-8E44-9979-D620007177F8}" destId="{45E7D1E6-5F14-024D-99E9-AF573C7C043C}" srcOrd="0" destOrd="0" presId="urn:microsoft.com/office/officeart/2008/layout/HexagonCluster"/>
    <dgm:cxn modelId="{9DEC41BC-F016-0C40-9D79-BF4F0CA85197}" type="presParOf" srcId="{27A9E67A-5CDF-974C-8D8A-40F99DC089C2}" destId="{B1CDDEFA-BC0E-ED41-A495-CBB503C0BF8C}" srcOrd="20" destOrd="0" presId="urn:microsoft.com/office/officeart/2008/layout/HexagonCluster"/>
    <dgm:cxn modelId="{044C8CC3-5221-F74F-9C63-A30D4FE09C0B}" type="presParOf" srcId="{B1CDDEFA-BC0E-ED41-A495-CBB503C0BF8C}" destId="{345ED9D0-F123-2C4A-8ABB-5386C2CFE03D}" srcOrd="0" destOrd="0" presId="urn:microsoft.com/office/officeart/2008/layout/HexagonCluster"/>
    <dgm:cxn modelId="{13499E31-0E61-9043-853E-94B0B2AE0795}" type="presParOf" srcId="{27A9E67A-5CDF-974C-8D8A-40F99DC089C2}" destId="{FF922A2D-DFDF-CC4B-81C8-9E17931618CA}" srcOrd="21" destOrd="0" presId="urn:microsoft.com/office/officeart/2008/layout/HexagonCluster"/>
    <dgm:cxn modelId="{2100B0BE-B190-DF43-B8BE-099F4DEF3E32}" type="presParOf" srcId="{FF922A2D-DFDF-CC4B-81C8-9E17931618CA}" destId="{1314CEEA-22B6-B547-9AB1-556EFD29D5E4}" srcOrd="0" destOrd="0" presId="urn:microsoft.com/office/officeart/2008/layout/HexagonCluster"/>
    <dgm:cxn modelId="{AEFFE2AC-7A17-3342-9446-6E0F427B2039}" type="presParOf" srcId="{27A9E67A-5CDF-974C-8D8A-40F99DC089C2}" destId="{296BD7FC-D0BF-FE44-B22D-63FC469E6FFC}" srcOrd="22" destOrd="0" presId="urn:microsoft.com/office/officeart/2008/layout/HexagonCluster"/>
    <dgm:cxn modelId="{90797F3D-8A0D-1947-8CB0-C4D61BA99C2B}" type="presParOf" srcId="{296BD7FC-D0BF-FE44-B22D-63FC469E6FFC}" destId="{2669D29C-EC3D-6C40-B24D-AB602A452EC7}" srcOrd="0" destOrd="0" presId="urn:microsoft.com/office/officeart/2008/layout/HexagonCluster"/>
    <dgm:cxn modelId="{DC1C4EAB-3D89-5A4D-A738-9CC8A783493D}" type="presParOf" srcId="{27A9E67A-5CDF-974C-8D8A-40F99DC089C2}" destId="{717A4369-C187-504A-96D8-BBFD31A8AB20}" srcOrd="23" destOrd="0" presId="urn:microsoft.com/office/officeart/2008/layout/HexagonCluster"/>
    <dgm:cxn modelId="{850DFF92-9014-7B4B-99A0-DC12F5C971D1}" type="presParOf" srcId="{717A4369-C187-504A-96D8-BBFD31A8AB20}" destId="{20ECBEFA-BE9D-3F43-B2D6-EF94DD5A2BB7}" srcOrd="0" destOrd="0" presId="urn:microsoft.com/office/officeart/2008/layout/HexagonCluster"/>
    <dgm:cxn modelId="{F57AD9D8-93ED-1C41-A941-C9737317079D}" type="presParOf" srcId="{27A9E67A-5CDF-974C-8D8A-40F99DC089C2}" destId="{4B49BACA-F2B6-114E-8796-1B57ADF4262A}" srcOrd="24" destOrd="0" presId="urn:microsoft.com/office/officeart/2008/layout/HexagonCluster"/>
    <dgm:cxn modelId="{D8A298A4-61BE-5B4A-B219-A3ADE98B427B}" type="presParOf" srcId="{4B49BACA-F2B6-114E-8796-1B57ADF4262A}" destId="{2AA7EC67-6BE3-8443-855A-520262515C90}" srcOrd="0" destOrd="0" presId="urn:microsoft.com/office/officeart/2008/layout/HexagonCluster"/>
    <dgm:cxn modelId="{D62A2581-96E5-FB41-90D1-5FCEEA01D429}" type="presParOf" srcId="{27A9E67A-5CDF-974C-8D8A-40F99DC089C2}" destId="{FFDACBDF-53C6-BC40-B04A-7D5AF0A9869A}" srcOrd="25" destOrd="0" presId="urn:microsoft.com/office/officeart/2008/layout/HexagonCluster"/>
    <dgm:cxn modelId="{ABE974BD-676B-8C47-A8BF-39843A482586}" type="presParOf" srcId="{FFDACBDF-53C6-BC40-B04A-7D5AF0A9869A}" destId="{21FE6202-39B3-364C-A82F-929A13502C18}" srcOrd="0" destOrd="0" presId="urn:microsoft.com/office/officeart/2008/layout/HexagonCluster"/>
    <dgm:cxn modelId="{B433F4F4-53C4-C149-9886-B173FF6F076A}" type="presParOf" srcId="{27A9E67A-5CDF-974C-8D8A-40F99DC089C2}" destId="{89E683D8-30EA-B346-967E-09997733882B}" srcOrd="26" destOrd="0" presId="urn:microsoft.com/office/officeart/2008/layout/HexagonCluster"/>
    <dgm:cxn modelId="{53F7E222-2D66-034E-89E5-EC0CB6FE998E}" type="presParOf" srcId="{89E683D8-30EA-B346-967E-09997733882B}" destId="{52A4C9E1-CBA3-4C47-8190-34EF62AAA1C5}" srcOrd="0" destOrd="0" presId="urn:microsoft.com/office/officeart/2008/layout/HexagonCluster"/>
    <dgm:cxn modelId="{12A96F08-5A0F-CF45-B7DE-1C5841CE0ADB}" type="presParOf" srcId="{27A9E67A-5CDF-974C-8D8A-40F99DC089C2}" destId="{312F9328-981A-744B-A8AB-DFD28D9E1D37}" srcOrd="27" destOrd="0" presId="urn:microsoft.com/office/officeart/2008/layout/HexagonCluster"/>
    <dgm:cxn modelId="{B267E5C6-B07F-B545-BB51-A63D63757133}" type="presParOf" srcId="{312F9328-981A-744B-A8AB-DFD28D9E1D37}" destId="{4FA6D158-A2C1-F34B-AED5-F7329C3C4912}"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E49AB9-D1CA-EB4A-9E46-32603388E141}">
      <dsp:nvSpPr>
        <dsp:cNvPr id="0" name=""/>
        <dsp:cNvSpPr/>
      </dsp:nvSpPr>
      <dsp:spPr>
        <a:xfrm>
          <a:off x="1433476" y="2548996"/>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Pet Food &amp; Supplement</a:t>
          </a:r>
        </a:p>
      </dsp:txBody>
      <dsp:txXfrm>
        <a:off x="1691486" y="2770542"/>
        <a:ext cx="1149745" cy="987258"/>
      </dsp:txXfrm>
    </dsp:sp>
    <dsp:sp modelId="{458D406D-7406-A449-B34B-F113C7D7544F}">
      <dsp:nvSpPr>
        <dsp:cNvPr id="0" name=""/>
        <dsp:cNvSpPr/>
      </dsp:nvSpPr>
      <dsp:spPr>
        <a:xfrm>
          <a:off x="1473221" y="3188421"/>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7FD51C-C7C7-8B4B-B328-051DD11FA63D}">
      <dsp:nvSpPr>
        <dsp:cNvPr id="0" name=""/>
        <dsp:cNvSpPr/>
      </dsp:nvSpPr>
      <dsp:spPr>
        <a:xfrm>
          <a:off x="0" y="1758071"/>
          <a:ext cx="1665764" cy="1430350"/>
        </a:xfrm>
        <a:prstGeom prst="hexagon">
          <a:avLst>
            <a:gd name="adj" fmla="val 25000"/>
            <a:gd name="vf" fmla="val 115470"/>
          </a:avLst>
        </a:prstGeom>
        <a:solidFill>
          <a:srgbClr val="074D4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F3DDDA-0AAC-9F4B-AD8B-0D991CED4AF4}">
      <dsp:nvSpPr>
        <dsp:cNvPr id="0" name=""/>
        <dsp:cNvSpPr/>
      </dsp:nvSpPr>
      <dsp:spPr>
        <a:xfrm>
          <a:off x="1141128" y="2998642"/>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CAC4A7-5387-E745-8B55-6F5E7DDA903D}">
      <dsp:nvSpPr>
        <dsp:cNvPr id="0" name=""/>
        <dsp:cNvSpPr/>
      </dsp:nvSpPr>
      <dsp:spPr>
        <a:xfrm>
          <a:off x="2866952" y="1753758"/>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Fermented Foods</a:t>
          </a:r>
        </a:p>
      </dsp:txBody>
      <dsp:txXfrm>
        <a:off x="3124962" y="1975304"/>
        <a:ext cx="1149745" cy="987258"/>
      </dsp:txXfrm>
    </dsp:sp>
    <dsp:sp modelId="{78AA5E87-F508-E347-8717-0CF185ACECF4}">
      <dsp:nvSpPr>
        <dsp:cNvPr id="0" name=""/>
        <dsp:cNvSpPr/>
      </dsp:nvSpPr>
      <dsp:spPr>
        <a:xfrm>
          <a:off x="4013380" y="2991094"/>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587B1E-D526-CA4C-ADE4-B44B84BE1D47}">
      <dsp:nvSpPr>
        <dsp:cNvPr id="0" name=""/>
        <dsp:cNvSpPr/>
      </dsp:nvSpPr>
      <dsp:spPr>
        <a:xfrm>
          <a:off x="4299546" y="2545761"/>
          <a:ext cx="1665764" cy="1430350"/>
        </a:xfrm>
        <a:prstGeom prst="hexagon">
          <a:avLst>
            <a:gd name="adj" fmla="val 25000"/>
            <a:gd name="vf" fmla="val 115470"/>
          </a:avLst>
        </a:prstGeom>
        <a:solidFill>
          <a:srgbClr val="074D4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1D6EF6-C55F-D843-B321-58CC5FE14990}">
      <dsp:nvSpPr>
        <dsp:cNvPr id="0" name=""/>
        <dsp:cNvSpPr/>
      </dsp:nvSpPr>
      <dsp:spPr>
        <a:xfrm>
          <a:off x="4340174" y="3182491"/>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FBFCCD-E561-9842-8266-F57FC816D69E}">
      <dsp:nvSpPr>
        <dsp:cNvPr id="0" name=""/>
        <dsp:cNvSpPr/>
      </dsp:nvSpPr>
      <dsp:spPr>
        <a:xfrm>
          <a:off x="1433476" y="967685"/>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Pro, Pre, Syn, Post Combination</a:t>
          </a:r>
        </a:p>
      </dsp:txBody>
      <dsp:txXfrm>
        <a:off x="1691486" y="1189231"/>
        <a:ext cx="1149745" cy="987258"/>
      </dsp:txXfrm>
    </dsp:sp>
    <dsp:sp modelId="{27C06A0F-90AB-D442-9F49-601A8B6D72A5}">
      <dsp:nvSpPr>
        <dsp:cNvPr id="0" name=""/>
        <dsp:cNvSpPr/>
      </dsp:nvSpPr>
      <dsp:spPr>
        <a:xfrm>
          <a:off x="2567539" y="987095"/>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C9CDDE-162E-3B4F-BE58-CD42EA5DC53C}">
      <dsp:nvSpPr>
        <dsp:cNvPr id="0" name=""/>
        <dsp:cNvSpPr/>
      </dsp:nvSpPr>
      <dsp:spPr>
        <a:xfrm>
          <a:off x="2866952" y="172447"/>
          <a:ext cx="1665764" cy="1430350"/>
        </a:xfrm>
        <a:prstGeom prst="hexagon">
          <a:avLst>
            <a:gd name="adj" fmla="val 25000"/>
            <a:gd name="vf" fmla="val 115470"/>
          </a:avLst>
        </a:prstGeom>
        <a:solidFill>
          <a:srgbClr val="074D4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87927A-4D82-7040-A656-EC58E1433C99}">
      <dsp:nvSpPr>
        <dsp:cNvPr id="0" name=""/>
        <dsp:cNvSpPr/>
      </dsp:nvSpPr>
      <dsp:spPr>
        <a:xfrm>
          <a:off x="2913763" y="805942"/>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7A0E5A-4299-1946-A351-73777FF6078B}">
      <dsp:nvSpPr>
        <dsp:cNvPr id="0" name=""/>
        <dsp:cNvSpPr/>
      </dsp:nvSpPr>
      <dsp:spPr>
        <a:xfrm>
          <a:off x="4299546" y="964451"/>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Microbiome in Beauty/Skin</a:t>
          </a:r>
        </a:p>
      </dsp:txBody>
      <dsp:txXfrm>
        <a:off x="4557556" y="1185997"/>
        <a:ext cx="1149745" cy="987258"/>
      </dsp:txXfrm>
    </dsp:sp>
    <dsp:sp modelId="{BB7981AB-2416-C74A-A60A-8B0B42DD6B51}">
      <dsp:nvSpPr>
        <dsp:cNvPr id="0" name=""/>
        <dsp:cNvSpPr/>
      </dsp:nvSpPr>
      <dsp:spPr>
        <a:xfrm>
          <a:off x="5740971" y="1598484"/>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478B4E-675B-6D4F-A0B7-E38BAC30EE31}">
      <dsp:nvSpPr>
        <dsp:cNvPr id="0" name=""/>
        <dsp:cNvSpPr/>
      </dsp:nvSpPr>
      <dsp:spPr>
        <a:xfrm>
          <a:off x="5718746" y="1768854"/>
          <a:ext cx="1665764" cy="1430350"/>
        </a:xfrm>
        <a:prstGeom prst="hexagon">
          <a:avLst>
            <a:gd name="adj" fmla="val 25000"/>
            <a:gd name="vf" fmla="val 115470"/>
          </a:avLst>
        </a:prstGeom>
        <a:solidFill>
          <a:srgbClr val="074D4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297A70-3E91-2240-A023-8827BD59EE86}">
      <dsp:nvSpPr>
        <dsp:cNvPr id="0" name=""/>
        <dsp:cNvSpPr/>
      </dsp:nvSpPr>
      <dsp:spPr>
        <a:xfrm>
          <a:off x="6058049" y="1794194"/>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F26913-9D79-CE4E-9211-FA1C6FB9A85C}">
      <dsp:nvSpPr>
        <dsp:cNvPr id="0" name=""/>
        <dsp:cNvSpPr/>
      </dsp:nvSpPr>
      <dsp:spPr>
        <a:xfrm>
          <a:off x="5733022" y="187543"/>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Mental Health</a:t>
          </a:r>
        </a:p>
      </dsp:txBody>
      <dsp:txXfrm>
        <a:off x="5991032" y="409089"/>
        <a:ext cx="1149745" cy="987258"/>
      </dsp:txXfrm>
    </dsp:sp>
    <dsp:sp modelId="{D3B1F47A-5AAB-8F43-A59B-32C096637B4D}">
      <dsp:nvSpPr>
        <dsp:cNvPr id="0" name=""/>
        <dsp:cNvSpPr/>
      </dsp:nvSpPr>
      <dsp:spPr>
        <a:xfrm>
          <a:off x="7174448" y="828586"/>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0F5953-E3C5-914D-AEB5-DC0028ED9892}">
      <dsp:nvSpPr>
        <dsp:cNvPr id="0" name=""/>
        <dsp:cNvSpPr/>
      </dsp:nvSpPr>
      <dsp:spPr>
        <a:xfrm>
          <a:off x="7166499" y="985477"/>
          <a:ext cx="1665764" cy="1430350"/>
        </a:xfrm>
        <a:prstGeom prst="hexagon">
          <a:avLst>
            <a:gd name="adj" fmla="val 25000"/>
            <a:gd name="vf" fmla="val 115470"/>
          </a:avLst>
        </a:prstGeom>
        <a:solidFill>
          <a:srgbClr val="074D4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E7D1E6-5F14-024D-99E9-AF573C7C043C}">
      <dsp:nvSpPr>
        <dsp:cNvPr id="0" name=""/>
        <dsp:cNvSpPr/>
      </dsp:nvSpPr>
      <dsp:spPr>
        <a:xfrm>
          <a:off x="7498592" y="1017287"/>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5ED9D0-F123-2C4A-8ABB-5386C2CFE03D}">
      <dsp:nvSpPr>
        <dsp:cNvPr id="0" name=""/>
        <dsp:cNvSpPr/>
      </dsp:nvSpPr>
      <dsp:spPr>
        <a:xfrm>
          <a:off x="7166499" y="2564092"/>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Energy &amp; Vitality</a:t>
          </a:r>
        </a:p>
      </dsp:txBody>
      <dsp:txXfrm>
        <a:off x="7424509" y="2785638"/>
        <a:ext cx="1149745" cy="987258"/>
      </dsp:txXfrm>
    </dsp:sp>
    <dsp:sp modelId="{1314CEEA-22B6-B547-9AB1-556EFD29D5E4}">
      <dsp:nvSpPr>
        <dsp:cNvPr id="0" name=""/>
        <dsp:cNvSpPr/>
      </dsp:nvSpPr>
      <dsp:spPr>
        <a:xfrm>
          <a:off x="7496825" y="3817064"/>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69D29C-EC3D-6C40-B24D-AB602A452EC7}">
      <dsp:nvSpPr>
        <dsp:cNvPr id="0" name=""/>
        <dsp:cNvSpPr/>
      </dsp:nvSpPr>
      <dsp:spPr>
        <a:xfrm>
          <a:off x="5733022" y="3347469"/>
          <a:ext cx="1665764" cy="1430350"/>
        </a:xfrm>
        <a:prstGeom prst="hexagon">
          <a:avLst>
            <a:gd name="adj" fmla="val 25000"/>
            <a:gd name="vf" fmla="val 115470"/>
          </a:avLst>
        </a:prstGeom>
        <a:solidFill>
          <a:srgbClr val="074D4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ECBEFA-BE9D-3F43-B2D6-EF94DD5A2BB7}">
      <dsp:nvSpPr>
        <dsp:cNvPr id="0" name=""/>
        <dsp:cNvSpPr/>
      </dsp:nvSpPr>
      <dsp:spPr>
        <a:xfrm>
          <a:off x="7187696" y="3975033"/>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A7EC67-6BE3-8443-855A-520262515C90}">
      <dsp:nvSpPr>
        <dsp:cNvPr id="0" name=""/>
        <dsp:cNvSpPr/>
      </dsp:nvSpPr>
      <dsp:spPr>
        <a:xfrm>
          <a:off x="2865186" y="3338303"/>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Mycelium / Mushroom</a:t>
          </a:r>
        </a:p>
      </dsp:txBody>
      <dsp:txXfrm>
        <a:off x="3123196" y="3559849"/>
        <a:ext cx="1149745" cy="987258"/>
      </dsp:txXfrm>
    </dsp:sp>
    <dsp:sp modelId="{21FE6202-39B3-364C-A82F-929A13502C18}">
      <dsp:nvSpPr>
        <dsp:cNvPr id="0" name=""/>
        <dsp:cNvSpPr/>
      </dsp:nvSpPr>
      <dsp:spPr>
        <a:xfrm>
          <a:off x="2912880" y="3972337"/>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A4C9E1-CBA3-4C47-8190-34EF62AAA1C5}">
      <dsp:nvSpPr>
        <dsp:cNvPr id="0" name=""/>
        <dsp:cNvSpPr/>
      </dsp:nvSpPr>
      <dsp:spPr>
        <a:xfrm>
          <a:off x="1432593" y="4133541"/>
          <a:ext cx="1665764" cy="1430350"/>
        </a:xfrm>
        <a:prstGeom prst="hexagon">
          <a:avLst>
            <a:gd name="adj" fmla="val 25000"/>
            <a:gd name="vf" fmla="val 115470"/>
          </a:avLst>
        </a:prstGeom>
        <a:solidFill>
          <a:srgbClr val="074D4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A6D158-A2C1-F34B-AED5-F7329C3C4912}">
      <dsp:nvSpPr>
        <dsp:cNvPr id="0" name=""/>
        <dsp:cNvSpPr/>
      </dsp:nvSpPr>
      <dsp:spPr>
        <a:xfrm>
          <a:off x="2565772" y="4153490"/>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398AC5-F87A-4F6F-8042-0D84174CDDE4}" type="datetimeFigureOut">
              <a:rPr lang="en-US" smtClean="0"/>
              <a:t>7/10/23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40776B-2733-4171-9813-489C972CF6D3}" type="slidenum">
              <a:rPr lang="en-US" smtClean="0"/>
              <a:t>‹#›</a:t>
            </a:fld>
            <a:endParaRPr lang="en-US"/>
          </a:p>
        </p:txBody>
      </p:sp>
    </p:spTree>
    <p:extLst>
      <p:ext uri="{BB962C8B-B14F-4D97-AF65-F5344CB8AC3E}">
        <p14:creationId xmlns:p14="http://schemas.microsoft.com/office/powerpoint/2010/main" val="2876645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D0FB84-D158-4846-A447-FF19330F62ED}" type="datetimeFigureOut">
              <a:rPr lang="en-US" smtClean="0"/>
              <a:t>7/10/23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7A85F4-D1C0-4D5D-A99E-80ECF0E2412C}" type="slidenum">
              <a:rPr lang="en-US" smtClean="0"/>
              <a:t>‹#›</a:t>
            </a:fld>
            <a:endParaRPr lang="en-US"/>
          </a:p>
        </p:txBody>
      </p:sp>
    </p:spTree>
    <p:extLst>
      <p:ext uri="{BB962C8B-B14F-4D97-AF65-F5344CB8AC3E}">
        <p14:creationId xmlns:p14="http://schemas.microsoft.com/office/powerpoint/2010/main" val="2771319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7A85F4-D1C0-4D5D-A99E-80ECF0E2412C}" type="slidenum">
              <a:rPr lang="en-US" smtClean="0"/>
              <a:t>1</a:t>
            </a:fld>
            <a:endParaRPr lang="en-US"/>
          </a:p>
        </p:txBody>
      </p:sp>
    </p:spTree>
    <p:extLst>
      <p:ext uri="{BB962C8B-B14F-4D97-AF65-F5344CB8AC3E}">
        <p14:creationId xmlns:p14="http://schemas.microsoft.com/office/powerpoint/2010/main" val="1360057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7A85F4-D1C0-4D5D-A99E-80ECF0E2412C}" type="slidenum">
              <a:rPr lang="en-US" smtClean="0"/>
              <a:t>7</a:t>
            </a:fld>
            <a:endParaRPr lang="en-US"/>
          </a:p>
        </p:txBody>
      </p:sp>
    </p:spTree>
    <p:extLst>
      <p:ext uri="{BB962C8B-B14F-4D97-AF65-F5344CB8AC3E}">
        <p14:creationId xmlns:p14="http://schemas.microsoft.com/office/powerpoint/2010/main" val="91035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707155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857750" y="2952750"/>
            <a:ext cx="2476500" cy="2476500"/>
          </a:xfrm>
          <a:custGeom>
            <a:avLst/>
            <a:gdLst>
              <a:gd name="connsiteX0" fmla="*/ 0 w 2476500"/>
              <a:gd name="connsiteY0" fmla="*/ 0 h 2476500"/>
              <a:gd name="connsiteX1" fmla="*/ 247650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0"/>
                </a:moveTo>
                <a:lnTo>
                  <a:pt x="2476500" y="0"/>
                </a:lnTo>
                <a:lnTo>
                  <a:pt x="2476500" y="2476500"/>
                </a:lnTo>
                <a:lnTo>
                  <a:pt x="0" y="247650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450620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872838"/>
            <a:ext cx="1482436" cy="5112327"/>
          </a:xfrm>
          <a:custGeom>
            <a:avLst/>
            <a:gdLst>
              <a:gd name="connsiteX0" fmla="*/ 0 w 1482436"/>
              <a:gd name="connsiteY0" fmla="*/ 0 h 5112327"/>
              <a:gd name="connsiteX1" fmla="*/ 1482436 w 1482436"/>
              <a:gd name="connsiteY1" fmla="*/ 0 h 5112327"/>
              <a:gd name="connsiteX2" fmla="*/ 1482436 w 1482436"/>
              <a:gd name="connsiteY2" fmla="*/ 5112327 h 5112327"/>
              <a:gd name="connsiteX3" fmla="*/ 0 w 1482436"/>
              <a:gd name="connsiteY3" fmla="*/ 5112327 h 5112327"/>
            </a:gdLst>
            <a:ahLst/>
            <a:cxnLst>
              <a:cxn ang="0">
                <a:pos x="connsiteX0" y="connsiteY0"/>
              </a:cxn>
              <a:cxn ang="0">
                <a:pos x="connsiteX1" y="connsiteY1"/>
              </a:cxn>
              <a:cxn ang="0">
                <a:pos x="connsiteX2" y="connsiteY2"/>
              </a:cxn>
              <a:cxn ang="0">
                <a:pos x="connsiteX3" y="connsiteY3"/>
              </a:cxn>
            </a:cxnLst>
            <a:rect l="l" t="t" r="r" b="b"/>
            <a:pathLst>
              <a:path w="1482436" h="5112327">
                <a:moveTo>
                  <a:pt x="0" y="0"/>
                </a:moveTo>
                <a:lnTo>
                  <a:pt x="1482436" y="0"/>
                </a:lnTo>
                <a:lnTo>
                  <a:pt x="1482436" y="5112327"/>
                </a:lnTo>
                <a:lnTo>
                  <a:pt x="0" y="5112327"/>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211252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558972" y="3304855"/>
            <a:ext cx="6633029" cy="2762116"/>
          </a:xfrm>
          <a:custGeom>
            <a:avLst/>
            <a:gdLst>
              <a:gd name="connsiteX0" fmla="*/ 0 w 6633029"/>
              <a:gd name="connsiteY0" fmla="*/ 0 h 2762116"/>
              <a:gd name="connsiteX1" fmla="*/ 6633029 w 6633029"/>
              <a:gd name="connsiteY1" fmla="*/ 0 h 2762116"/>
              <a:gd name="connsiteX2" fmla="*/ 6633029 w 6633029"/>
              <a:gd name="connsiteY2" fmla="*/ 2762116 h 2762116"/>
              <a:gd name="connsiteX3" fmla="*/ 0 w 6633029"/>
              <a:gd name="connsiteY3" fmla="*/ 2762116 h 2762116"/>
            </a:gdLst>
            <a:ahLst/>
            <a:cxnLst>
              <a:cxn ang="0">
                <a:pos x="connsiteX0" y="connsiteY0"/>
              </a:cxn>
              <a:cxn ang="0">
                <a:pos x="connsiteX1" y="connsiteY1"/>
              </a:cxn>
              <a:cxn ang="0">
                <a:pos x="connsiteX2" y="connsiteY2"/>
              </a:cxn>
              <a:cxn ang="0">
                <a:pos x="connsiteX3" y="connsiteY3"/>
              </a:cxn>
            </a:cxnLst>
            <a:rect l="l" t="t" r="r" b="b"/>
            <a:pathLst>
              <a:path w="6633029" h="2762116">
                <a:moveTo>
                  <a:pt x="0" y="0"/>
                </a:moveTo>
                <a:lnTo>
                  <a:pt x="6633029" y="0"/>
                </a:lnTo>
                <a:lnTo>
                  <a:pt x="6633029" y="2762116"/>
                </a:lnTo>
                <a:lnTo>
                  <a:pt x="0" y="2762116"/>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887393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918029"/>
            <a:ext cx="5950857" cy="5021942"/>
          </a:xfrm>
          <a:custGeom>
            <a:avLst/>
            <a:gdLst>
              <a:gd name="connsiteX0" fmla="*/ 0 w 2554514"/>
              <a:gd name="connsiteY0" fmla="*/ 0 h 5021942"/>
              <a:gd name="connsiteX1" fmla="*/ 2554514 w 2554514"/>
              <a:gd name="connsiteY1" fmla="*/ 0 h 5021942"/>
              <a:gd name="connsiteX2" fmla="*/ 2554514 w 2554514"/>
              <a:gd name="connsiteY2" fmla="*/ 5021942 h 5021942"/>
              <a:gd name="connsiteX3" fmla="*/ 0 w 2554514"/>
              <a:gd name="connsiteY3" fmla="*/ 5021942 h 5021942"/>
            </a:gdLst>
            <a:ahLst/>
            <a:cxnLst>
              <a:cxn ang="0">
                <a:pos x="connsiteX0" y="connsiteY0"/>
              </a:cxn>
              <a:cxn ang="0">
                <a:pos x="connsiteX1" y="connsiteY1"/>
              </a:cxn>
              <a:cxn ang="0">
                <a:pos x="connsiteX2" y="connsiteY2"/>
              </a:cxn>
              <a:cxn ang="0">
                <a:pos x="connsiteX3" y="connsiteY3"/>
              </a:cxn>
            </a:cxnLst>
            <a:rect l="l" t="t" r="r" b="b"/>
            <a:pathLst>
              <a:path w="2554514" h="5021942">
                <a:moveTo>
                  <a:pt x="0" y="0"/>
                </a:moveTo>
                <a:lnTo>
                  <a:pt x="2554514" y="0"/>
                </a:lnTo>
                <a:lnTo>
                  <a:pt x="2554514" y="5021942"/>
                </a:lnTo>
                <a:lnTo>
                  <a:pt x="0" y="5021942"/>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79379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5370286" y="3875314"/>
            <a:ext cx="4499428" cy="2409372"/>
          </a:xfrm>
          <a:custGeom>
            <a:avLst/>
            <a:gdLst>
              <a:gd name="connsiteX0" fmla="*/ 0 w 2554514"/>
              <a:gd name="connsiteY0" fmla="*/ 0 h 2409372"/>
              <a:gd name="connsiteX1" fmla="*/ 2554514 w 2554514"/>
              <a:gd name="connsiteY1" fmla="*/ 0 h 2409372"/>
              <a:gd name="connsiteX2" fmla="*/ 2554514 w 2554514"/>
              <a:gd name="connsiteY2" fmla="*/ 2409372 h 2409372"/>
              <a:gd name="connsiteX3" fmla="*/ 0 w 2554514"/>
              <a:gd name="connsiteY3" fmla="*/ 2409372 h 2409372"/>
            </a:gdLst>
            <a:ahLst/>
            <a:cxnLst>
              <a:cxn ang="0">
                <a:pos x="connsiteX0" y="connsiteY0"/>
              </a:cxn>
              <a:cxn ang="0">
                <a:pos x="connsiteX1" y="connsiteY1"/>
              </a:cxn>
              <a:cxn ang="0">
                <a:pos x="connsiteX2" y="connsiteY2"/>
              </a:cxn>
              <a:cxn ang="0">
                <a:pos x="connsiteX3" y="connsiteY3"/>
              </a:cxn>
            </a:cxnLst>
            <a:rect l="l" t="t" r="r" b="b"/>
            <a:pathLst>
              <a:path w="2554514" h="2409372">
                <a:moveTo>
                  <a:pt x="0" y="0"/>
                </a:moveTo>
                <a:lnTo>
                  <a:pt x="2554514" y="0"/>
                </a:lnTo>
                <a:lnTo>
                  <a:pt x="2554514" y="2409372"/>
                </a:lnTo>
                <a:lnTo>
                  <a:pt x="0" y="2409372"/>
                </a:lnTo>
                <a:close/>
              </a:path>
            </a:pathLst>
          </a:custGeom>
          <a:pattFill prst="pct20">
            <a:fgClr>
              <a:schemeClr val="accent1"/>
            </a:fgClr>
            <a:bgClr>
              <a:schemeClr val="bg1"/>
            </a:bgClr>
          </a:pattFill>
        </p:spPr>
        <p:txBody>
          <a:bodyPr wrap="square">
            <a:noAutofit/>
          </a:bodyPr>
          <a:lstStyle/>
          <a:p>
            <a:endParaRPr lang="en-US"/>
          </a:p>
        </p:txBody>
      </p:sp>
      <p:sp>
        <p:nvSpPr>
          <p:cNvPr id="12" name="Picture Placeholder 11"/>
          <p:cNvSpPr>
            <a:spLocks noGrp="1"/>
          </p:cNvSpPr>
          <p:nvPr>
            <p:ph type="pic" sz="quarter" idx="12"/>
          </p:nvPr>
        </p:nvSpPr>
        <p:spPr>
          <a:xfrm>
            <a:off x="2685143" y="3875314"/>
            <a:ext cx="2554514" cy="2409372"/>
          </a:xfrm>
          <a:custGeom>
            <a:avLst/>
            <a:gdLst>
              <a:gd name="connsiteX0" fmla="*/ 0 w 2554514"/>
              <a:gd name="connsiteY0" fmla="*/ 0 h 2409372"/>
              <a:gd name="connsiteX1" fmla="*/ 2554514 w 2554514"/>
              <a:gd name="connsiteY1" fmla="*/ 0 h 2409372"/>
              <a:gd name="connsiteX2" fmla="*/ 2554514 w 2554514"/>
              <a:gd name="connsiteY2" fmla="*/ 2409372 h 2409372"/>
              <a:gd name="connsiteX3" fmla="*/ 0 w 2554514"/>
              <a:gd name="connsiteY3" fmla="*/ 2409372 h 2409372"/>
            </a:gdLst>
            <a:ahLst/>
            <a:cxnLst>
              <a:cxn ang="0">
                <a:pos x="connsiteX0" y="connsiteY0"/>
              </a:cxn>
              <a:cxn ang="0">
                <a:pos x="connsiteX1" y="connsiteY1"/>
              </a:cxn>
              <a:cxn ang="0">
                <a:pos x="connsiteX2" y="connsiteY2"/>
              </a:cxn>
              <a:cxn ang="0">
                <a:pos x="connsiteX3" y="connsiteY3"/>
              </a:cxn>
            </a:cxnLst>
            <a:rect l="l" t="t" r="r" b="b"/>
            <a:pathLst>
              <a:path w="2554514" h="2409372">
                <a:moveTo>
                  <a:pt x="0" y="0"/>
                </a:moveTo>
                <a:lnTo>
                  <a:pt x="2554514" y="0"/>
                </a:lnTo>
                <a:lnTo>
                  <a:pt x="2554514" y="2409372"/>
                </a:lnTo>
                <a:lnTo>
                  <a:pt x="0" y="2409372"/>
                </a:lnTo>
                <a:close/>
              </a:path>
            </a:pathLst>
          </a:custGeom>
          <a:pattFill prst="pct20">
            <a:fgClr>
              <a:schemeClr val="accent1"/>
            </a:fgClr>
            <a:bgClr>
              <a:schemeClr val="bg1"/>
            </a:bgClr>
          </a:pattFill>
        </p:spPr>
        <p:txBody>
          <a:bodyPr wrap="square">
            <a:noAutofit/>
          </a:bodyPr>
          <a:lstStyle/>
          <a:p>
            <a:endParaRPr lang="en-US"/>
          </a:p>
        </p:txBody>
      </p:sp>
      <p:sp>
        <p:nvSpPr>
          <p:cNvPr id="10" name="Picture Placeholder 9"/>
          <p:cNvSpPr>
            <a:spLocks noGrp="1"/>
          </p:cNvSpPr>
          <p:nvPr>
            <p:ph type="pic" sz="quarter" idx="11"/>
          </p:nvPr>
        </p:nvSpPr>
        <p:spPr>
          <a:xfrm>
            <a:off x="0" y="3875314"/>
            <a:ext cx="2554514" cy="2409372"/>
          </a:xfrm>
          <a:custGeom>
            <a:avLst/>
            <a:gdLst>
              <a:gd name="connsiteX0" fmla="*/ 0 w 2554514"/>
              <a:gd name="connsiteY0" fmla="*/ 0 h 2409372"/>
              <a:gd name="connsiteX1" fmla="*/ 2554514 w 2554514"/>
              <a:gd name="connsiteY1" fmla="*/ 0 h 2409372"/>
              <a:gd name="connsiteX2" fmla="*/ 2554514 w 2554514"/>
              <a:gd name="connsiteY2" fmla="*/ 2409372 h 2409372"/>
              <a:gd name="connsiteX3" fmla="*/ 0 w 2554514"/>
              <a:gd name="connsiteY3" fmla="*/ 2409372 h 2409372"/>
            </a:gdLst>
            <a:ahLst/>
            <a:cxnLst>
              <a:cxn ang="0">
                <a:pos x="connsiteX0" y="connsiteY0"/>
              </a:cxn>
              <a:cxn ang="0">
                <a:pos x="connsiteX1" y="connsiteY1"/>
              </a:cxn>
              <a:cxn ang="0">
                <a:pos x="connsiteX2" y="connsiteY2"/>
              </a:cxn>
              <a:cxn ang="0">
                <a:pos x="connsiteX3" y="connsiteY3"/>
              </a:cxn>
            </a:cxnLst>
            <a:rect l="l" t="t" r="r" b="b"/>
            <a:pathLst>
              <a:path w="2554514" h="2409372">
                <a:moveTo>
                  <a:pt x="0" y="0"/>
                </a:moveTo>
                <a:lnTo>
                  <a:pt x="2554514" y="0"/>
                </a:lnTo>
                <a:lnTo>
                  <a:pt x="2554514" y="2409372"/>
                </a:lnTo>
                <a:lnTo>
                  <a:pt x="0" y="2409372"/>
                </a:lnTo>
                <a:close/>
              </a:path>
            </a:pathLst>
          </a:custGeom>
          <a:pattFill prst="pct20">
            <a:fgClr>
              <a:schemeClr val="accent1"/>
            </a:fgClr>
            <a:bgClr>
              <a:schemeClr val="bg1"/>
            </a:bgClr>
          </a:pattFill>
        </p:spPr>
        <p:txBody>
          <a:bodyPr wrap="square">
            <a:noAutofit/>
          </a:bodyPr>
          <a:lstStyle/>
          <a:p>
            <a:endParaRPr lang="en-US"/>
          </a:p>
        </p:txBody>
      </p:sp>
      <p:sp>
        <p:nvSpPr>
          <p:cNvPr id="8" name="Picture Placeholder 7"/>
          <p:cNvSpPr>
            <a:spLocks noGrp="1"/>
          </p:cNvSpPr>
          <p:nvPr>
            <p:ph type="pic" sz="quarter" idx="10"/>
          </p:nvPr>
        </p:nvSpPr>
        <p:spPr>
          <a:xfrm>
            <a:off x="0" y="870858"/>
            <a:ext cx="4020456" cy="2873829"/>
          </a:xfrm>
          <a:custGeom>
            <a:avLst/>
            <a:gdLst>
              <a:gd name="connsiteX0" fmla="*/ 0 w 4020456"/>
              <a:gd name="connsiteY0" fmla="*/ 0 h 2873829"/>
              <a:gd name="connsiteX1" fmla="*/ 4020456 w 4020456"/>
              <a:gd name="connsiteY1" fmla="*/ 0 h 2873829"/>
              <a:gd name="connsiteX2" fmla="*/ 4020456 w 4020456"/>
              <a:gd name="connsiteY2" fmla="*/ 2873829 h 2873829"/>
              <a:gd name="connsiteX3" fmla="*/ 0 w 4020456"/>
              <a:gd name="connsiteY3" fmla="*/ 2873829 h 2873829"/>
            </a:gdLst>
            <a:ahLst/>
            <a:cxnLst>
              <a:cxn ang="0">
                <a:pos x="connsiteX0" y="connsiteY0"/>
              </a:cxn>
              <a:cxn ang="0">
                <a:pos x="connsiteX1" y="connsiteY1"/>
              </a:cxn>
              <a:cxn ang="0">
                <a:pos x="connsiteX2" y="connsiteY2"/>
              </a:cxn>
              <a:cxn ang="0">
                <a:pos x="connsiteX3" y="connsiteY3"/>
              </a:cxn>
            </a:cxnLst>
            <a:rect l="l" t="t" r="r" b="b"/>
            <a:pathLst>
              <a:path w="4020456" h="2873829">
                <a:moveTo>
                  <a:pt x="0" y="0"/>
                </a:moveTo>
                <a:lnTo>
                  <a:pt x="4020456" y="0"/>
                </a:lnTo>
                <a:lnTo>
                  <a:pt x="4020456" y="2873829"/>
                </a:lnTo>
                <a:lnTo>
                  <a:pt x="0" y="2873829"/>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626164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522515" y="3701144"/>
            <a:ext cx="3455272" cy="2521857"/>
          </a:xfrm>
          <a:custGeom>
            <a:avLst/>
            <a:gdLst>
              <a:gd name="connsiteX0" fmla="*/ 0 w 3455272"/>
              <a:gd name="connsiteY0" fmla="*/ 0 h 2521857"/>
              <a:gd name="connsiteX1" fmla="*/ 3455272 w 3455272"/>
              <a:gd name="connsiteY1" fmla="*/ 0 h 2521857"/>
              <a:gd name="connsiteX2" fmla="*/ 3455272 w 3455272"/>
              <a:gd name="connsiteY2" fmla="*/ 2521857 h 2521857"/>
              <a:gd name="connsiteX3" fmla="*/ 0 w 3455272"/>
              <a:gd name="connsiteY3" fmla="*/ 2521857 h 2521857"/>
            </a:gdLst>
            <a:ahLst/>
            <a:cxnLst>
              <a:cxn ang="0">
                <a:pos x="connsiteX0" y="connsiteY0"/>
              </a:cxn>
              <a:cxn ang="0">
                <a:pos x="connsiteX1" y="connsiteY1"/>
              </a:cxn>
              <a:cxn ang="0">
                <a:pos x="connsiteX2" y="connsiteY2"/>
              </a:cxn>
              <a:cxn ang="0">
                <a:pos x="connsiteX3" y="connsiteY3"/>
              </a:cxn>
            </a:cxnLst>
            <a:rect l="l" t="t" r="r" b="b"/>
            <a:pathLst>
              <a:path w="3455272" h="2521857">
                <a:moveTo>
                  <a:pt x="0" y="0"/>
                </a:moveTo>
                <a:lnTo>
                  <a:pt x="3455272" y="0"/>
                </a:lnTo>
                <a:lnTo>
                  <a:pt x="3455272" y="2521857"/>
                </a:lnTo>
                <a:lnTo>
                  <a:pt x="0" y="2521857"/>
                </a:lnTo>
                <a:close/>
              </a:path>
            </a:pathLst>
          </a:custGeom>
          <a:pattFill prst="pct20">
            <a:fgClr>
              <a:schemeClr val="accent1"/>
            </a:fgClr>
            <a:bgClr>
              <a:schemeClr val="bg1"/>
            </a:bgClr>
          </a:pattFill>
        </p:spPr>
        <p:txBody>
          <a:bodyPr wrap="square">
            <a:noAutofit/>
          </a:bodyPr>
          <a:lstStyle/>
          <a:p>
            <a:endParaRPr lang="en-US"/>
          </a:p>
        </p:txBody>
      </p:sp>
      <p:sp>
        <p:nvSpPr>
          <p:cNvPr id="9" name="Picture Placeholder 8"/>
          <p:cNvSpPr>
            <a:spLocks noGrp="1"/>
          </p:cNvSpPr>
          <p:nvPr>
            <p:ph type="pic" sz="quarter" idx="11"/>
          </p:nvPr>
        </p:nvSpPr>
        <p:spPr>
          <a:xfrm>
            <a:off x="4296229" y="3701144"/>
            <a:ext cx="3455272" cy="2521857"/>
          </a:xfrm>
          <a:custGeom>
            <a:avLst/>
            <a:gdLst>
              <a:gd name="connsiteX0" fmla="*/ 0 w 3455272"/>
              <a:gd name="connsiteY0" fmla="*/ 0 h 2521857"/>
              <a:gd name="connsiteX1" fmla="*/ 3455272 w 3455272"/>
              <a:gd name="connsiteY1" fmla="*/ 0 h 2521857"/>
              <a:gd name="connsiteX2" fmla="*/ 3455272 w 3455272"/>
              <a:gd name="connsiteY2" fmla="*/ 2521857 h 2521857"/>
              <a:gd name="connsiteX3" fmla="*/ 0 w 3455272"/>
              <a:gd name="connsiteY3" fmla="*/ 2521857 h 2521857"/>
            </a:gdLst>
            <a:ahLst/>
            <a:cxnLst>
              <a:cxn ang="0">
                <a:pos x="connsiteX0" y="connsiteY0"/>
              </a:cxn>
              <a:cxn ang="0">
                <a:pos x="connsiteX1" y="connsiteY1"/>
              </a:cxn>
              <a:cxn ang="0">
                <a:pos x="connsiteX2" y="connsiteY2"/>
              </a:cxn>
              <a:cxn ang="0">
                <a:pos x="connsiteX3" y="connsiteY3"/>
              </a:cxn>
            </a:cxnLst>
            <a:rect l="l" t="t" r="r" b="b"/>
            <a:pathLst>
              <a:path w="3455272" h="2521857">
                <a:moveTo>
                  <a:pt x="0" y="0"/>
                </a:moveTo>
                <a:lnTo>
                  <a:pt x="3455272" y="0"/>
                </a:lnTo>
                <a:lnTo>
                  <a:pt x="3455272" y="2521857"/>
                </a:lnTo>
                <a:lnTo>
                  <a:pt x="0" y="2521857"/>
                </a:lnTo>
                <a:close/>
              </a:path>
            </a:pathLst>
          </a:custGeom>
          <a:pattFill prst="pct20">
            <a:fgClr>
              <a:schemeClr val="accent1"/>
            </a:fgClr>
            <a:bgClr>
              <a:schemeClr val="bg1"/>
            </a:bgClr>
          </a:pattFill>
        </p:spPr>
        <p:txBody>
          <a:bodyPr wrap="square">
            <a:noAutofit/>
          </a:bodyPr>
          <a:lstStyle/>
          <a:p>
            <a:endParaRPr lang="en-US"/>
          </a:p>
        </p:txBody>
      </p:sp>
      <p:sp>
        <p:nvSpPr>
          <p:cNvPr id="7" name="Picture Placeholder 6"/>
          <p:cNvSpPr>
            <a:spLocks noGrp="1"/>
          </p:cNvSpPr>
          <p:nvPr>
            <p:ph type="pic" sz="quarter" idx="10"/>
          </p:nvPr>
        </p:nvSpPr>
        <p:spPr>
          <a:xfrm>
            <a:off x="8069944" y="635000"/>
            <a:ext cx="4122057" cy="5588000"/>
          </a:xfrm>
          <a:custGeom>
            <a:avLst/>
            <a:gdLst>
              <a:gd name="connsiteX0" fmla="*/ 0 w 4122057"/>
              <a:gd name="connsiteY0" fmla="*/ 0 h 5588000"/>
              <a:gd name="connsiteX1" fmla="*/ 4122057 w 4122057"/>
              <a:gd name="connsiteY1" fmla="*/ 0 h 5588000"/>
              <a:gd name="connsiteX2" fmla="*/ 4122057 w 4122057"/>
              <a:gd name="connsiteY2" fmla="*/ 5588000 h 5588000"/>
              <a:gd name="connsiteX3" fmla="*/ 0 w 4122057"/>
              <a:gd name="connsiteY3" fmla="*/ 5588000 h 5588000"/>
            </a:gdLst>
            <a:ahLst/>
            <a:cxnLst>
              <a:cxn ang="0">
                <a:pos x="connsiteX0" y="connsiteY0"/>
              </a:cxn>
              <a:cxn ang="0">
                <a:pos x="connsiteX1" y="connsiteY1"/>
              </a:cxn>
              <a:cxn ang="0">
                <a:pos x="connsiteX2" y="connsiteY2"/>
              </a:cxn>
              <a:cxn ang="0">
                <a:pos x="connsiteX3" y="connsiteY3"/>
              </a:cxn>
            </a:cxnLst>
            <a:rect l="l" t="t" r="r" b="b"/>
            <a:pathLst>
              <a:path w="4122057" h="5588000">
                <a:moveTo>
                  <a:pt x="0" y="0"/>
                </a:moveTo>
                <a:lnTo>
                  <a:pt x="4122057" y="0"/>
                </a:lnTo>
                <a:lnTo>
                  <a:pt x="4122057" y="5588000"/>
                </a:lnTo>
                <a:lnTo>
                  <a:pt x="0" y="558800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838263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1" y="3458029"/>
            <a:ext cx="4296229" cy="2728686"/>
          </a:xfrm>
          <a:custGeom>
            <a:avLst/>
            <a:gdLst>
              <a:gd name="connsiteX0" fmla="*/ 0 w 4296229"/>
              <a:gd name="connsiteY0" fmla="*/ 0 h 2728686"/>
              <a:gd name="connsiteX1" fmla="*/ 4296229 w 4296229"/>
              <a:gd name="connsiteY1" fmla="*/ 0 h 2728686"/>
              <a:gd name="connsiteX2" fmla="*/ 4296229 w 4296229"/>
              <a:gd name="connsiteY2" fmla="*/ 2728686 h 2728686"/>
              <a:gd name="connsiteX3" fmla="*/ 0 w 4296229"/>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4296229" h="2728686">
                <a:moveTo>
                  <a:pt x="0" y="0"/>
                </a:moveTo>
                <a:lnTo>
                  <a:pt x="4296229" y="0"/>
                </a:lnTo>
                <a:lnTo>
                  <a:pt x="4296229" y="2728686"/>
                </a:lnTo>
                <a:lnTo>
                  <a:pt x="0" y="2728686"/>
                </a:lnTo>
                <a:close/>
              </a:path>
            </a:pathLst>
          </a:custGeom>
          <a:pattFill prst="pct20">
            <a:fgClr>
              <a:schemeClr val="accent1"/>
            </a:fgClr>
            <a:bgClr>
              <a:schemeClr val="bg1"/>
            </a:bgClr>
          </a:pattFill>
        </p:spPr>
        <p:txBody>
          <a:bodyPr wrap="square">
            <a:noAutofit/>
          </a:bodyPr>
          <a:lstStyle/>
          <a:p>
            <a:endParaRPr lang="en-US"/>
          </a:p>
        </p:txBody>
      </p:sp>
      <p:sp>
        <p:nvSpPr>
          <p:cNvPr id="12" name="Picture Placeholder 11"/>
          <p:cNvSpPr>
            <a:spLocks noGrp="1"/>
          </p:cNvSpPr>
          <p:nvPr>
            <p:ph type="pic" sz="quarter" idx="12"/>
          </p:nvPr>
        </p:nvSpPr>
        <p:spPr>
          <a:xfrm>
            <a:off x="6328229" y="671286"/>
            <a:ext cx="3106057" cy="2728686"/>
          </a:xfrm>
          <a:custGeom>
            <a:avLst/>
            <a:gdLst>
              <a:gd name="connsiteX0" fmla="*/ 0 w 3106057"/>
              <a:gd name="connsiteY0" fmla="*/ 0 h 2728686"/>
              <a:gd name="connsiteX1" fmla="*/ 3106057 w 3106057"/>
              <a:gd name="connsiteY1" fmla="*/ 0 h 2728686"/>
              <a:gd name="connsiteX2" fmla="*/ 3106057 w 3106057"/>
              <a:gd name="connsiteY2" fmla="*/ 2728686 h 2728686"/>
              <a:gd name="connsiteX3" fmla="*/ 0 w 3106057"/>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3106057" h="2728686">
                <a:moveTo>
                  <a:pt x="0" y="0"/>
                </a:moveTo>
                <a:lnTo>
                  <a:pt x="3106057" y="0"/>
                </a:lnTo>
                <a:lnTo>
                  <a:pt x="3106057" y="2728686"/>
                </a:lnTo>
                <a:lnTo>
                  <a:pt x="0" y="2728686"/>
                </a:lnTo>
                <a:close/>
              </a:path>
            </a:pathLst>
          </a:custGeom>
          <a:pattFill prst="pct20">
            <a:fgClr>
              <a:schemeClr val="accent1"/>
            </a:fgClr>
            <a:bgClr>
              <a:schemeClr val="bg1"/>
            </a:bgClr>
          </a:pattFill>
        </p:spPr>
        <p:txBody>
          <a:bodyPr wrap="square">
            <a:noAutofit/>
          </a:bodyPr>
          <a:lstStyle/>
          <a:p>
            <a:endParaRPr lang="en-US"/>
          </a:p>
        </p:txBody>
      </p:sp>
      <p:sp>
        <p:nvSpPr>
          <p:cNvPr id="10" name="Picture Placeholder 9"/>
          <p:cNvSpPr>
            <a:spLocks noGrp="1"/>
          </p:cNvSpPr>
          <p:nvPr>
            <p:ph type="pic" sz="quarter" idx="11"/>
          </p:nvPr>
        </p:nvSpPr>
        <p:spPr>
          <a:xfrm>
            <a:off x="3164115" y="671286"/>
            <a:ext cx="3106057" cy="2728686"/>
          </a:xfrm>
          <a:custGeom>
            <a:avLst/>
            <a:gdLst>
              <a:gd name="connsiteX0" fmla="*/ 0 w 3106057"/>
              <a:gd name="connsiteY0" fmla="*/ 0 h 2728686"/>
              <a:gd name="connsiteX1" fmla="*/ 3106057 w 3106057"/>
              <a:gd name="connsiteY1" fmla="*/ 0 h 2728686"/>
              <a:gd name="connsiteX2" fmla="*/ 3106057 w 3106057"/>
              <a:gd name="connsiteY2" fmla="*/ 2728686 h 2728686"/>
              <a:gd name="connsiteX3" fmla="*/ 0 w 3106057"/>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3106057" h="2728686">
                <a:moveTo>
                  <a:pt x="0" y="0"/>
                </a:moveTo>
                <a:lnTo>
                  <a:pt x="3106057" y="0"/>
                </a:lnTo>
                <a:lnTo>
                  <a:pt x="3106057" y="2728686"/>
                </a:lnTo>
                <a:lnTo>
                  <a:pt x="0" y="2728686"/>
                </a:lnTo>
                <a:close/>
              </a:path>
            </a:pathLst>
          </a:custGeom>
          <a:pattFill prst="pct20">
            <a:fgClr>
              <a:schemeClr val="accent1"/>
            </a:fgClr>
            <a:bgClr>
              <a:schemeClr val="bg1"/>
            </a:bgClr>
          </a:pattFill>
        </p:spPr>
        <p:txBody>
          <a:bodyPr wrap="square">
            <a:noAutofit/>
          </a:bodyPr>
          <a:lstStyle/>
          <a:p>
            <a:endParaRPr lang="en-US"/>
          </a:p>
        </p:txBody>
      </p:sp>
      <p:sp>
        <p:nvSpPr>
          <p:cNvPr id="8" name="Picture Placeholder 7"/>
          <p:cNvSpPr>
            <a:spLocks noGrp="1"/>
          </p:cNvSpPr>
          <p:nvPr>
            <p:ph type="pic" sz="quarter" idx="10"/>
          </p:nvPr>
        </p:nvSpPr>
        <p:spPr>
          <a:xfrm>
            <a:off x="1" y="671286"/>
            <a:ext cx="3106057" cy="2728686"/>
          </a:xfrm>
          <a:custGeom>
            <a:avLst/>
            <a:gdLst>
              <a:gd name="connsiteX0" fmla="*/ 0 w 3106057"/>
              <a:gd name="connsiteY0" fmla="*/ 0 h 2728686"/>
              <a:gd name="connsiteX1" fmla="*/ 3106057 w 3106057"/>
              <a:gd name="connsiteY1" fmla="*/ 0 h 2728686"/>
              <a:gd name="connsiteX2" fmla="*/ 3106057 w 3106057"/>
              <a:gd name="connsiteY2" fmla="*/ 2728686 h 2728686"/>
              <a:gd name="connsiteX3" fmla="*/ 0 w 3106057"/>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3106057" h="2728686">
                <a:moveTo>
                  <a:pt x="0" y="0"/>
                </a:moveTo>
                <a:lnTo>
                  <a:pt x="3106057" y="0"/>
                </a:lnTo>
                <a:lnTo>
                  <a:pt x="3106057" y="2728686"/>
                </a:lnTo>
                <a:lnTo>
                  <a:pt x="0" y="2728686"/>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120794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8629650" y="923925"/>
            <a:ext cx="3562350" cy="5010150"/>
          </a:xfrm>
          <a:custGeom>
            <a:avLst/>
            <a:gdLst>
              <a:gd name="connsiteX0" fmla="*/ 0 w 3562350"/>
              <a:gd name="connsiteY0" fmla="*/ 0 h 5010150"/>
              <a:gd name="connsiteX1" fmla="*/ 3562350 w 3562350"/>
              <a:gd name="connsiteY1" fmla="*/ 0 h 5010150"/>
              <a:gd name="connsiteX2" fmla="*/ 3562350 w 3562350"/>
              <a:gd name="connsiteY2" fmla="*/ 5010150 h 5010150"/>
              <a:gd name="connsiteX3" fmla="*/ 0 w 3562350"/>
              <a:gd name="connsiteY3" fmla="*/ 5010150 h 5010150"/>
            </a:gdLst>
            <a:ahLst/>
            <a:cxnLst>
              <a:cxn ang="0">
                <a:pos x="connsiteX0" y="connsiteY0"/>
              </a:cxn>
              <a:cxn ang="0">
                <a:pos x="connsiteX1" y="connsiteY1"/>
              </a:cxn>
              <a:cxn ang="0">
                <a:pos x="connsiteX2" y="connsiteY2"/>
              </a:cxn>
              <a:cxn ang="0">
                <a:pos x="connsiteX3" y="connsiteY3"/>
              </a:cxn>
            </a:cxnLst>
            <a:rect l="l" t="t" r="r" b="b"/>
            <a:pathLst>
              <a:path w="3562350" h="5010150">
                <a:moveTo>
                  <a:pt x="0" y="0"/>
                </a:moveTo>
                <a:lnTo>
                  <a:pt x="3562350" y="0"/>
                </a:lnTo>
                <a:lnTo>
                  <a:pt x="3562350" y="5010150"/>
                </a:lnTo>
                <a:lnTo>
                  <a:pt x="0" y="5010150"/>
                </a:lnTo>
                <a:close/>
              </a:path>
            </a:pathLst>
          </a:custGeom>
          <a:pattFill prst="pct20">
            <a:fgClr>
              <a:schemeClr val="accent1"/>
            </a:fgClr>
            <a:bgClr>
              <a:schemeClr val="bg1"/>
            </a:bgClr>
          </a:pattFill>
        </p:spPr>
        <p:txBody>
          <a:bodyPr wrap="square">
            <a:noAutofit/>
          </a:bodyPr>
          <a:lstStyle/>
          <a:p>
            <a:endParaRPr lang="en-US"/>
          </a:p>
        </p:txBody>
      </p:sp>
      <p:sp>
        <p:nvSpPr>
          <p:cNvPr id="6" name="Picture Placeholder 5"/>
          <p:cNvSpPr>
            <a:spLocks noGrp="1"/>
          </p:cNvSpPr>
          <p:nvPr>
            <p:ph type="pic" sz="quarter" idx="10"/>
          </p:nvPr>
        </p:nvSpPr>
        <p:spPr>
          <a:xfrm>
            <a:off x="4933950" y="923925"/>
            <a:ext cx="3562350" cy="5010150"/>
          </a:xfrm>
          <a:custGeom>
            <a:avLst/>
            <a:gdLst>
              <a:gd name="connsiteX0" fmla="*/ 0 w 3562350"/>
              <a:gd name="connsiteY0" fmla="*/ 0 h 5010150"/>
              <a:gd name="connsiteX1" fmla="*/ 3562350 w 3562350"/>
              <a:gd name="connsiteY1" fmla="*/ 0 h 5010150"/>
              <a:gd name="connsiteX2" fmla="*/ 3562350 w 3562350"/>
              <a:gd name="connsiteY2" fmla="*/ 5010150 h 5010150"/>
              <a:gd name="connsiteX3" fmla="*/ 0 w 3562350"/>
              <a:gd name="connsiteY3" fmla="*/ 5010150 h 5010150"/>
            </a:gdLst>
            <a:ahLst/>
            <a:cxnLst>
              <a:cxn ang="0">
                <a:pos x="connsiteX0" y="connsiteY0"/>
              </a:cxn>
              <a:cxn ang="0">
                <a:pos x="connsiteX1" y="connsiteY1"/>
              </a:cxn>
              <a:cxn ang="0">
                <a:pos x="connsiteX2" y="connsiteY2"/>
              </a:cxn>
              <a:cxn ang="0">
                <a:pos x="connsiteX3" y="connsiteY3"/>
              </a:cxn>
            </a:cxnLst>
            <a:rect l="l" t="t" r="r" b="b"/>
            <a:pathLst>
              <a:path w="3562350" h="5010150">
                <a:moveTo>
                  <a:pt x="0" y="0"/>
                </a:moveTo>
                <a:lnTo>
                  <a:pt x="3562350" y="0"/>
                </a:lnTo>
                <a:lnTo>
                  <a:pt x="3562350" y="5010150"/>
                </a:lnTo>
                <a:lnTo>
                  <a:pt x="0" y="50101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727337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9696450" y="344805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
        <p:nvSpPr>
          <p:cNvPr id="12" name="Picture Placeholder 11"/>
          <p:cNvSpPr>
            <a:spLocks noGrp="1"/>
          </p:cNvSpPr>
          <p:nvPr>
            <p:ph type="pic" sz="quarter" idx="12"/>
          </p:nvPr>
        </p:nvSpPr>
        <p:spPr>
          <a:xfrm>
            <a:off x="7086600" y="344805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
        <p:nvSpPr>
          <p:cNvPr id="10" name="Picture Placeholder 9"/>
          <p:cNvSpPr>
            <a:spLocks noGrp="1"/>
          </p:cNvSpPr>
          <p:nvPr>
            <p:ph type="pic" sz="quarter" idx="11"/>
          </p:nvPr>
        </p:nvSpPr>
        <p:spPr>
          <a:xfrm>
            <a:off x="0" y="91440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
        <p:nvSpPr>
          <p:cNvPr id="8" name="Picture Placeholder 7"/>
          <p:cNvSpPr>
            <a:spLocks noGrp="1"/>
          </p:cNvSpPr>
          <p:nvPr>
            <p:ph type="pic" sz="quarter" idx="10"/>
          </p:nvPr>
        </p:nvSpPr>
        <p:spPr>
          <a:xfrm>
            <a:off x="2609850" y="91440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138112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400552" y="1903866"/>
            <a:ext cx="3390899" cy="3007406"/>
          </a:xfrm>
          <a:custGeom>
            <a:avLst/>
            <a:gdLst>
              <a:gd name="connsiteX0" fmla="*/ 0 w 3390899"/>
              <a:gd name="connsiteY0" fmla="*/ 0 h 3007406"/>
              <a:gd name="connsiteX1" fmla="*/ 3390899 w 3390899"/>
              <a:gd name="connsiteY1" fmla="*/ 0 h 3007406"/>
              <a:gd name="connsiteX2" fmla="*/ 3390899 w 3390899"/>
              <a:gd name="connsiteY2" fmla="*/ 3007406 h 3007406"/>
              <a:gd name="connsiteX3" fmla="*/ 0 w 3390899"/>
              <a:gd name="connsiteY3" fmla="*/ 3007406 h 3007406"/>
            </a:gdLst>
            <a:ahLst/>
            <a:cxnLst>
              <a:cxn ang="0">
                <a:pos x="connsiteX0" y="connsiteY0"/>
              </a:cxn>
              <a:cxn ang="0">
                <a:pos x="connsiteX1" y="connsiteY1"/>
              </a:cxn>
              <a:cxn ang="0">
                <a:pos x="connsiteX2" y="connsiteY2"/>
              </a:cxn>
              <a:cxn ang="0">
                <a:pos x="connsiteX3" y="connsiteY3"/>
              </a:cxn>
            </a:cxnLst>
            <a:rect l="l" t="t" r="r" b="b"/>
            <a:pathLst>
              <a:path w="3390899" h="3007406">
                <a:moveTo>
                  <a:pt x="0" y="0"/>
                </a:moveTo>
                <a:lnTo>
                  <a:pt x="3390899" y="0"/>
                </a:lnTo>
                <a:lnTo>
                  <a:pt x="3390899" y="3007406"/>
                </a:lnTo>
                <a:lnTo>
                  <a:pt x="0" y="3007406"/>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91828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251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77522" y="1553478"/>
            <a:ext cx="5361243" cy="3366909"/>
          </a:xfrm>
          <a:custGeom>
            <a:avLst/>
            <a:gdLst>
              <a:gd name="connsiteX0" fmla="*/ 0 w 5361243"/>
              <a:gd name="connsiteY0" fmla="*/ 0 h 3366909"/>
              <a:gd name="connsiteX1" fmla="*/ 5361243 w 5361243"/>
              <a:gd name="connsiteY1" fmla="*/ 0 h 3366909"/>
              <a:gd name="connsiteX2" fmla="*/ 5361243 w 5361243"/>
              <a:gd name="connsiteY2" fmla="*/ 3366909 h 3366909"/>
              <a:gd name="connsiteX3" fmla="*/ 0 w 5361243"/>
              <a:gd name="connsiteY3" fmla="*/ 3366909 h 3366909"/>
            </a:gdLst>
            <a:ahLst/>
            <a:cxnLst>
              <a:cxn ang="0">
                <a:pos x="connsiteX0" y="connsiteY0"/>
              </a:cxn>
              <a:cxn ang="0">
                <a:pos x="connsiteX1" y="connsiteY1"/>
              </a:cxn>
              <a:cxn ang="0">
                <a:pos x="connsiteX2" y="connsiteY2"/>
              </a:cxn>
              <a:cxn ang="0">
                <a:pos x="connsiteX3" y="connsiteY3"/>
              </a:cxn>
            </a:cxnLst>
            <a:rect l="l" t="t" r="r" b="b"/>
            <a:pathLst>
              <a:path w="5361243" h="3366909">
                <a:moveTo>
                  <a:pt x="0" y="0"/>
                </a:moveTo>
                <a:lnTo>
                  <a:pt x="5361243" y="0"/>
                </a:lnTo>
                <a:lnTo>
                  <a:pt x="5361243" y="3366909"/>
                </a:lnTo>
                <a:lnTo>
                  <a:pt x="0" y="3366909"/>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779605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63403" y="1793263"/>
            <a:ext cx="4355085" cy="3267052"/>
          </a:xfrm>
          <a:custGeom>
            <a:avLst/>
            <a:gdLst>
              <a:gd name="connsiteX0" fmla="*/ 0 w 4355085"/>
              <a:gd name="connsiteY0" fmla="*/ 0 h 3267052"/>
              <a:gd name="connsiteX1" fmla="*/ 4355085 w 4355085"/>
              <a:gd name="connsiteY1" fmla="*/ 0 h 3267052"/>
              <a:gd name="connsiteX2" fmla="*/ 4355085 w 4355085"/>
              <a:gd name="connsiteY2" fmla="*/ 3267052 h 3267052"/>
              <a:gd name="connsiteX3" fmla="*/ 0 w 4355085"/>
              <a:gd name="connsiteY3" fmla="*/ 3267052 h 3267052"/>
            </a:gdLst>
            <a:ahLst/>
            <a:cxnLst>
              <a:cxn ang="0">
                <a:pos x="connsiteX0" y="connsiteY0"/>
              </a:cxn>
              <a:cxn ang="0">
                <a:pos x="connsiteX1" y="connsiteY1"/>
              </a:cxn>
              <a:cxn ang="0">
                <a:pos x="connsiteX2" y="connsiteY2"/>
              </a:cxn>
              <a:cxn ang="0">
                <a:pos x="connsiteX3" y="connsiteY3"/>
              </a:cxn>
            </a:cxnLst>
            <a:rect l="l" t="t" r="r" b="b"/>
            <a:pathLst>
              <a:path w="4355085" h="3267052">
                <a:moveTo>
                  <a:pt x="0" y="0"/>
                </a:moveTo>
                <a:lnTo>
                  <a:pt x="4355085" y="0"/>
                </a:lnTo>
                <a:lnTo>
                  <a:pt x="4355085" y="3267052"/>
                </a:lnTo>
                <a:lnTo>
                  <a:pt x="0" y="3267052"/>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327038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333501"/>
            <a:ext cx="12192000" cy="2917657"/>
          </a:xfrm>
          <a:custGeom>
            <a:avLst/>
            <a:gdLst>
              <a:gd name="connsiteX0" fmla="*/ 0 w 12192000"/>
              <a:gd name="connsiteY0" fmla="*/ 0 h 2917657"/>
              <a:gd name="connsiteX1" fmla="*/ 12192000 w 12192000"/>
              <a:gd name="connsiteY1" fmla="*/ 0 h 2917657"/>
              <a:gd name="connsiteX2" fmla="*/ 12192000 w 12192000"/>
              <a:gd name="connsiteY2" fmla="*/ 2917657 h 2917657"/>
              <a:gd name="connsiteX3" fmla="*/ 0 w 12192000"/>
              <a:gd name="connsiteY3" fmla="*/ 2917657 h 2917657"/>
            </a:gdLst>
            <a:ahLst/>
            <a:cxnLst>
              <a:cxn ang="0">
                <a:pos x="connsiteX0" y="connsiteY0"/>
              </a:cxn>
              <a:cxn ang="0">
                <a:pos x="connsiteX1" y="connsiteY1"/>
              </a:cxn>
              <a:cxn ang="0">
                <a:pos x="connsiteX2" y="connsiteY2"/>
              </a:cxn>
              <a:cxn ang="0">
                <a:pos x="connsiteX3" y="connsiteY3"/>
              </a:cxn>
            </a:cxnLst>
            <a:rect l="l" t="t" r="r" b="b"/>
            <a:pathLst>
              <a:path w="12192000" h="2917657">
                <a:moveTo>
                  <a:pt x="0" y="0"/>
                </a:moveTo>
                <a:lnTo>
                  <a:pt x="12192000" y="0"/>
                </a:lnTo>
                <a:lnTo>
                  <a:pt x="12192000" y="2917657"/>
                </a:lnTo>
                <a:lnTo>
                  <a:pt x="0" y="2917657"/>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184467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827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732972"/>
            <a:ext cx="3236686" cy="5392058"/>
          </a:xfrm>
          <a:custGeom>
            <a:avLst/>
            <a:gdLst>
              <a:gd name="connsiteX0" fmla="*/ 0 w 3236686"/>
              <a:gd name="connsiteY0" fmla="*/ 0 h 5392058"/>
              <a:gd name="connsiteX1" fmla="*/ 3236686 w 3236686"/>
              <a:gd name="connsiteY1" fmla="*/ 0 h 5392058"/>
              <a:gd name="connsiteX2" fmla="*/ 3236686 w 3236686"/>
              <a:gd name="connsiteY2" fmla="*/ 5392058 h 5392058"/>
              <a:gd name="connsiteX3" fmla="*/ 0 w 3236686"/>
              <a:gd name="connsiteY3" fmla="*/ 5392058 h 5392058"/>
            </a:gdLst>
            <a:ahLst/>
            <a:cxnLst>
              <a:cxn ang="0">
                <a:pos x="connsiteX0" y="connsiteY0"/>
              </a:cxn>
              <a:cxn ang="0">
                <a:pos x="connsiteX1" y="connsiteY1"/>
              </a:cxn>
              <a:cxn ang="0">
                <a:pos x="connsiteX2" y="connsiteY2"/>
              </a:cxn>
              <a:cxn ang="0">
                <a:pos x="connsiteX3" y="connsiteY3"/>
              </a:cxn>
            </a:cxnLst>
            <a:rect l="l" t="t" r="r" b="b"/>
            <a:pathLst>
              <a:path w="3236686" h="5392058">
                <a:moveTo>
                  <a:pt x="0" y="0"/>
                </a:moveTo>
                <a:lnTo>
                  <a:pt x="3236686" y="0"/>
                </a:lnTo>
                <a:lnTo>
                  <a:pt x="3236686" y="5392058"/>
                </a:lnTo>
                <a:lnTo>
                  <a:pt x="0" y="5392058"/>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463720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55314" y="732972"/>
            <a:ext cx="3236686" cy="5392058"/>
          </a:xfrm>
          <a:custGeom>
            <a:avLst/>
            <a:gdLst>
              <a:gd name="connsiteX0" fmla="*/ 0 w 3236686"/>
              <a:gd name="connsiteY0" fmla="*/ 0 h 5392058"/>
              <a:gd name="connsiteX1" fmla="*/ 3236686 w 3236686"/>
              <a:gd name="connsiteY1" fmla="*/ 0 h 5392058"/>
              <a:gd name="connsiteX2" fmla="*/ 3236686 w 3236686"/>
              <a:gd name="connsiteY2" fmla="*/ 5392058 h 5392058"/>
              <a:gd name="connsiteX3" fmla="*/ 0 w 3236686"/>
              <a:gd name="connsiteY3" fmla="*/ 5392058 h 5392058"/>
            </a:gdLst>
            <a:ahLst/>
            <a:cxnLst>
              <a:cxn ang="0">
                <a:pos x="connsiteX0" y="connsiteY0"/>
              </a:cxn>
              <a:cxn ang="0">
                <a:pos x="connsiteX1" y="connsiteY1"/>
              </a:cxn>
              <a:cxn ang="0">
                <a:pos x="connsiteX2" y="connsiteY2"/>
              </a:cxn>
              <a:cxn ang="0">
                <a:pos x="connsiteX3" y="connsiteY3"/>
              </a:cxn>
            </a:cxnLst>
            <a:rect l="l" t="t" r="r" b="b"/>
            <a:pathLst>
              <a:path w="3236686" h="5392058">
                <a:moveTo>
                  <a:pt x="0" y="0"/>
                </a:moveTo>
                <a:lnTo>
                  <a:pt x="3236686" y="0"/>
                </a:lnTo>
                <a:lnTo>
                  <a:pt x="3236686" y="5392058"/>
                </a:lnTo>
                <a:lnTo>
                  <a:pt x="0" y="5392058"/>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609755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921829" y="943428"/>
            <a:ext cx="6270171" cy="3321732"/>
          </a:xfrm>
          <a:custGeom>
            <a:avLst/>
            <a:gdLst>
              <a:gd name="connsiteX0" fmla="*/ 0 w 6270171"/>
              <a:gd name="connsiteY0" fmla="*/ 0 h 3321732"/>
              <a:gd name="connsiteX1" fmla="*/ 6270171 w 6270171"/>
              <a:gd name="connsiteY1" fmla="*/ 0 h 3321732"/>
              <a:gd name="connsiteX2" fmla="*/ 6270171 w 6270171"/>
              <a:gd name="connsiteY2" fmla="*/ 3321732 h 3321732"/>
              <a:gd name="connsiteX3" fmla="*/ 0 w 6270171"/>
              <a:gd name="connsiteY3" fmla="*/ 3321732 h 3321732"/>
            </a:gdLst>
            <a:ahLst/>
            <a:cxnLst>
              <a:cxn ang="0">
                <a:pos x="connsiteX0" y="connsiteY0"/>
              </a:cxn>
              <a:cxn ang="0">
                <a:pos x="connsiteX1" y="connsiteY1"/>
              </a:cxn>
              <a:cxn ang="0">
                <a:pos x="connsiteX2" y="connsiteY2"/>
              </a:cxn>
              <a:cxn ang="0">
                <a:pos x="connsiteX3" y="connsiteY3"/>
              </a:cxn>
            </a:cxnLst>
            <a:rect l="l" t="t" r="r" b="b"/>
            <a:pathLst>
              <a:path w="6270171" h="3321732">
                <a:moveTo>
                  <a:pt x="0" y="0"/>
                </a:moveTo>
                <a:lnTo>
                  <a:pt x="6270171" y="0"/>
                </a:lnTo>
                <a:lnTo>
                  <a:pt x="6270171" y="3321732"/>
                </a:lnTo>
                <a:lnTo>
                  <a:pt x="0" y="3321732"/>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854725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943429"/>
            <a:ext cx="6270171" cy="3323771"/>
          </a:xfrm>
          <a:custGeom>
            <a:avLst/>
            <a:gdLst>
              <a:gd name="connsiteX0" fmla="*/ 0 w 6270171"/>
              <a:gd name="connsiteY0" fmla="*/ 0 h 3323771"/>
              <a:gd name="connsiteX1" fmla="*/ 6270171 w 6270171"/>
              <a:gd name="connsiteY1" fmla="*/ 0 h 3323771"/>
              <a:gd name="connsiteX2" fmla="*/ 6270171 w 6270171"/>
              <a:gd name="connsiteY2" fmla="*/ 3323771 h 3323771"/>
              <a:gd name="connsiteX3" fmla="*/ 0 w 6270171"/>
              <a:gd name="connsiteY3" fmla="*/ 3323771 h 3323771"/>
            </a:gdLst>
            <a:ahLst/>
            <a:cxnLst>
              <a:cxn ang="0">
                <a:pos x="connsiteX0" y="connsiteY0"/>
              </a:cxn>
              <a:cxn ang="0">
                <a:pos x="connsiteX1" y="connsiteY1"/>
              </a:cxn>
              <a:cxn ang="0">
                <a:pos x="connsiteX2" y="connsiteY2"/>
              </a:cxn>
              <a:cxn ang="0">
                <a:pos x="connsiteX3" y="connsiteY3"/>
              </a:cxn>
            </a:cxnLst>
            <a:rect l="l" t="t" r="r" b="b"/>
            <a:pathLst>
              <a:path w="6270171" h="3323771">
                <a:moveTo>
                  <a:pt x="0" y="0"/>
                </a:moveTo>
                <a:lnTo>
                  <a:pt x="6270171" y="0"/>
                </a:lnTo>
                <a:lnTo>
                  <a:pt x="6270171" y="3323771"/>
                </a:lnTo>
                <a:lnTo>
                  <a:pt x="0" y="3323771"/>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526781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0325100" y="2438400"/>
            <a:ext cx="1866900" cy="3600450"/>
          </a:xfrm>
          <a:custGeom>
            <a:avLst/>
            <a:gdLst>
              <a:gd name="connsiteX0" fmla="*/ 0 w 1866900"/>
              <a:gd name="connsiteY0" fmla="*/ 0 h 3600450"/>
              <a:gd name="connsiteX1" fmla="*/ 1866900 w 1866900"/>
              <a:gd name="connsiteY1" fmla="*/ 0 h 3600450"/>
              <a:gd name="connsiteX2" fmla="*/ 1866900 w 1866900"/>
              <a:gd name="connsiteY2" fmla="*/ 3600450 h 3600450"/>
              <a:gd name="connsiteX3" fmla="*/ 0 w 1866900"/>
              <a:gd name="connsiteY3" fmla="*/ 3600450 h 3600450"/>
            </a:gdLst>
            <a:ahLst/>
            <a:cxnLst>
              <a:cxn ang="0">
                <a:pos x="connsiteX0" y="connsiteY0"/>
              </a:cxn>
              <a:cxn ang="0">
                <a:pos x="connsiteX1" y="connsiteY1"/>
              </a:cxn>
              <a:cxn ang="0">
                <a:pos x="connsiteX2" y="connsiteY2"/>
              </a:cxn>
              <a:cxn ang="0">
                <a:pos x="connsiteX3" y="connsiteY3"/>
              </a:cxn>
            </a:cxnLst>
            <a:rect l="l" t="t" r="r" b="b"/>
            <a:pathLst>
              <a:path w="1866900" h="3600450">
                <a:moveTo>
                  <a:pt x="0" y="0"/>
                </a:moveTo>
                <a:lnTo>
                  <a:pt x="1866900" y="0"/>
                </a:lnTo>
                <a:lnTo>
                  <a:pt x="1866900" y="3600450"/>
                </a:lnTo>
                <a:lnTo>
                  <a:pt x="0" y="36004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214615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438400"/>
            <a:ext cx="1866900" cy="3600450"/>
          </a:xfrm>
          <a:custGeom>
            <a:avLst/>
            <a:gdLst>
              <a:gd name="connsiteX0" fmla="*/ 0 w 1866900"/>
              <a:gd name="connsiteY0" fmla="*/ 0 h 3600450"/>
              <a:gd name="connsiteX1" fmla="*/ 1866900 w 1866900"/>
              <a:gd name="connsiteY1" fmla="*/ 0 h 3600450"/>
              <a:gd name="connsiteX2" fmla="*/ 1866900 w 1866900"/>
              <a:gd name="connsiteY2" fmla="*/ 3600450 h 3600450"/>
              <a:gd name="connsiteX3" fmla="*/ 0 w 1866900"/>
              <a:gd name="connsiteY3" fmla="*/ 3600450 h 3600450"/>
            </a:gdLst>
            <a:ahLst/>
            <a:cxnLst>
              <a:cxn ang="0">
                <a:pos x="connsiteX0" y="connsiteY0"/>
              </a:cxn>
              <a:cxn ang="0">
                <a:pos x="connsiteX1" y="connsiteY1"/>
              </a:cxn>
              <a:cxn ang="0">
                <a:pos x="connsiteX2" y="connsiteY2"/>
              </a:cxn>
              <a:cxn ang="0">
                <a:pos x="connsiteX3" y="connsiteY3"/>
              </a:cxn>
            </a:cxnLst>
            <a:rect l="l" t="t" r="r" b="b"/>
            <a:pathLst>
              <a:path w="1866900" h="3600450">
                <a:moveTo>
                  <a:pt x="0" y="0"/>
                </a:moveTo>
                <a:lnTo>
                  <a:pt x="1866900" y="0"/>
                </a:lnTo>
                <a:lnTo>
                  <a:pt x="1866900" y="3600450"/>
                </a:lnTo>
                <a:lnTo>
                  <a:pt x="0" y="36004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174610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 name="Straight Connector 4"/>
          <p:cNvCxnSpPr/>
          <p:nvPr/>
        </p:nvCxnSpPr>
        <p:spPr>
          <a:xfrm>
            <a:off x="1733550" y="337233"/>
            <a:ext cx="10458450" cy="0"/>
          </a:xfrm>
          <a:prstGeom prst="line">
            <a:avLst/>
          </a:prstGeom>
          <a:ln w="38100">
            <a:solidFill>
              <a:srgbClr val="074D42"/>
            </a:solidFill>
            <a:headEnd type="ova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flipH="1">
            <a:off x="11576014" y="6382043"/>
            <a:ext cx="372218" cy="276999"/>
          </a:xfrm>
          <a:prstGeom prst="rect">
            <a:avLst/>
          </a:prstGeom>
          <a:noFill/>
        </p:spPr>
        <p:txBody>
          <a:bodyPr wrap="none" rtlCol="0">
            <a:spAutoFit/>
          </a:bodyPr>
          <a:lstStyle/>
          <a:p>
            <a:pPr algn="r"/>
            <a:fld id="{2859942A-F89F-4D3A-8383-07B7ACFFAA2D}" type="slidenum">
              <a:rPr lang="en-US" sz="1200" smtClean="0">
                <a:solidFill>
                  <a:schemeClr val="bg1">
                    <a:lumMod val="75000"/>
                  </a:schemeClr>
                </a:solidFill>
                <a:latin typeface="Helvetica" pitchFamily="2" charset="0"/>
              </a:rPr>
              <a:pPr algn="r"/>
              <a:t>‹#›</a:t>
            </a:fld>
            <a:endParaRPr lang="en-US" sz="1200">
              <a:solidFill>
                <a:schemeClr val="bg1">
                  <a:lumMod val="75000"/>
                </a:schemeClr>
              </a:solidFill>
              <a:latin typeface="Helvetica" pitchFamily="2" charset="0"/>
            </a:endParaRPr>
          </a:p>
        </p:txBody>
      </p:sp>
      <p:cxnSp>
        <p:nvCxnSpPr>
          <p:cNvPr id="9" name="Straight Connector 8"/>
          <p:cNvCxnSpPr>
            <a:cxnSpLocks/>
          </p:cNvCxnSpPr>
          <p:nvPr/>
        </p:nvCxnSpPr>
        <p:spPr>
          <a:xfrm flipH="1">
            <a:off x="1" y="6534832"/>
            <a:ext cx="11501119" cy="0"/>
          </a:xfrm>
          <a:prstGeom prst="line">
            <a:avLst/>
          </a:prstGeom>
          <a:ln w="38100">
            <a:solidFill>
              <a:srgbClr val="074D42"/>
            </a:solidFill>
            <a:headEnd type="ova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E36F1EF-1423-3844-A8DC-918E669F8C44}"/>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90501" y="123190"/>
            <a:ext cx="1319183" cy="685800"/>
          </a:xfrm>
          <a:prstGeom prst="rect">
            <a:avLst/>
          </a:prstGeom>
        </p:spPr>
      </p:pic>
      <p:sp>
        <p:nvSpPr>
          <p:cNvPr id="2" name="TextBox 1">
            <a:extLst>
              <a:ext uri="{FF2B5EF4-FFF2-40B4-BE49-F238E27FC236}">
                <a16:creationId xmlns:a16="http://schemas.microsoft.com/office/drawing/2014/main" id="{220C8CFB-8B94-F4A6-7C02-821700C3031A}"/>
              </a:ext>
            </a:extLst>
          </p:cNvPr>
          <p:cNvSpPr txBox="1"/>
          <p:nvPr userDrawn="1"/>
        </p:nvSpPr>
        <p:spPr>
          <a:xfrm>
            <a:off x="0" y="6534832"/>
            <a:ext cx="1219200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Confidential for GPA Members Only</a:t>
            </a:r>
          </a:p>
        </p:txBody>
      </p:sp>
    </p:spTree>
    <p:extLst>
      <p:ext uri="{BB962C8B-B14F-4D97-AF65-F5344CB8AC3E}">
        <p14:creationId xmlns:p14="http://schemas.microsoft.com/office/powerpoint/2010/main" val="3867627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https://www.foodnavigator.com/Article/2023/06/23/Scientific-Frontiers-winner-Making-the-case-for-a-microbiome-based-personalized-diet" TargetMode="External"/><Relationship Id="rId13"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hyperlink" Target="https://www.nutritioninsight.com/news/re-engineering-ultra-processed-foods-can-feed-the-gut-protect-the-liver-and-support-the-brain-study-flags.html" TargetMode="External"/><Relationship Id="rId17" Type="http://schemas.openxmlformats.org/officeDocument/2006/relationships/image" Target="../media/image20.png"/><Relationship Id="rId2" Type="http://schemas.openxmlformats.org/officeDocument/2006/relationships/hyperlink" Target="https://www.nutraingredients.com/Article/2023/06/13/study-review-suggests-blueberries-prevent-skin-ageing" TargetMode="External"/><Relationship Id="rId16" Type="http://schemas.openxmlformats.org/officeDocument/2006/relationships/hyperlink" Target="https://www.naturalproductsinsider.com/probiotics-prebiotics/history-and-promising-future-synbiotics" TargetMode="External"/><Relationship Id="rId1" Type="http://schemas.openxmlformats.org/officeDocument/2006/relationships/slideLayout" Target="../slideLayouts/slideLayout8.xml"/><Relationship Id="rId6" Type="http://schemas.openxmlformats.org/officeDocument/2006/relationships/hyperlink" Target="https://www.foodbeverageinsider.com/operations/business-bites-petition-urges-fda-create-sodium-reduction-goals-adm-and-brightseed" TargetMode="External"/><Relationship Id="rId11" Type="http://schemas.openxmlformats.org/officeDocument/2006/relationships/image" Target="../media/image17.png"/><Relationship Id="rId5" Type="http://schemas.openxmlformats.org/officeDocument/2006/relationships/image" Target="../media/image14.png"/><Relationship Id="rId15" Type="http://schemas.openxmlformats.org/officeDocument/2006/relationships/image" Target="../media/image19.png"/><Relationship Id="rId10" Type="http://schemas.openxmlformats.org/officeDocument/2006/relationships/hyperlink" Target="https://www.nutraingredients-usa.com/Article/2023/06/08/antivirals-the-promising-potentials-of-microbiome-targeted-functional-foods" TargetMode="External"/><Relationship Id="rId4" Type="http://schemas.openxmlformats.org/officeDocument/2006/relationships/hyperlink" Target="https://www.nutraceuticalsworld.com/issues/2023-06/view_features/functional-beverage-market-shakes-things-up-with-formulation-breakthroughs/" TargetMode="External"/><Relationship Id="rId9" Type="http://schemas.openxmlformats.org/officeDocument/2006/relationships/image" Target="../media/image16.png"/><Relationship Id="rId14" Type="http://schemas.openxmlformats.org/officeDocument/2006/relationships/hyperlink" Target="https://www.nutritionaloutlook.com/view/why-pet-supplement-ingredients-should-be-studied-in-pet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msn.com/en-us/health/nutrition/sea-moss-is-the-latest-trending-wellness-supplement-is-it-worth-the-hype-here-s-what-the-science-says/ar-AA1cX5Np?ocid=Peregrine"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ahoo.com/news/hangry-bacteria-gut-microbiome-linked-120959514.html"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cnbc.com/2023/04/29/olipop-nears-200-million-in-annual-sales-coke-pepsi-come-knocking-ceo-says.html"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womenshealthmag.com/health/a43368085/kourtney-kardashian-lemme-gummies-review/"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menshealth.com/grooming/g43793177/best-sunscreens/"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fortune.com/well/2023/04/23/probiotics-prebiotics-for-gut-health-how-to-get-both/"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everydayhealth.com/healthy-recipes/energizing-smoothie-recipes-packed-with-protein/"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psychologytoday.com/za/blog/the-behavioral-microbiome/202306/gut-microbiota-plays-critical-role-in-the-brain"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eatthis.com/gut-healthy-foods/"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animalwellnessmagazine.com/why-do-dogs-eat-grass/"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2.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8" Type="http://schemas.openxmlformats.org/officeDocument/2006/relationships/hyperlink" Target="https://www.exceptional.com/health-fitness/nutrition/foods-for-healthy-gut/" TargetMode="External"/><Relationship Id="rId3" Type="http://schemas.openxmlformats.org/officeDocument/2006/relationships/hyperlink" Target="https://www.naturalproductsinsider.com/beauty/beneath-surface-skin-health-causes-and-solutions" TargetMode="External"/><Relationship Id="rId7" Type="http://schemas.openxmlformats.org/officeDocument/2006/relationships/hyperlink" Target="https://www.houseofwellness.com.au/health/nutrition/best-fruit-vegetables-gut-health" TargetMode="External"/><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hyperlink" Target="https://medicalxpress.com/news/2023-06-role-prebiotics-sports-nutrition.html" TargetMode="External"/><Relationship Id="rId5" Type="http://schemas.openxmlformats.org/officeDocument/2006/relationships/hyperlink" Target="https://www.sheknows.com/health-and-wellness/articles/2795938/how-to-improve-ovarian-health/" TargetMode="External"/><Relationship Id="rId4" Type="http://schemas.openxmlformats.org/officeDocument/2006/relationships/hyperlink" Target="https://www.nachicago.com/2023/06/30/438364/gut-health-for-kids-clever-strategies-for-picky-eaters"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netcoo.com/en/direct-selling/plexus-worldwide-launches-plexus-sleep/" TargetMode="External"/><Relationship Id="rId7" Type="http://schemas.openxmlformats.org/officeDocument/2006/relationships/hyperlink" Target="https://www.bevindustry.com/articles/95873-goode-healths-ultimate-wellness-blend" TargetMode="External"/><Relationship Id="rId2" Type="http://schemas.openxmlformats.org/officeDocument/2006/relationships/hyperlink" Target="https://www.petfoodprocessing.net/articles/17126-petplate-debuts-human-grade-dry-pet-foods" TargetMode="External"/><Relationship Id="rId1" Type="http://schemas.openxmlformats.org/officeDocument/2006/relationships/slideLayout" Target="../slideLayouts/slideLayout8.xml"/><Relationship Id="rId6" Type="http://schemas.openxmlformats.org/officeDocument/2006/relationships/hyperlink" Target="https://prwire.com.au/pr/109229/skin-federation-launches-intimate-menopause-management-routine-a-revolutionary-skincare-solution-for-menopausal-women" TargetMode="External"/><Relationship Id="rId5" Type="http://schemas.openxmlformats.org/officeDocument/2006/relationships/hyperlink" Target="https://www.glossy.co/beauty/ava-lee-the-tiktoker-behind-jelloskin-launches-byava-an-ingestible-beauty-brand/" TargetMode="External"/><Relationship Id="rId4" Type="http://schemas.openxmlformats.org/officeDocument/2006/relationships/hyperlink" Target="https://www.dentistrytoday.com/supermouth-launches-nationwid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52290D-1B37-ABA1-D9B4-C835B5043CE7}"/>
              </a:ext>
            </a:extLst>
          </p:cNvPr>
          <p:cNvPicPr>
            <a:picLocks noChangeAspect="1"/>
          </p:cNvPicPr>
          <p:nvPr/>
        </p:nvPicPr>
        <p:blipFill rotWithShape="1">
          <a:blip r:embed="rId3">
            <a:extLst>
              <a:ext uri="{28A0092B-C50C-407E-A947-70E740481C1C}">
                <a14:useLocalDpi xmlns:a14="http://schemas.microsoft.com/office/drawing/2010/main" val="0"/>
              </a:ext>
            </a:extLst>
          </a:blip>
          <a:srcRect l="9588" r="6493"/>
          <a:stretch/>
        </p:blipFill>
        <p:spPr>
          <a:xfrm rot="16200000">
            <a:off x="2634345" y="-2634344"/>
            <a:ext cx="6923310" cy="12191999"/>
          </a:xfrm>
          <a:prstGeom prst="rect">
            <a:avLst/>
          </a:prstGeom>
        </p:spPr>
      </p:pic>
      <p:sp>
        <p:nvSpPr>
          <p:cNvPr id="4" name="Rectangle 3">
            <a:extLst>
              <a:ext uri="{FF2B5EF4-FFF2-40B4-BE49-F238E27FC236}">
                <a16:creationId xmlns:a16="http://schemas.microsoft.com/office/drawing/2014/main" id="{C6608FEE-495E-E8C6-46E9-0511D121E27F}"/>
              </a:ext>
            </a:extLst>
          </p:cNvPr>
          <p:cNvSpPr/>
          <p:nvPr/>
        </p:nvSpPr>
        <p:spPr>
          <a:xfrm>
            <a:off x="21444" y="0"/>
            <a:ext cx="12188952" cy="6858000"/>
          </a:xfrm>
          <a:prstGeom prst="rect">
            <a:avLst/>
          </a:prstGeom>
          <a:solidFill>
            <a:schemeClr val="bg1">
              <a:alpha val="771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31" name="Group 30"/>
          <p:cNvGrpSpPr/>
          <p:nvPr/>
        </p:nvGrpSpPr>
        <p:grpSpPr>
          <a:xfrm>
            <a:off x="-1246016" y="32655"/>
            <a:ext cx="13419620" cy="6858000"/>
            <a:chOff x="-1227620" y="0"/>
            <a:chExt cx="13419620" cy="6858000"/>
          </a:xfrm>
        </p:grpSpPr>
        <p:cxnSp>
          <p:nvCxnSpPr>
            <p:cNvPr id="7" name="Straight Connector 6"/>
            <p:cNvCxnSpPr>
              <a:cxnSpLocks/>
            </p:cNvCxnSpPr>
            <p:nvPr/>
          </p:nvCxnSpPr>
          <p:spPr>
            <a:xfrm>
              <a:off x="-1227620" y="3963371"/>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262255" y="3963371"/>
              <a:ext cx="59297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268691" y="0"/>
              <a:ext cx="0" cy="3988856"/>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764983" y="2926786"/>
              <a:ext cx="0" cy="3931214"/>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0" y="2926786"/>
              <a:ext cx="119692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a:off x="8753582" y="2926786"/>
              <a:ext cx="3438418"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F4356C9B-5545-4A4D-968E-FF1B093764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6924" y="877271"/>
            <a:ext cx="3345095" cy="1739006"/>
          </a:xfrm>
          <a:prstGeom prst="rect">
            <a:avLst/>
          </a:prstGeom>
        </p:spPr>
      </p:pic>
      <p:sp>
        <p:nvSpPr>
          <p:cNvPr id="13" name="TextBox 12">
            <a:extLst>
              <a:ext uri="{FF2B5EF4-FFF2-40B4-BE49-F238E27FC236}">
                <a16:creationId xmlns:a16="http://schemas.microsoft.com/office/drawing/2014/main" id="{D32613FD-40E7-3B48-99F2-B6F57F4DF195}"/>
              </a:ext>
            </a:extLst>
          </p:cNvPr>
          <p:cNvSpPr txBox="1"/>
          <p:nvPr/>
        </p:nvSpPr>
        <p:spPr>
          <a:xfrm>
            <a:off x="1196925" y="2642927"/>
            <a:ext cx="7669087" cy="1015663"/>
          </a:xfrm>
          <a:prstGeom prst="rect">
            <a:avLst/>
          </a:prstGeom>
          <a:noFill/>
        </p:spPr>
        <p:txBody>
          <a:bodyPr wrap="none" rtlCol="0">
            <a:spAutoFit/>
          </a:bodyPr>
          <a:lstStyle/>
          <a:p>
            <a:r>
              <a:rPr lang="en-ID" sz="6000" dirty="0">
                <a:solidFill>
                  <a:srgbClr val="074D42"/>
                </a:solidFill>
                <a:latin typeface="Arial" panose="020B0604020202020204" pitchFamily="34" charset="0"/>
                <a:cs typeface="Arial" panose="020B0604020202020204" pitchFamily="34" charset="0"/>
              </a:rPr>
              <a:t>Media Insights Report</a:t>
            </a:r>
            <a:endParaRPr lang="en-US" sz="6000" dirty="0">
              <a:solidFill>
                <a:srgbClr val="074D42"/>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AF31EB8-400D-804F-B8BA-412DB83E7F74}"/>
              </a:ext>
            </a:extLst>
          </p:cNvPr>
          <p:cNvSpPr txBox="1"/>
          <p:nvPr/>
        </p:nvSpPr>
        <p:spPr>
          <a:xfrm>
            <a:off x="1288366" y="3606338"/>
            <a:ext cx="1635384" cy="461665"/>
          </a:xfrm>
          <a:prstGeom prst="rect">
            <a:avLst/>
          </a:prstGeom>
          <a:noFill/>
        </p:spPr>
        <p:txBody>
          <a:bodyPr wrap="none" lIns="91440" tIns="45720" rIns="91440" bIns="45720" rtlCol="0" anchor="t">
            <a:spAutoFit/>
          </a:bodyPr>
          <a:lstStyle/>
          <a:p>
            <a:r>
              <a:rPr lang="en-ID" sz="2400" b="1" spc="300" dirty="0">
                <a:solidFill>
                  <a:srgbClr val="074D42"/>
                </a:solidFill>
                <a:latin typeface="Arial" panose="020B0604020202020204" pitchFamily="34" charset="0"/>
                <a:cs typeface="Arial" panose="020B0604020202020204" pitchFamily="34" charset="0"/>
              </a:rPr>
              <a:t>Q2 2023</a:t>
            </a:r>
            <a:endParaRPr lang="en-US" sz="2400" b="1" spc="300" dirty="0">
              <a:solidFill>
                <a:srgbClr val="074D42"/>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3A99F9F6-2BF7-4D25-1625-371567E09FBA}"/>
              </a:ext>
            </a:extLst>
          </p:cNvPr>
          <p:cNvGrpSpPr/>
          <p:nvPr/>
        </p:nvGrpSpPr>
        <p:grpSpPr>
          <a:xfrm>
            <a:off x="-1144416" y="185055"/>
            <a:ext cx="13419620" cy="6858000"/>
            <a:chOff x="-1227620" y="0"/>
            <a:chExt cx="13419620" cy="6858000"/>
          </a:xfrm>
        </p:grpSpPr>
        <p:cxnSp>
          <p:nvCxnSpPr>
            <p:cNvPr id="5" name="Straight Connector 4">
              <a:extLst>
                <a:ext uri="{FF2B5EF4-FFF2-40B4-BE49-F238E27FC236}">
                  <a16:creationId xmlns:a16="http://schemas.microsoft.com/office/drawing/2014/main" id="{CCD910E1-9DBE-685D-768E-2744D46C7B44}"/>
                </a:ext>
              </a:extLst>
            </p:cNvPr>
            <p:cNvCxnSpPr>
              <a:cxnSpLocks/>
            </p:cNvCxnSpPr>
            <p:nvPr/>
          </p:nvCxnSpPr>
          <p:spPr>
            <a:xfrm>
              <a:off x="-1227620" y="3963371"/>
              <a:ext cx="242454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3025EF2-6AE1-FC9F-ABAD-3962F5E44DE4}"/>
                </a:ext>
              </a:extLst>
            </p:cNvPr>
            <p:cNvCxnSpPr/>
            <p:nvPr/>
          </p:nvCxnSpPr>
          <p:spPr>
            <a:xfrm>
              <a:off x="6262255" y="3963371"/>
              <a:ext cx="592974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354F20E-9CD5-C1A5-7F59-FF720C8F0B00}"/>
                </a:ext>
              </a:extLst>
            </p:cNvPr>
            <p:cNvCxnSpPr/>
            <p:nvPr/>
          </p:nvCxnSpPr>
          <p:spPr>
            <a:xfrm>
              <a:off x="9268691" y="0"/>
              <a:ext cx="0" cy="398885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CAC9B8A-0EC8-4A8B-E0A7-DD6B8A32E2D3}"/>
                </a:ext>
              </a:extLst>
            </p:cNvPr>
            <p:cNvCxnSpPr/>
            <p:nvPr/>
          </p:nvCxnSpPr>
          <p:spPr>
            <a:xfrm>
              <a:off x="10764983" y="2926786"/>
              <a:ext cx="0" cy="3931214"/>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8EF8BFB-CDFB-B993-D802-2F70F876947E}"/>
                </a:ext>
              </a:extLst>
            </p:cNvPr>
            <p:cNvCxnSpPr>
              <a:cxnSpLocks/>
            </p:cNvCxnSpPr>
            <p:nvPr/>
          </p:nvCxnSpPr>
          <p:spPr>
            <a:xfrm>
              <a:off x="0" y="2926786"/>
              <a:ext cx="119692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EED9385-0490-D7F0-D852-B2252B904378}"/>
                </a:ext>
              </a:extLst>
            </p:cNvPr>
            <p:cNvCxnSpPr>
              <a:cxnSpLocks/>
            </p:cNvCxnSpPr>
            <p:nvPr/>
          </p:nvCxnSpPr>
          <p:spPr>
            <a:xfrm>
              <a:off x="8753582" y="2926786"/>
              <a:ext cx="3438418"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64900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4743450" y="1145265"/>
            <a:ext cx="7448550" cy="0"/>
          </a:xfrm>
          <a:prstGeom prst="line">
            <a:avLst/>
          </a:prstGeom>
          <a:ln w="38100">
            <a:solidFill>
              <a:srgbClr val="074D42"/>
            </a:solidFill>
            <a:tailEnd type="ova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flipH="1">
            <a:off x="1627391" y="400432"/>
            <a:ext cx="4597990" cy="707886"/>
          </a:xfrm>
          <a:prstGeom prst="rect">
            <a:avLst/>
          </a:prstGeom>
          <a:noFill/>
        </p:spPr>
        <p:txBody>
          <a:bodyPr wrap="none" rtlCol="0">
            <a:spAutoFit/>
          </a:bodyPr>
          <a:lstStyle/>
          <a:p>
            <a:r>
              <a:rPr lang="en-US" sz="4000" b="1" dirty="0">
                <a:solidFill>
                  <a:srgbClr val="074D42"/>
                </a:solidFill>
                <a:latin typeface="Arial Black" panose="020B0604020202020204" pitchFamily="34" charset="0"/>
                <a:cs typeface="Arial Black" panose="020B0604020202020204" pitchFamily="34" charset="0"/>
              </a:rPr>
              <a:t>Trade Coverage</a:t>
            </a:r>
          </a:p>
        </p:txBody>
      </p:sp>
      <p:pic>
        <p:nvPicPr>
          <p:cNvPr id="3" name="Picture 2">
            <a:hlinkClick r:id="rId2"/>
            <a:extLst>
              <a:ext uri="{FF2B5EF4-FFF2-40B4-BE49-F238E27FC236}">
                <a16:creationId xmlns:a16="http://schemas.microsoft.com/office/drawing/2014/main" id="{CC4A4324-53B6-A4D2-3402-15B348298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68" y="3791652"/>
            <a:ext cx="2620171" cy="2194560"/>
          </a:xfrm>
          <a:prstGeom prst="rect">
            <a:avLst/>
          </a:prstGeom>
        </p:spPr>
      </p:pic>
      <p:pic>
        <p:nvPicPr>
          <p:cNvPr id="6" name="Picture 5">
            <a:hlinkClick r:id="rId4"/>
            <a:extLst>
              <a:ext uri="{FF2B5EF4-FFF2-40B4-BE49-F238E27FC236}">
                <a16:creationId xmlns:a16="http://schemas.microsoft.com/office/drawing/2014/main" id="{5DD27423-1FC1-C31E-5D34-C735B7A275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90" y="1416899"/>
            <a:ext cx="2756263" cy="2194560"/>
          </a:xfrm>
          <a:prstGeom prst="rect">
            <a:avLst/>
          </a:prstGeom>
        </p:spPr>
      </p:pic>
      <p:pic>
        <p:nvPicPr>
          <p:cNvPr id="9" name="Picture 8">
            <a:hlinkClick r:id="rId6"/>
            <a:extLst>
              <a:ext uri="{FF2B5EF4-FFF2-40B4-BE49-F238E27FC236}">
                <a16:creationId xmlns:a16="http://schemas.microsoft.com/office/drawing/2014/main" id="{67F330CC-F016-6992-EC64-D332F68185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2318" y="1416899"/>
            <a:ext cx="3159283" cy="2194560"/>
          </a:xfrm>
          <a:prstGeom prst="rect">
            <a:avLst/>
          </a:prstGeom>
        </p:spPr>
      </p:pic>
      <p:pic>
        <p:nvPicPr>
          <p:cNvPr id="12" name="Picture 11">
            <a:hlinkClick r:id="rId8"/>
            <a:extLst>
              <a:ext uri="{FF2B5EF4-FFF2-40B4-BE49-F238E27FC236}">
                <a16:creationId xmlns:a16="http://schemas.microsoft.com/office/drawing/2014/main" id="{DB7F1744-CB15-2A6C-AA3D-BEF51AEB2D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25381" y="1416899"/>
            <a:ext cx="2749810" cy="2194560"/>
          </a:xfrm>
          <a:prstGeom prst="rect">
            <a:avLst/>
          </a:prstGeom>
        </p:spPr>
      </p:pic>
      <p:pic>
        <p:nvPicPr>
          <p:cNvPr id="14" name="Picture 13">
            <a:hlinkClick r:id="rId10"/>
            <a:extLst>
              <a:ext uri="{FF2B5EF4-FFF2-40B4-BE49-F238E27FC236}">
                <a16:creationId xmlns:a16="http://schemas.microsoft.com/office/drawing/2014/main" id="{CEB318B0-CACF-FCAF-F3E7-2B0EEE35FF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96016" y="3791652"/>
            <a:ext cx="3273367" cy="2194560"/>
          </a:xfrm>
          <a:prstGeom prst="rect">
            <a:avLst/>
          </a:prstGeom>
        </p:spPr>
      </p:pic>
      <p:pic>
        <p:nvPicPr>
          <p:cNvPr id="17" name="Picture 16" descr="A person reaching for a product&#10;&#10;Description automatically generated">
            <a:hlinkClick r:id="rId12"/>
            <a:extLst>
              <a:ext uri="{FF2B5EF4-FFF2-40B4-BE49-F238E27FC236}">
                <a16:creationId xmlns:a16="http://schemas.microsoft.com/office/drawing/2014/main" id="{169BA565-C0E7-91C1-5E38-243721F72E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69676" y="3791652"/>
            <a:ext cx="2759627" cy="2194560"/>
          </a:xfrm>
          <a:prstGeom prst="rect">
            <a:avLst/>
          </a:prstGeom>
        </p:spPr>
      </p:pic>
      <p:pic>
        <p:nvPicPr>
          <p:cNvPr id="21" name="Picture 20" descr="A dog sitting on a white background&#10;&#10;Description automatically generated">
            <a:hlinkClick r:id="rId14"/>
            <a:extLst>
              <a:ext uri="{FF2B5EF4-FFF2-40B4-BE49-F238E27FC236}">
                <a16:creationId xmlns:a16="http://schemas.microsoft.com/office/drawing/2014/main" id="{C23AE98A-6AAA-4312-A91C-C8E06AD295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28971" y="1416899"/>
            <a:ext cx="2759626" cy="2194560"/>
          </a:xfrm>
          <a:prstGeom prst="rect">
            <a:avLst/>
          </a:prstGeom>
        </p:spPr>
      </p:pic>
      <p:pic>
        <p:nvPicPr>
          <p:cNvPr id="26" name="Picture 25" descr="A group of different types of pills&#10;&#10;Description automatically generated">
            <a:hlinkClick r:id="rId16"/>
            <a:extLst>
              <a:ext uri="{FF2B5EF4-FFF2-40B4-BE49-F238E27FC236}">
                <a16:creationId xmlns:a16="http://schemas.microsoft.com/office/drawing/2014/main" id="{6974B7B4-A927-B03A-1B97-2DC734DDB3D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57333" y="3791652"/>
            <a:ext cx="2838390" cy="2194560"/>
          </a:xfrm>
          <a:prstGeom prst="rect">
            <a:avLst/>
          </a:prstGeom>
        </p:spPr>
      </p:pic>
    </p:spTree>
    <p:extLst>
      <p:ext uri="{BB962C8B-B14F-4D97-AF65-F5344CB8AC3E}">
        <p14:creationId xmlns:p14="http://schemas.microsoft.com/office/powerpoint/2010/main" val="4105912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5815263" y="694588"/>
            <a:ext cx="6096000"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MSN</a:t>
            </a:r>
          </a:p>
          <a:p>
            <a:r>
              <a:rPr lang="en-US" sz="3200" dirty="0">
                <a:solidFill>
                  <a:schemeClr val="tx1">
                    <a:lumMod val="75000"/>
                    <a:lumOff val="25000"/>
                  </a:schemeClr>
                </a:solidFill>
                <a:latin typeface="Arial" panose="020B0604020202020204" pitchFamily="34" charset="0"/>
                <a:cs typeface="Arial" panose="020B0604020202020204" pitchFamily="34" charset="0"/>
              </a:rPr>
              <a:t>UVM 168,879,495</a:t>
            </a:r>
          </a:p>
        </p:txBody>
      </p:sp>
      <p:sp>
        <p:nvSpPr>
          <p:cNvPr id="4" name="TextBox 3">
            <a:extLst>
              <a:ext uri="{FF2B5EF4-FFF2-40B4-BE49-F238E27FC236}">
                <a16:creationId xmlns:a16="http://schemas.microsoft.com/office/drawing/2014/main" id="{3AEB94E0-D27C-48DE-ABB7-B18FBE8BC9D8}"/>
              </a:ext>
            </a:extLst>
          </p:cNvPr>
          <p:cNvSpPr txBox="1"/>
          <p:nvPr/>
        </p:nvSpPr>
        <p:spPr>
          <a:xfrm>
            <a:off x="5620654" y="2064521"/>
            <a:ext cx="6452526" cy="4247317"/>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"It's rich in antioxidants which could potentially help lower inflammation and decrease your risk of chronic diseases," says </a:t>
            </a:r>
            <a:r>
              <a:rPr lang="en-US" dirty="0" err="1">
                <a:latin typeface="Arial" panose="020B0604020202020204" pitchFamily="34" charset="0"/>
                <a:cs typeface="Arial" panose="020B0604020202020204" pitchFamily="34" charset="0"/>
              </a:rPr>
              <a:t>Kullab</a:t>
            </a:r>
            <a:r>
              <a:rPr lang="en-US" dirty="0">
                <a:latin typeface="Arial" panose="020B0604020202020204" pitchFamily="34" charset="0"/>
                <a:cs typeface="Arial" panose="020B0604020202020204" pitchFamily="34" charset="0"/>
              </a:rPr>
              <a:t>. Support for thyroid function: "Sea moss contains iodine which helps regulate your thyroid function. And iodine is something that our bodies can't produce, so we do have to ingest it." Thyroids release hormones that regulate mood, metabolism and weight, she adds. To prevent adverse effects, you shouldn't exceed one serving of a sea moss supplement a day; its high iodine levels can negatively affect your thyroid if taken in excess, </a:t>
            </a:r>
            <a:r>
              <a:rPr lang="en-US" dirty="0" err="1">
                <a:latin typeface="Arial" panose="020B0604020202020204" pitchFamily="34" charset="0"/>
                <a:cs typeface="Arial" panose="020B0604020202020204" pitchFamily="34" charset="0"/>
              </a:rPr>
              <a:t>Kullab</a:t>
            </a:r>
            <a:r>
              <a:rPr lang="en-US" dirty="0">
                <a:latin typeface="Arial" panose="020B0604020202020204" pitchFamily="34" charset="0"/>
                <a:cs typeface="Arial" panose="020B0604020202020204" pitchFamily="34" charset="0"/>
              </a:rPr>
              <a:t> notes. Regulated gut health: "Sea moss also contains prebiotics which will feed your healthy gut bacteria. [This] could potentially lead to improved digestion [and] again, a boost in your immune system. Good gut health can also improve mental health," she notes.</a:t>
            </a:r>
          </a:p>
        </p:txBody>
      </p:sp>
      <p:pic>
        <p:nvPicPr>
          <p:cNvPr id="5" name="Picture 4">
            <a:hlinkClick r:id="rId2"/>
            <a:extLst>
              <a:ext uri="{FF2B5EF4-FFF2-40B4-BE49-F238E27FC236}">
                <a16:creationId xmlns:a16="http://schemas.microsoft.com/office/drawing/2014/main" id="{998C5454-53B8-EA7D-9E7F-3B2DE1B3F6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0737" y="1650023"/>
            <a:ext cx="5130073" cy="3557954"/>
          </a:xfrm>
          <a:prstGeom prst="rect">
            <a:avLst/>
          </a:prstGeom>
        </p:spPr>
      </p:pic>
    </p:spTree>
    <p:extLst>
      <p:ext uri="{BB962C8B-B14F-4D97-AF65-F5344CB8AC3E}">
        <p14:creationId xmlns:p14="http://schemas.microsoft.com/office/powerpoint/2010/main" val="1282824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441400" y="1168373"/>
            <a:ext cx="6096000"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Yahoo!</a:t>
            </a:r>
          </a:p>
          <a:p>
            <a:r>
              <a:rPr lang="en-US" sz="3200" dirty="0">
                <a:solidFill>
                  <a:schemeClr val="tx1">
                    <a:lumMod val="75000"/>
                    <a:lumOff val="25000"/>
                  </a:schemeClr>
                </a:solidFill>
                <a:latin typeface="Arial" panose="020B0604020202020204" pitchFamily="34" charset="0"/>
                <a:cs typeface="Arial" panose="020B0604020202020204" pitchFamily="34" charset="0"/>
              </a:rPr>
              <a:t>UVM 409,373,649</a:t>
            </a:r>
          </a:p>
        </p:txBody>
      </p:sp>
      <p:sp>
        <p:nvSpPr>
          <p:cNvPr id="4" name="TextBox 3">
            <a:extLst>
              <a:ext uri="{FF2B5EF4-FFF2-40B4-BE49-F238E27FC236}">
                <a16:creationId xmlns:a16="http://schemas.microsoft.com/office/drawing/2014/main" id="{3AEB94E0-D27C-48DE-ABB7-B18FBE8BC9D8}"/>
              </a:ext>
            </a:extLst>
          </p:cNvPr>
          <p:cNvSpPr txBox="1"/>
          <p:nvPr/>
        </p:nvSpPr>
        <p:spPr>
          <a:xfrm>
            <a:off x="441399" y="2527842"/>
            <a:ext cx="5654601" cy="286232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Only 5% of the U.S. population gets sufficient fiber, a prebiotic nutrient linked to metabolic, immune and neurologic health. Americans are likely also deficient in phytonutrients, potassium and certain healthy fats linked to lower rates of cardiovascular disease and cancer. Fermentation is nature’s version of processing, creating foods with natural preservatives, flavors and vitamins. Recent research suggests fermented foods can improve gut microbiome diversity and dampen systemic inflammation.</a:t>
            </a:r>
          </a:p>
        </p:txBody>
      </p:sp>
      <p:pic>
        <p:nvPicPr>
          <p:cNvPr id="8" name="Picture 7">
            <a:hlinkClick r:id="rId2"/>
            <a:extLst>
              <a:ext uri="{FF2B5EF4-FFF2-40B4-BE49-F238E27FC236}">
                <a16:creationId xmlns:a16="http://schemas.microsoft.com/office/drawing/2014/main" id="{31DFC21F-151A-DAB7-CA02-7843978A32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68277" y="1621481"/>
            <a:ext cx="5086442" cy="3406516"/>
          </a:xfrm>
          <a:prstGeom prst="rect">
            <a:avLst/>
          </a:prstGeom>
        </p:spPr>
      </p:pic>
    </p:spTree>
    <p:extLst>
      <p:ext uri="{BB962C8B-B14F-4D97-AF65-F5344CB8AC3E}">
        <p14:creationId xmlns:p14="http://schemas.microsoft.com/office/powerpoint/2010/main" val="1291579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6096000" y="784914"/>
            <a:ext cx="6608066"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CNBC</a:t>
            </a:r>
          </a:p>
          <a:p>
            <a:r>
              <a:rPr lang="en-US" sz="3200" dirty="0">
                <a:solidFill>
                  <a:schemeClr val="tx1">
                    <a:lumMod val="75000"/>
                    <a:lumOff val="25000"/>
                  </a:schemeClr>
                </a:solidFill>
                <a:latin typeface="Arial" panose="020B0604020202020204" pitchFamily="34" charset="0"/>
                <a:cs typeface="Arial" panose="020B0604020202020204" pitchFamily="34" charset="0"/>
              </a:rPr>
              <a:t>UVM 44,530,816</a:t>
            </a:r>
          </a:p>
        </p:txBody>
      </p:sp>
      <p:sp>
        <p:nvSpPr>
          <p:cNvPr id="9" name="TextBox 8">
            <a:extLst>
              <a:ext uri="{FF2B5EF4-FFF2-40B4-BE49-F238E27FC236}">
                <a16:creationId xmlns:a16="http://schemas.microsoft.com/office/drawing/2014/main" id="{7F70532B-6C23-4CD4-BE6C-76B45395B438}"/>
              </a:ext>
            </a:extLst>
          </p:cNvPr>
          <p:cNvSpPr txBox="1"/>
          <p:nvPr/>
        </p:nvSpPr>
        <p:spPr>
          <a:xfrm>
            <a:off x="6096000" y="2108353"/>
            <a:ext cx="5759033" cy="3970318"/>
          </a:xfrm>
          <a:prstGeom prst="rect">
            <a:avLst/>
          </a:prstGeom>
          <a:noFill/>
        </p:spPr>
        <p:txBody>
          <a:bodyPr wrap="square" rtlCol="0">
            <a:spAutoFit/>
          </a:bodyPr>
          <a:lstStyle/>
          <a:p>
            <a:pPr algn="l"/>
            <a:r>
              <a:rPr lang="en-US" b="0" i="0" dirty="0">
                <a:solidFill>
                  <a:srgbClr val="3E4855"/>
                </a:solidFill>
                <a:effectLst/>
                <a:latin typeface="Arial" panose="020B0604020202020204" pitchFamily="34" charset="0"/>
                <a:cs typeface="Arial" panose="020B0604020202020204" pitchFamily="34" charset="0"/>
              </a:rPr>
              <a:t>Goodwin estimates that roughly 10% of </a:t>
            </a:r>
            <a:r>
              <a:rPr lang="en-US" b="0" i="0" dirty="0" err="1">
                <a:solidFill>
                  <a:srgbClr val="3E4855"/>
                </a:solidFill>
                <a:effectLst/>
                <a:latin typeface="Arial" panose="020B0604020202020204" pitchFamily="34" charset="0"/>
                <a:cs typeface="Arial" panose="020B0604020202020204" pitchFamily="34" charset="0"/>
              </a:rPr>
              <a:t>Olipop</a:t>
            </a:r>
            <a:r>
              <a:rPr lang="en-US" b="0" i="0" dirty="0">
                <a:solidFill>
                  <a:srgbClr val="3E4855"/>
                </a:solidFill>
                <a:effectLst/>
                <a:latin typeface="Arial" panose="020B0604020202020204" pitchFamily="34" charset="0"/>
                <a:cs typeface="Arial" panose="020B0604020202020204" pitchFamily="34" charset="0"/>
              </a:rPr>
              <a:t> drinkers have replaced traditional soda entirely, but the rest swap it into their routines occasionally.</a:t>
            </a:r>
          </a:p>
          <a:p>
            <a:pPr algn="l"/>
            <a:r>
              <a:rPr lang="en-US" b="0" i="0" dirty="0">
                <a:solidFill>
                  <a:srgbClr val="3E4855"/>
                </a:solidFill>
                <a:effectLst/>
                <a:latin typeface="Arial" panose="020B0604020202020204" pitchFamily="34" charset="0"/>
                <a:cs typeface="Arial" panose="020B0604020202020204" pitchFamily="34" charset="0"/>
              </a:rPr>
              <a:t>“We really are replacing that soda experience and soda occasion,” Goodwin said.</a:t>
            </a:r>
          </a:p>
          <a:p>
            <a:pPr algn="l"/>
            <a:r>
              <a:rPr lang="en-US" b="0" i="0" dirty="0">
                <a:solidFill>
                  <a:srgbClr val="3E4855"/>
                </a:solidFill>
                <a:effectLst/>
                <a:latin typeface="Arial" panose="020B0604020202020204" pitchFamily="34" charset="0"/>
                <a:cs typeface="Arial" panose="020B0604020202020204" pitchFamily="34" charset="0"/>
              </a:rPr>
              <a:t>For roughly two decades, U.S. soda consumption has been falling. Americans have ditched the drinks for bottled water, flavored seltzer and other options that they view as healthier due to concerns about soda’s sugar — or sugar replacements, such as aspartame. Still, Coke and Pepsi aren’t in danger of discontinuing their namesake sodas.</a:t>
            </a:r>
          </a:p>
          <a:p>
            <a:pPr algn="l"/>
            <a:r>
              <a:rPr lang="en-US" b="0" i="0" dirty="0">
                <a:solidFill>
                  <a:srgbClr val="3E4855"/>
                </a:solidFill>
                <a:effectLst/>
                <a:latin typeface="Arial" panose="020B0604020202020204" pitchFamily="34" charset="0"/>
                <a:cs typeface="Arial" panose="020B0604020202020204" pitchFamily="34" charset="0"/>
              </a:rPr>
              <a:t>“Consumers are drinking less soft drinks, but they’re still drinking a lot of soft drinks,…”</a:t>
            </a:r>
          </a:p>
        </p:txBody>
      </p:sp>
      <p:pic>
        <p:nvPicPr>
          <p:cNvPr id="4" name="Picture 3">
            <a:hlinkClick r:id="rId2"/>
            <a:extLst>
              <a:ext uri="{FF2B5EF4-FFF2-40B4-BE49-F238E27FC236}">
                <a16:creationId xmlns:a16="http://schemas.microsoft.com/office/drawing/2014/main" id="{AE70ADF3-ABB2-2C37-8E9B-0574CA58AABA}"/>
              </a:ext>
            </a:extLst>
          </p:cNvPr>
          <p:cNvPicPr>
            <a:picLocks noChangeAspect="1"/>
          </p:cNvPicPr>
          <p:nvPr/>
        </p:nvPicPr>
        <p:blipFill>
          <a:blip r:embed="rId3">
            <a:extLst>
              <a:ext uri="{28A0092B-C50C-407E-A947-70E740481C1C}">
                <a14:useLocalDpi xmlns:a14="http://schemas.microsoft.com/office/drawing/2010/main" val="0"/>
              </a:ext>
            </a:extLst>
          </a:blip>
          <a:srcRect l="279" r="279"/>
          <a:stretch/>
        </p:blipFill>
        <p:spPr>
          <a:xfrm>
            <a:off x="429482" y="1446634"/>
            <a:ext cx="5380713" cy="4181708"/>
          </a:xfrm>
          <a:prstGeom prst="rect">
            <a:avLst/>
          </a:prstGeom>
        </p:spPr>
      </p:pic>
    </p:spTree>
    <p:extLst>
      <p:ext uri="{BB962C8B-B14F-4D97-AF65-F5344CB8AC3E}">
        <p14:creationId xmlns:p14="http://schemas.microsoft.com/office/powerpoint/2010/main" val="2225419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6194910" y="1005008"/>
            <a:ext cx="5506772" cy="1323439"/>
          </a:xfrm>
          <a:prstGeom prst="rect">
            <a:avLst/>
          </a:prstGeom>
          <a:noFill/>
        </p:spPr>
        <p:txBody>
          <a:bodyPr wrap="square" rtlCol="0" anchor="t">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Women’s Health</a:t>
            </a:r>
            <a:endParaRPr lang="en-US" sz="3200" dirty="0">
              <a:solidFill>
                <a:schemeClr val="tx1">
                  <a:lumMod val="75000"/>
                  <a:lumOff val="25000"/>
                </a:schemeClr>
              </a:solidFill>
              <a:latin typeface="Arial" panose="020B0604020202020204" pitchFamily="34" charset="0"/>
              <a:cs typeface="Arial" panose="020B0604020202020204" pitchFamily="34" charset="0"/>
            </a:endParaRPr>
          </a:p>
          <a:p>
            <a:r>
              <a:rPr lang="en-US" sz="3200" dirty="0">
                <a:solidFill>
                  <a:schemeClr val="tx1">
                    <a:lumMod val="75000"/>
                    <a:lumOff val="25000"/>
                  </a:schemeClr>
                </a:solidFill>
                <a:latin typeface="Arial" panose="020B0604020202020204" pitchFamily="34" charset="0"/>
                <a:cs typeface="Arial" panose="020B0604020202020204" pitchFamily="34" charset="0"/>
              </a:rPr>
              <a:t>UVM 28,409,805</a:t>
            </a:r>
            <a:endParaRPr lang="en-US" sz="5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9BF2122-7CD0-4E46-8A75-7E643CD41EA5}"/>
              </a:ext>
            </a:extLst>
          </p:cNvPr>
          <p:cNvSpPr txBox="1"/>
          <p:nvPr/>
        </p:nvSpPr>
        <p:spPr>
          <a:xfrm>
            <a:off x="6194910" y="2328447"/>
            <a:ext cx="5506771" cy="397031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If it feels like your social media feed is being run by Lemme, Kourtney Kardashian’s newest line of vitamins and botanical supplements, you're not alone. There’s no doubt Lemme’s trendy branding is appealing (some products even have a waitlist!). But before you click "add to cart" and take the Kardashian’s health advice as gospel, a deeper dive into the ingredients is warranted. </a:t>
            </a:r>
          </a:p>
          <a:p>
            <a:r>
              <a:rPr lang="en-US" dirty="0">
                <a:latin typeface="Arial" panose="020B0604020202020204" pitchFamily="34" charset="0"/>
                <a:cs typeface="Arial" panose="020B0604020202020204" pitchFamily="34" charset="0"/>
              </a:rPr>
              <a:t>Add probiotic-rich foods—fermented veggies, yogurt, kefir, and kombucha—and prebiotic-rich foods—garlic, onions, bananas, oats, mushrooms, and cabbage—to your nutrition plan to support a healthy gut microbiome, says Guan. She also recommends avoiding highly processed foods.</a:t>
            </a:r>
          </a:p>
        </p:txBody>
      </p:sp>
      <p:pic>
        <p:nvPicPr>
          <p:cNvPr id="5" name="Picture 4">
            <a:hlinkClick r:id="rId2"/>
            <a:extLst>
              <a:ext uri="{FF2B5EF4-FFF2-40B4-BE49-F238E27FC236}">
                <a16:creationId xmlns:a16="http://schemas.microsoft.com/office/drawing/2014/main" id="{7294F6FE-69FE-A6D5-255D-FD6ABEF677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8564" y="1452189"/>
            <a:ext cx="5005503" cy="3953621"/>
          </a:xfrm>
          <a:prstGeom prst="rect">
            <a:avLst/>
          </a:prstGeom>
        </p:spPr>
      </p:pic>
    </p:spTree>
    <p:extLst>
      <p:ext uri="{BB962C8B-B14F-4D97-AF65-F5344CB8AC3E}">
        <p14:creationId xmlns:p14="http://schemas.microsoft.com/office/powerpoint/2010/main" val="3174588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240324" y="962845"/>
            <a:ext cx="4945287"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Men’s Health</a:t>
            </a:r>
          </a:p>
          <a:p>
            <a:r>
              <a:rPr lang="en-US" sz="3200" dirty="0">
                <a:solidFill>
                  <a:schemeClr val="tx1">
                    <a:lumMod val="75000"/>
                    <a:lumOff val="25000"/>
                  </a:schemeClr>
                </a:solidFill>
                <a:latin typeface="Arial" panose="020B0604020202020204" pitchFamily="34" charset="0"/>
                <a:cs typeface="Arial" panose="020B0604020202020204" pitchFamily="34" charset="0"/>
              </a:rPr>
              <a:t>UVM 26,278,082</a:t>
            </a:r>
          </a:p>
        </p:txBody>
      </p:sp>
      <p:sp>
        <p:nvSpPr>
          <p:cNvPr id="5" name="TextBox 4">
            <a:extLst>
              <a:ext uri="{FF2B5EF4-FFF2-40B4-BE49-F238E27FC236}">
                <a16:creationId xmlns:a16="http://schemas.microsoft.com/office/drawing/2014/main" id="{3AA6B7B3-BB80-41E2-B89E-243AD6FC18BE}"/>
              </a:ext>
            </a:extLst>
          </p:cNvPr>
          <p:cNvSpPr txBox="1"/>
          <p:nvPr/>
        </p:nvSpPr>
        <p:spPr>
          <a:xfrm>
            <a:off x="240324" y="2356310"/>
            <a:ext cx="5298547" cy="369331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In detail, according to Dr. Shirazi, the </a:t>
            </a:r>
            <a:r>
              <a:rPr lang="en-US" dirty="0" err="1">
                <a:latin typeface="Arial" panose="020B0604020202020204" pitchFamily="34" charset="0"/>
                <a:cs typeface="Arial" panose="020B0604020202020204" pitchFamily="34" charset="0"/>
              </a:rPr>
              <a:t>Anthelios</a:t>
            </a:r>
            <a:r>
              <a:rPr lang="en-US" dirty="0">
                <a:latin typeface="Arial" panose="020B0604020202020204" pitchFamily="34" charset="0"/>
                <a:cs typeface="Arial" panose="020B0604020202020204" pitchFamily="34" charset="0"/>
              </a:rPr>
              <a:t> is "formulated with ceramides to support the skin barrier, Niacinamide to help reduce inflammation and discoloration, glycerin to hydrate." Dr. </a:t>
            </a:r>
            <a:r>
              <a:rPr lang="en-US" dirty="0" err="1">
                <a:latin typeface="Arial" panose="020B0604020202020204" pitchFamily="34" charset="0"/>
                <a:cs typeface="Arial" panose="020B0604020202020204" pitchFamily="34" charset="0"/>
              </a:rPr>
              <a:t>Garshick</a:t>
            </a:r>
            <a:r>
              <a:rPr lang="en-US" dirty="0">
                <a:latin typeface="Arial" panose="020B0604020202020204" pitchFamily="34" charset="0"/>
                <a:cs typeface="Arial" panose="020B0604020202020204" pitchFamily="34" charset="0"/>
              </a:rPr>
              <a:t> also adds: "This lightweight sunscreen is easy to apply and fast-absorbing, making it a great option for daily use. It also contains Cell-Ox Shield Technology and antioxidants. It is broad-spectrum and can be used by all skin types."</a:t>
            </a:r>
          </a:p>
          <a:p>
            <a:r>
              <a:rPr lang="en-US" dirty="0">
                <a:latin typeface="Arial" panose="020B0604020202020204" pitchFamily="34" charset="0"/>
                <a:cs typeface="Arial" panose="020B0604020202020204" pitchFamily="34" charset="0"/>
              </a:rPr>
              <a:t>In addition, the brand’s use of prebiotic thermal spring water also makes it a good choice for those with acne-prone skin. And at this price, it's a no-brainer.</a:t>
            </a:r>
          </a:p>
        </p:txBody>
      </p:sp>
      <p:pic>
        <p:nvPicPr>
          <p:cNvPr id="4" name="Picture 3">
            <a:hlinkClick r:id="rId2"/>
            <a:extLst>
              <a:ext uri="{FF2B5EF4-FFF2-40B4-BE49-F238E27FC236}">
                <a16:creationId xmlns:a16="http://schemas.microsoft.com/office/drawing/2014/main" id="{8C002A1F-9878-C4D1-586C-E0341CBA53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88851" y="1391518"/>
            <a:ext cx="5149954" cy="4074964"/>
          </a:xfrm>
          <a:prstGeom prst="rect">
            <a:avLst/>
          </a:prstGeom>
        </p:spPr>
      </p:pic>
    </p:spTree>
    <p:extLst>
      <p:ext uri="{BB962C8B-B14F-4D97-AF65-F5344CB8AC3E}">
        <p14:creationId xmlns:p14="http://schemas.microsoft.com/office/powerpoint/2010/main" val="3816111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5888882" y="1032710"/>
            <a:ext cx="6608066" cy="1200329"/>
          </a:xfrm>
          <a:prstGeom prst="rect">
            <a:avLst/>
          </a:prstGeom>
          <a:noFill/>
        </p:spPr>
        <p:txBody>
          <a:bodyPr wrap="square" rtlCol="0">
            <a:spAutoFit/>
          </a:bodyPr>
          <a:lstStyle/>
          <a:p>
            <a:r>
              <a:rPr lang="en-US" sz="4000" dirty="0">
                <a:solidFill>
                  <a:schemeClr val="tx1">
                    <a:lumMod val="75000"/>
                    <a:lumOff val="25000"/>
                  </a:schemeClr>
                </a:solidFill>
                <a:latin typeface="Arial" panose="020B0604020202020204" pitchFamily="34" charset="0"/>
                <a:cs typeface="Arial" panose="020B0604020202020204" pitchFamily="34" charset="0"/>
              </a:rPr>
              <a:t>Fortune</a:t>
            </a:r>
          </a:p>
          <a:p>
            <a:r>
              <a:rPr lang="en-US" sz="3200" dirty="0">
                <a:solidFill>
                  <a:schemeClr val="tx1">
                    <a:lumMod val="75000"/>
                    <a:lumOff val="25000"/>
                  </a:schemeClr>
                </a:solidFill>
                <a:latin typeface="Arial" panose="020B0604020202020204" pitchFamily="34" charset="0"/>
                <a:cs typeface="Arial" panose="020B0604020202020204" pitchFamily="34" charset="0"/>
              </a:rPr>
              <a:t>UVM 18,657,782</a:t>
            </a:r>
          </a:p>
        </p:txBody>
      </p:sp>
      <p:sp>
        <p:nvSpPr>
          <p:cNvPr id="5" name="TextBox 4">
            <a:extLst>
              <a:ext uri="{FF2B5EF4-FFF2-40B4-BE49-F238E27FC236}">
                <a16:creationId xmlns:a16="http://schemas.microsoft.com/office/drawing/2014/main" id="{D45B1EAA-082E-4D1A-A204-330C0AA65B16}"/>
              </a:ext>
            </a:extLst>
          </p:cNvPr>
          <p:cNvSpPr txBox="1"/>
          <p:nvPr/>
        </p:nvSpPr>
        <p:spPr>
          <a:xfrm>
            <a:off x="5888882" y="2233039"/>
            <a:ext cx="5641857" cy="341632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They’re a form of dietary fiber humans can’t digest that acts as food for friendly bacteria. You get them from high-fiber, plant-based foods. </a:t>
            </a:r>
          </a:p>
          <a:p>
            <a:r>
              <a:rPr lang="en-US" dirty="0">
                <a:latin typeface="Arial" panose="020B0604020202020204" pitchFamily="34" charset="0"/>
                <a:cs typeface="Arial" panose="020B0604020202020204" pitchFamily="34" charset="0"/>
              </a:rPr>
              <a:t>“They’re like the fuel,” says Amy </a:t>
            </a:r>
            <a:r>
              <a:rPr lang="en-US" dirty="0" err="1">
                <a:latin typeface="Arial" panose="020B0604020202020204" pitchFamily="34" charset="0"/>
                <a:cs typeface="Arial" panose="020B0604020202020204" pitchFamily="34" charset="0"/>
              </a:rPr>
              <a:t>Bragagnini</a:t>
            </a:r>
            <a:r>
              <a:rPr lang="en-US" dirty="0">
                <a:latin typeface="Arial" panose="020B0604020202020204" pitchFamily="34" charset="0"/>
                <a:cs typeface="Arial" panose="020B0604020202020204" pitchFamily="34" charset="0"/>
              </a:rPr>
              <a:t>, RD, national spokesperson for the Academy of Nutrition and Dietetics. “It’s basically a fiber that is able to resist the acidity of the GI tract. It doesn’t break down as it goes through your system, and feeds the healthy microbes in our microbiome.” </a:t>
            </a:r>
            <a:r>
              <a:rPr lang="en-US" dirty="0" err="1">
                <a:latin typeface="Arial" panose="020B0604020202020204" pitchFamily="34" charset="0"/>
                <a:cs typeface="Arial" panose="020B0604020202020204" pitchFamily="34" charset="0"/>
              </a:rPr>
              <a:t>Bragagnini</a:t>
            </a:r>
            <a:r>
              <a:rPr lang="en-US" dirty="0">
                <a:latin typeface="Arial" panose="020B0604020202020204" pitchFamily="34" charset="0"/>
                <a:cs typeface="Arial" panose="020B0604020202020204" pitchFamily="34" charset="0"/>
              </a:rPr>
              <a:t> says that even though comparatively, probiotics do the lion’s share of the work of good digestion, prebiotics are the sustenance that make it last.</a:t>
            </a:r>
          </a:p>
        </p:txBody>
      </p:sp>
      <p:pic>
        <p:nvPicPr>
          <p:cNvPr id="4" name="Picture 3">
            <a:hlinkClick r:id="rId2"/>
            <a:extLst>
              <a:ext uri="{FF2B5EF4-FFF2-40B4-BE49-F238E27FC236}">
                <a16:creationId xmlns:a16="http://schemas.microsoft.com/office/drawing/2014/main" id="{214B4B33-6351-DBED-8BBF-8FCB3AD427D6}"/>
              </a:ext>
            </a:extLst>
          </p:cNvPr>
          <p:cNvPicPr>
            <a:picLocks noChangeAspect="1"/>
          </p:cNvPicPr>
          <p:nvPr/>
        </p:nvPicPr>
        <p:blipFill rotWithShape="1">
          <a:blip r:embed="rId3">
            <a:extLst>
              <a:ext uri="{28A0092B-C50C-407E-A947-70E740481C1C}">
                <a14:useLocalDpi xmlns:a14="http://schemas.microsoft.com/office/drawing/2010/main" val="0"/>
              </a:ext>
            </a:extLst>
          </a:blip>
          <a:srcRect l="292" r="1450"/>
          <a:stretch/>
        </p:blipFill>
        <p:spPr>
          <a:xfrm>
            <a:off x="308795" y="1603961"/>
            <a:ext cx="5441110" cy="3650078"/>
          </a:xfrm>
          <a:prstGeom prst="rect">
            <a:avLst/>
          </a:prstGeom>
        </p:spPr>
      </p:pic>
    </p:spTree>
    <p:extLst>
      <p:ext uri="{BB962C8B-B14F-4D97-AF65-F5344CB8AC3E}">
        <p14:creationId xmlns:p14="http://schemas.microsoft.com/office/powerpoint/2010/main" val="3600761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8D979EDB-92D1-B06C-E342-7E68227EEB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10195" y="1417320"/>
            <a:ext cx="4933405" cy="4023360"/>
          </a:xfrm>
          <a:prstGeom prst="rect">
            <a:avLst/>
          </a:prstGeom>
        </p:spPr>
      </p:pic>
      <p:sp>
        <p:nvSpPr>
          <p:cNvPr id="8" name="Rectangle 3">
            <a:extLst>
              <a:ext uri="{FF2B5EF4-FFF2-40B4-BE49-F238E27FC236}">
                <a16:creationId xmlns:a16="http://schemas.microsoft.com/office/drawing/2014/main" id="{F2AACD75-4725-C380-481D-A339F6238624}"/>
              </a:ext>
            </a:extLst>
          </p:cNvPr>
          <p:cNvSpPr>
            <a:spLocks noChangeArrowheads="1"/>
          </p:cNvSpPr>
          <p:nvPr/>
        </p:nvSpPr>
        <p:spPr bwMode="auto">
          <a:xfrm>
            <a:off x="89211" y="2196341"/>
            <a:ext cx="6006789"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ea typeface="Lato" panose="020F0502020204030203" pitchFamily="34" charset="0"/>
                <a:cs typeface="Arial" panose="020B0604020202020204" pitchFamily="34" charset="0"/>
              </a:rPr>
              <a:t>A fermented dairy beverage, kefir contains probiotics like yogurt, which aid in digestion and support immune health. One cup of nonfat plain kefir contains 9 g of protein, per U.S. Department of Agriculture (USDA) data. Kefir also contains calcium to support bone health, and is 99 percent lactose-free, so people with a lactose intolerance typically can tolerate it.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ea typeface="Lato" panose="020F0502020204030203" pitchFamily="34" charset="0"/>
                <a:cs typeface="Arial" panose="020B0604020202020204" pitchFamily="34" charset="0"/>
              </a:rPr>
              <a:t>Because it is strained, Greek yogurt has more protein than the regular kind, a whopping 25 g per cup of nonfat yogurt, per USDA data. It also contains live and active cultures, which supports gut health. Prebiotics and probiotics work better together, so pair a probiotic like Greek yogurt with a prebiotic like a banana in a smoothie, for a </a:t>
            </a:r>
            <a:r>
              <a:rPr kumimoji="0" lang="en-US" altLang="en-US" b="0" i="0" u="none" strike="noStrike" cap="none" normalizeH="0" baseline="0" dirty="0" err="1">
                <a:ln>
                  <a:noFill/>
                </a:ln>
                <a:effectLst/>
                <a:ea typeface="Lato" panose="020F0502020204030203" pitchFamily="34" charset="0"/>
                <a:cs typeface="Arial" panose="020B0604020202020204" pitchFamily="34" charset="0"/>
              </a:rPr>
              <a:t>synbiotic</a:t>
            </a:r>
            <a:r>
              <a:rPr kumimoji="0" lang="en-US" altLang="en-US" b="0" i="0" u="none" strike="noStrike" cap="none" normalizeH="0" baseline="0" dirty="0">
                <a:ln>
                  <a:noFill/>
                </a:ln>
                <a:effectLst/>
                <a:ea typeface="Lato" panose="020F0502020204030203" pitchFamily="34" charset="0"/>
                <a:cs typeface="Arial" panose="020B0604020202020204" pitchFamily="34" charset="0"/>
              </a:rPr>
              <a:t> effect.</a:t>
            </a:r>
          </a:p>
        </p:txBody>
      </p:sp>
      <p:sp>
        <p:nvSpPr>
          <p:cNvPr id="7" name="TextBox 6">
            <a:extLst>
              <a:ext uri="{FF2B5EF4-FFF2-40B4-BE49-F238E27FC236}">
                <a16:creationId xmlns:a16="http://schemas.microsoft.com/office/drawing/2014/main" id="{3883B472-35A1-FE98-7C38-1797253700A7}"/>
              </a:ext>
            </a:extLst>
          </p:cNvPr>
          <p:cNvSpPr txBox="1"/>
          <p:nvPr/>
        </p:nvSpPr>
        <p:spPr>
          <a:xfrm flipH="1">
            <a:off x="240323" y="872902"/>
            <a:ext cx="4945287"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Everyday Health</a:t>
            </a:r>
          </a:p>
          <a:p>
            <a:r>
              <a:rPr lang="en-US" sz="3200" dirty="0">
                <a:solidFill>
                  <a:schemeClr val="tx1">
                    <a:lumMod val="75000"/>
                    <a:lumOff val="25000"/>
                  </a:schemeClr>
                </a:solidFill>
                <a:latin typeface="Arial" panose="020B0604020202020204" pitchFamily="34" charset="0"/>
                <a:cs typeface="Arial" panose="020B0604020202020204" pitchFamily="34" charset="0"/>
              </a:rPr>
              <a:t>UVM 14,971,084</a:t>
            </a:r>
          </a:p>
        </p:txBody>
      </p:sp>
    </p:spTree>
    <p:extLst>
      <p:ext uri="{BB962C8B-B14F-4D97-AF65-F5344CB8AC3E}">
        <p14:creationId xmlns:p14="http://schemas.microsoft.com/office/powerpoint/2010/main" val="3210290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6909593" y="1950049"/>
            <a:ext cx="5506772" cy="1323439"/>
          </a:xfrm>
          <a:prstGeom prst="rect">
            <a:avLst/>
          </a:prstGeom>
          <a:noFill/>
        </p:spPr>
        <p:txBody>
          <a:bodyPr wrap="square" rtlCol="0" anchor="t">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Psychology Today</a:t>
            </a:r>
            <a:endParaRPr lang="en-US" sz="3200" dirty="0">
              <a:solidFill>
                <a:schemeClr val="tx1">
                  <a:lumMod val="75000"/>
                  <a:lumOff val="25000"/>
                </a:schemeClr>
              </a:solidFill>
              <a:latin typeface="Arial" panose="020B0604020202020204" pitchFamily="34" charset="0"/>
              <a:cs typeface="Arial" panose="020B0604020202020204" pitchFamily="34" charset="0"/>
            </a:endParaRPr>
          </a:p>
          <a:p>
            <a:r>
              <a:rPr lang="en-US" sz="3200" dirty="0">
                <a:solidFill>
                  <a:schemeClr val="tx1">
                    <a:lumMod val="75000"/>
                    <a:lumOff val="25000"/>
                  </a:schemeClr>
                </a:solidFill>
                <a:latin typeface="Arial" panose="020B0604020202020204" pitchFamily="34" charset="0"/>
                <a:cs typeface="Arial" panose="020B0604020202020204" pitchFamily="34" charset="0"/>
              </a:rPr>
              <a:t>UVM 15,432,394</a:t>
            </a:r>
            <a:endParaRPr lang="en-US" sz="5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9BF2122-7CD0-4E46-8A75-7E643CD41EA5}"/>
              </a:ext>
            </a:extLst>
          </p:cNvPr>
          <p:cNvSpPr txBox="1"/>
          <p:nvPr/>
        </p:nvSpPr>
        <p:spPr>
          <a:xfrm>
            <a:off x="449451" y="3526394"/>
            <a:ext cx="11357607" cy="2585323"/>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Prebiotics are dietary compounds that are utilized by the gut microflora and have an impact on the diversity of the microbiome. Probiotics are living microorganisms that can directly modify the composition of the microbiome. By improving gut microbiota diversity, prebiotic, and probiotic approaches can be used to enhance mental and cognitive health.</a:t>
            </a:r>
          </a:p>
          <a:p>
            <a:r>
              <a:rPr lang="en-US" dirty="0" err="1">
                <a:latin typeface="Arial" panose="020B0604020202020204" pitchFamily="34" charset="0"/>
                <a:cs typeface="Arial" panose="020B0604020202020204" pitchFamily="34" charset="0"/>
              </a:rPr>
              <a:t>Psychobiotics</a:t>
            </a:r>
            <a:r>
              <a:rPr lang="en-US" dirty="0">
                <a:latin typeface="Arial" panose="020B0604020202020204" pitchFamily="34" charset="0"/>
                <a:cs typeface="Arial" panose="020B0604020202020204" pitchFamily="34" charset="0"/>
              </a:rPr>
              <a:t> are a novel class of medication used to treat mental disorders, which act on the gut-brain axis to improve mental health. On the other hand, the microbiota signature may be considered a factor that influences not only our physical health but also our decisions and behavior. This is in addition to other factors that shape our personality. Further research is necessary to comprehensively comprehend the intricate correlation between the gut-brain axis and personality.</a:t>
            </a:r>
          </a:p>
        </p:txBody>
      </p:sp>
      <p:pic>
        <p:nvPicPr>
          <p:cNvPr id="5" name="Picture 4">
            <a:hlinkClick r:id="rId2"/>
            <a:extLst>
              <a:ext uri="{FF2B5EF4-FFF2-40B4-BE49-F238E27FC236}">
                <a16:creationId xmlns:a16="http://schemas.microsoft.com/office/drawing/2014/main" id="{BA03F38F-DBE2-B393-4FCA-D49C6239B9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9451" y="1332319"/>
            <a:ext cx="6329307" cy="1941169"/>
          </a:xfrm>
          <a:prstGeom prst="rect">
            <a:avLst/>
          </a:prstGeom>
        </p:spPr>
      </p:pic>
      <p:sp>
        <p:nvSpPr>
          <p:cNvPr id="8" name="Oval 7">
            <a:extLst>
              <a:ext uri="{FF2B5EF4-FFF2-40B4-BE49-F238E27FC236}">
                <a16:creationId xmlns:a16="http://schemas.microsoft.com/office/drawing/2014/main" id="{257CDA9C-F824-46FB-59F9-FD0E99090E57}"/>
              </a:ext>
            </a:extLst>
          </p:cNvPr>
          <p:cNvSpPr>
            <a:spLocks noChangeAspect="1"/>
          </p:cNvSpPr>
          <p:nvPr/>
        </p:nvSpPr>
        <p:spPr>
          <a:xfrm>
            <a:off x="6309539" y="1378813"/>
            <a:ext cx="457200" cy="457200"/>
          </a:xfrm>
          <a:prstGeom prst="ellipse">
            <a:avLst/>
          </a:prstGeom>
          <a:solidFill>
            <a:srgbClr val="F0F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420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815277" y="1423030"/>
            <a:ext cx="5550246"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Eat This, Not That</a:t>
            </a:r>
            <a:endParaRPr lang="en-US" sz="5400" dirty="0">
              <a:solidFill>
                <a:schemeClr val="tx1">
                  <a:lumMod val="75000"/>
                  <a:lumOff val="25000"/>
                </a:schemeClr>
              </a:solidFill>
              <a:latin typeface="Arial" panose="020B0604020202020204" pitchFamily="34" charset="0"/>
              <a:cs typeface="Arial" panose="020B0604020202020204" pitchFamily="34" charset="0"/>
            </a:endParaRPr>
          </a:p>
          <a:p>
            <a:r>
              <a:rPr lang="en-US" sz="3200" dirty="0">
                <a:solidFill>
                  <a:schemeClr val="tx1">
                    <a:lumMod val="75000"/>
                    <a:lumOff val="25000"/>
                  </a:schemeClr>
                </a:solidFill>
                <a:latin typeface="Arial" panose="020B0604020202020204" pitchFamily="34" charset="0"/>
                <a:cs typeface="Arial" panose="020B0604020202020204" pitchFamily="34" charset="0"/>
              </a:rPr>
              <a:t>UVM 10,614,232</a:t>
            </a:r>
          </a:p>
        </p:txBody>
      </p:sp>
      <p:sp>
        <p:nvSpPr>
          <p:cNvPr id="5" name="TextBox 4">
            <a:extLst>
              <a:ext uri="{FF2B5EF4-FFF2-40B4-BE49-F238E27FC236}">
                <a16:creationId xmlns:a16="http://schemas.microsoft.com/office/drawing/2014/main" id="{CBF7619D-25E6-48BF-9E33-F42ACD1702E7}"/>
              </a:ext>
            </a:extLst>
          </p:cNvPr>
          <p:cNvSpPr txBox="1"/>
          <p:nvPr/>
        </p:nvSpPr>
        <p:spPr>
          <a:xfrm>
            <a:off x="630793" y="2746469"/>
            <a:ext cx="5734730" cy="286232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"If these microbes are ever out of balance, it can cause harm to our gut and increase our risk for developing certain (negative) health conditions," adds </a:t>
            </a:r>
            <a:r>
              <a:rPr lang="en-US" dirty="0" err="1">
                <a:latin typeface="Arial" panose="020B0604020202020204" pitchFamily="34" charset="0"/>
                <a:cs typeface="Arial" panose="020B0604020202020204" pitchFamily="34" charset="0"/>
              </a:rPr>
              <a:t>Ehsani</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Eating gut-healthy foods is pretty simple. "A balanced diet that includes fruits, vegetables, whole grains, lean proteins, and fermented foods can promote a healthy microbiome leading to better health overall," says Amber </a:t>
            </a:r>
            <a:r>
              <a:rPr lang="en-US" dirty="0" err="1">
                <a:latin typeface="Arial" panose="020B0604020202020204" pitchFamily="34" charset="0"/>
                <a:cs typeface="Arial" panose="020B0604020202020204" pitchFamily="34" charset="0"/>
              </a:rPr>
              <a:t>Pankonin</a:t>
            </a:r>
            <a:r>
              <a:rPr lang="en-US" dirty="0">
                <a:latin typeface="Arial" panose="020B0604020202020204" pitchFamily="34" charset="0"/>
                <a:cs typeface="Arial" panose="020B0604020202020204" pitchFamily="34" charset="0"/>
              </a:rPr>
              <a:t>, MS, RD, registered dietitian and owner of the food blog </a:t>
            </a:r>
            <a:r>
              <a:rPr lang="en-US" dirty="0" err="1">
                <a:latin typeface="Arial" panose="020B0604020202020204" pitchFamily="34" charset="0"/>
                <a:cs typeface="Arial" panose="020B0604020202020204" pitchFamily="34" charset="0"/>
              </a:rPr>
              <a:t>Stirlist</a:t>
            </a:r>
            <a:r>
              <a:rPr lang="en-US" dirty="0">
                <a:latin typeface="Arial" panose="020B0604020202020204" pitchFamily="34" charset="0"/>
                <a:cs typeface="Arial" panose="020B0604020202020204" pitchFamily="34" charset="0"/>
              </a:rPr>
              <a:t>.</a:t>
            </a:r>
          </a:p>
        </p:txBody>
      </p:sp>
      <p:pic>
        <p:nvPicPr>
          <p:cNvPr id="4" name="Picture 3">
            <a:hlinkClick r:id="rId2"/>
            <a:extLst>
              <a:ext uri="{FF2B5EF4-FFF2-40B4-BE49-F238E27FC236}">
                <a16:creationId xmlns:a16="http://schemas.microsoft.com/office/drawing/2014/main" id="{7E3FE9DD-3A86-E712-737C-2F3BF4DAAA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87010" y="1280206"/>
            <a:ext cx="4874197" cy="4179687"/>
          </a:xfrm>
          <a:prstGeom prst="rect">
            <a:avLst/>
          </a:prstGeom>
        </p:spPr>
      </p:pic>
    </p:spTree>
    <p:extLst>
      <p:ext uri="{BB962C8B-B14F-4D97-AF65-F5344CB8AC3E}">
        <p14:creationId xmlns:p14="http://schemas.microsoft.com/office/powerpoint/2010/main" val="784516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flipH="1">
            <a:off x="3716123" y="1151299"/>
            <a:ext cx="3416320" cy="646331"/>
          </a:xfrm>
          <a:prstGeom prst="rect">
            <a:avLst/>
          </a:prstGeom>
          <a:noFill/>
        </p:spPr>
        <p:txBody>
          <a:bodyPr wrap="none" rtlCol="0">
            <a:spAutoFit/>
          </a:bodyPr>
          <a:lstStyle/>
          <a:p>
            <a:r>
              <a:rPr lang="en-US" sz="3600" b="1" dirty="0">
                <a:solidFill>
                  <a:srgbClr val="074D42"/>
                </a:solidFill>
                <a:latin typeface="Arial" panose="020B0604020202020204" pitchFamily="34" charset="0"/>
                <a:cs typeface="Arial" panose="020B0604020202020204" pitchFamily="34" charset="0"/>
              </a:rPr>
              <a:t>Data Summary</a:t>
            </a:r>
          </a:p>
        </p:txBody>
      </p:sp>
      <p:sp>
        <p:nvSpPr>
          <p:cNvPr id="23" name="TextBox 22"/>
          <p:cNvSpPr txBox="1"/>
          <p:nvPr/>
        </p:nvSpPr>
        <p:spPr>
          <a:xfrm>
            <a:off x="3716123" y="1995351"/>
            <a:ext cx="7649705" cy="224676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Data was pulled from Muck Rack insights for the period of April 1 to June 30, 2023.</a:t>
            </a:r>
          </a:p>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Reports looked at traditional media and social media, with a heavy emphasis on consumer-reaching media.</a:t>
            </a:r>
          </a:p>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Trade coverage and new product launches are also included.</a:t>
            </a:r>
          </a:p>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Full text of articles may be accessed by clicking the article image on each slide.</a:t>
            </a:r>
          </a:p>
        </p:txBody>
      </p:sp>
      <p:pic>
        <p:nvPicPr>
          <p:cNvPr id="8" name="Picture Placeholder 7">
            <a:extLst>
              <a:ext uri="{FF2B5EF4-FFF2-40B4-BE49-F238E27FC236}">
                <a16:creationId xmlns:a16="http://schemas.microsoft.com/office/drawing/2014/main" id="{7C01B77F-45B8-B043-A696-0DBE11C4FC96}"/>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9981" r="29981"/>
          <a:stretch>
            <a:fillRect/>
          </a:stretch>
        </p:blipFill>
        <p:spPr/>
      </p:pic>
    </p:spTree>
    <p:extLst>
      <p:ext uri="{BB962C8B-B14F-4D97-AF65-F5344CB8AC3E}">
        <p14:creationId xmlns:p14="http://schemas.microsoft.com/office/powerpoint/2010/main" val="3459819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6550142" y="1034733"/>
            <a:ext cx="5461386"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Animal Wellness</a:t>
            </a:r>
          </a:p>
          <a:p>
            <a:r>
              <a:rPr lang="en-US" sz="3200" dirty="0">
                <a:solidFill>
                  <a:schemeClr val="tx1">
                    <a:lumMod val="75000"/>
                    <a:lumOff val="25000"/>
                  </a:schemeClr>
                </a:solidFill>
                <a:latin typeface="Arial" panose="020B0604020202020204" pitchFamily="34" charset="0"/>
                <a:cs typeface="Arial" panose="020B0604020202020204" pitchFamily="34" charset="0"/>
              </a:rPr>
              <a:t>UVM 49,298</a:t>
            </a:r>
          </a:p>
        </p:txBody>
      </p:sp>
      <p:sp>
        <p:nvSpPr>
          <p:cNvPr id="5" name="TextBox 4">
            <a:extLst>
              <a:ext uri="{FF2B5EF4-FFF2-40B4-BE49-F238E27FC236}">
                <a16:creationId xmlns:a16="http://schemas.microsoft.com/office/drawing/2014/main" id="{D45B1EAA-082E-4D1A-A204-330C0AA65B16}"/>
              </a:ext>
            </a:extLst>
          </p:cNvPr>
          <p:cNvSpPr txBox="1"/>
          <p:nvPr/>
        </p:nvSpPr>
        <p:spPr>
          <a:xfrm>
            <a:off x="6489983" y="2358172"/>
            <a:ext cx="5461385" cy="369331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Grass can be a source of vitamins, minerals, and most importantly, fiber, so frequent grass-eating could be a sign of a nutritional deficiency.</a:t>
            </a:r>
          </a:p>
          <a:p>
            <a:r>
              <a:rPr lang="en-US" dirty="0">
                <a:latin typeface="Arial" panose="020B0604020202020204" pitchFamily="34" charset="0"/>
                <a:cs typeface="Arial" panose="020B0604020202020204" pitchFamily="34" charset="0"/>
              </a:rPr>
              <a:t>You can address nutrient deficiencies by switching to a high-fiber diet or by adding a fiber supplement such as psyllium husk powder into your dog’s food. You can also add a supplement with prebiotics and probiotics such as </a:t>
            </a:r>
            <a:r>
              <a:rPr lang="en-US" dirty="0" err="1">
                <a:latin typeface="Arial" panose="020B0604020202020204" pitchFamily="34" charset="0"/>
                <a:cs typeface="Arial" panose="020B0604020202020204" pitchFamily="34" charset="0"/>
              </a:rPr>
              <a:t>DoggyBiome</a:t>
            </a:r>
            <a:r>
              <a:rPr lang="en-US" dirty="0">
                <a:latin typeface="Arial" panose="020B0604020202020204" pitchFamily="34" charset="0"/>
                <a:cs typeface="Arial" panose="020B0604020202020204" pitchFamily="34" charset="0"/>
              </a:rPr>
              <a:t> S. </a:t>
            </a:r>
            <a:r>
              <a:rPr lang="en-US" dirty="0" err="1">
                <a:latin typeface="Arial" panose="020B0604020202020204" pitchFamily="34" charset="0"/>
                <a:cs typeface="Arial" panose="020B0604020202020204" pitchFamily="34" charset="0"/>
              </a:rPr>
              <a:t>boulardii</a:t>
            </a:r>
            <a:r>
              <a:rPr lang="en-US" dirty="0">
                <a:latin typeface="Arial" panose="020B0604020202020204" pitchFamily="34" charset="0"/>
                <a:cs typeface="Arial" panose="020B0604020202020204" pitchFamily="34" charset="0"/>
              </a:rPr>
              <a:t> + FOS Powder, which improves both gut health and immune functions. </a:t>
            </a:r>
            <a:r>
              <a:rPr lang="en-US" dirty="0" err="1">
                <a:latin typeface="Arial" panose="020B0604020202020204" pitchFamily="34" charset="0"/>
                <a:cs typeface="Arial" panose="020B0604020202020204" pitchFamily="34" charset="0"/>
              </a:rPr>
              <a:t>Fructooligosaccharides</a:t>
            </a:r>
            <a:r>
              <a:rPr lang="en-US" dirty="0">
                <a:latin typeface="Arial" panose="020B0604020202020204" pitchFamily="34" charset="0"/>
                <a:cs typeface="Arial" panose="020B0604020202020204" pitchFamily="34" charset="0"/>
              </a:rPr>
              <a:t> (FOS) are tiny soluble fibers that beneficial gut bacteria love to feed on, so this fosters a re-balancing of good bacteria in the gut.</a:t>
            </a:r>
          </a:p>
        </p:txBody>
      </p:sp>
      <p:pic>
        <p:nvPicPr>
          <p:cNvPr id="4" name="Picture 3">
            <a:hlinkClick r:id="rId2"/>
            <a:extLst>
              <a:ext uri="{FF2B5EF4-FFF2-40B4-BE49-F238E27FC236}">
                <a16:creationId xmlns:a16="http://schemas.microsoft.com/office/drawing/2014/main" id="{DC2739DE-9A09-EAC7-4DA9-829D2045BA8C}"/>
              </a:ext>
            </a:extLst>
          </p:cNvPr>
          <p:cNvPicPr>
            <a:picLocks noChangeAspect="1"/>
          </p:cNvPicPr>
          <p:nvPr/>
        </p:nvPicPr>
        <p:blipFill>
          <a:blip r:embed="rId3">
            <a:extLst>
              <a:ext uri="{28A0092B-C50C-407E-A947-70E740481C1C}">
                <a14:useLocalDpi xmlns:a14="http://schemas.microsoft.com/office/drawing/2010/main" val="0"/>
              </a:ext>
            </a:extLst>
          </a:blip>
          <a:srcRect l="741" r="741"/>
          <a:stretch/>
        </p:blipFill>
        <p:spPr>
          <a:xfrm>
            <a:off x="481554" y="1276815"/>
            <a:ext cx="5461385" cy="4304370"/>
          </a:xfrm>
          <a:prstGeom prst="rect">
            <a:avLst/>
          </a:prstGeom>
        </p:spPr>
      </p:pic>
    </p:spTree>
    <p:extLst>
      <p:ext uri="{BB962C8B-B14F-4D97-AF65-F5344CB8AC3E}">
        <p14:creationId xmlns:p14="http://schemas.microsoft.com/office/powerpoint/2010/main" val="1388630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0D74BC3-7FE3-6A44-9A6D-497E9CCF9B6F}"/>
              </a:ext>
            </a:extLst>
          </p:cNvPr>
          <p:cNvPicPr>
            <a:picLocks noGrp="1" noChangeAspect="1"/>
          </p:cNvPicPr>
          <p:nvPr>
            <p:ph type="pic" sz="quarter" idx="10"/>
          </p:nvPr>
        </p:nvPicPr>
        <p:blipFill>
          <a:blip r:embed="rId2" cstate="print">
            <a:alphaModFix/>
            <a:extLst>
              <a:ext uri="{28A0092B-C50C-407E-A947-70E740481C1C}">
                <a14:useLocalDpi xmlns:a14="http://schemas.microsoft.com/office/drawing/2010/main" val="0"/>
              </a:ext>
            </a:extLst>
          </a:blip>
          <a:srcRect t="7827" b="7827"/>
          <a:stretch>
            <a:fillRect/>
          </a:stretch>
        </p:blipFill>
        <p:spPr/>
      </p:pic>
      <p:sp>
        <p:nvSpPr>
          <p:cNvPr id="14" name="Rectangle 13">
            <a:extLst>
              <a:ext uri="{FF2B5EF4-FFF2-40B4-BE49-F238E27FC236}">
                <a16:creationId xmlns:a16="http://schemas.microsoft.com/office/drawing/2014/main" id="{D454985A-E196-D511-6F6F-971663B248A3}"/>
              </a:ext>
            </a:extLst>
          </p:cNvPr>
          <p:cNvSpPr/>
          <p:nvPr/>
        </p:nvSpPr>
        <p:spPr>
          <a:xfrm>
            <a:off x="-15348" y="0"/>
            <a:ext cx="12188952" cy="685800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extBox 4"/>
          <p:cNvSpPr txBox="1"/>
          <p:nvPr/>
        </p:nvSpPr>
        <p:spPr>
          <a:xfrm>
            <a:off x="6207738" y="1977887"/>
            <a:ext cx="3302507" cy="830997"/>
          </a:xfrm>
          <a:prstGeom prst="rect">
            <a:avLst/>
          </a:prstGeom>
          <a:noFill/>
        </p:spPr>
        <p:txBody>
          <a:bodyPr wrap="none" rtlCol="0">
            <a:spAutoFit/>
          </a:bodyPr>
          <a:lstStyle/>
          <a:p>
            <a:r>
              <a:rPr lang="en-ID" sz="4800">
                <a:solidFill>
                  <a:schemeClr val="tx1">
                    <a:lumMod val="75000"/>
                    <a:lumOff val="25000"/>
                  </a:schemeClr>
                </a:solidFill>
                <a:latin typeface="Arial" panose="020B0604020202020204" pitchFamily="34" charset="0"/>
                <a:cs typeface="Arial" panose="020B0604020202020204" pitchFamily="34" charset="0"/>
              </a:rPr>
              <a:t>Questions?</a:t>
            </a:r>
          </a:p>
        </p:txBody>
      </p:sp>
      <p:grpSp>
        <p:nvGrpSpPr>
          <p:cNvPr id="6" name="Group 5"/>
          <p:cNvGrpSpPr/>
          <p:nvPr/>
        </p:nvGrpSpPr>
        <p:grpSpPr>
          <a:xfrm flipH="1">
            <a:off x="-133350" y="0"/>
            <a:ext cx="12325350" cy="6858000"/>
            <a:chOff x="1409700" y="533400"/>
            <a:chExt cx="12325350" cy="6858000"/>
          </a:xfrm>
        </p:grpSpPr>
        <p:cxnSp>
          <p:nvCxnSpPr>
            <p:cNvPr id="7" name="Straight Connector 6"/>
            <p:cNvCxnSpPr>
              <a:cxnSpLocks/>
            </p:cNvCxnSpPr>
            <p:nvPr/>
          </p:nvCxnSpPr>
          <p:spPr>
            <a:xfrm flipV="1">
              <a:off x="1409700" y="3962400"/>
              <a:ext cx="1758120" cy="971"/>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6547757" y="3963371"/>
              <a:ext cx="7053943"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9268691" y="533400"/>
              <a:ext cx="0" cy="3455456"/>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0764983" y="2926786"/>
              <a:ext cx="0" cy="4464614"/>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09700" y="2926786"/>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505700" y="2926786"/>
              <a:ext cx="6229350"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3098E1AD-4A45-8542-A835-5032C7ABF2C3}"/>
              </a:ext>
            </a:extLst>
          </p:cNvPr>
          <p:cNvSpPr txBox="1"/>
          <p:nvPr/>
        </p:nvSpPr>
        <p:spPr>
          <a:xfrm>
            <a:off x="7169727" y="3251278"/>
            <a:ext cx="4296230" cy="1938992"/>
          </a:xfrm>
          <a:prstGeom prst="rect">
            <a:avLst/>
          </a:prstGeom>
          <a:noFill/>
        </p:spPr>
        <p:txBody>
          <a:bodyPr wrap="square" rtlCol="0">
            <a:spAutoFit/>
          </a:bodyPr>
          <a:lstStyle/>
          <a:p>
            <a:r>
              <a:rPr lang="en-ID" sz="2400">
                <a:solidFill>
                  <a:schemeClr val="tx1">
                    <a:lumMod val="75000"/>
                    <a:lumOff val="25000"/>
                  </a:schemeClr>
                </a:solidFill>
                <a:latin typeface="Arial" panose="020B0604020202020204" pitchFamily="34" charset="0"/>
                <a:cs typeface="Arial" panose="020B0604020202020204" pitchFamily="34" charset="0"/>
              </a:rPr>
              <a:t>Traci Kantowski</a:t>
            </a:r>
          </a:p>
          <a:p>
            <a:r>
              <a:rPr lang="en-ID" sz="2400">
                <a:solidFill>
                  <a:schemeClr val="tx1">
                    <a:lumMod val="75000"/>
                    <a:lumOff val="25000"/>
                  </a:schemeClr>
                </a:solidFill>
                <a:latin typeface="Arial" panose="020B0604020202020204" pitchFamily="34" charset="0"/>
                <a:cs typeface="Arial" panose="020B0604020202020204" pitchFamily="34" charset="0"/>
              </a:rPr>
              <a:t>Communications Director</a:t>
            </a:r>
          </a:p>
          <a:p>
            <a:r>
              <a:rPr lang="en-ID" sz="2400">
                <a:solidFill>
                  <a:schemeClr val="tx1">
                    <a:lumMod val="75000"/>
                    <a:lumOff val="25000"/>
                  </a:schemeClr>
                </a:solidFill>
                <a:latin typeface="Arial" panose="020B0604020202020204" pitchFamily="34" charset="0"/>
                <a:cs typeface="Arial" panose="020B0604020202020204" pitchFamily="34" charset="0"/>
              </a:rPr>
              <a:t>Global Prebiotic Association </a:t>
            </a:r>
          </a:p>
          <a:p>
            <a:r>
              <a:rPr lang="en-ID" sz="2400">
                <a:solidFill>
                  <a:schemeClr val="tx1">
                    <a:lumMod val="75000"/>
                    <a:lumOff val="25000"/>
                  </a:schemeClr>
                </a:solidFill>
                <a:latin typeface="Arial" panose="020B0604020202020204" pitchFamily="34" charset="0"/>
                <a:cs typeface="Arial" panose="020B0604020202020204" pitchFamily="34" charset="0"/>
              </a:rPr>
              <a:t>+1 630.923.0211</a:t>
            </a:r>
          </a:p>
          <a:p>
            <a:r>
              <a:rPr lang="en-ID" sz="2400" err="1">
                <a:solidFill>
                  <a:schemeClr val="tx1">
                    <a:lumMod val="75000"/>
                    <a:lumOff val="25000"/>
                  </a:schemeClr>
                </a:solidFill>
                <a:latin typeface="Arial" panose="020B0604020202020204" pitchFamily="34" charset="0"/>
                <a:cs typeface="Arial" panose="020B0604020202020204" pitchFamily="34" charset="0"/>
              </a:rPr>
              <a:t>traci@prebioticassociation.org</a:t>
            </a:r>
            <a:endParaRPr lang="en-ID" sz="2400">
              <a:solidFill>
                <a:schemeClr val="tx1">
                  <a:lumMod val="75000"/>
                  <a:lumOff val="25000"/>
                </a:schemeClr>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D715B46F-EB02-4346-B57D-C5669E0A06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4777" y="0"/>
            <a:ext cx="2187223" cy="1137066"/>
          </a:xfrm>
          <a:prstGeom prst="rect">
            <a:avLst/>
          </a:prstGeom>
        </p:spPr>
      </p:pic>
    </p:spTree>
    <p:extLst>
      <p:ext uri="{BB962C8B-B14F-4D97-AF65-F5344CB8AC3E}">
        <p14:creationId xmlns:p14="http://schemas.microsoft.com/office/powerpoint/2010/main" val="3076601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6FE0AC-625C-BB44-B837-FDFA8BD13AA0}"/>
              </a:ext>
            </a:extLst>
          </p:cNvPr>
          <p:cNvSpPr txBox="1"/>
          <p:nvPr/>
        </p:nvSpPr>
        <p:spPr>
          <a:xfrm>
            <a:off x="2464085" y="6550223"/>
            <a:ext cx="7263829" cy="307777"/>
          </a:xfrm>
          <a:prstGeom prst="rect">
            <a:avLst/>
          </a:prstGeom>
          <a:noFill/>
        </p:spPr>
        <p:txBody>
          <a:bodyPr wrap="square" rtlCol="0">
            <a:spAutoFit/>
          </a:bodyPr>
          <a:lstStyle/>
          <a:p>
            <a:pPr algn="ctr"/>
            <a:r>
              <a:rPr lang="en-US" sz="1400">
                <a:solidFill>
                  <a:schemeClr val="bg2">
                    <a:lumMod val="50000"/>
                  </a:schemeClr>
                </a:solidFill>
                <a:latin typeface="Arial" panose="020B0604020202020204" pitchFamily="34" charset="0"/>
                <a:cs typeface="Arial" panose="020B0604020202020204" pitchFamily="34" charset="0"/>
              </a:rPr>
              <a:t>Coverage drivers are listed on the following slides.</a:t>
            </a:r>
          </a:p>
        </p:txBody>
      </p:sp>
      <p:sp>
        <p:nvSpPr>
          <p:cNvPr id="19" name="TextBox 18">
            <a:extLst>
              <a:ext uri="{FF2B5EF4-FFF2-40B4-BE49-F238E27FC236}">
                <a16:creationId xmlns:a16="http://schemas.microsoft.com/office/drawing/2014/main" id="{57D5F1A3-9B5C-F13D-B889-F414BF424DD0}"/>
              </a:ext>
            </a:extLst>
          </p:cNvPr>
          <p:cNvSpPr txBox="1"/>
          <p:nvPr/>
        </p:nvSpPr>
        <p:spPr>
          <a:xfrm>
            <a:off x="1978024" y="9937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rial" panose="020B0604020202020204" pitchFamily="34" charset="0"/>
                <a:cs typeface="Arial" panose="020B0604020202020204" pitchFamily="34" charset="0"/>
              </a:rPr>
              <a:t>Articles Over Time</a:t>
            </a:r>
          </a:p>
        </p:txBody>
      </p:sp>
      <p:sp>
        <p:nvSpPr>
          <p:cNvPr id="18" name="TextBox 17">
            <a:extLst>
              <a:ext uri="{FF2B5EF4-FFF2-40B4-BE49-F238E27FC236}">
                <a16:creationId xmlns:a16="http://schemas.microsoft.com/office/drawing/2014/main" id="{B8D8013B-616D-91D6-FF00-60BE89A7C439}"/>
              </a:ext>
            </a:extLst>
          </p:cNvPr>
          <p:cNvSpPr txBox="1"/>
          <p:nvPr/>
        </p:nvSpPr>
        <p:spPr>
          <a:xfrm>
            <a:off x="8359775" y="11842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rial" panose="020B0604020202020204" pitchFamily="34" charset="0"/>
                <a:cs typeface="Arial" panose="020B0604020202020204" pitchFamily="34" charset="0"/>
              </a:rPr>
              <a:t>Unique Outlets</a:t>
            </a:r>
            <a:endParaRPr lang="en-US" dirty="0">
              <a:latin typeface="Arial" panose="020B0604020202020204" pitchFamily="34" charset="0"/>
              <a:ea typeface="Lato"/>
              <a:cs typeface="Arial" panose="020B0604020202020204" pitchFamily="34" charset="0"/>
            </a:endParaRPr>
          </a:p>
        </p:txBody>
      </p:sp>
      <p:pic>
        <p:nvPicPr>
          <p:cNvPr id="4" name="Picture 3">
            <a:extLst>
              <a:ext uri="{FF2B5EF4-FFF2-40B4-BE49-F238E27FC236}">
                <a16:creationId xmlns:a16="http://schemas.microsoft.com/office/drawing/2014/main" id="{C2A01B64-BE30-D4FE-38E5-007C39011582}"/>
              </a:ext>
            </a:extLst>
          </p:cNvPr>
          <p:cNvPicPr>
            <a:picLocks noChangeAspect="1"/>
          </p:cNvPicPr>
          <p:nvPr/>
        </p:nvPicPr>
        <p:blipFill rotWithShape="1">
          <a:blip r:embed="rId2">
            <a:clrChange>
              <a:clrFrom>
                <a:srgbClr val="FEAE8D"/>
              </a:clrFrom>
              <a:clrTo>
                <a:srgbClr val="FEAE8D">
                  <a:alpha val="0"/>
                </a:srgbClr>
              </a:clrTo>
            </a:clrChange>
            <a:extLst>
              <a:ext uri="{28A0092B-C50C-407E-A947-70E740481C1C}">
                <a14:useLocalDpi xmlns:a14="http://schemas.microsoft.com/office/drawing/2010/main" val="0"/>
              </a:ext>
            </a:extLst>
          </a:blip>
          <a:srcRect t="10438" b="10940"/>
          <a:stretch/>
        </p:blipFill>
        <p:spPr>
          <a:xfrm>
            <a:off x="170121" y="1615814"/>
            <a:ext cx="6826102" cy="2916423"/>
          </a:xfrm>
          <a:prstGeom prst="rect">
            <a:avLst/>
          </a:prstGeom>
          <a:solidFill>
            <a:schemeClr val="accent1"/>
          </a:solidFill>
        </p:spPr>
      </p:pic>
      <p:pic>
        <p:nvPicPr>
          <p:cNvPr id="6" name="Picture 5">
            <a:extLst>
              <a:ext uri="{FF2B5EF4-FFF2-40B4-BE49-F238E27FC236}">
                <a16:creationId xmlns:a16="http://schemas.microsoft.com/office/drawing/2014/main" id="{BCB65AAB-E078-3ADD-34CE-0D1D484D6DA1}"/>
              </a:ext>
            </a:extLst>
          </p:cNvPr>
          <p:cNvPicPr>
            <a:picLocks noChangeAspect="1"/>
          </p:cNvPicPr>
          <p:nvPr/>
        </p:nvPicPr>
        <p:blipFill>
          <a:blip r:embed="rId3">
            <a:clrChange>
              <a:clrFrom>
                <a:srgbClr val="C5C5C5"/>
              </a:clrFrom>
              <a:clrTo>
                <a:srgbClr val="C5C5C5">
                  <a:alpha val="0"/>
                </a:srgbClr>
              </a:clrTo>
            </a:clrChang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882" b="1882"/>
          <a:stretch/>
        </p:blipFill>
        <p:spPr>
          <a:xfrm>
            <a:off x="7372146" y="1681332"/>
            <a:ext cx="4358937" cy="2916646"/>
          </a:xfrm>
          <a:prstGeom prst="rect">
            <a:avLst/>
          </a:prstGeom>
          <a:solidFill>
            <a:schemeClr val="accent2"/>
          </a:solidFill>
        </p:spPr>
      </p:pic>
      <p:pic>
        <p:nvPicPr>
          <p:cNvPr id="5" name="Picture 4">
            <a:extLst>
              <a:ext uri="{FF2B5EF4-FFF2-40B4-BE49-F238E27FC236}">
                <a16:creationId xmlns:a16="http://schemas.microsoft.com/office/drawing/2014/main" id="{22B959F4-D865-0774-0E34-C7B7B3E6ADD9}"/>
              </a:ext>
            </a:extLst>
          </p:cNvPr>
          <p:cNvPicPr>
            <a:picLocks/>
          </p:cNvPicPr>
          <p:nvPr/>
        </p:nvPicPr>
        <p:blipFill>
          <a:blip r:embed="rId5">
            <a:extLst>
              <a:ext uri="{28A0092B-C50C-407E-A947-70E740481C1C}">
                <a14:useLocalDpi xmlns:a14="http://schemas.microsoft.com/office/drawing/2010/main" val="0"/>
              </a:ext>
            </a:extLst>
          </a:blip>
          <a:srcRect/>
          <a:stretch/>
        </p:blipFill>
        <p:spPr>
          <a:xfrm>
            <a:off x="1460289" y="4786215"/>
            <a:ext cx="2208823" cy="1511300"/>
          </a:xfrm>
          <a:prstGeom prst="rect">
            <a:avLst/>
          </a:prstGeom>
        </p:spPr>
      </p:pic>
      <p:pic>
        <p:nvPicPr>
          <p:cNvPr id="9" name="Picture 8">
            <a:extLst>
              <a:ext uri="{FF2B5EF4-FFF2-40B4-BE49-F238E27FC236}">
                <a16:creationId xmlns:a16="http://schemas.microsoft.com/office/drawing/2014/main" id="{1DBB698F-86D9-722E-4AB9-5B90D3E9833E}"/>
              </a:ext>
            </a:extLst>
          </p:cNvPr>
          <p:cNvPicPr>
            <a:picLocks/>
          </p:cNvPicPr>
          <p:nvPr/>
        </p:nvPicPr>
        <p:blipFill>
          <a:blip r:embed="rId6">
            <a:extLst>
              <a:ext uri="{28A0092B-C50C-407E-A947-70E740481C1C}">
                <a14:useLocalDpi xmlns:a14="http://schemas.microsoft.com/office/drawing/2010/main" val="0"/>
              </a:ext>
            </a:extLst>
          </a:blip>
          <a:srcRect/>
          <a:stretch/>
        </p:blipFill>
        <p:spPr>
          <a:xfrm>
            <a:off x="4725542" y="4787485"/>
            <a:ext cx="2740914" cy="1508760"/>
          </a:xfrm>
          <a:prstGeom prst="rect">
            <a:avLst/>
          </a:prstGeom>
        </p:spPr>
      </p:pic>
      <p:pic>
        <p:nvPicPr>
          <p:cNvPr id="11" name="Picture 10">
            <a:extLst>
              <a:ext uri="{FF2B5EF4-FFF2-40B4-BE49-F238E27FC236}">
                <a16:creationId xmlns:a16="http://schemas.microsoft.com/office/drawing/2014/main" id="{9E314430-AD67-4ACB-323D-E21A11D2C29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409159" y="4787485"/>
            <a:ext cx="2436276" cy="1508760"/>
          </a:xfrm>
          <a:prstGeom prst="rect">
            <a:avLst/>
          </a:prstGeom>
        </p:spPr>
      </p:pic>
    </p:spTree>
    <p:extLst>
      <p:ext uri="{BB962C8B-B14F-4D97-AF65-F5344CB8AC3E}">
        <p14:creationId xmlns:p14="http://schemas.microsoft.com/office/powerpoint/2010/main" val="3377004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450557" y="2617320"/>
            <a:ext cx="2611867" cy="1446550"/>
          </a:xfrm>
          <a:prstGeom prst="rect">
            <a:avLst/>
          </a:prstGeom>
          <a:noFill/>
        </p:spPr>
        <p:txBody>
          <a:bodyPr wrap="square" rtlCol="0">
            <a:spAutoFit/>
          </a:bodyPr>
          <a:lstStyle/>
          <a:p>
            <a:pPr algn="ctr"/>
            <a:r>
              <a:rPr lang="en-US" sz="4400" b="1" dirty="0">
                <a:solidFill>
                  <a:srgbClr val="074D42"/>
                </a:solidFill>
                <a:latin typeface="Arial" panose="020B0604020202020204" pitchFamily="34" charset="0"/>
                <a:cs typeface="Arial" panose="020B0604020202020204" pitchFamily="34" charset="0"/>
              </a:rPr>
              <a:t>Trending Topics</a:t>
            </a:r>
          </a:p>
        </p:txBody>
      </p:sp>
      <p:graphicFrame>
        <p:nvGraphicFramePr>
          <p:cNvPr id="2" name="Diagram 1">
            <a:extLst>
              <a:ext uri="{FF2B5EF4-FFF2-40B4-BE49-F238E27FC236}">
                <a16:creationId xmlns:a16="http://schemas.microsoft.com/office/drawing/2014/main" id="{F8080B17-3AB3-DF45-A502-988493148BDB}"/>
              </a:ext>
            </a:extLst>
          </p:cNvPr>
          <p:cNvGraphicFramePr/>
          <p:nvPr>
            <p:extLst>
              <p:ext uri="{D42A27DB-BD31-4B8C-83A1-F6EECF244321}">
                <p14:modId xmlns:p14="http://schemas.microsoft.com/office/powerpoint/2010/main" val="278872114"/>
              </p:ext>
            </p:extLst>
          </p:nvPr>
        </p:nvGraphicFramePr>
        <p:xfrm>
          <a:off x="3232357" y="555278"/>
          <a:ext cx="8832264" cy="57363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0B6F4A39-F4BA-1204-E75E-56C757AEBF19}"/>
              </a:ext>
            </a:extLst>
          </p:cNvPr>
          <p:cNvSpPr txBox="1"/>
          <p:nvPr/>
        </p:nvSpPr>
        <p:spPr>
          <a:xfrm>
            <a:off x="7743824" y="3479095"/>
            <a:ext cx="1485900" cy="584775"/>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Holistic Wellness</a:t>
            </a:r>
          </a:p>
        </p:txBody>
      </p:sp>
      <p:sp>
        <p:nvSpPr>
          <p:cNvPr id="5" name="TextBox 4">
            <a:extLst>
              <a:ext uri="{FF2B5EF4-FFF2-40B4-BE49-F238E27FC236}">
                <a16:creationId xmlns:a16="http://schemas.microsoft.com/office/drawing/2014/main" id="{41EDFED8-6499-847D-64C3-C31885DF1E72}"/>
              </a:ext>
            </a:extLst>
          </p:cNvPr>
          <p:cNvSpPr txBox="1"/>
          <p:nvPr/>
        </p:nvSpPr>
        <p:spPr>
          <a:xfrm>
            <a:off x="9229724" y="2755820"/>
            <a:ext cx="1485900" cy="584775"/>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Dietary Balance</a:t>
            </a:r>
          </a:p>
        </p:txBody>
      </p:sp>
      <p:sp>
        <p:nvSpPr>
          <p:cNvPr id="6" name="TextBox 5">
            <a:extLst>
              <a:ext uri="{FF2B5EF4-FFF2-40B4-BE49-F238E27FC236}">
                <a16:creationId xmlns:a16="http://schemas.microsoft.com/office/drawing/2014/main" id="{BADA3C87-38D9-DAEE-D420-EDAA1786F9BD}"/>
              </a:ext>
            </a:extLst>
          </p:cNvPr>
          <p:cNvSpPr txBox="1"/>
          <p:nvPr/>
        </p:nvSpPr>
        <p:spPr>
          <a:xfrm>
            <a:off x="9229724" y="4416221"/>
            <a:ext cx="1485900"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Gut Health</a:t>
            </a:r>
          </a:p>
        </p:txBody>
      </p:sp>
      <p:sp>
        <p:nvSpPr>
          <p:cNvPr id="7" name="TextBox 6">
            <a:extLst>
              <a:ext uri="{FF2B5EF4-FFF2-40B4-BE49-F238E27FC236}">
                <a16:creationId xmlns:a16="http://schemas.microsoft.com/office/drawing/2014/main" id="{61D0DE98-512D-204F-1B74-ED5DB5906862}"/>
              </a:ext>
            </a:extLst>
          </p:cNvPr>
          <p:cNvSpPr txBox="1"/>
          <p:nvPr/>
        </p:nvSpPr>
        <p:spPr>
          <a:xfrm>
            <a:off x="4928606" y="4992764"/>
            <a:ext cx="1485900" cy="1077218"/>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Menstrual &amp; Menopausal Health</a:t>
            </a:r>
          </a:p>
          <a:p>
            <a:endParaRPr lang="en-US" sz="16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1D79227-8830-51E5-0117-CE71C35CE00D}"/>
              </a:ext>
            </a:extLst>
          </p:cNvPr>
          <p:cNvSpPr txBox="1"/>
          <p:nvPr/>
        </p:nvSpPr>
        <p:spPr>
          <a:xfrm>
            <a:off x="6414506" y="1065551"/>
            <a:ext cx="1485900" cy="830997"/>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RTD Beverage - Sodas</a:t>
            </a:r>
          </a:p>
        </p:txBody>
      </p:sp>
      <p:sp>
        <p:nvSpPr>
          <p:cNvPr id="9" name="TextBox 8">
            <a:extLst>
              <a:ext uri="{FF2B5EF4-FFF2-40B4-BE49-F238E27FC236}">
                <a16:creationId xmlns:a16="http://schemas.microsoft.com/office/drawing/2014/main" id="{E182DE46-2904-C69A-0FFE-6FFD8A95BDD4}"/>
              </a:ext>
            </a:extLst>
          </p:cNvPr>
          <p:cNvSpPr txBox="1"/>
          <p:nvPr/>
        </p:nvSpPr>
        <p:spPr>
          <a:xfrm>
            <a:off x="10578721" y="2103225"/>
            <a:ext cx="1485900"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Plant-Based</a:t>
            </a:r>
          </a:p>
        </p:txBody>
      </p:sp>
      <p:sp>
        <p:nvSpPr>
          <p:cNvPr id="10" name="TextBox 9">
            <a:extLst>
              <a:ext uri="{FF2B5EF4-FFF2-40B4-BE49-F238E27FC236}">
                <a16:creationId xmlns:a16="http://schemas.microsoft.com/office/drawing/2014/main" id="{713371C6-D1D2-C5B1-AEB8-921E6FCCE522}"/>
              </a:ext>
            </a:extLst>
          </p:cNvPr>
          <p:cNvSpPr txBox="1"/>
          <p:nvPr/>
        </p:nvSpPr>
        <p:spPr>
          <a:xfrm>
            <a:off x="3461511" y="2727691"/>
            <a:ext cx="1467095" cy="584775"/>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New Formulations</a:t>
            </a:r>
          </a:p>
        </p:txBody>
      </p:sp>
    </p:spTree>
    <p:extLst>
      <p:ext uri="{BB962C8B-B14F-4D97-AF65-F5344CB8AC3E}">
        <p14:creationId xmlns:p14="http://schemas.microsoft.com/office/powerpoint/2010/main" val="3660466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1">
            <a:extLst>
              <a:ext uri="{FF2B5EF4-FFF2-40B4-BE49-F238E27FC236}">
                <a16:creationId xmlns:a16="http://schemas.microsoft.com/office/drawing/2014/main" id="{01FCF684-925B-354C-97BC-1D311429872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9565" b="10399"/>
          <a:stretch/>
        </p:blipFill>
        <p:spPr>
          <a:xfrm>
            <a:off x="605414" y="1097195"/>
            <a:ext cx="11000778" cy="5282733"/>
          </a:xfrm>
          <a:prstGeom prst="rect">
            <a:avLst/>
          </a:prstGeom>
        </p:spPr>
      </p:pic>
      <p:sp>
        <p:nvSpPr>
          <p:cNvPr id="86" name="Oval 85"/>
          <p:cNvSpPr/>
          <p:nvPr/>
        </p:nvSpPr>
        <p:spPr>
          <a:xfrm>
            <a:off x="2487952" y="2822580"/>
            <a:ext cx="841583" cy="873119"/>
          </a:xfrm>
          <a:prstGeom prst="ellipse">
            <a:avLst/>
          </a:prstGeom>
          <a:solidFill>
            <a:schemeClr val="accent1">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7" name="Oval 86"/>
          <p:cNvSpPr/>
          <p:nvPr/>
        </p:nvSpPr>
        <p:spPr>
          <a:xfrm>
            <a:off x="5461553" y="2514135"/>
            <a:ext cx="372746" cy="384644"/>
          </a:xfrm>
          <a:prstGeom prst="ellipse">
            <a:avLst/>
          </a:prstGeom>
          <a:solidFill>
            <a:schemeClr val="accent2">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8" name="Oval 87"/>
          <p:cNvSpPr/>
          <p:nvPr/>
        </p:nvSpPr>
        <p:spPr>
          <a:xfrm>
            <a:off x="10234081" y="5384589"/>
            <a:ext cx="230002" cy="215085"/>
          </a:xfrm>
          <a:prstGeom prst="ellipse">
            <a:avLst/>
          </a:prstGeom>
          <a:solidFill>
            <a:schemeClr val="accent3">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9" name="Oval 88"/>
          <p:cNvSpPr>
            <a:spLocks noChangeAspect="1"/>
          </p:cNvSpPr>
          <p:nvPr/>
        </p:nvSpPr>
        <p:spPr>
          <a:xfrm>
            <a:off x="7979630" y="3514628"/>
            <a:ext cx="401669" cy="401669"/>
          </a:xfrm>
          <a:prstGeom prst="ellipse">
            <a:avLst/>
          </a:prstGeom>
          <a:solidFill>
            <a:schemeClr val="accent4">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0" name="Oval 89"/>
          <p:cNvSpPr/>
          <p:nvPr/>
        </p:nvSpPr>
        <p:spPr>
          <a:xfrm rot="20473065">
            <a:off x="2575310" y="2194332"/>
            <a:ext cx="228600" cy="228600"/>
          </a:xfrm>
          <a:prstGeom prst="ellipse">
            <a:avLst/>
          </a:prstGeom>
          <a:solidFill>
            <a:schemeClr val="accent5">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91" name="Straight Arrow Connector 90"/>
          <p:cNvCxnSpPr>
            <a:cxnSpLocks/>
          </p:cNvCxnSpPr>
          <p:nvPr/>
        </p:nvCxnSpPr>
        <p:spPr>
          <a:xfrm>
            <a:off x="1828003" y="2900139"/>
            <a:ext cx="659949" cy="331569"/>
          </a:xfrm>
          <a:prstGeom prst="straightConnector1">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cxnSpLocks/>
          </p:cNvCxnSpPr>
          <p:nvPr/>
        </p:nvCxnSpPr>
        <p:spPr>
          <a:xfrm flipH="1" flipV="1">
            <a:off x="1512343" y="2898875"/>
            <a:ext cx="315661" cy="1264"/>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770001" y="2806743"/>
            <a:ext cx="713657" cy="707886"/>
          </a:xfrm>
          <a:prstGeom prst="rect">
            <a:avLst/>
          </a:prstGeom>
          <a:noFill/>
        </p:spPr>
        <p:txBody>
          <a:bodyPr wrap="none" rtlCol="0">
            <a:spAutoFit/>
          </a:bodyPr>
          <a:lstStyle/>
          <a:p>
            <a:pPr algn="ctr"/>
            <a:r>
              <a:rPr lang="en-US" sz="2000" dirty="0">
                <a:solidFill>
                  <a:schemeClr val="accent1"/>
                </a:solidFill>
                <a:latin typeface="Arial" panose="020B0604020202020204" pitchFamily="34" charset="0"/>
                <a:cs typeface="Arial" panose="020B0604020202020204" pitchFamily="34" charset="0"/>
              </a:rPr>
              <a:t>USA</a:t>
            </a:r>
          </a:p>
          <a:p>
            <a:pPr algn="ctr"/>
            <a:r>
              <a:rPr lang="en-US" sz="2000" dirty="0">
                <a:solidFill>
                  <a:schemeClr val="accent1"/>
                </a:solidFill>
                <a:latin typeface="Arial" panose="020B0604020202020204" pitchFamily="34" charset="0"/>
                <a:cs typeface="Arial" panose="020B0604020202020204" pitchFamily="34" charset="0"/>
              </a:rPr>
              <a:t>52</a:t>
            </a:r>
            <a:r>
              <a:rPr lang="id-ID" sz="2000" dirty="0">
                <a:solidFill>
                  <a:schemeClr val="accent1"/>
                </a:solidFill>
                <a:latin typeface="Arial" panose="020B0604020202020204" pitchFamily="34" charset="0"/>
                <a:cs typeface="Arial" panose="020B0604020202020204" pitchFamily="34" charset="0"/>
              </a:rPr>
              <a:t>%</a:t>
            </a:r>
          </a:p>
        </p:txBody>
      </p:sp>
      <p:sp>
        <p:nvSpPr>
          <p:cNvPr id="96" name="TextBox 95"/>
          <p:cNvSpPr txBox="1"/>
          <p:nvPr/>
        </p:nvSpPr>
        <p:spPr>
          <a:xfrm>
            <a:off x="7692229" y="4209997"/>
            <a:ext cx="768159" cy="707886"/>
          </a:xfrm>
          <a:prstGeom prst="rect">
            <a:avLst/>
          </a:prstGeom>
          <a:noFill/>
        </p:spPr>
        <p:txBody>
          <a:bodyPr wrap="none" rtlCol="0">
            <a:spAutoFit/>
          </a:bodyPr>
          <a:lstStyle/>
          <a:p>
            <a:pPr algn="ctr"/>
            <a:r>
              <a:rPr lang="id-ID" sz="2000" dirty="0">
                <a:solidFill>
                  <a:schemeClr val="accent3"/>
                </a:solidFill>
                <a:latin typeface="Arial" panose="020B0604020202020204" pitchFamily="34" charset="0"/>
                <a:cs typeface="Arial" panose="020B0604020202020204" pitchFamily="34" charset="0"/>
              </a:rPr>
              <a:t>India</a:t>
            </a:r>
          </a:p>
          <a:p>
            <a:pPr algn="ctr"/>
            <a:r>
              <a:rPr lang="en-US" sz="2000" dirty="0">
                <a:solidFill>
                  <a:schemeClr val="accent3"/>
                </a:solidFill>
                <a:latin typeface="Arial" panose="020B0604020202020204" pitchFamily="34" charset="0"/>
                <a:cs typeface="Arial" panose="020B0604020202020204" pitchFamily="34" charset="0"/>
              </a:rPr>
              <a:t>7</a:t>
            </a:r>
            <a:r>
              <a:rPr lang="id-ID" sz="2000" dirty="0">
                <a:solidFill>
                  <a:schemeClr val="accent3"/>
                </a:solidFill>
                <a:latin typeface="Arial" panose="020B0604020202020204" pitchFamily="34" charset="0"/>
                <a:cs typeface="Arial" panose="020B0604020202020204" pitchFamily="34" charset="0"/>
              </a:rPr>
              <a:t>%</a:t>
            </a:r>
          </a:p>
        </p:txBody>
      </p:sp>
      <p:cxnSp>
        <p:nvCxnSpPr>
          <p:cNvPr id="97" name="Straight Arrow Connector 96"/>
          <p:cNvCxnSpPr>
            <a:cxnSpLocks/>
            <a:endCxn id="90" idx="0"/>
          </p:cNvCxnSpPr>
          <p:nvPr/>
        </p:nvCxnSpPr>
        <p:spPr>
          <a:xfrm>
            <a:off x="1883946" y="1559740"/>
            <a:ext cx="768863" cy="640679"/>
          </a:xfrm>
          <a:prstGeom prst="straightConnector1">
            <a:avLst/>
          </a:prstGeom>
          <a:ln w="12700">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cxnSpLocks/>
          </p:cNvCxnSpPr>
          <p:nvPr/>
        </p:nvCxnSpPr>
        <p:spPr>
          <a:xfrm flipH="1">
            <a:off x="1345016" y="1558787"/>
            <a:ext cx="542960" cy="1"/>
          </a:xfrm>
          <a:prstGeom prst="line">
            <a:avLst/>
          </a:prstGeom>
          <a:ln w="127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359474" y="1095505"/>
            <a:ext cx="1083951" cy="707886"/>
          </a:xfrm>
          <a:prstGeom prst="rect">
            <a:avLst/>
          </a:prstGeom>
          <a:noFill/>
        </p:spPr>
        <p:txBody>
          <a:bodyPr wrap="none" rtlCol="0">
            <a:spAutoFit/>
          </a:bodyPr>
          <a:lstStyle/>
          <a:p>
            <a:pPr algn="ctr"/>
            <a:r>
              <a:rPr lang="en-US" sz="2000" dirty="0">
                <a:solidFill>
                  <a:schemeClr val="accent5"/>
                </a:solidFill>
                <a:latin typeface="Arial" panose="020B0604020202020204" pitchFamily="34" charset="0"/>
                <a:cs typeface="Arial" panose="020B0604020202020204" pitchFamily="34" charset="0"/>
              </a:rPr>
              <a:t>Canada</a:t>
            </a:r>
          </a:p>
          <a:p>
            <a:pPr algn="ctr"/>
            <a:r>
              <a:rPr lang="en-US" sz="2000" dirty="0">
                <a:solidFill>
                  <a:schemeClr val="accent5"/>
                </a:solidFill>
                <a:latin typeface="Arial" panose="020B0604020202020204" pitchFamily="34" charset="0"/>
                <a:cs typeface="Arial" panose="020B0604020202020204" pitchFamily="34" charset="0"/>
              </a:rPr>
              <a:t>4</a:t>
            </a:r>
            <a:r>
              <a:rPr lang="id-ID" sz="2000" dirty="0">
                <a:solidFill>
                  <a:schemeClr val="accent5"/>
                </a:solidFill>
                <a:latin typeface="Arial" panose="020B0604020202020204" pitchFamily="34" charset="0"/>
                <a:cs typeface="Arial" panose="020B0604020202020204" pitchFamily="34" charset="0"/>
              </a:rPr>
              <a:t>%</a:t>
            </a:r>
          </a:p>
        </p:txBody>
      </p:sp>
      <p:cxnSp>
        <p:nvCxnSpPr>
          <p:cNvPr id="101" name="Straight Connector 100"/>
          <p:cNvCxnSpPr>
            <a:cxnSpLocks/>
            <a:stCxn id="87" idx="2"/>
          </p:cNvCxnSpPr>
          <p:nvPr/>
        </p:nvCxnSpPr>
        <p:spPr>
          <a:xfrm flipH="1">
            <a:off x="4950035" y="2706457"/>
            <a:ext cx="511518" cy="100286"/>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4378123" y="2475782"/>
            <a:ext cx="554960" cy="707886"/>
          </a:xfrm>
          <a:prstGeom prst="rect">
            <a:avLst/>
          </a:prstGeom>
          <a:noFill/>
        </p:spPr>
        <p:txBody>
          <a:bodyPr wrap="none" rtlCol="0">
            <a:spAutoFit/>
          </a:bodyPr>
          <a:lstStyle/>
          <a:p>
            <a:pPr algn="ctr"/>
            <a:r>
              <a:rPr lang="en-US" sz="2000" dirty="0">
                <a:solidFill>
                  <a:schemeClr val="accent2"/>
                </a:solidFill>
                <a:latin typeface="Arial" panose="020B0604020202020204" pitchFamily="34" charset="0"/>
                <a:cs typeface="Arial" panose="020B0604020202020204" pitchFamily="34" charset="0"/>
              </a:rPr>
              <a:t>UK</a:t>
            </a:r>
          </a:p>
          <a:p>
            <a:pPr algn="ctr"/>
            <a:r>
              <a:rPr lang="en-US" sz="2000" dirty="0">
                <a:solidFill>
                  <a:schemeClr val="accent2"/>
                </a:solidFill>
                <a:latin typeface="Arial" panose="020B0604020202020204" pitchFamily="34" charset="0"/>
                <a:cs typeface="Arial" panose="020B0604020202020204" pitchFamily="34" charset="0"/>
              </a:rPr>
              <a:t>7</a:t>
            </a:r>
            <a:r>
              <a:rPr lang="id-ID" sz="2000" dirty="0">
                <a:solidFill>
                  <a:schemeClr val="accent2"/>
                </a:solidFill>
                <a:latin typeface="Arial" panose="020B0604020202020204" pitchFamily="34" charset="0"/>
                <a:cs typeface="Arial" panose="020B0604020202020204" pitchFamily="34" charset="0"/>
              </a:rPr>
              <a:t>%</a:t>
            </a:r>
          </a:p>
        </p:txBody>
      </p:sp>
      <p:cxnSp>
        <p:nvCxnSpPr>
          <p:cNvPr id="103" name="Straight Arrow Connector 102"/>
          <p:cNvCxnSpPr>
            <a:cxnSpLocks/>
            <a:stCxn id="105" idx="0"/>
            <a:endCxn id="88" idx="3"/>
          </p:cNvCxnSpPr>
          <p:nvPr/>
        </p:nvCxnSpPr>
        <p:spPr>
          <a:xfrm flipV="1">
            <a:off x="9196808" y="5568176"/>
            <a:ext cx="1070956" cy="223905"/>
          </a:xfrm>
          <a:prstGeom prst="straightConnector1">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7692229" y="5792081"/>
            <a:ext cx="3009157" cy="707886"/>
          </a:xfrm>
          <a:prstGeom prst="rect">
            <a:avLst/>
          </a:prstGeom>
          <a:noFill/>
        </p:spPr>
        <p:txBody>
          <a:bodyPr wrap="none" rtlCol="0">
            <a:spAutoFit/>
          </a:bodyPr>
          <a:lstStyle/>
          <a:p>
            <a:pPr algn="ctr"/>
            <a:r>
              <a:rPr lang="en-US" sz="2000" dirty="0">
                <a:solidFill>
                  <a:schemeClr val="accent4"/>
                </a:solidFill>
                <a:latin typeface="Arial" panose="020B0604020202020204" pitchFamily="34" charset="0"/>
                <a:cs typeface="Arial" panose="020B0604020202020204" pitchFamily="34" charset="0"/>
              </a:rPr>
              <a:t>Australia &amp; New Zealand</a:t>
            </a:r>
          </a:p>
          <a:p>
            <a:pPr algn="ctr"/>
            <a:r>
              <a:rPr lang="en-US" sz="2000" dirty="0">
                <a:solidFill>
                  <a:schemeClr val="accent4"/>
                </a:solidFill>
                <a:latin typeface="Arial" panose="020B0604020202020204" pitchFamily="34" charset="0"/>
                <a:cs typeface="Arial" panose="020B0604020202020204" pitchFamily="34" charset="0"/>
              </a:rPr>
              <a:t>4</a:t>
            </a:r>
            <a:r>
              <a:rPr lang="id-ID" sz="2000" dirty="0">
                <a:solidFill>
                  <a:schemeClr val="accent4"/>
                </a:solidFill>
                <a:latin typeface="Arial" panose="020B0604020202020204" pitchFamily="34" charset="0"/>
                <a:cs typeface="Arial" panose="020B0604020202020204" pitchFamily="34" charset="0"/>
              </a:rPr>
              <a:t>%</a:t>
            </a:r>
          </a:p>
        </p:txBody>
      </p:sp>
      <p:sp>
        <p:nvSpPr>
          <p:cNvPr id="111" name="TextBox 110"/>
          <p:cNvSpPr txBox="1"/>
          <p:nvPr/>
        </p:nvSpPr>
        <p:spPr>
          <a:xfrm flipH="1">
            <a:off x="3147943" y="337914"/>
            <a:ext cx="5896165" cy="769441"/>
          </a:xfrm>
          <a:prstGeom prst="rect">
            <a:avLst/>
          </a:prstGeom>
          <a:noFill/>
        </p:spPr>
        <p:txBody>
          <a:bodyPr wrap="none" rtlCol="0">
            <a:spAutoFit/>
          </a:bodyPr>
          <a:lstStyle/>
          <a:p>
            <a:pPr algn="ctr"/>
            <a:r>
              <a:rPr lang="en-US" sz="4400" dirty="0">
                <a:solidFill>
                  <a:schemeClr val="accent5"/>
                </a:solidFill>
                <a:latin typeface="Arial" panose="020B0604020202020204" pitchFamily="34" charset="0"/>
                <a:cs typeface="Arial" panose="020B0604020202020204" pitchFamily="34" charset="0"/>
              </a:rPr>
              <a:t>Top Countries/Regions</a:t>
            </a:r>
          </a:p>
        </p:txBody>
      </p:sp>
      <p:cxnSp>
        <p:nvCxnSpPr>
          <p:cNvPr id="30" name="Straight Arrow Connector 29">
            <a:extLst>
              <a:ext uri="{FF2B5EF4-FFF2-40B4-BE49-F238E27FC236}">
                <a16:creationId xmlns:a16="http://schemas.microsoft.com/office/drawing/2014/main" id="{69F99980-D873-443A-B936-C57527243EE8}"/>
              </a:ext>
            </a:extLst>
          </p:cNvPr>
          <p:cNvCxnSpPr>
            <a:cxnSpLocks/>
            <a:endCxn id="89" idx="4"/>
          </p:cNvCxnSpPr>
          <p:nvPr/>
        </p:nvCxnSpPr>
        <p:spPr>
          <a:xfrm flipV="1">
            <a:off x="7887538" y="3916297"/>
            <a:ext cx="292927" cy="365117"/>
          </a:xfrm>
          <a:prstGeom prst="straightConnector1">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44008CE3-FAF3-4E5D-870C-FE5EDAD3CF4B}"/>
              </a:ext>
            </a:extLst>
          </p:cNvPr>
          <p:cNvSpPr/>
          <p:nvPr/>
        </p:nvSpPr>
        <p:spPr>
          <a:xfrm>
            <a:off x="5989477" y="2738285"/>
            <a:ext cx="182880" cy="182880"/>
          </a:xfrm>
          <a:prstGeom prst="ellipse">
            <a:avLst/>
          </a:prstGeom>
          <a:solidFill>
            <a:schemeClr val="accent3">
              <a:lumMod val="40000"/>
              <a:lumOff val="60000"/>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010CBF38-BB18-432B-9992-36BE7122C584}"/>
              </a:ext>
            </a:extLst>
          </p:cNvPr>
          <p:cNvCxnSpPr>
            <a:cxnSpLocks/>
          </p:cNvCxnSpPr>
          <p:nvPr/>
        </p:nvCxnSpPr>
        <p:spPr>
          <a:xfrm>
            <a:off x="5923838" y="2210941"/>
            <a:ext cx="131277" cy="504562"/>
          </a:xfrm>
          <a:prstGeom prst="straightConnector1">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4877378-064F-4303-BE5E-64957386FFC6}"/>
              </a:ext>
            </a:extLst>
          </p:cNvPr>
          <p:cNvSpPr txBox="1"/>
          <p:nvPr/>
        </p:nvSpPr>
        <p:spPr>
          <a:xfrm>
            <a:off x="5189677" y="1557486"/>
            <a:ext cx="1432662" cy="707886"/>
          </a:xfrm>
          <a:prstGeom prst="rect">
            <a:avLst/>
          </a:prstGeom>
          <a:noFill/>
        </p:spPr>
        <p:txBody>
          <a:bodyPr wrap="square" rtlCol="0">
            <a:spAutoFit/>
          </a:bodyPr>
          <a:lstStyle/>
          <a:p>
            <a:pPr algn="ctr"/>
            <a:r>
              <a:rPr lang="en-US" sz="2000" dirty="0">
                <a:solidFill>
                  <a:schemeClr val="accent3"/>
                </a:solidFill>
                <a:latin typeface="Arial" panose="020B0604020202020204" pitchFamily="34" charset="0"/>
                <a:cs typeface="Arial" panose="020B0604020202020204" pitchFamily="34" charset="0"/>
              </a:rPr>
              <a:t>Germany</a:t>
            </a:r>
          </a:p>
          <a:p>
            <a:pPr algn="ctr"/>
            <a:r>
              <a:rPr lang="en-US" sz="2000" dirty="0">
                <a:solidFill>
                  <a:schemeClr val="accent3"/>
                </a:solidFill>
                <a:latin typeface="Arial" panose="020B0604020202020204" pitchFamily="34" charset="0"/>
                <a:cs typeface="Arial" panose="020B0604020202020204" pitchFamily="34" charset="0"/>
              </a:rPr>
              <a:t>4</a:t>
            </a:r>
            <a:r>
              <a:rPr lang="id-ID" sz="2000" dirty="0">
                <a:solidFill>
                  <a:schemeClr val="accent3"/>
                </a:solidFill>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6F8A4045-62F9-5B34-D08C-F7E821FC1FBC}"/>
              </a:ext>
            </a:extLst>
          </p:cNvPr>
          <p:cNvSpPr txBox="1"/>
          <p:nvPr/>
        </p:nvSpPr>
        <p:spPr>
          <a:xfrm>
            <a:off x="1347415" y="4703038"/>
            <a:ext cx="1852174" cy="1015663"/>
          </a:xfrm>
          <a:prstGeom prst="rect">
            <a:avLst/>
          </a:prstGeom>
          <a:noFill/>
        </p:spPr>
        <p:txBody>
          <a:bodyPr wrap="none" rtlCol="0">
            <a:spAutoFit/>
          </a:bodyPr>
          <a:lstStyle/>
          <a:p>
            <a:pPr algn="ctr"/>
            <a:r>
              <a:rPr lang="en-US" sz="2000" dirty="0">
                <a:solidFill>
                  <a:schemeClr val="accent2"/>
                </a:solidFill>
                <a:latin typeface="Arial" panose="020B0604020202020204" pitchFamily="34" charset="0"/>
                <a:cs typeface="Arial" panose="020B0604020202020204" pitchFamily="34" charset="0"/>
              </a:rPr>
              <a:t>South America</a:t>
            </a:r>
          </a:p>
          <a:p>
            <a:pPr algn="ctr"/>
            <a:r>
              <a:rPr lang="en-US" sz="2000" dirty="0">
                <a:solidFill>
                  <a:schemeClr val="accent2"/>
                </a:solidFill>
                <a:latin typeface="Arial" panose="020B0604020202020204" pitchFamily="34" charset="0"/>
                <a:cs typeface="Arial" panose="020B0604020202020204" pitchFamily="34" charset="0"/>
              </a:rPr>
              <a:t>&amp; Mexico</a:t>
            </a:r>
          </a:p>
          <a:p>
            <a:pPr algn="ctr"/>
            <a:r>
              <a:rPr lang="en-US" sz="2000" dirty="0">
                <a:solidFill>
                  <a:schemeClr val="accent2"/>
                </a:solidFill>
                <a:latin typeface="Arial" panose="020B0604020202020204" pitchFamily="34" charset="0"/>
                <a:cs typeface="Arial" panose="020B0604020202020204" pitchFamily="34" charset="0"/>
              </a:rPr>
              <a:t>2</a:t>
            </a:r>
            <a:r>
              <a:rPr lang="id-ID" sz="2000" dirty="0">
                <a:solidFill>
                  <a:schemeClr val="accent2"/>
                </a:solidFill>
                <a:latin typeface="Arial" panose="020B0604020202020204" pitchFamily="34" charset="0"/>
                <a:cs typeface="Arial" panose="020B0604020202020204" pitchFamily="34" charset="0"/>
              </a:rPr>
              <a:t>%</a:t>
            </a:r>
          </a:p>
        </p:txBody>
      </p:sp>
      <p:sp>
        <p:nvSpPr>
          <p:cNvPr id="5" name="Oval 4">
            <a:extLst>
              <a:ext uri="{FF2B5EF4-FFF2-40B4-BE49-F238E27FC236}">
                <a16:creationId xmlns:a16="http://schemas.microsoft.com/office/drawing/2014/main" id="{8AA282D5-EBDC-3A31-46DA-A4AF5B1F9E4A}"/>
              </a:ext>
            </a:extLst>
          </p:cNvPr>
          <p:cNvSpPr/>
          <p:nvPr/>
        </p:nvSpPr>
        <p:spPr>
          <a:xfrm>
            <a:off x="3512977" y="4138171"/>
            <a:ext cx="182880" cy="182880"/>
          </a:xfrm>
          <a:prstGeom prst="ellipse">
            <a:avLst/>
          </a:prstGeom>
          <a:solidFill>
            <a:schemeClr val="accent3">
              <a:lumMod val="40000"/>
              <a:lumOff val="60000"/>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D0DFF2BB-34E4-5592-575F-2B2902116D8E}"/>
              </a:ext>
            </a:extLst>
          </p:cNvPr>
          <p:cNvCxnSpPr>
            <a:cxnSpLocks/>
          </p:cNvCxnSpPr>
          <p:nvPr/>
        </p:nvCxnSpPr>
        <p:spPr>
          <a:xfrm flipH="1" flipV="1">
            <a:off x="2914027" y="5152645"/>
            <a:ext cx="315661" cy="1264"/>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A3F0253-ECF5-1B84-C908-7894AE553074}"/>
              </a:ext>
            </a:extLst>
          </p:cNvPr>
          <p:cNvCxnSpPr>
            <a:cxnSpLocks/>
            <a:endCxn id="5" idx="4"/>
          </p:cNvCxnSpPr>
          <p:nvPr/>
        </p:nvCxnSpPr>
        <p:spPr>
          <a:xfrm flipV="1">
            <a:off x="3229688" y="4321051"/>
            <a:ext cx="374729" cy="831594"/>
          </a:xfrm>
          <a:prstGeom prst="straightConnector1">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4F678EF-6F60-F57F-2F88-C70246F0AE56}"/>
              </a:ext>
            </a:extLst>
          </p:cNvPr>
          <p:cNvSpPr txBox="1"/>
          <p:nvPr/>
        </p:nvSpPr>
        <p:spPr>
          <a:xfrm>
            <a:off x="5146862" y="4703038"/>
            <a:ext cx="840295" cy="707886"/>
          </a:xfrm>
          <a:prstGeom prst="rect">
            <a:avLst/>
          </a:prstGeom>
          <a:noFill/>
        </p:spPr>
        <p:txBody>
          <a:bodyPr wrap="none" rtlCol="0">
            <a:spAutoFit/>
          </a:bodyPr>
          <a:lstStyle/>
          <a:p>
            <a:pPr algn="ctr"/>
            <a:r>
              <a:rPr lang="en-US" sz="2000" dirty="0">
                <a:solidFill>
                  <a:schemeClr val="accent1"/>
                </a:solidFill>
                <a:latin typeface="Arial" panose="020B0604020202020204" pitchFamily="34" charset="0"/>
                <a:cs typeface="Arial" panose="020B0604020202020204" pitchFamily="34" charset="0"/>
              </a:rPr>
              <a:t>Africa</a:t>
            </a:r>
          </a:p>
          <a:p>
            <a:pPr algn="ctr"/>
            <a:r>
              <a:rPr lang="en-US" sz="2000" dirty="0">
                <a:solidFill>
                  <a:schemeClr val="accent1"/>
                </a:solidFill>
                <a:latin typeface="Arial" panose="020B0604020202020204" pitchFamily="34" charset="0"/>
                <a:cs typeface="Arial" panose="020B0604020202020204" pitchFamily="34" charset="0"/>
              </a:rPr>
              <a:t>3</a:t>
            </a:r>
            <a:r>
              <a:rPr lang="id-ID" sz="2000" dirty="0">
                <a:solidFill>
                  <a:schemeClr val="accent1"/>
                </a:solidFill>
                <a:latin typeface="Arial" panose="020B0604020202020204" pitchFamily="34" charset="0"/>
                <a:cs typeface="Arial" panose="020B0604020202020204" pitchFamily="34" charset="0"/>
              </a:rPr>
              <a:t>%</a:t>
            </a:r>
          </a:p>
        </p:txBody>
      </p:sp>
      <p:sp>
        <p:nvSpPr>
          <p:cNvPr id="10" name="Oval 9">
            <a:extLst>
              <a:ext uri="{FF2B5EF4-FFF2-40B4-BE49-F238E27FC236}">
                <a16:creationId xmlns:a16="http://schemas.microsoft.com/office/drawing/2014/main" id="{122A3F4C-1796-5E95-2833-C3618C324FC6}"/>
              </a:ext>
            </a:extLst>
          </p:cNvPr>
          <p:cNvSpPr/>
          <p:nvPr/>
        </p:nvSpPr>
        <p:spPr>
          <a:xfrm rot="20473065">
            <a:off x="6228289" y="4032449"/>
            <a:ext cx="182880" cy="182880"/>
          </a:xfrm>
          <a:prstGeom prst="ellipse">
            <a:avLst/>
          </a:prstGeom>
          <a:solidFill>
            <a:schemeClr val="accent1">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6FEA97F8-9F88-A1F5-43A2-6B441DF7BF8A}"/>
              </a:ext>
            </a:extLst>
          </p:cNvPr>
          <p:cNvCxnSpPr>
            <a:cxnSpLocks/>
          </p:cNvCxnSpPr>
          <p:nvPr/>
        </p:nvCxnSpPr>
        <p:spPr>
          <a:xfrm flipH="1" flipV="1">
            <a:off x="5753825" y="5047780"/>
            <a:ext cx="315661" cy="1264"/>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0BB7C58-91F3-ECB1-560C-FDE520E232D0}"/>
              </a:ext>
            </a:extLst>
          </p:cNvPr>
          <p:cNvCxnSpPr>
            <a:cxnSpLocks/>
          </p:cNvCxnSpPr>
          <p:nvPr/>
        </p:nvCxnSpPr>
        <p:spPr>
          <a:xfrm flipV="1">
            <a:off x="6055115" y="4229611"/>
            <a:ext cx="260311" cy="807806"/>
          </a:xfrm>
          <a:prstGeom prst="straightConnector1">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66803C63-81D7-5822-71D3-D3B2B4659972}"/>
              </a:ext>
            </a:extLst>
          </p:cNvPr>
          <p:cNvSpPr>
            <a:spLocks noChangeAspect="1"/>
          </p:cNvSpPr>
          <p:nvPr/>
        </p:nvSpPr>
        <p:spPr>
          <a:xfrm>
            <a:off x="8531016" y="2302181"/>
            <a:ext cx="504562" cy="504562"/>
          </a:xfrm>
          <a:prstGeom prst="ellipse">
            <a:avLst/>
          </a:prstGeom>
          <a:solidFill>
            <a:schemeClr val="accent1">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B6AEA4D-BD02-6641-7186-16DF69DEDD0C}"/>
              </a:ext>
            </a:extLst>
          </p:cNvPr>
          <p:cNvSpPr txBox="1"/>
          <p:nvPr/>
        </p:nvSpPr>
        <p:spPr>
          <a:xfrm>
            <a:off x="10227670" y="3104023"/>
            <a:ext cx="697627" cy="707886"/>
          </a:xfrm>
          <a:prstGeom prst="rect">
            <a:avLst/>
          </a:prstGeom>
          <a:noFill/>
        </p:spPr>
        <p:txBody>
          <a:bodyPr wrap="none" rtlCol="0">
            <a:spAutoFit/>
          </a:bodyPr>
          <a:lstStyle/>
          <a:p>
            <a:pPr algn="ctr"/>
            <a:r>
              <a:rPr lang="id-ID" sz="2000" dirty="0">
                <a:solidFill>
                  <a:schemeClr val="accent1"/>
                </a:solidFill>
                <a:latin typeface="Arial" panose="020B0604020202020204" pitchFamily="34" charset="0"/>
                <a:cs typeface="Arial" panose="020B0604020202020204" pitchFamily="34" charset="0"/>
              </a:rPr>
              <a:t>Asia</a:t>
            </a:r>
          </a:p>
          <a:p>
            <a:pPr algn="ctr"/>
            <a:r>
              <a:rPr lang="en-US" sz="2000" dirty="0">
                <a:solidFill>
                  <a:schemeClr val="accent1"/>
                </a:solidFill>
                <a:latin typeface="Arial" panose="020B0604020202020204" pitchFamily="34" charset="0"/>
                <a:cs typeface="Arial" panose="020B0604020202020204" pitchFamily="34" charset="0"/>
              </a:rPr>
              <a:t>12</a:t>
            </a:r>
            <a:r>
              <a:rPr lang="id-ID" sz="2000" dirty="0">
                <a:solidFill>
                  <a:schemeClr val="accent1"/>
                </a:solidFill>
                <a:latin typeface="Arial" panose="020B0604020202020204" pitchFamily="34" charset="0"/>
                <a:cs typeface="Arial" panose="020B0604020202020204" pitchFamily="34" charset="0"/>
              </a:rPr>
              <a:t>%</a:t>
            </a:r>
          </a:p>
        </p:txBody>
      </p:sp>
      <p:cxnSp>
        <p:nvCxnSpPr>
          <p:cNvPr id="14" name="Straight Arrow Connector 13">
            <a:extLst>
              <a:ext uri="{FF2B5EF4-FFF2-40B4-BE49-F238E27FC236}">
                <a16:creationId xmlns:a16="http://schemas.microsoft.com/office/drawing/2014/main" id="{FDDB060F-8B71-4BCC-14CB-D03ACCF72193}"/>
              </a:ext>
            </a:extLst>
          </p:cNvPr>
          <p:cNvCxnSpPr>
            <a:cxnSpLocks/>
            <a:endCxn id="8" idx="4"/>
          </p:cNvCxnSpPr>
          <p:nvPr/>
        </p:nvCxnSpPr>
        <p:spPr>
          <a:xfrm flipH="1" flipV="1">
            <a:off x="8783297" y="2806743"/>
            <a:ext cx="1507782" cy="424965"/>
          </a:xfrm>
          <a:prstGeom prst="straightConnector1">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532CCEEF-6FB8-9262-8728-150B077EECA9}"/>
              </a:ext>
            </a:extLst>
          </p:cNvPr>
          <p:cNvSpPr>
            <a:spLocks noChangeAspect="1"/>
          </p:cNvSpPr>
          <p:nvPr/>
        </p:nvSpPr>
        <p:spPr>
          <a:xfrm>
            <a:off x="5889187" y="2960019"/>
            <a:ext cx="182880" cy="182880"/>
          </a:xfrm>
          <a:prstGeom prst="ellipse">
            <a:avLst/>
          </a:prstGeom>
          <a:solidFill>
            <a:schemeClr val="accent2">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4B1E4B18-F63E-D4F8-D658-80DDA7F2B468}"/>
              </a:ext>
            </a:extLst>
          </p:cNvPr>
          <p:cNvCxnSpPr>
            <a:cxnSpLocks/>
            <a:stCxn id="20" idx="2"/>
            <a:endCxn id="22" idx="0"/>
          </p:cNvCxnSpPr>
          <p:nvPr/>
        </p:nvCxnSpPr>
        <p:spPr>
          <a:xfrm flipH="1">
            <a:off x="4521576" y="3051459"/>
            <a:ext cx="1367611" cy="172081"/>
          </a:xfrm>
          <a:prstGeom prst="straightConnector1">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75375C5-CB46-6194-F993-0EED0DC3A166}"/>
              </a:ext>
            </a:extLst>
          </p:cNvPr>
          <p:cNvSpPr txBox="1"/>
          <p:nvPr/>
        </p:nvSpPr>
        <p:spPr>
          <a:xfrm>
            <a:off x="3599416" y="3223540"/>
            <a:ext cx="1844319" cy="707886"/>
          </a:xfrm>
          <a:prstGeom prst="rect">
            <a:avLst/>
          </a:prstGeom>
          <a:noFill/>
        </p:spPr>
        <p:txBody>
          <a:bodyPr wrap="square" rtlCol="0">
            <a:spAutoFit/>
          </a:bodyPr>
          <a:lstStyle/>
          <a:p>
            <a:pPr algn="ctr"/>
            <a:r>
              <a:rPr lang="en-US" sz="2000" dirty="0">
                <a:solidFill>
                  <a:schemeClr val="accent2"/>
                </a:solidFill>
                <a:latin typeface="Arial" panose="020B0604020202020204" pitchFamily="34" charset="0"/>
                <a:cs typeface="Arial" panose="020B0604020202020204" pitchFamily="34" charset="0"/>
              </a:rPr>
              <a:t>Italy &amp; France</a:t>
            </a:r>
          </a:p>
          <a:p>
            <a:pPr algn="ctr"/>
            <a:r>
              <a:rPr lang="en-US" sz="2000" dirty="0">
                <a:solidFill>
                  <a:schemeClr val="accent2"/>
                </a:solidFill>
                <a:latin typeface="Arial" panose="020B0604020202020204" pitchFamily="34" charset="0"/>
                <a:cs typeface="Arial" panose="020B0604020202020204" pitchFamily="34" charset="0"/>
              </a:rPr>
              <a:t>3</a:t>
            </a:r>
            <a:r>
              <a:rPr lang="id-ID" sz="2000" dirty="0">
                <a:solidFill>
                  <a:schemeClr val="accent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32799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E13CB7-81C0-41D8-9C72-DA229222402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02315" y="1038572"/>
            <a:ext cx="6151021" cy="5016500"/>
          </a:xfrm>
          <a:prstGeom prst="rect">
            <a:avLst/>
          </a:prstGeom>
        </p:spPr>
      </p:pic>
      <p:sp>
        <p:nvSpPr>
          <p:cNvPr id="4" name="TextBox 3"/>
          <p:cNvSpPr txBox="1"/>
          <p:nvPr/>
        </p:nvSpPr>
        <p:spPr>
          <a:xfrm flipH="1">
            <a:off x="4914311" y="479762"/>
            <a:ext cx="2727030" cy="769441"/>
          </a:xfrm>
          <a:prstGeom prst="rect">
            <a:avLst/>
          </a:prstGeom>
          <a:noFill/>
        </p:spPr>
        <p:txBody>
          <a:bodyPr wrap="none" rtlCol="0">
            <a:spAutoFit/>
          </a:bodyPr>
          <a:lstStyle/>
          <a:p>
            <a:pPr algn="ctr"/>
            <a:r>
              <a:rPr lang="en-US" sz="4400">
                <a:solidFill>
                  <a:schemeClr val="tx2"/>
                </a:solidFill>
                <a:latin typeface="Arial" panose="020B0604020202020204" pitchFamily="34" charset="0"/>
                <a:cs typeface="Arial" panose="020B0604020202020204" pitchFamily="34" charset="0"/>
              </a:rPr>
              <a:t>Sentiment</a:t>
            </a:r>
          </a:p>
        </p:txBody>
      </p:sp>
      <p:sp>
        <p:nvSpPr>
          <p:cNvPr id="24" name="TextBox 23">
            <a:extLst>
              <a:ext uri="{FF2B5EF4-FFF2-40B4-BE49-F238E27FC236}">
                <a16:creationId xmlns:a16="http://schemas.microsoft.com/office/drawing/2014/main" id="{4911E916-A003-0847-80C2-459347FABE4B}"/>
              </a:ext>
            </a:extLst>
          </p:cNvPr>
          <p:cNvSpPr txBox="1"/>
          <p:nvPr/>
        </p:nvSpPr>
        <p:spPr>
          <a:xfrm>
            <a:off x="1451535" y="5731907"/>
            <a:ext cx="9288929"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Coverage is positive overall, with more media coverage and study growing. Focus is on building additional understanding and driving increased media coverage.</a:t>
            </a:r>
          </a:p>
        </p:txBody>
      </p:sp>
    </p:spTree>
    <p:extLst>
      <p:ext uri="{BB962C8B-B14F-4D97-AF65-F5344CB8AC3E}">
        <p14:creationId xmlns:p14="http://schemas.microsoft.com/office/powerpoint/2010/main" val="4238513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810AA3-5076-4105-AD1D-03DFD986AF36}"/>
              </a:ext>
            </a:extLst>
          </p:cNvPr>
          <p:cNvSpPr txBox="1"/>
          <p:nvPr/>
        </p:nvSpPr>
        <p:spPr>
          <a:xfrm>
            <a:off x="523160" y="586176"/>
            <a:ext cx="6318649" cy="145405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kern="1200" dirty="0">
                <a:solidFill>
                  <a:schemeClr val="tx1">
                    <a:lumMod val="75000"/>
                    <a:lumOff val="25000"/>
                  </a:schemeClr>
                </a:solidFill>
                <a:latin typeface="Arial" panose="020B0604020202020204" pitchFamily="34" charset="0"/>
                <a:ea typeface="+mj-ea"/>
                <a:cs typeface="Arial" panose="020B0604020202020204" pitchFamily="34" charset="0"/>
              </a:rPr>
              <a:t>Experts &amp; Influencers</a:t>
            </a:r>
          </a:p>
        </p:txBody>
      </p:sp>
      <p:sp>
        <p:nvSpPr>
          <p:cNvPr id="6" name="TextBox 5">
            <a:extLst>
              <a:ext uri="{FF2B5EF4-FFF2-40B4-BE49-F238E27FC236}">
                <a16:creationId xmlns:a16="http://schemas.microsoft.com/office/drawing/2014/main" id="{8F509D34-9179-46B5-A941-04A3CC9C445A}"/>
              </a:ext>
            </a:extLst>
          </p:cNvPr>
          <p:cNvSpPr txBox="1"/>
          <p:nvPr/>
        </p:nvSpPr>
        <p:spPr>
          <a:xfrm>
            <a:off x="523160" y="1486566"/>
            <a:ext cx="9312633" cy="4282088"/>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kern="1200">
              <a:solidFill>
                <a:srgbClr val="000000"/>
              </a:solidFill>
              <a:latin typeface="Arial" panose="020B0604020202020204" pitchFamily="34" charset="0"/>
              <a:cs typeface="Arial" panose="020B0604020202020204" pitchFamily="34" charset="0"/>
            </a:endParaRPr>
          </a:p>
        </p:txBody>
      </p:sp>
      <p:sp>
        <p:nvSpPr>
          <p:cNvPr id="11" name="Right Brace 10">
            <a:extLst>
              <a:ext uri="{FF2B5EF4-FFF2-40B4-BE49-F238E27FC236}">
                <a16:creationId xmlns:a16="http://schemas.microsoft.com/office/drawing/2014/main" id="{54D7314F-F831-4BC7-B4C6-C0B010A827BA}"/>
              </a:ext>
            </a:extLst>
          </p:cNvPr>
          <p:cNvSpPr/>
          <p:nvPr/>
        </p:nvSpPr>
        <p:spPr>
          <a:xfrm>
            <a:off x="4670648" y="859597"/>
            <a:ext cx="595619" cy="90721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7" name="Right Brace 36">
            <a:extLst>
              <a:ext uri="{FF2B5EF4-FFF2-40B4-BE49-F238E27FC236}">
                <a16:creationId xmlns:a16="http://schemas.microsoft.com/office/drawing/2014/main" id="{DC198971-3416-4EFA-9AB6-7069C4C86101}"/>
              </a:ext>
            </a:extLst>
          </p:cNvPr>
          <p:cNvSpPr/>
          <p:nvPr/>
        </p:nvSpPr>
        <p:spPr>
          <a:xfrm rot="10800000">
            <a:off x="162977" y="859597"/>
            <a:ext cx="595619" cy="90721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ea typeface="Baskerville" panose="02020502070401020303" pitchFamily="18" charset="0"/>
              <a:cs typeface="Arial" panose="020B0604020202020204" pitchFamily="34" charset="0"/>
            </a:endParaRPr>
          </a:p>
        </p:txBody>
      </p:sp>
      <p:sp>
        <p:nvSpPr>
          <p:cNvPr id="8" name="TextBox 7">
            <a:extLst>
              <a:ext uri="{FF2B5EF4-FFF2-40B4-BE49-F238E27FC236}">
                <a16:creationId xmlns:a16="http://schemas.microsoft.com/office/drawing/2014/main" id="{F70C208F-5747-45C0-89CB-2F8379F6675A}"/>
              </a:ext>
            </a:extLst>
          </p:cNvPr>
          <p:cNvSpPr txBox="1"/>
          <p:nvPr/>
        </p:nvSpPr>
        <p:spPr>
          <a:xfrm>
            <a:off x="460788" y="1883640"/>
            <a:ext cx="11069225" cy="4632037"/>
          </a:xfrm>
          <a:prstGeom prst="rect">
            <a:avLst/>
          </a:prstGeom>
          <a:noFill/>
        </p:spPr>
        <p:txBody>
          <a:bodyPr wrap="square" rtlCol="0" anchor="t">
            <a:spAutoFit/>
          </a:bodyPr>
          <a:lstStyle/>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Registered pharmacist </a:t>
            </a:r>
            <a:r>
              <a:rPr lang="en-US" dirty="0">
                <a:latin typeface="Arial" panose="020B0604020202020204" pitchFamily="34" charset="0"/>
                <a:cs typeface="Arial" panose="020B0604020202020204" pitchFamily="34" charset="0"/>
                <a:hlinkClick r:id="rId3"/>
              </a:rPr>
              <a:t>David Foreman</a:t>
            </a:r>
            <a:r>
              <a:rPr lang="en-US" dirty="0">
                <a:latin typeface="Arial" panose="020B0604020202020204" pitchFamily="34" charset="0"/>
                <a:cs typeface="Arial" panose="020B0604020202020204" pitchFamily="34" charset="0"/>
              </a:rPr>
              <a:t> examines risks factors for poor skin health and four areas that can affect beauty from within effectively.</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hlinkClick r:id="rId4"/>
              </a:rPr>
              <a:t>Dr. Joanne Aponte</a:t>
            </a:r>
            <a:r>
              <a:rPr lang="en-US" dirty="0">
                <a:latin typeface="Arial" panose="020B0604020202020204" pitchFamily="34" charset="0"/>
                <a:cs typeface="Arial" panose="020B0604020202020204" pitchFamily="34" charset="0"/>
              </a:rPr>
              <a:t>, a naturopathic doctor at Lakeside Natural Medicine, discusses - Gut Health for Kids: Clever Strategies for Picky Eaters: “All veggies are beneficial, but ones high in </a:t>
            </a:r>
            <a:r>
              <a:rPr lang="en-US" dirty="0" err="1">
                <a:latin typeface="Arial" panose="020B0604020202020204" pitchFamily="34" charset="0"/>
                <a:cs typeface="Arial" panose="020B0604020202020204" pitchFamily="34" charset="0"/>
              </a:rPr>
              <a:t>galacto</a:t>
            </a:r>
            <a:r>
              <a:rPr lang="en-US" dirty="0">
                <a:latin typeface="Arial" panose="020B0604020202020204" pitchFamily="34" charset="0"/>
                <a:cs typeface="Arial" panose="020B0604020202020204" pitchFamily="34" charset="0"/>
              </a:rPr>
              <a:t>-oligosaccharide (GOS) and fructo-oligosaccharide (FOS) prebiotics help grow and support healthy gut bacteria…”</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hlinkClick r:id="rId5"/>
              </a:rPr>
              <a:t>Dr. </a:t>
            </a:r>
            <a:r>
              <a:rPr lang="en-US" dirty="0" err="1">
                <a:latin typeface="Arial" panose="020B0604020202020204" pitchFamily="34" charset="0"/>
                <a:cs typeface="Arial" panose="020B0604020202020204" pitchFamily="34" charset="0"/>
                <a:hlinkClick r:id="rId5"/>
              </a:rPr>
              <a:t>Piraye</a:t>
            </a:r>
            <a:r>
              <a:rPr lang="en-US" dirty="0">
                <a:latin typeface="Arial" panose="020B0604020202020204" pitchFamily="34" charset="0"/>
                <a:cs typeface="Arial" panose="020B0604020202020204" pitchFamily="34" charset="0"/>
                <a:hlinkClick r:id="rId5"/>
              </a:rPr>
              <a:t> </a:t>
            </a:r>
            <a:r>
              <a:rPr lang="en-US" dirty="0" err="1">
                <a:latin typeface="Arial" panose="020B0604020202020204" pitchFamily="34" charset="0"/>
                <a:cs typeface="Arial" panose="020B0604020202020204" pitchFamily="34" charset="0"/>
                <a:hlinkClick r:id="rId5"/>
              </a:rPr>
              <a:t>Yurttas</a:t>
            </a:r>
            <a:r>
              <a:rPr lang="en-US" dirty="0">
                <a:latin typeface="Arial" panose="020B0604020202020204" pitchFamily="34" charset="0"/>
                <a:cs typeface="Arial" panose="020B0604020202020204" pitchFamily="34" charset="0"/>
                <a:hlinkClick r:id="rId5"/>
              </a:rPr>
              <a:t> </a:t>
            </a:r>
            <a:r>
              <a:rPr lang="en-US" dirty="0" err="1">
                <a:latin typeface="Arial" panose="020B0604020202020204" pitchFamily="34" charset="0"/>
                <a:cs typeface="Arial" panose="020B0604020202020204" pitchFamily="34" charset="0"/>
                <a:hlinkClick r:id="rId5"/>
              </a:rPr>
              <a:t>Beim</a:t>
            </a:r>
            <a:r>
              <a:rPr lang="en-US" dirty="0">
                <a:latin typeface="Arial" panose="020B0604020202020204" pitchFamily="34" charset="0"/>
                <a:cs typeface="Arial" panose="020B0604020202020204" pitchFamily="34" charset="0"/>
              </a:rPr>
              <a:t>, PhD discusses the microbiome and more in: I’m a Women’s Biotech Founder &amp; These Are 8 Ways I Protect My Ovarian Health</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The study, "Effects of 24-week prebiotic intervention on self-reported upper respiratory symptoms, gastrointestinal symptoms, and markers of immunity in elite rugby players," published in the European Journal of Sport Science, was conducted by a research team led by </a:t>
            </a:r>
            <a:r>
              <a:rPr lang="en-US" dirty="0">
                <a:latin typeface="Arial" panose="020B0604020202020204" pitchFamily="34" charset="0"/>
                <a:cs typeface="Arial" panose="020B0604020202020204" pitchFamily="34" charset="0"/>
                <a:hlinkClick r:id="rId6"/>
              </a:rPr>
              <a:t>Dr. Neil Williams</a:t>
            </a:r>
            <a:r>
              <a:rPr lang="en-US" dirty="0">
                <a:latin typeface="Arial" panose="020B0604020202020204" pitchFamily="34" charset="0"/>
                <a:cs typeface="Arial" panose="020B0604020202020204" pitchFamily="34" charset="0"/>
              </a:rPr>
              <a:t> of Nottingham Trent University</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Clinical nutritionist and researcher </a:t>
            </a:r>
            <a:r>
              <a:rPr lang="en-US" dirty="0">
                <a:latin typeface="Arial" panose="020B0604020202020204" pitchFamily="34" charset="0"/>
                <a:cs typeface="Arial" panose="020B0604020202020204" pitchFamily="34" charset="0"/>
                <a:hlinkClick r:id="rId7"/>
              </a:rPr>
              <a:t>Dr Vincent </a:t>
            </a:r>
            <a:r>
              <a:rPr lang="en-US" dirty="0" err="1">
                <a:latin typeface="Arial" panose="020B0604020202020204" pitchFamily="34" charset="0"/>
                <a:cs typeface="Arial" panose="020B0604020202020204" pitchFamily="34" charset="0"/>
                <a:hlinkClick r:id="rId7"/>
              </a:rPr>
              <a:t>Candrawinata</a:t>
            </a:r>
            <a:r>
              <a:rPr lang="en-US" dirty="0">
                <a:latin typeface="Arial" panose="020B0604020202020204" pitchFamily="34" charset="0"/>
                <a:cs typeface="Arial" panose="020B0604020202020204" pitchFamily="34" charset="0"/>
              </a:rPr>
              <a:t> says gut health is the foundation of overall health and wellness</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hlinkClick r:id="rId8"/>
              </a:rPr>
              <a:t>Dr Caitlin Hall</a:t>
            </a:r>
            <a:r>
              <a:rPr lang="en-US" dirty="0">
                <a:latin typeface="Arial" panose="020B0604020202020204" pitchFamily="34" charset="0"/>
                <a:cs typeface="Arial" panose="020B0604020202020204" pitchFamily="34" charset="0"/>
              </a:rPr>
              <a:t> is a gut health dietitian, with a PhD in neurosciences and gut microbiology; Prebiotics are “rocket fuel for your gut microbes.”</a:t>
            </a:r>
          </a:p>
        </p:txBody>
      </p:sp>
    </p:spTree>
    <p:extLst>
      <p:ext uri="{BB962C8B-B14F-4D97-AF65-F5344CB8AC3E}">
        <p14:creationId xmlns:p14="http://schemas.microsoft.com/office/powerpoint/2010/main" val="2770944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6D90D79-B08A-6B46-B712-D5E6434F873F}"/>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8353" b="8353"/>
          <a:stretch>
            <a:fillRect/>
          </a:stretch>
        </p:blipFill>
        <p:spPr/>
      </p:pic>
      <p:sp>
        <p:nvSpPr>
          <p:cNvPr id="16" name="Rectangle 15">
            <a:extLst>
              <a:ext uri="{FF2B5EF4-FFF2-40B4-BE49-F238E27FC236}">
                <a16:creationId xmlns:a16="http://schemas.microsoft.com/office/drawing/2014/main" id="{839D7F1E-6BC0-266B-B3A3-715B4CD6BCD4}"/>
              </a:ext>
            </a:extLst>
          </p:cNvPr>
          <p:cNvSpPr/>
          <p:nvPr/>
        </p:nvSpPr>
        <p:spPr>
          <a:xfrm>
            <a:off x="-15348" y="0"/>
            <a:ext cx="12188952"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354184" y="2367171"/>
            <a:ext cx="4961001" cy="3139321"/>
          </a:xfrm>
          <a:prstGeom prst="rect">
            <a:avLst/>
          </a:prstGeom>
          <a:noFill/>
        </p:spPr>
        <p:txBody>
          <a:bodyPr wrap="square" rtlCol="0">
            <a:spAutoFit/>
          </a:bodyPr>
          <a:lstStyle/>
          <a:p>
            <a:r>
              <a:rPr lang="en-ID" sz="6600" b="1" dirty="0">
                <a:solidFill>
                  <a:srgbClr val="074D42"/>
                </a:solidFill>
                <a:latin typeface="Arial Black" panose="020B0604020202020204" pitchFamily="34" charset="0"/>
                <a:cs typeface="Arial Black" panose="020B0604020202020204" pitchFamily="34" charset="0"/>
              </a:rPr>
              <a:t>Media </a:t>
            </a:r>
          </a:p>
          <a:p>
            <a:r>
              <a:rPr lang="en-ID" sz="6600" b="1" dirty="0">
                <a:solidFill>
                  <a:srgbClr val="074D42"/>
                </a:solidFill>
                <a:latin typeface="Arial Black" panose="020B0604020202020204" pitchFamily="34" charset="0"/>
                <a:cs typeface="Arial Black" panose="020B0604020202020204" pitchFamily="34" charset="0"/>
              </a:rPr>
              <a:t>Coverage</a:t>
            </a:r>
          </a:p>
          <a:p>
            <a:r>
              <a:rPr lang="en-ID" sz="6600" b="1" dirty="0">
                <a:solidFill>
                  <a:srgbClr val="074D42"/>
                </a:solidFill>
                <a:latin typeface="Arial Black" panose="020B0604020202020204" pitchFamily="34" charset="0"/>
                <a:cs typeface="Arial Black" panose="020B0604020202020204" pitchFamily="34" charset="0"/>
              </a:rPr>
              <a:t>Highlights</a:t>
            </a:r>
            <a:endParaRPr lang="en-US" sz="6600" b="1" dirty="0">
              <a:solidFill>
                <a:srgbClr val="074D42"/>
              </a:solidFill>
              <a:latin typeface="Arial Black" panose="020B0604020202020204" pitchFamily="34" charset="0"/>
              <a:cs typeface="Arial Black" panose="020B0604020202020204" pitchFamily="34" charset="0"/>
            </a:endParaRPr>
          </a:p>
        </p:txBody>
      </p:sp>
      <p:grpSp>
        <p:nvGrpSpPr>
          <p:cNvPr id="17" name="Group 16"/>
          <p:cNvGrpSpPr/>
          <p:nvPr/>
        </p:nvGrpSpPr>
        <p:grpSpPr>
          <a:xfrm>
            <a:off x="0" y="0"/>
            <a:ext cx="12192000" cy="6858000"/>
            <a:chOff x="0" y="0"/>
            <a:chExt cx="12192000" cy="6858000"/>
          </a:xfrm>
        </p:grpSpPr>
        <p:cxnSp>
          <p:nvCxnSpPr>
            <p:cNvPr id="7" name="Straight Connector 6"/>
            <p:cNvCxnSpPr/>
            <p:nvPr/>
          </p:nvCxnSpPr>
          <p:spPr>
            <a:xfrm>
              <a:off x="0" y="3963371"/>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6865491" y="3963371"/>
              <a:ext cx="5326509"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268691" y="0"/>
              <a:ext cx="0" cy="3988856"/>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764983" y="2926786"/>
              <a:ext cx="0" cy="3931214"/>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2926786"/>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5351489" y="2926786"/>
              <a:ext cx="6840511"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6057B083-EC82-529B-CD60-C6E76BF632A4}"/>
              </a:ext>
            </a:extLst>
          </p:cNvPr>
          <p:cNvGrpSpPr/>
          <p:nvPr/>
        </p:nvGrpSpPr>
        <p:grpSpPr>
          <a:xfrm>
            <a:off x="63500" y="152400"/>
            <a:ext cx="12192000" cy="6858000"/>
            <a:chOff x="0" y="0"/>
            <a:chExt cx="12192000" cy="6858000"/>
          </a:xfrm>
        </p:grpSpPr>
        <p:cxnSp>
          <p:nvCxnSpPr>
            <p:cNvPr id="20" name="Straight Connector 19">
              <a:extLst>
                <a:ext uri="{FF2B5EF4-FFF2-40B4-BE49-F238E27FC236}">
                  <a16:creationId xmlns:a16="http://schemas.microsoft.com/office/drawing/2014/main" id="{7C86F483-45D9-52D6-054B-66FF88B1DFF1}"/>
                </a:ext>
              </a:extLst>
            </p:cNvPr>
            <p:cNvCxnSpPr/>
            <p:nvPr/>
          </p:nvCxnSpPr>
          <p:spPr>
            <a:xfrm>
              <a:off x="0" y="3963371"/>
              <a:ext cx="242454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2E86071-E85A-8B93-F29A-51B91E5AB811}"/>
                </a:ext>
              </a:extLst>
            </p:cNvPr>
            <p:cNvCxnSpPr>
              <a:cxnSpLocks/>
            </p:cNvCxnSpPr>
            <p:nvPr/>
          </p:nvCxnSpPr>
          <p:spPr>
            <a:xfrm>
              <a:off x="6865491" y="3963371"/>
              <a:ext cx="5326509"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D8E77E7-092C-87AD-DA45-06037BAD87D3}"/>
                </a:ext>
              </a:extLst>
            </p:cNvPr>
            <p:cNvCxnSpPr/>
            <p:nvPr/>
          </p:nvCxnSpPr>
          <p:spPr>
            <a:xfrm>
              <a:off x="9268691" y="0"/>
              <a:ext cx="0" cy="398885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D73B6EA-AE57-C2E3-B3F9-743840F9E11D}"/>
                </a:ext>
              </a:extLst>
            </p:cNvPr>
            <p:cNvCxnSpPr/>
            <p:nvPr/>
          </p:nvCxnSpPr>
          <p:spPr>
            <a:xfrm>
              <a:off x="10764983" y="2926786"/>
              <a:ext cx="0" cy="3931214"/>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5C4D0E3-60F4-FD89-0C6D-460217CC14D5}"/>
                </a:ext>
              </a:extLst>
            </p:cNvPr>
            <p:cNvCxnSpPr/>
            <p:nvPr/>
          </p:nvCxnSpPr>
          <p:spPr>
            <a:xfrm>
              <a:off x="0" y="2926786"/>
              <a:ext cx="242454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97A08D8-CE5C-A27C-317C-58480F7EB2F2}"/>
                </a:ext>
              </a:extLst>
            </p:cNvPr>
            <p:cNvCxnSpPr>
              <a:cxnSpLocks/>
            </p:cNvCxnSpPr>
            <p:nvPr/>
          </p:nvCxnSpPr>
          <p:spPr>
            <a:xfrm>
              <a:off x="5351489" y="2926786"/>
              <a:ext cx="6840511"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0129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4743450" y="1205425"/>
            <a:ext cx="7448550" cy="0"/>
          </a:xfrm>
          <a:prstGeom prst="line">
            <a:avLst/>
          </a:prstGeom>
          <a:ln w="38100">
            <a:solidFill>
              <a:srgbClr val="074D42"/>
            </a:solidFill>
            <a:tailEnd type="ova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flipH="1">
            <a:off x="1627391" y="400432"/>
            <a:ext cx="5249642" cy="707886"/>
          </a:xfrm>
          <a:prstGeom prst="rect">
            <a:avLst/>
          </a:prstGeom>
          <a:noFill/>
        </p:spPr>
        <p:txBody>
          <a:bodyPr wrap="none" rtlCol="0">
            <a:spAutoFit/>
          </a:bodyPr>
          <a:lstStyle/>
          <a:p>
            <a:r>
              <a:rPr lang="en-US" sz="4000" b="1" dirty="0">
                <a:solidFill>
                  <a:srgbClr val="074D42"/>
                </a:solidFill>
                <a:latin typeface="Arial Black" panose="020B0604020202020204" pitchFamily="34" charset="0"/>
                <a:cs typeface="Arial Black" panose="020B0604020202020204" pitchFamily="34" charset="0"/>
              </a:rPr>
              <a:t>Product Launches</a:t>
            </a:r>
          </a:p>
        </p:txBody>
      </p:sp>
      <p:sp>
        <p:nvSpPr>
          <p:cNvPr id="24" name="TextBox 23"/>
          <p:cNvSpPr txBox="1"/>
          <p:nvPr/>
        </p:nvSpPr>
        <p:spPr>
          <a:xfrm>
            <a:off x="515187" y="1489717"/>
            <a:ext cx="10690360" cy="4785926"/>
          </a:xfrm>
          <a:prstGeom prst="rect">
            <a:avLst/>
          </a:prstGeom>
          <a:noFill/>
        </p:spPr>
        <p:txBody>
          <a:bodyPr wrap="square" lIns="91440" tIns="45720" rIns="91440" bIns="45720" rtlCol="0" anchor="t">
            <a:spAutoFit/>
          </a:bodyPr>
          <a:lstStyle/>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Human-grade dog food brand </a:t>
            </a:r>
            <a:r>
              <a:rPr lang="en-US" sz="2000" dirty="0" err="1">
                <a:latin typeface="Arial" panose="020B0604020202020204" pitchFamily="34" charset="0"/>
                <a:cs typeface="Arial" panose="020B0604020202020204" pitchFamily="34" charset="0"/>
                <a:hlinkClick r:id="rId2"/>
              </a:rPr>
              <a:t>PetPlate</a:t>
            </a:r>
            <a:r>
              <a:rPr lang="en-US" sz="2000" dirty="0">
                <a:latin typeface="Arial" panose="020B0604020202020204" pitchFamily="34" charset="0"/>
                <a:cs typeface="Arial" panose="020B0604020202020204" pitchFamily="34" charset="0"/>
              </a:rPr>
              <a:t> has announced the launch of </a:t>
            </a:r>
            <a:r>
              <a:rPr lang="en-US" sz="2000" dirty="0" err="1">
                <a:latin typeface="Arial" panose="020B0604020202020204" pitchFamily="34" charset="0"/>
                <a:cs typeface="Arial" panose="020B0604020202020204" pitchFamily="34" charset="0"/>
              </a:rPr>
              <a:t>FreshBaked</a:t>
            </a:r>
            <a:r>
              <a:rPr lang="en-US" sz="2000" dirty="0">
                <a:latin typeface="Arial" panose="020B0604020202020204" pitchFamily="34" charset="0"/>
                <a:cs typeface="Arial" panose="020B0604020202020204" pitchFamily="34" charset="0"/>
              </a:rPr>
              <a:t>™, a new dry formulation of crunchy, gently-baked clusters: “we packed in superfoods as well as prebiotics and postbiotics for extra nutritional and digestive support.”</a:t>
            </a: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hlinkClick r:id="rId3"/>
              </a:rPr>
              <a:t>Plexus</a:t>
            </a:r>
            <a:r>
              <a:rPr lang="en-US" sz="2000" dirty="0">
                <a:latin typeface="Arial" panose="020B0604020202020204" pitchFamily="34" charset="0"/>
                <a:cs typeface="Arial" panose="020B0604020202020204" pitchFamily="34" charset="0"/>
              </a:rPr>
              <a:t> announced the launch of Plexus Sleep, a supplement that promotes quality, restorative sleep; contains… melatonin, paired with gut-healthy prebiotic fiber FOS (</a:t>
            </a:r>
            <a:r>
              <a:rPr lang="en-US" sz="2000" dirty="0" err="1">
                <a:latin typeface="Arial" panose="020B0604020202020204" pitchFamily="34" charset="0"/>
                <a:cs typeface="Arial" panose="020B0604020202020204" pitchFamily="34" charset="0"/>
              </a:rPr>
              <a:t>fructooligosaccharides</a:t>
            </a:r>
            <a:r>
              <a:rPr lang="en-US" sz="2000" dirty="0">
                <a:latin typeface="Arial" panose="020B0604020202020204" pitchFamily="34" charset="0"/>
                <a:cs typeface="Arial" panose="020B0604020202020204" pitchFamily="34" charset="0"/>
              </a:rPr>
              <a:t>)</a:t>
            </a:r>
          </a:p>
          <a:p>
            <a:pPr marL="342900" indent="-342900">
              <a:spcAft>
                <a:spcPts val="600"/>
              </a:spcAft>
              <a:buFont typeface="Arial" panose="020B0604020202020204" pitchFamily="34" charset="0"/>
              <a:buChar char="•"/>
            </a:pPr>
            <a:r>
              <a:rPr lang="en-US" sz="2000" dirty="0" err="1">
                <a:latin typeface="Arial" panose="020B0604020202020204" pitchFamily="34" charset="0"/>
                <a:cs typeface="Arial" panose="020B0604020202020204" pitchFamily="34" charset="0"/>
              </a:rPr>
              <a:t>SuperMouth</a:t>
            </a:r>
            <a:r>
              <a:rPr lang="en-US" sz="2000" dirty="0">
                <a:latin typeface="Arial" panose="020B0604020202020204" pitchFamily="34" charset="0"/>
                <a:cs typeface="Arial" panose="020B0604020202020204" pitchFamily="34" charset="0"/>
              </a:rPr>
              <a:t> Launches Nationwide, </a:t>
            </a:r>
            <a:r>
              <a:rPr lang="en-US" sz="2000" dirty="0" err="1">
                <a:latin typeface="Arial" panose="020B0604020202020204" pitchFamily="34" charset="0"/>
                <a:cs typeface="Arial" panose="020B0604020202020204" pitchFamily="34" charset="0"/>
                <a:hlinkClick r:id="rId4"/>
              </a:rPr>
              <a:t>SuperMouth</a:t>
            </a:r>
            <a:r>
              <a:rPr lang="en-US" sz="2000" dirty="0">
                <a:latin typeface="Arial" panose="020B0604020202020204" pitchFamily="34" charset="0"/>
                <a:cs typeface="Arial" panose="020B0604020202020204" pitchFamily="34" charset="0"/>
                <a:hlinkClick r:id="rId4"/>
              </a:rPr>
              <a:t> </a:t>
            </a:r>
            <a:r>
              <a:rPr lang="en-US" sz="2000" dirty="0" err="1">
                <a:latin typeface="Arial" panose="020B0604020202020204" pitchFamily="34" charset="0"/>
                <a:cs typeface="Arial" panose="020B0604020202020204" pitchFamily="34" charset="0"/>
                <a:hlinkClick r:id="rId4"/>
              </a:rPr>
              <a:t>MouthCare</a:t>
            </a:r>
            <a:r>
              <a:rPr lang="en-US" sz="2000" dirty="0">
                <a:latin typeface="Arial" panose="020B0604020202020204" pitchFamily="34" charset="0"/>
                <a:cs typeface="Arial" panose="020B0604020202020204" pitchFamily="34" charset="0"/>
                <a:hlinkClick r:id="rId4"/>
              </a:rPr>
              <a:t> Systems</a:t>
            </a:r>
            <a:r>
              <a:rPr lang="en-US" sz="2000" dirty="0">
                <a:latin typeface="Arial" panose="020B0604020202020204" pitchFamily="34" charset="0"/>
                <a:cs typeface="Arial" panose="020B0604020202020204" pitchFamily="34" charset="0"/>
              </a:rPr>
              <a:t> are customized by age, risk potential for cavities, and personal preference</a:t>
            </a:r>
          </a:p>
          <a:p>
            <a:pPr marL="342900" indent="-342900">
              <a:spcAft>
                <a:spcPts val="600"/>
              </a:spcAft>
              <a:buFont typeface="Arial" panose="020B0604020202020204" pitchFamily="34" charset="0"/>
              <a:buChar char="•"/>
            </a:pPr>
            <a:r>
              <a:rPr lang="en-US" sz="2000" dirty="0">
                <a:latin typeface="Arial" panose="020B0604020202020204" pitchFamily="34" charset="0"/>
                <a:ea typeface="+mn-lt"/>
                <a:cs typeface="Arial" panose="020B0604020202020204" pitchFamily="34" charset="0"/>
              </a:rPr>
              <a:t>Ava Lee, the </a:t>
            </a:r>
            <a:r>
              <a:rPr lang="en-US" sz="2000" dirty="0" err="1">
                <a:latin typeface="Arial" panose="020B0604020202020204" pitchFamily="34" charset="0"/>
                <a:ea typeface="+mn-lt"/>
                <a:cs typeface="Arial" panose="020B0604020202020204" pitchFamily="34" charset="0"/>
              </a:rPr>
              <a:t>TikToker</a:t>
            </a:r>
            <a:r>
              <a:rPr lang="en-US" sz="2000" dirty="0">
                <a:latin typeface="Arial" panose="020B0604020202020204" pitchFamily="34" charset="0"/>
                <a:ea typeface="+mn-lt"/>
                <a:cs typeface="Arial" panose="020B0604020202020204" pitchFamily="34" charset="0"/>
              </a:rPr>
              <a:t> behind #</a:t>
            </a:r>
            <a:r>
              <a:rPr lang="en-US" sz="2000" dirty="0" err="1">
                <a:latin typeface="Arial" panose="020B0604020202020204" pitchFamily="34" charset="0"/>
                <a:ea typeface="+mn-lt"/>
                <a:cs typeface="Arial" panose="020B0604020202020204" pitchFamily="34" charset="0"/>
              </a:rPr>
              <a:t>JelloSkin</a:t>
            </a:r>
            <a:r>
              <a:rPr lang="en-US" sz="2000" dirty="0">
                <a:latin typeface="Arial" panose="020B0604020202020204" pitchFamily="34" charset="0"/>
                <a:ea typeface="+mn-lt"/>
                <a:cs typeface="Arial" panose="020B0604020202020204" pitchFamily="34" charset="0"/>
              </a:rPr>
              <a:t>, launches ingestible beauty brand </a:t>
            </a:r>
            <a:r>
              <a:rPr lang="en-US" sz="2000" dirty="0" err="1">
                <a:latin typeface="Arial" panose="020B0604020202020204" pitchFamily="34" charset="0"/>
                <a:ea typeface="+mn-lt"/>
                <a:cs typeface="Arial" panose="020B0604020202020204" pitchFamily="34" charset="0"/>
                <a:hlinkClick r:id="rId5"/>
              </a:rPr>
              <a:t>ByAva</a:t>
            </a:r>
            <a:endParaRPr lang="en-US" sz="2000" dirty="0">
              <a:latin typeface="Arial" panose="020B0604020202020204" pitchFamily="34" charset="0"/>
              <a:ea typeface="+mn-lt"/>
              <a:cs typeface="Arial" panose="020B0604020202020204" pitchFamily="34" charset="0"/>
            </a:endParaRP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hlinkClick r:id="rId6"/>
              </a:rPr>
              <a:t>Skin Federation</a:t>
            </a:r>
            <a:r>
              <a:rPr lang="en-US" sz="2000" dirty="0">
                <a:latin typeface="Arial" panose="020B0604020202020204" pitchFamily="34" charset="0"/>
                <a:cs typeface="Arial" panose="020B0604020202020204" pitchFamily="34" charset="0"/>
              </a:rPr>
              <a:t> launches "Intimate Menopause Management Routine": A revolutionary skincare solution for menopausal women</a:t>
            </a:r>
          </a:p>
          <a:p>
            <a:pPr marL="342900" indent="-342900">
              <a:spcAft>
                <a:spcPts val="600"/>
              </a:spcAft>
              <a:buFont typeface="Arial" panose="020B0604020202020204" pitchFamily="34" charset="0"/>
              <a:buChar char="•"/>
            </a:pPr>
            <a:r>
              <a:rPr lang="en-US" sz="2000" dirty="0">
                <a:latin typeface="Arial" panose="020B0604020202020204" pitchFamily="34" charset="0"/>
                <a:ea typeface="+mn-lt"/>
                <a:cs typeface="Arial" panose="020B0604020202020204" pitchFamily="34" charset="0"/>
              </a:rPr>
              <a:t>Goode Health announced the launch of </a:t>
            </a:r>
            <a:r>
              <a:rPr lang="en-US" sz="2000" dirty="0">
                <a:latin typeface="Arial" panose="020B0604020202020204" pitchFamily="34" charset="0"/>
                <a:ea typeface="+mn-lt"/>
                <a:cs typeface="Arial" panose="020B0604020202020204" pitchFamily="34" charset="0"/>
                <a:hlinkClick r:id="rId7"/>
              </a:rPr>
              <a:t>The Ultimate Wellness Blend</a:t>
            </a:r>
            <a:r>
              <a:rPr lang="en-US" sz="2000" dirty="0">
                <a:latin typeface="Arial" panose="020B0604020202020204" pitchFamily="34" charset="0"/>
                <a:ea typeface="+mn-lt"/>
                <a:cs typeface="Arial" panose="020B0604020202020204" pitchFamily="34" charset="0"/>
              </a:rPr>
              <a:t>, a customizable smoothie blend packed with four kinds of high-grade plant-based proteins… Including a prebiotic fiber, a unique mix of polyphenol antioxidants…</a:t>
            </a:r>
          </a:p>
        </p:txBody>
      </p:sp>
    </p:spTree>
    <p:extLst>
      <p:ext uri="{BB962C8B-B14F-4D97-AF65-F5344CB8AC3E}">
        <p14:creationId xmlns:p14="http://schemas.microsoft.com/office/powerpoint/2010/main" val="57060703"/>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3EB1CB"/>
      </a:accent1>
      <a:accent2>
        <a:srgbClr val="007FA3"/>
      </a:accent2>
      <a:accent3>
        <a:srgbClr val="086B8A"/>
      </a:accent3>
      <a:accent4>
        <a:srgbClr val="054458"/>
      </a:accent4>
      <a:accent5>
        <a:srgbClr val="001E3B"/>
      </a:accent5>
      <a:accent6>
        <a:srgbClr val="087196"/>
      </a:accent6>
      <a:hlink>
        <a:srgbClr val="0563C1"/>
      </a:hlink>
      <a:folHlink>
        <a:srgbClr val="954F72"/>
      </a:folHlink>
    </a:clrScheme>
    <a:fontScheme name="Custom 16">
      <a:majorFont>
        <a:latin typeface="Fira Sans"/>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00B4479C31A694882C9C401F166D122" ma:contentTypeVersion="12" ma:contentTypeDescription="Create a new document." ma:contentTypeScope="" ma:versionID="5cb9467de324bca509b05020b84c0b41">
  <xsd:schema xmlns:xsd="http://www.w3.org/2001/XMLSchema" xmlns:xs="http://www.w3.org/2001/XMLSchema" xmlns:p="http://schemas.microsoft.com/office/2006/metadata/properties" xmlns:ns3="f9190125-6734-4a5f-87bc-23048bd0d7af" xmlns:ns4="aaf452e4-5b34-40ae-b6bb-637ac221d2a1" targetNamespace="http://schemas.microsoft.com/office/2006/metadata/properties" ma:root="true" ma:fieldsID="8cceb033e6d1f97c75163429d3550ea2" ns3:_="" ns4:_="">
    <xsd:import namespace="f9190125-6734-4a5f-87bc-23048bd0d7af"/>
    <xsd:import namespace="aaf452e4-5b34-40ae-b6bb-637ac221d2a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190125-6734-4a5f-87bc-23048bd0d7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f452e4-5b34-40ae-b6bb-637ac221d2a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440F027-FEEA-4A62-8EBC-100C4A23C2D2}">
  <ds:schemaRefs>
    <ds:schemaRef ds:uri="http://schemas.microsoft.com/sharepoint/v3/contenttype/forms"/>
  </ds:schemaRefs>
</ds:datastoreItem>
</file>

<file path=customXml/itemProps2.xml><?xml version="1.0" encoding="utf-8"?>
<ds:datastoreItem xmlns:ds="http://schemas.openxmlformats.org/officeDocument/2006/customXml" ds:itemID="{425346F4-F36E-45F0-A134-0A60B3458507}">
  <ds:schemaRefs>
    <ds:schemaRef ds:uri="aaf452e4-5b34-40ae-b6bb-637ac221d2a1"/>
    <ds:schemaRef ds:uri="f9190125-6734-4a5f-87bc-23048bd0d7a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D92DABC-253F-4F54-A02C-13F2FD72717C}">
  <ds:schemaRefs>
    <ds:schemaRef ds:uri="http://schemas.openxmlformats.org/package/2006/metadata/core-properties"/>
    <ds:schemaRef ds:uri="aaf452e4-5b34-40ae-b6bb-637ac221d2a1"/>
    <ds:schemaRef ds:uri="http://schemas.microsoft.com/office/2006/documentManagement/types"/>
    <ds:schemaRef ds:uri="http://schemas.microsoft.com/office/infopath/2007/PartnerControls"/>
    <ds:schemaRef ds:uri="http://purl.org/dc/elements/1.1/"/>
    <ds:schemaRef ds:uri="http://schemas.microsoft.com/office/2006/metadata/properties"/>
    <ds:schemaRef ds:uri="f9190125-6734-4a5f-87bc-23048bd0d7af"/>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20675</TotalTime>
  <Words>1816</Words>
  <Application>Microsoft Macintosh PowerPoint</Application>
  <PresentationFormat>Widescreen</PresentationFormat>
  <Paragraphs>115</Paragraphs>
  <Slides>21</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Arial Black</vt:lpstr>
      <vt:lpstr>Calibri</vt:lpstr>
      <vt:lpstr>Helvetica</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Tim Mizones</cp:lastModifiedBy>
  <cp:revision>181</cp:revision>
  <dcterms:created xsi:type="dcterms:W3CDTF">2019-04-29T04:24:19Z</dcterms:created>
  <dcterms:modified xsi:type="dcterms:W3CDTF">2023-07-11T02:48:28Z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0x010100F00B4479C31A694882C9C401F166D122</vt:lpwstr>
  </property>
</Properties>
</file>