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58" r:id="rId6"/>
    <p:sldId id="284" r:id="rId7"/>
    <p:sldId id="279" r:id="rId8"/>
    <p:sldId id="283" r:id="rId9"/>
    <p:sldId id="298" r:id="rId10"/>
    <p:sldId id="305" r:id="rId11"/>
    <p:sldId id="273" r:id="rId12"/>
    <p:sldId id="307" r:id="rId13"/>
    <p:sldId id="313" r:id="rId14"/>
    <p:sldId id="326" r:id="rId15"/>
    <p:sldId id="308" r:id="rId16"/>
    <p:sldId id="322" r:id="rId17"/>
    <p:sldId id="291" r:id="rId18"/>
    <p:sldId id="327" r:id="rId19"/>
    <p:sldId id="323" r:id="rId20"/>
    <p:sldId id="324" r:id="rId21"/>
    <p:sldId id="328" r:id="rId22"/>
    <p:sldId id="325"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i Dowden" initials="CD" lastIdx="3" clrIdx="0">
    <p:extLst>
      <p:ext uri="{19B8F6BF-5375-455C-9EA6-DF929625EA0E}">
        <p15:presenceInfo xmlns:p15="http://schemas.microsoft.com/office/powerpoint/2012/main" userId="Caiti Dow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40"/>
    <a:srgbClr val="F0F3F6"/>
    <a:srgbClr val="074D41"/>
    <a:srgbClr val="FFFFFF"/>
    <a:srgbClr val="074D42"/>
    <a:srgbClr val="F0F2F6"/>
    <a:srgbClr val="F0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57" autoAdjust="0"/>
    <p:restoredTop sz="94656"/>
  </p:normalViewPr>
  <p:slideViewPr>
    <p:cSldViewPr snapToGrid="0">
      <p:cViewPr varScale="1">
        <p:scale>
          <a:sx n="102" d="100"/>
          <a:sy n="102" d="100"/>
        </p:scale>
        <p:origin x="440"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19F97-1F83-AD4D-A2DC-40A964F3F484}"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F797056-DDE5-3C49-9049-C95E77096C4D}">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New Research</a:t>
          </a:r>
        </a:p>
      </dgm:t>
    </dgm:pt>
    <dgm:pt modelId="{570F8D10-8988-5F41-A621-F72BCFB2B7F3}" type="parTrans" cxnId="{6335B92E-1DAC-D046-AF75-C04D386068D5}">
      <dgm:prSet custT="1"/>
      <dgm:spPr/>
      <dgm:t>
        <a:bodyPr/>
        <a:lstStyle/>
        <a:p>
          <a:endParaRPr lang="en-US" sz="1600" b="0">
            <a:latin typeface="Arial" panose="020B0604020202020204" pitchFamily="34" charset="0"/>
            <a:cs typeface="Arial" panose="020B0604020202020204" pitchFamily="34" charset="0"/>
          </a:endParaRPr>
        </a:p>
      </dgm:t>
    </dgm:pt>
    <dgm:pt modelId="{46D75D15-B45B-9C43-8251-BF904CC7296B}" type="sibTrans" cxnId="{6335B92E-1DAC-D046-AF75-C04D386068D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8C14F78B-50C7-DB47-B918-B19E7865B7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Pet Health</a:t>
          </a:r>
        </a:p>
      </dgm:t>
    </dgm:pt>
    <dgm:pt modelId="{AE0142A5-1ADE-764A-A33C-30CF701901E2}" type="parTrans" cxnId="{0443689E-90A4-5F46-B11C-CB8F4E34FCC0}">
      <dgm:prSet custT="1"/>
      <dgm:spPr/>
      <dgm:t>
        <a:bodyPr/>
        <a:lstStyle/>
        <a:p>
          <a:endParaRPr lang="en-US" sz="1600" b="0">
            <a:latin typeface="Arial" panose="020B0604020202020204" pitchFamily="34" charset="0"/>
            <a:cs typeface="Arial" panose="020B0604020202020204" pitchFamily="34" charset="0"/>
          </a:endParaRPr>
        </a:p>
      </dgm:t>
    </dgm:pt>
    <dgm:pt modelId="{4820ED6A-6466-3440-8C58-6A0653923449}" type="sibTrans" cxnId="{0443689E-90A4-5F46-B11C-CB8F4E34FCC0}">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6F059240-2F5D-BA4C-8E3D-610A91FE9B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Synbiotics</a:t>
          </a:r>
        </a:p>
      </dgm:t>
    </dgm:pt>
    <dgm:pt modelId="{AAC301FD-4B2C-ED45-B5FC-3BB6165BB93B}" type="parTrans" cxnId="{F972EAEC-7EAC-9C4F-875D-9EB3B1D4B335}">
      <dgm:prSet custT="1"/>
      <dgm:spPr/>
      <dgm:t>
        <a:bodyPr/>
        <a:lstStyle/>
        <a:p>
          <a:endParaRPr lang="en-US" sz="1600" b="0">
            <a:latin typeface="Arial" panose="020B0604020202020204" pitchFamily="34" charset="0"/>
            <a:cs typeface="Arial" panose="020B0604020202020204" pitchFamily="34" charset="0"/>
          </a:endParaRPr>
        </a:p>
      </dgm:t>
    </dgm:pt>
    <dgm:pt modelId="{46EE2F76-ABCF-BF44-A778-B00BB60C000E}" type="sibTrans" cxnId="{F972EAEC-7EAC-9C4F-875D-9EB3B1D4B33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53225244-667C-E04D-B715-9B119AB1AEB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Skin Care</a:t>
          </a:r>
        </a:p>
      </dgm:t>
    </dgm:pt>
    <dgm:pt modelId="{4963406C-E745-3143-8437-BA26786410B4}" type="parTrans" cxnId="{ED212F73-40B1-3044-AB1A-C402DB5B8D46}">
      <dgm:prSet custT="1"/>
      <dgm:spPr/>
      <dgm:t>
        <a:bodyPr/>
        <a:lstStyle/>
        <a:p>
          <a:endParaRPr lang="en-US" sz="1600" b="0">
            <a:latin typeface="Arial" panose="020B0604020202020204" pitchFamily="34" charset="0"/>
            <a:cs typeface="Arial" panose="020B0604020202020204" pitchFamily="34" charset="0"/>
          </a:endParaRPr>
        </a:p>
      </dgm:t>
    </dgm:pt>
    <dgm:pt modelId="{C75F3865-94CF-2548-9079-14344072522D}" type="sibTrans" cxnId="{ED212F73-40B1-3044-AB1A-C402DB5B8D46}">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D4B1988E-1D08-374E-A44B-9A9EDE80728F}">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Active Aging</a:t>
          </a:r>
        </a:p>
      </dgm:t>
    </dgm:pt>
    <dgm:pt modelId="{3369AC2E-0067-F14C-BCDA-876E3A42A923}" type="parTrans" cxnId="{1659D0DB-8D80-874E-9FB6-4F4CD2BC3BFB}">
      <dgm:prSet custT="1"/>
      <dgm:spPr/>
      <dgm:t>
        <a:bodyPr/>
        <a:lstStyle/>
        <a:p>
          <a:endParaRPr lang="en-US" sz="1600" b="0">
            <a:latin typeface="Arial" panose="020B0604020202020204" pitchFamily="34" charset="0"/>
            <a:cs typeface="Arial" panose="020B0604020202020204" pitchFamily="34" charset="0"/>
          </a:endParaRPr>
        </a:p>
      </dgm:t>
    </dgm:pt>
    <dgm:pt modelId="{27A85B8C-CE0E-E243-83BB-821A02613E58}" type="sibTrans" cxnId="{1659D0DB-8D80-874E-9FB6-4F4CD2BC3BFB}">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576FFF45-A4B9-4E8B-95AD-521E7786C25A}">
      <dgm:prSet custT="1"/>
      <dgm:spPr>
        <a:solidFill>
          <a:srgbClr val="074D42"/>
        </a:solidFill>
      </dgm:spPr>
      <dgm:t>
        <a:bodyPr/>
        <a:lstStyle/>
        <a:p>
          <a:r>
            <a:rPr lang="en-US" sz="1600" b="0" dirty="0">
              <a:latin typeface="Arial" panose="020B0604020202020204" pitchFamily="34" charset="0"/>
              <a:cs typeface="Arial" panose="020B0604020202020204" pitchFamily="34" charset="0"/>
            </a:rPr>
            <a:t>Wellness</a:t>
          </a:r>
        </a:p>
      </dgm:t>
    </dgm:pt>
    <dgm:pt modelId="{A2BA6B01-6A27-46D1-84C7-EF373730E830}" type="parTrans" cxnId="{6A18A780-F2F3-44BF-8227-9DF3647347A4}">
      <dgm:prSet custT="1"/>
      <dgm:spPr/>
      <dgm:t>
        <a:bodyPr/>
        <a:lstStyle/>
        <a:p>
          <a:endParaRPr lang="en-US" sz="1600" b="0">
            <a:latin typeface="Arial" panose="020B0604020202020204" pitchFamily="34" charset="0"/>
            <a:cs typeface="Arial" panose="020B0604020202020204" pitchFamily="34" charset="0"/>
          </a:endParaRPr>
        </a:p>
      </dgm:t>
    </dgm:pt>
    <dgm:pt modelId="{C56E36C9-CADD-468A-85B1-098869DE68AE}" type="sibTrans" cxnId="{6A18A780-F2F3-44BF-8227-9DF3647347A4}">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4C78F741-43D2-D342-8EB3-F6D9DADAD7E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Mushrooms</a:t>
          </a:r>
        </a:p>
      </dgm:t>
    </dgm:pt>
    <dgm:pt modelId="{EACE635E-0EDF-1B40-AFF8-D4F683E8597D}" type="sibTrans" cxnId="{66D508DC-AFDD-F942-8598-B5B576054CCD}">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D587D37A-2213-A040-B7D7-83E3FAA40640}" type="parTrans" cxnId="{66D508DC-AFDD-F942-8598-B5B576054CCD}">
      <dgm:prSet/>
      <dgm:spPr/>
      <dgm:t>
        <a:bodyPr/>
        <a:lstStyle/>
        <a:p>
          <a:endParaRPr lang="en-US" sz="1600" b="0">
            <a:latin typeface="Arial" panose="020B0604020202020204" pitchFamily="34" charset="0"/>
            <a:cs typeface="Arial" panose="020B0604020202020204" pitchFamily="34" charset="0"/>
          </a:endParaRPr>
        </a:p>
      </dgm:t>
    </dgm:pt>
    <dgm:pt modelId="{27A9E67A-5CDF-974C-8D8A-40F99DC089C2}" type="pres">
      <dgm:prSet presAssocID="{FE019F97-1F83-AD4D-A2DC-40A964F3F484}" presName="Name0" presStyleCnt="0">
        <dgm:presLayoutVars>
          <dgm:chMax val="21"/>
          <dgm:chPref val="21"/>
        </dgm:presLayoutVars>
      </dgm:prSet>
      <dgm:spPr/>
    </dgm:pt>
    <dgm:pt modelId="{C08A847F-4F87-7248-A175-95A09E580A3C}" type="pres">
      <dgm:prSet presAssocID="{4C78F741-43D2-D342-8EB3-F6D9DADAD7E0}" presName="text1" presStyleCnt="0"/>
      <dgm:spPr/>
    </dgm:pt>
    <dgm:pt modelId="{81E49AB9-D1CA-EB4A-9E46-32603388E141}" type="pres">
      <dgm:prSet presAssocID="{4C78F741-43D2-D342-8EB3-F6D9DADAD7E0}" presName="textRepeatNode" presStyleLbl="alignNode1" presStyleIdx="0" presStyleCnt="7">
        <dgm:presLayoutVars>
          <dgm:chMax val="0"/>
          <dgm:chPref val="0"/>
          <dgm:bulletEnabled val="1"/>
        </dgm:presLayoutVars>
      </dgm:prSet>
      <dgm:spPr/>
    </dgm:pt>
    <dgm:pt modelId="{D620F5F1-55C0-284D-A46E-7955D68DE468}" type="pres">
      <dgm:prSet presAssocID="{4C78F741-43D2-D342-8EB3-F6D9DADAD7E0}" presName="textaccent1" presStyleCnt="0"/>
      <dgm:spPr/>
    </dgm:pt>
    <dgm:pt modelId="{458D406D-7406-A449-B34B-F113C7D7544F}" type="pres">
      <dgm:prSet presAssocID="{4C78F741-43D2-D342-8EB3-F6D9DADAD7E0}" presName="accentRepeatNode" presStyleLbl="solidAlignAcc1" presStyleIdx="0" presStyleCnt="14"/>
      <dgm:spPr/>
    </dgm:pt>
    <dgm:pt modelId="{0B856779-702F-A94F-8505-035823A1004B}" type="pres">
      <dgm:prSet presAssocID="{EACE635E-0EDF-1B40-AFF8-D4F683E8597D}" presName="image1" presStyleCnt="0"/>
      <dgm:spPr/>
    </dgm:pt>
    <dgm:pt modelId="{877FD51C-C7C7-8B4B-B328-051DD11FA63D}" type="pres">
      <dgm:prSet presAssocID="{EACE635E-0EDF-1B40-AFF8-D4F683E8597D}" presName="imageRepeatNode" presStyleLbl="alignAcc1" presStyleIdx="0" presStyleCnt="7"/>
      <dgm:spPr/>
    </dgm:pt>
    <dgm:pt modelId="{E8A80C2B-C05D-3348-AF0A-17EE3502F6DD}" type="pres">
      <dgm:prSet presAssocID="{EACE635E-0EDF-1B40-AFF8-D4F683E8597D}" presName="imageaccent1" presStyleCnt="0"/>
      <dgm:spPr/>
    </dgm:pt>
    <dgm:pt modelId="{9BF3DDDA-0AAC-9F4B-AD8B-0D991CED4AF4}" type="pres">
      <dgm:prSet presAssocID="{EACE635E-0EDF-1B40-AFF8-D4F683E8597D}" presName="accentRepeatNode" presStyleLbl="solidAlignAcc1" presStyleIdx="1" presStyleCnt="14"/>
      <dgm:spPr/>
    </dgm:pt>
    <dgm:pt modelId="{1D15EBAB-FEDE-884D-826D-885F65DA31F6}" type="pres">
      <dgm:prSet presAssocID="{8C14F78B-50C7-DB47-B918-B19E7865B7AE}" presName="text2" presStyleCnt="0"/>
      <dgm:spPr/>
    </dgm:pt>
    <dgm:pt modelId="{72CAC4A7-5387-E745-8B55-6F5E7DDA903D}" type="pres">
      <dgm:prSet presAssocID="{8C14F78B-50C7-DB47-B918-B19E7865B7AE}" presName="textRepeatNode" presStyleLbl="alignNode1" presStyleIdx="1" presStyleCnt="7">
        <dgm:presLayoutVars>
          <dgm:chMax val="0"/>
          <dgm:chPref val="0"/>
          <dgm:bulletEnabled val="1"/>
        </dgm:presLayoutVars>
      </dgm:prSet>
      <dgm:spPr/>
    </dgm:pt>
    <dgm:pt modelId="{C21D6EB1-C664-8A4D-9946-835B89202254}" type="pres">
      <dgm:prSet presAssocID="{8C14F78B-50C7-DB47-B918-B19E7865B7AE}" presName="textaccent2" presStyleCnt="0"/>
      <dgm:spPr/>
    </dgm:pt>
    <dgm:pt modelId="{78AA5E87-F508-E347-8717-0CF185ACECF4}" type="pres">
      <dgm:prSet presAssocID="{8C14F78B-50C7-DB47-B918-B19E7865B7AE}" presName="accentRepeatNode" presStyleLbl="solidAlignAcc1" presStyleIdx="2" presStyleCnt="14"/>
      <dgm:spPr/>
    </dgm:pt>
    <dgm:pt modelId="{48F975B2-99B2-C645-B5BF-19B50CA6577C}" type="pres">
      <dgm:prSet presAssocID="{4820ED6A-6466-3440-8C58-6A0653923449}" presName="image2" presStyleCnt="0"/>
      <dgm:spPr/>
    </dgm:pt>
    <dgm:pt modelId="{74587B1E-D526-CA4C-ADE4-B44B84BE1D47}" type="pres">
      <dgm:prSet presAssocID="{4820ED6A-6466-3440-8C58-6A0653923449}" presName="imageRepeatNode" presStyleLbl="alignAcc1" presStyleIdx="1" presStyleCnt="7"/>
      <dgm:spPr/>
    </dgm:pt>
    <dgm:pt modelId="{5108DAE8-0462-F449-B513-37FEB59ABEF3}" type="pres">
      <dgm:prSet presAssocID="{4820ED6A-6466-3440-8C58-6A0653923449}" presName="imageaccent2" presStyleCnt="0"/>
      <dgm:spPr/>
    </dgm:pt>
    <dgm:pt modelId="{041D6EF6-C55F-D843-B321-58CC5FE14990}" type="pres">
      <dgm:prSet presAssocID="{4820ED6A-6466-3440-8C58-6A0653923449}" presName="accentRepeatNode" presStyleLbl="solidAlignAcc1" presStyleIdx="3" presStyleCnt="14"/>
      <dgm:spPr/>
    </dgm:pt>
    <dgm:pt modelId="{BB402DB8-6A29-504B-80E1-60472C1EF59F}" type="pres">
      <dgm:prSet presAssocID="{6F059240-2F5D-BA4C-8E3D-610A91FE9BAE}" presName="text3" presStyleCnt="0"/>
      <dgm:spPr/>
    </dgm:pt>
    <dgm:pt modelId="{92FBFCCD-E561-9842-8266-F57FC816D69E}" type="pres">
      <dgm:prSet presAssocID="{6F059240-2F5D-BA4C-8E3D-610A91FE9BAE}" presName="textRepeatNode" presStyleLbl="alignNode1" presStyleIdx="2" presStyleCnt="7">
        <dgm:presLayoutVars>
          <dgm:chMax val="0"/>
          <dgm:chPref val="0"/>
          <dgm:bulletEnabled val="1"/>
        </dgm:presLayoutVars>
      </dgm:prSet>
      <dgm:spPr/>
    </dgm:pt>
    <dgm:pt modelId="{A5690BBA-0332-544F-8893-87652C28ED5C}" type="pres">
      <dgm:prSet presAssocID="{6F059240-2F5D-BA4C-8E3D-610A91FE9BAE}" presName="textaccent3" presStyleCnt="0"/>
      <dgm:spPr/>
    </dgm:pt>
    <dgm:pt modelId="{27C06A0F-90AB-D442-9F49-601A8B6D72A5}" type="pres">
      <dgm:prSet presAssocID="{6F059240-2F5D-BA4C-8E3D-610A91FE9BAE}" presName="accentRepeatNode" presStyleLbl="solidAlignAcc1" presStyleIdx="4" presStyleCnt="14"/>
      <dgm:spPr/>
    </dgm:pt>
    <dgm:pt modelId="{C5A223D2-45C8-324B-B223-2DA52A4126AC}" type="pres">
      <dgm:prSet presAssocID="{46EE2F76-ABCF-BF44-A778-B00BB60C000E}" presName="image3" presStyleCnt="0"/>
      <dgm:spPr/>
    </dgm:pt>
    <dgm:pt modelId="{66C9CDDE-162E-3B4F-BE58-CD42EA5DC53C}" type="pres">
      <dgm:prSet presAssocID="{46EE2F76-ABCF-BF44-A778-B00BB60C000E}" presName="imageRepeatNode" presStyleLbl="alignAcc1" presStyleIdx="2" presStyleCnt="7"/>
      <dgm:spPr/>
    </dgm:pt>
    <dgm:pt modelId="{E3F879F3-DAE7-DF46-9CDA-32635253E837}" type="pres">
      <dgm:prSet presAssocID="{46EE2F76-ABCF-BF44-A778-B00BB60C000E}" presName="imageaccent3" presStyleCnt="0"/>
      <dgm:spPr/>
    </dgm:pt>
    <dgm:pt modelId="{6187927A-4D82-7040-A656-EC58E1433C99}" type="pres">
      <dgm:prSet presAssocID="{46EE2F76-ABCF-BF44-A778-B00BB60C000E}" presName="accentRepeatNode" presStyleLbl="solidAlignAcc1" presStyleIdx="5" presStyleCnt="14"/>
      <dgm:spPr/>
    </dgm:pt>
    <dgm:pt modelId="{3A3D3076-158E-904A-9F6D-73E640E8A926}" type="pres">
      <dgm:prSet presAssocID="{53225244-667C-E04D-B715-9B119AB1AEB0}" presName="text4" presStyleCnt="0"/>
      <dgm:spPr/>
    </dgm:pt>
    <dgm:pt modelId="{AA7A0E5A-4299-1946-A351-73777FF6078B}" type="pres">
      <dgm:prSet presAssocID="{53225244-667C-E04D-B715-9B119AB1AEB0}" presName="textRepeatNode" presStyleLbl="alignNode1" presStyleIdx="3" presStyleCnt="7">
        <dgm:presLayoutVars>
          <dgm:chMax val="0"/>
          <dgm:chPref val="0"/>
          <dgm:bulletEnabled val="1"/>
        </dgm:presLayoutVars>
      </dgm:prSet>
      <dgm:spPr/>
    </dgm:pt>
    <dgm:pt modelId="{FC78F676-C070-EB4F-96FE-73A7B43C9450}" type="pres">
      <dgm:prSet presAssocID="{53225244-667C-E04D-B715-9B119AB1AEB0}" presName="textaccent4" presStyleCnt="0"/>
      <dgm:spPr/>
    </dgm:pt>
    <dgm:pt modelId="{BB7981AB-2416-C74A-A60A-8B0B42DD6B51}" type="pres">
      <dgm:prSet presAssocID="{53225244-667C-E04D-B715-9B119AB1AEB0}" presName="accentRepeatNode" presStyleLbl="solidAlignAcc1" presStyleIdx="6" presStyleCnt="14"/>
      <dgm:spPr/>
    </dgm:pt>
    <dgm:pt modelId="{F659914A-908A-D545-B68C-FD293601CB21}" type="pres">
      <dgm:prSet presAssocID="{C75F3865-94CF-2548-9079-14344072522D}" presName="image4" presStyleCnt="0"/>
      <dgm:spPr/>
    </dgm:pt>
    <dgm:pt modelId="{19478B4E-675B-6D4F-A0B7-E38BAC30EE31}" type="pres">
      <dgm:prSet presAssocID="{C75F3865-94CF-2548-9079-14344072522D}" presName="imageRepeatNode" presStyleLbl="alignAcc1" presStyleIdx="3" presStyleCnt="7" custLinFactNeighborX="-857"/>
      <dgm:spPr/>
    </dgm:pt>
    <dgm:pt modelId="{2E775E83-FE7E-0A4E-8DA4-75AF20EB69BD}" type="pres">
      <dgm:prSet presAssocID="{C75F3865-94CF-2548-9079-14344072522D}" presName="imageaccent4" presStyleCnt="0"/>
      <dgm:spPr/>
    </dgm:pt>
    <dgm:pt modelId="{D1297A70-3E91-2240-A023-8827BD59EE86}" type="pres">
      <dgm:prSet presAssocID="{C75F3865-94CF-2548-9079-14344072522D}" presName="accentRepeatNode" presStyleLbl="solidAlignAcc1" presStyleIdx="7" presStyleCnt="14"/>
      <dgm:spPr/>
    </dgm:pt>
    <dgm:pt modelId="{A5126DC3-34D4-3444-87CD-6E693FA52B1E}" type="pres">
      <dgm:prSet presAssocID="{576FFF45-A4B9-4E8B-95AD-521E7786C25A}" presName="text5" presStyleCnt="0"/>
      <dgm:spPr/>
    </dgm:pt>
    <dgm:pt modelId="{39F26913-9D79-CE4E-9211-FA1C6FB9A85C}" type="pres">
      <dgm:prSet presAssocID="{576FFF45-A4B9-4E8B-95AD-521E7786C25A}" presName="textRepeatNode" presStyleLbl="alignNode1" presStyleIdx="4" presStyleCnt="7">
        <dgm:presLayoutVars>
          <dgm:chMax val="0"/>
          <dgm:chPref val="0"/>
          <dgm:bulletEnabled val="1"/>
        </dgm:presLayoutVars>
      </dgm:prSet>
      <dgm:spPr/>
    </dgm:pt>
    <dgm:pt modelId="{C14D5C71-4C55-734C-A495-F069FA7F7087}" type="pres">
      <dgm:prSet presAssocID="{576FFF45-A4B9-4E8B-95AD-521E7786C25A}" presName="textaccent5" presStyleCnt="0"/>
      <dgm:spPr/>
    </dgm:pt>
    <dgm:pt modelId="{D3B1F47A-5AAB-8F43-A59B-32C096637B4D}" type="pres">
      <dgm:prSet presAssocID="{576FFF45-A4B9-4E8B-95AD-521E7786C25A}" presName="accentRepeatNode" presStyleLbl="solidAlignAcc1" presStyleIdx="8" presStyleCnt="14"/>
      <dgm:spPr/>
    </dgm:pt>
    <dgm:pt modelId="{3C82089E-12CC-2D46-9CF7-834933A48929}" type="pres">
      <dgm:prSet presAssocID="{C56E36C9-CADD-468A-85B1-098869DE68AE}" presName="image5" presStyleCnt="0"/>
      <dgm:spPr/>
    </dgm:pt>
    <dgm:pt modelId="{3F0F5953-E3C5-914D-AEB5-DC0028ED9892}" type="pres">
      <dgm:prSet presAssocID="{C56E36C9-CADD-468A-85B1-098869DE68AE}" presName="imageRepeatNode" presStyleLbl="alignAcc1" presStyleIdx="4" presStyleCnt="7"/>
      <dgm:spPr/>
    </dgm:pt>
    <dgm:pt modelId="{2674B7CF-1864-8E44-9979-D620007177F8}" type="pres">
      <dgm:prSet presAssocID="{C56E36C9-CADD-468A-85B1-098869DE68AE}" presName="imageaccent5" presStyleCnt="0"/>
      <dgm:spPr/>
    </dgm:pt>
    <dgm:pt modelId="{45E7D1E6-5F14-024D-99E9-AF573C7C043C}" type="pres">
      <dgm:prSet presAssocID="{C56E36C9-CADD-468A-85B1-098869DE68AE}" presName="accentRepeatNode" presStyleLbl="solidAlignAcc1" presStyleIdx="9" presStyleCnt="14"/>
      <dgm:spPr/>
    </dgm:pt>
    <dgm:pt modelId="{B1CDDEFA-BC0E-ED41-A495-CBB503C0BF8C}" type="pres">
      <dgm:prSet presAssocID="{D4B1988E-1D08-374E-A44B-9A9EDE80728F}" presName="text6" presStyleCnt="0"/>
      <dgm:spPr/>
    </dgm:pt>
    <dgm:pt modelId="{345ED9D0-F123-2C4A-8ABB-5386C2CFE03D}" type="pres">
      <dgm:prSet presAssocID="{D4B1988E-1D08-374E-A44B-9A9EDE80728F}" presName="textRepeatNode" presStyleLbl="alignNode1" presStyleIdx="5" presStyleCnt="7">
        <dgm:presLayoutVars>
          <dgm:chMax val="0"/>
          <dgm:chPref val="0"/>
          <dgm:bulletEnabled val="1"/>
        </dgm:presLayoutVars>
      </dgm:prSet>
      <dgm:spPr/>
    </dgm:pt>
    <dgm:pt modelId="{FF922A2D-DFDF-CC4B-81C8-9E17931618CA}" type="pres">
      <dgm:prSet presAssocID="{D4B1988E-1D08-374E-A44B-9A9EDE80728F}" presName="textaccent6" presStyleCnt="0"/>
      <dgm:spPr/>
    </dgm:pt>
    <dgm:pt modelId="{1314CEEA-22B6-B547-9AB1-556EFD29D5E4}" type="pres">
      <dgm:prSet presAssocID="{D4B1988E-1D08-374E-A44B-9A9EDE80728F}" presName="accentRepeatNode" presStyleLbl="solidAlignAcc1" presStyleIdx="10" presStyleCnt="14"/>
      <dgm:spPr/>
    </dgm:pt>
    <dgm:pt modelId="{296BD7FC-D0BF-FE44-B22D-63FC469E6FFC}" type="pres">
      <dgm:prSet presAssocID="{27A85B8C-CE0E-E243-83BB-821A02613E58}" presName="image6" presStyleCnt="0"/>
      <dgm:spPr/>
    </dgm:pt>
    <dgm:pt modelId="{2669D29C-EC3D-6C40-B24D-AB602A452EC7}" type="pres">
      <dgm:prSet presAssocID="{27A85B8C-CE0E-E243-83BB-821A02613E58}" presName="imageRepeatNode" presStyleLbl="alignAcc1" presStyleIdx="5" presStyleCnt="7"/>
      <dgm:spPr/>
    </dgm:pt>
    <dgm:pt modelId="{717A4369-C187-504A-96D8-BBFD31A8AB20}" type="pres">
      <dgm:prSet presAssocID="{27A85B8C-CE0E-E243-83BB-821A02613E58}" presName="imageaccent6" presStyleCnt="0"/>
      <dgm:spPr/>
    </dgm:pt>
    <dgm:pt modelId="{20ECBEFA-BE9D-3F43-B2D6-EF94DD5A2BB7}" type="pres">
      <dgm:prSet presAssocID="{27A85B8C-CE0E-E243-83BB-821A02613E58}" presName="accentRepeatNode" presStyleLbl="solidAlignAcc1" presStyleIdx="11" presStyleCnt="14"/>
      <dgm:spPr/>
    </dgm:pt>
    <dgm:pt modelId="{4B49BACA-F2B6-114E-8796-1B57ADF4262A}" type="pres">
      <dgm:prSet presAssocID="{AF797056-DDE5-3C49-9049-C95E77096C4D}" presName="text7" presStyleCnt="0"/>
      <dgm:spPr/>
    </dgm:pt>
    <dgm:pt modelId="{2AA7EC67-6BE3-8443-855A-520262515C90}" type="pres">
      <dgm:prSet presAssocID="{AF797056-DDE5-3C49-9049-C95E77096C4D}" presName="textRepeatNode" presStyleLbl="alignNode1" presStyleIdx="6" presStyleCnt="7">
        <dgm:presLayoutVars>
          <dgm:chMax val="0"/>
          <dgm:chPref val="0"/>
          <dgm:bulletEnabled val="1"/>
        </dgm:presLayoutVars>
      </dgm:prSet>
      <dgm:spPr/>
    </dgm:pt>
    <dgm:pt modelId="{FFDACBDF-53C6-BC40-B04A-7D5AF0A9869A}" type="pres">
      <dgm:prSet presAssocID="{AF797056-DDE5-3C49-9049-C95E77096C4D}" presName="textaccent7" presStyleCnt="0"/>
      <dgm:spPr/>
    </dgm:pt>
    <dgm:pt modelId="{21FE6202-39B3-364C-A82F-929A13502C18}" type="pres">
      <dgm:prSet presAssocID="{AF797056-DDE5-3C49-9049-C95E77096C4D}" presName="accentRepeatNode" presStyleLbl="solidAlignAcc1" presStyleIdx="12" presStyleCnt="14"/>
      <dgm:spPr/>
    </dgm:pt>
    <dgm:pt modelId="{89E683D8-30EA-B346-967E-09997733882B}" type="pres">
      <dgm:prSet presAssocID="{46D75D15-B45B-9C43-8251-BF904CC7296B}" presName="image7" presStyleCnt="0"/>
      <dgm:spPr/>
    </dgm:pt>
    <dgm:pt modelId="{52A4C9E1-CBA3-4C47-8190-34EF62AAA1C5}" type="pres">
      <dgm:prSet presAssocID="{46D75D15-B45B-9C43-8251-BF904CC7296B}" presName="imageRepeatNode" presStyleLbl="alignAcc1" presStyleIdx="6" presStyleCnt="7"/>
      <dgm:spPr/>
    </dgm:pt>
    <dgm:pt modelId="{312F9328-981A-744B-A8AB-DFD28D9E1D37}" type="pres">
      <dgm:prSet presAssocID="{46D75D15-B45B-9C43-8251-BF904CC7296B}" presName="imageaccent7" presStyleCnt="0"/>
      <dgm:spPr/>
    </dgm:pt>
    <dgm:pt modelId="{4FA6D158-A2C1-F34B-AED5-F7329C3C4912}" type="pres">
      <dgm:prSet presAssocID="{46D75D15-B45B-9C43-8251-BF904CC7296B}" presName="accentRepeatNode" presStyleLbl="solidAlignAcc1" presStyleIdx="13" presStyleCnt="14"/>
      <dgm:spPr/>
    </dgm:pt>
  </dgm:ptLst>
  <dgm:cxnLst>
    <dgm:cxn modelId="{E106D417-E9CA-F74A-B80A-FF88CADA75FE}" type="presOf" srcId="{6F059240-2F5D-BA4C-8E3D-610A91FE9BAE}" destId="{92FBFCCD-E561-9842-8266-F57FC816D69E}" srcOrd="0" destOrd="0" presId="urn:microsoft.com/office/officeart/2008/layout/HexagonCluster"/>
    <dgm:cxn modelId="{6335B92E-1DAC-D046-AF75-C04D386068D5}" srcId="{FE019F97-1F83-AD4D-A2DC-40A964F3F484}" destId="{AF797056-DDE5-3C49-9049-C95E77096C4D}" srcOrd="6" destOrd="0" parTransId="{570F8D10-8988-5F41-A621-F72BCFB2B7F3}" sibTransId="{46D75D15-B45B-9C43-8251-BF904CC7296B}"/>
    <dgm:cxn modelId="{A53AE833-3DD3-E448-A14C-FC685B94F040}" type="presOf" srcId="{53225244-667C-E04D-B715-9B119AB1AEB0}" destId="{AA7A0E5A-4299-1946-A351-73777FF6078B}" srcOrd="0" destOrd="0" presId="urn:microsoft.com/office/officeart/2008/layout/HexagonCluster"/>
    <dgm:cxn modelId="{1DA9983F-D720-1547-91E4-2BC584500567}" type="presOf" srcId="{D4B1988E-1D08-374E-A44B-9A9EDE80728F}" destId="{345ED9D0-F123-2C4A-8ABB-5386C2CFE03D}" srcOrd="0" destOrd="0" presId="urn:microsoft.com/office/officeart/2008/layout/HexagonCluster"/>
    <dgm:cxn modelId="{87D99747-E7BF-B44B-B61D-898FF2B0668A}" type="presOf" srcId="{EACE635E-0EDF-1B40-AFF8-D4F683E8597D}" destId="{877FD51C-C7C7-8B4B-B328-051DD11FA63D}" srcOrd="0" destOrd="0" presId="urn:microsoft.com/office/officeart/2008/layout/HexagonCluster"/>
    <dgm:cxn modelId="{FC556B58-4913-1E4F-A93D-603EA275B1F2}" type="presOf" srcId="{C56E36C9-CADD-468A-85B1-098869DE68AE}" destId="{3F0F5953-E3C5-914D-AEB5-DC0028ED9892}" srcOrd="0" destOrd="0" presId="urn:microsoft.com/office/officeart/2008/layout/HexagonCluster"/>
    <dgm:cxn modelId="{58651266-5851-8348-AE71-0BC1FA6A7609}" type="presOf" srcId="{576FFF45-A4B9-4E8B-95AD-521E7786C25A}" destId="{39F26913-9D79-CE4E-9211-FA1C6FB9A85C}" srcOrd="0" destOrd="0" presId="urn:microsoft.com/office/officeart/2008/layout/HexagonCluster"/>
    <dgm:cxn modelId="{58E2E768-B50C-4847-B981-668AC5615EB0}" type="presOf" srcId="{46EE2F76-ABCF-BF44-A778-B00BB60C000E}" destId="{66C9CDDE-162E-3B4F-BE58-CD42EA5DC53C}" srcOrd="0" destOrd="0" presId="urn:microsoft.com/office/officeart/2008/layout/HexagonCluster"/>
    <dgm:cxn modelId="{6D45B06A-5195-3143-A52C-F5A9503D33D3}" type="presOf" srcId="{AF797056-DDE5-3C49-9049-C95E77096C4D}" destId="{2AA7EC67-6BE3-8443-855A-520262515C90}" srcOrd="0" destOrd="0" presId="urn:microsoft.com/office/officeart/2008/layout/HexagonCluster"/>
    <dgm:cxn modelId="{ED212F73-40B1-3044-AB1A-C402DB5B8D46}" srcId="{FE019F97-1F83-AD4D-A2DC-40A964F3F484}" destId="{53225244-667C-E04D-B715-9B119AB1AEB0}" srcOrd="3" destOrd="0" parTransId="{4963406C-E745-3143-8437-BA26786410B4}" sibTransId="{C75F3865-94CF-2548-9079-14344072522D}"/>
    <dgm:cxn modelId="{6A18A780-F2F3-44BF-8227-9DF3647347A4}" srcId="{FE019F97-1F83-AD4D-A2DC-40A964F3F484}" destId="{576FFF45-A4B9-4E8B-95AD-521E7786C25A}" srcOrd="4" destOrd="0" parTransId="{A2BA6B01-6A27-46D1-84C7-EF373730E830}" sibTransId="{C56E36C9-CADD-468A-85B1-098869DE68AE}"/>
    <dgm:cxn modelId="{E5DDD280-924E-4343-BEBD-1B89FBB1CC0F}" type="presOf" srcId="{C75F3865-94CF-2548-9079-14344072522D}" destId="{19478B4E-675B-6D4F-A0B7-E38BAC30EE31}" srcOrd="0" destOrd="0" presId="urn:microsoft.com/office/officeart/2008/layout/HexagonCluster"/>
    <dgm:cxn modelId="{EB58AC8C-3462-F845-836C-FFF90B3646B5}" type="presOf" srcId="{27A85B8C-CE0E-E243-83BB-821A02613E58}" destId="{2669D29C-EC3D-6C40-B24D-AB602A452EC7}" srcOrd="0" destOrd="0" presId="urn:microsoft.com/office/officeart/2008/layout/HexagonCluster"/>
    <dgm:cxn modelId="{C5E6E991-71A7-D34D-BCF5-1F8BFE015272}" type="presOf" srcId="{FE019F97-1F83-AD4D-A2DC-40A964F3F484}" destId="{27A9E67A-5CDF-974C-8D8A-40F99DC089C2}" srcOrd="0" destOrd="0" presId="urn:microsoft.com/office/officeart/2008/layout/HexagonCluster"/>
    <dgm:cxn modelId="{0443689E-90A4-5F46-B11C-CB8F4E34FCC0}" srcId="{FE019F97-1F83-AD4D-A2DC-40A964F3F484}" destId="{8C14F78B-50C7-DB47-B918-B19E7865B7AE}" srcOrd="1" destOrd="0" parTransId="{AE0142A5-1ADE-764A-A33C-30CF701901E2}" sibTransId="{4820ED6A-6466-3440-8C58-6A0653923449}"/>
    <dgm:cxn modelId="{C55337BF-773A-DF4D-AD04-7A975C17AFE3}" type="presOf" srcId="{8C14F78B-50C7-DB47-B918-B19E7865B7AE}" destId="{72CAC4A7-5387-E745-8B55-6F5E7DDA903D}" srcOrd="0" destOrd="0" presId="urn:microsoft.com/office/officeart/2008/layout/HexagonCluster"/>
    <dgm:cxn modelId="{932F46C4-62D0-FA48-8CD7-F330626489DA}" type="presOf" srcId="{46D75D15-B45B-9C43-8251-BF904CC7296B}" destId="{52A4C9E1-CBA3-4C47-8190-34EF62AAA1C5}" srcOrd="0" destOrd="0" presId="urn:microsoft.com/office/officeart/2008/layout/HexagonCluster"/>
    <dgm:cxn modelId="{1659D0DB-8D80-874E-9FB6-4F4CD2BC3BFB}" srcId="{FE019F97-1F83-AD4D-A2DC-40A964F3F484}" destId="{D4B1988E-1D08-374E-A44B-9A9EDE80728F}" srcOrd="5" destOrd="0" parTransId="{3369AC2E-0067-F14C-BCDA-876E3A42A923}" sibTransId="{27A85B8C-CE0E-E243-83BB-821A02613E58}"/>
    <dgm:cxn modelId="{66D508DC-AFDD-F942-8598-B5B576054CCD}" srcId="{FE019F97-1F83-AD4D-A2DC-40A964F3F484}" destId="{4C78F741-43D2-D342-8EB3-F6D9DADAD7E0}" srcOrd="0" destOrd="0" parTransId="{D587D37A-2213-A040-B7D7-83E3FAA40640}" sibTransId="{EACE635E-0EDF-1B40-AFF8-D4F683E8597D}"/>
    <dgm:cxn modelId="{F972EAEC-7EAC-9C4F-875D-9EB3B1D4B335}" srcId="{FE019F97-1F83-AD4D-A2DC-40A964F3F484}" destId="{6F059240-2F5D-BA4C-8E3D-610A91FE9BAE}" srcOrd="2" destOrd="0" parTransId="{AAC301FD-4B2C-ED45-B5FC-3BB6165BB93B}" sibTransId="{46EE2F76-ABCF-BF44-A778-B00BB60C000E}"/>
    <dgm:cxn modelId="{AC7142EE-5DC5-4244-85B7-CD4435361B3C}" type="presOf" srcId="{4C78F741-43D2-D342-8EB3-F6D9DADAD7E0}" destId="{81E49AB9-D1CA-EB4A-9E46-32603388E141}" srcOrd="0" destOrd="0" presId="urn:microsoft.com/office/officeart/2008/layout/HexagonCluster"/>
    <dgm:cxn modelId="{7C7368F4-50B0-E648-8BD1-7F599F22B567}" type="presOf" srcId="{4820ED6A-6466-3440-8C58-6A0653923449}" destId="{74587B1E-D526-CA4C-ADE4-B44B84BE1D47}" srcOrd="0" destOrd="0" presId="urn:microsoft.com/office/officeart/2008/layout/HexagonCluster"/>
    <dgm:cxn modelId="{EE8A807C-124D-F845-93F1-CE68EB83BCA6}" type="presParOf" srcId="{27A9E67A-5CDF-974C-8D8A-40F99DC089C2}" destId="{C08A847F-4F87-7248-A175-95A09E580A3C}" srcOrd="0" destOrd="0" presId="urn:microsoft.com/office/officeart/2008/layout/HexagonCluster"/>
    <dgm:cxn modelId="{2FE89D58-01F7-A64B-9821-A71E4C973B69}" type="presParOf" srcId="{C08A847F-4F87-7248-A175-95A09E580A3C}" destId="{81E49AB9-D1CA-EB4A-9E46-32603388E141}" srcOrd="0" destOrd="0" presId="urn:microsoft.com/office/officeart/2008/layout/HexagonCluster"/>
    <dgm:cxn modelId="{9F7DAC70-14C1-F34D-A754-835EB4E6652D}" type="presParOf" srcId="{27A9E67A-5CDF-974C-8D8A-40F99DC089C2}" destId="{D620F5F1-55C0-284D-A46E-7955D68DE468}" srcOrd="1" destOrd="0" presId="urn:microsoft.com/office/officeart/2008/layout/HexagonCluster"/>
    <dgm:cxn modelId="{AC98E8F1-7946-2F47-B765-17490F8CA5B9}" type="presParOf" srcId="{D620F5F1-55C0-284D-A46E-7955D68DE468}" destId="{458D406D-7406-A449-B34B-F113C7D7544F}" srcOrd="0" destOrd="0" presId="urn:microsoft.com/office/officeart/2008/layout/HexagonCluster"/>
    <dgm:cxn modelId="{7636CFA3-27FF-F848-A3EF-F945F48C19FE}" type="presParOf" srcId="{27A9E67A-5CDF-974C-8D8A-40F99DC089C2}" destId="{0B856779-702F-A94F-8505-035823A1004B}" srcOrd="2" destOrd="0" presId="urn:microsoft.com/office/officeart/2008/layout/HexagonCluster"/>
    <dgm:cxn modelId="{C9F8C1EB-3670-0943-95D2-26504EB085C6}" type="presParOf" srcId="{0B856779-702F-A94F-8505-035823A1004B}" destId="{877FD51C-C7C7-8B4B-B328-051DD11FA63D}" srcOrd="0" destOrd="0" presId="urn:microsoft.com/office/officeart/2008/layout/HexagonCluster"/>
    <dgm:cxn modelId="{0B0D98AD-37A8-5B4F-95C3-2B917D04B8D9}" type="presParOf" srcId="{27A9E67A-5CDF-974C-8D8A-40F99DC089C2}" destId="{E8A80C2B-C05D-3348-AF0A-17EE3502F6DD}" srcOrd="3" destOrd="0" presId="urn:microsoft.com/office/officeart/2008/layout/HexagonCluster"/>
    <dgm:cxn modelId="{DCCDAEF7-BFD0-7240-AF55-1E8792BDFCC0}" type="presParOf" srcId="{E8A80C2B-C05D-3348-AF0A-17EE3502F6DD}" destId="{9BF3DDDA-0AAC-9F4B-AD8B-0D991CED4AF4}" srcOrd="0" destOrd="0" presId="urn:microsoft.com/office/officeart/2008/layout/HexagonCluster"/>
    <dgm:cxn modelId="{3926524E-E591-8C44-8733-FFF6A7C92872}" type="presParOf" srcId="{27A9E67A-5CDF-974C-8D8A-40F99DC089C2}" destId="{1D15EBAB-FEDE-884D-826D-885F65DA31F6}" srcOrd="4" destOrd="0" presId="urn:microsoft.com/office/officeart/2008/layout/HexagonCluster"/>
    <dgm:cxn modelId="{C4A9FA98-8CA1-D64B-B2EA-CA2987649237}" type="presParOf" srcId="{1D15EBAB-FEDE-884D-826D-885F65DA31F6}" destId="{72CAC4A7-5387-E745-8B55-6F5E7DDA903D}" srcOrd="0" destOrd="0" presId="urn:microsoft.com/office/officeart/2008/layout/HexagonCluster"/>
    <dgm:cxn modelId="{DFCAB215-F9DD-5C4E-8209-D211FFC35C17}" type="presParOf" srcId="{27A9E67A-5CDF-974C-8D8A-40F99DC089C2}" destId="{C21D6EB1-C664-8A4D-9946-835B89202254}" srcOrd="5" destOrd="0" presId="urn:microsoft.com/office/officeart/2008/layout/HexagonCluster"/>
    <dgm:cxn modelId="{D4C8E298-48E5-F54F-AC9E-95B2AD9E606A}" type="presParOf" srcId="{C21D6EB1-C664-8A4D-9946-835B89202254}" destId="{78AA5E87-F508-E347-8717-0CF185ACECF4}" srcOrd="0" destOrd="0" presId="urn:microsoft.com/office/officeart/2008/layout/HexagonCluster"/>
    <dgm:cxn modelId="{D71EE33F-D771-0D4C-90D1-96F17FA689B4}" type="presParOf" srcId="{27A9E67A-5CDF-974C-8D8A-40F99DC089C2}" destId="{48F975B2-99B2-C645-B5BF-19B50CA6577C}" srcOrd="6" destOrd="0" presId="urn:microsoft.com/office/officeart/2008/layout/HexagonCluster"/>
    <dgm:cxn modelId="{17BDFBD8-070F-9145-8365-9C70EFE19712}" type="presParOf" srcId="{48F975B2-99B2-C645-B5BF-19B50CA6577C}" destId="{74587B1E-D526-CA4C-ADE4-B44B84BE1D47}" srcOrd="0" destOrd="0" presId="urn:microsoft.com/office/officeart/2008/layout/HexagonCluster"/>
    <dgm:cxn modelId="{BB3EDEB4-6683-7145-A438-164954D36144}" type="presParOf" srcId="{27A9E67A-5CDF-974C-8D8A-40F99DC089C2}" destId="{5108DAE8-0462-F449-B513-37FEB59ABEF3}" srcOrd="7" destOrd="0" presId="urn:microsoft.com/office/officeart/2008/layout/HexagonCluster"/>
    <dgm:cxn modelId="{18496A14-2D80-9346-9809-03B08DF4D53D}" type="presParOf" srcId="{5108DAE8-0462-F449-B513-37FEB59ABEF3}" destId="{041D6EF6-C55F-D843-B321-58CC5FE14990}" srcOrd="0" destOrd="0" presId="urn:microsoft.com/office/officeart/2008/layout/HexagonCluster"/>
    <dgm:cxn modelId="{E013EDB3-BE44-FF4C-9D31-0504C9E00F08}" type="presParOf" srcId="{27A9E67A-5CDF-974C-8D8A-40F99DC089C2}" destId="{BB402DB8-6A29-504B-80E1-60472C1EF59F}" srcOrd="8" destOrd="0" presId="urn:microsoft.com/office/officeart/2008/layout/HexagonCluster"/>
    <dgm:cxn modelId="{B1108ED7-F2FE-2B46-A90D-441FF98B45F7}" type="presParOf" srcId="{BB402DB8-6A29-504B-80E1-60472C1EF59F}" destId="{92FBFCCD-E561-9842-8266-F57FC816D69E}" srcOrd="0" destOrd="0" presId="urn:microsoft.com/office/officeart/2008/layout/HexagonCluster"/>
    <dgm:cxn modelId="{35FC60BB-7642-4F41-904D-AC48424745DC}" type="presParOf" srcId="{27A9E67A-5CDF-974C-8D8A-40F99DC089C2}" destId="{A5690BBA-0332-544F-8893-87652C28ED5C}" srcOrd="9" destOrd="0" presId="urn:microsoft.com/office/officeart/2008/layout/HexagonCluster"/>
    <dgm:cxn modelId="{9798B467-F00A-044B-9E61-14E300A050EF}" type="presParOf" srcId="{A5690BBA-0332-544F-8893-87652C28ED5C}" destId="{27C06A0F-90AB-D442-9F49-601A8B6D72A5}" srcOrd="0" destOrd="0" presId="urn:microsoft.com/office/officeart/2008/layout/HexagonCluster"/>
    <dgm:cxn modelId="{8F0D4D68-008F-044E-A34E-1556D23663FB}" type="presParOf" srcId="{27A9E67A-5CDF-974C-8D8A-40F99DC089C2}" destId="{C5A223D2-45C8-324B-B223-2DA52A4126AC}" srcOrd="10" destOrd="0" presId="urn:microsoft.com/office/officeart/2008/layout/HexagonCluster"/>
    <dgm:cxn modelId="{029DCA8C-DD3F-814E-8FA0-BA48459E5B69}" type="presParOf" srcId="{C5A223D2-45C8-324B-B223-2DA52A4126AC}" destId="{66C9CDDE-162E-3B4F-BE58-CD42EA5DC53C}" srcOrd="0" destOrd="0" presId="urn:microsoft.com/office/officeart/2008/layout/HexagonCluster"/>
    <dgm:cxn modelId="{FDFC65A7-EC63-024B-8339-84FD57C3B23D}" type="presParOf" srcId="{27A9E67A-5CDF-974C-8D8A-40F99DC089C2}" destId="{E3F879F3-DAE7-DF46-9CDA-32635253E837}" srcOrd="11" destOrd="0" presId="urn:microsoft.com/office/officeart/2008/layout/HexagonCluster"/>
    <dgm:cxn modelId="{FCC474D5-C30A-0D45-A002-E3D4CFDA71A4}" type="presParOf" srcId="{E3F879F3-DAE7-DF46-9CDA-32635253E837}" destId="{6187927A-4D82-7040-A656-EC58E1433C99}" srcOrd="0" destOrd="0" presId="urn:microsoft.com/office/officeart/2008/layout/HexagonCluster"/>
    <dgm:cxn modelId="{FB4DC570-C707-3545-8063-8ED4CEC48E59}" type="presParOf" srcId="{27A9E67A-5CDF-974C-8D8A-40F99DC089C2}" destId="{3A3D3076-158E-904A-9F6D-73E640E8A926}" srcOrd="12" destOrd="0" presId="urn:microsoft.com/office/officeart/2008/layout/HexagonCluster"/>
    <dgm:cxn modelId="{FD6C7F37-0083-3540-AF76-C86E54F51362}" type="presParOf" srcId="{3A3D3076-158E-904A-9F6D-73E640E8A926}" destId="{AA7A0E5A-4299-1946-A351-73777FF6078B}" srcOrd="0" destOrd="0" presId="urn:microsoft.com/office/officeart/2008/layout/HexagonCluster"/>
    <dgm:cxn modelId="{3628A2F5-3037-194C-B66E-1125A81E3758}" type="presParOf" srcId="{27A9E67A-5CDF-974C-8D8A-40F99DC089C2}" destId="{FC78F676-C070-EB4F-96FE-73A7B43C9450}" srcOrd="13" destOrd="0" presId="urn:microsoft.com/office/officeart/2008/layout/HexagonCluster"/>
    <dgm:cxn modelId="{9BDD694D-6340-4840-8987-2E8A4CE16931}" type="presParOf" srcId="{FC78F676-C070-EB4F-96FE-73A7B43C9450}" destId="{BB7981AB-2416-C74A-A60A-8B0B42DD6B51}" srcOrd="0" destOrd="0" presId="urn:microsoft.com/office/officeart/2008/layout/HexagonCluster"/>
    <dgm:cxn modelId="{1D1B3012-CCAD-2B45-9B5D-4EC46D746991}" type="presParOf" srcId="{27A9E67A-5CDF-974C-8D8A-40F99DC089C2}" destId="{F659914A-908A-D545-B68C-FD293601CB21}" srcOrd="14" destOrd="0" presId="urn:microsoft.com/office/officeart/2008/layout/HexagonCluster"/>
    <dgm:cxn modelId="{8C6D7E39-B95F-E04F-8E86-94831833FF02}" type="presParOf" srcId="{F659914A-908A-D545-B68C-FD293601CB21}" destId="{19478B4E-675B-6D4F-A0B7-E38BAC30EE31}" srcOrd="0" destOrd="0" presId="urn:microsoft.com/office/officeart/2008/layout/HexagonCluster"/>
    <dgm:cxn modelId="{80DAD34C-9FB7-7C4A-9E27-1E0CAA829FDF}" type="presParOf" srcId="{27A9E67A-5CDF-974C-8D8A-40F99DC089C2}" destId="{2E775E83-FE7E-0A4E-8DA4-75AF20EB69BD}" srcOrd="15" destOrd="0" presId="urn:microsoft.com/office/officeart/2008/layout/HexagonCluster"/>
    <dgm:cxn modelId="{63361AE7-0B70-1944-A110-72B710893863}" type="presParOf" srcId="{2E775E83-FE7E-0A4E-8DA4-75AF20EB69BD}" destId="{D1297A70-3E91-2240-A023-8827BD59EE86}" srcOrd="0" destOrd="0" presId="urn:microsoft.com/office/officeart/2008/layout/HexagonCluster"/>
    <dgm:cxn modelId="{6AD61E0A-AD5E-8948-A08A-0FE52CC71E00}" type="presParOf" srcId="{27A9E67A-5CDF-974C-8D8A-40F99DC089C2}" destId="{A5126DC3-34D4-3444-87CD-6E693FA52B1E}" srcOrd="16" destOrd="0" presId="urn:microsoft.com/office/officeart/2008/layout/HexagonCluster"/>
    <dgm:cxn modelId="{6128F31B-A746-654E-8DD1-06650F2D5993}" type="presParOf" srcId="{A5126DC3-34D4-3444-87CD-6E693FA52B1E}" destId="{39F26913-9D79-CE4E-9211-FA1C6FB9A85C}" srcOrd="0" destOrd="0" presId="urn:microsoft.com/office/officeart/2008/layout/HexagonCluster"/>
    <dgm:cxn modelId="{380FA4E4-7F13-4043-A15D-CDD3698BE65E}" type="presParOf" srcId="{27A9E67A-5CDF-974C-8D8A-40F99DC089C2}" destId="{C14D5C71-4C55-734C-A495-F069FA7F7087}" srcOrd="17" destOrd="0" presId="urn:microsoft.com/office/officeart/2008/layout/HexagonCluster"/>
    <dgm:cxn modelId="{9C0D292C-5344-604D-B8AA-86B16A247798}" type="presParOf" srcId="{C14D5C71-4C55-734C-A495-F069FA7F7087}" destId="{D3B1F47A-5AAB-8F43-A59B-32C096637B4D}" srcOrd="0" destOrd="0" presId="urn:microsoft.com/office/officeart/2008/layout/HexagonCluster"/>
    <dgm:cxn modelId="{DC4AD3C5-0006-514A-B0F3-7B61541EA5F2}" type="presParOf" srcId="{27A9E67A-5CDF-974C-8D8A-40F99DC089C2}" destId="{3C82089E-12CC-2D46-9CF7-834933A48929}" srcOrd="18" destOrd="0" presId="urn:microsoft.com/office/officeart/2008/layout/HexagonCluster"/>
    <dgm:cxn modelId="{37548850-CF5B-D242-89E4-41F1BC576002}" type="presParOf" srcId="{3C82089E-12CC-2D46-9CF7-834933A48929}" destId="{3F0F5953-E3C5-914D-AEB5-DC0028ED9892}" srcOrd="0" destOrd="0" presId="urn:microsoft.com/office/officeart/2008/layout/HexagonCluster"/>
    <dgm:cxn modelId="{A985B6C5-278D-C942-B93B-2BD2F0D7015D}" type="presParOf" srcId="{27A9E67A-5CDF-974C-8D8A-40F99DC089C2}" destId="{2674B7CF-1864-8E44-9979-D620007177F8}" srcOrd="19" destOrd="0" presId="urn:microsoft.com/office/officeart/2008/layout/HexagonCluster"/>
    <dgm:cxn modelId="{0088D8BC-7BF0-824F-866C-3B913B4BE16B}" type="presParOf" srcId="{2674B7CF-1864-8E44-9979-D620007177F8}" destId="{45E7D1E6-5F14-024D-99E9-AF573C7C043C}" srcOrd="0" destOrd="0" presId="urn:microsoft.com/office/officeart/2008/layout/HexagonCluster"/>
    <dgm:cxn modelId="{9DEC41BC-F016-0C40-9D79-BF4F0CA85197}" type="presParOf" srcId="{27A9E67A-5CDF-974C-8D8A-40F99DC089C2}" destId="{B1CDDEFA-BC0E-ED41-A495-CBB503C0BF8C}" srcOrd="20" destOrd="0" presId="urn:microsoft.com/office/officeart/2008/layout/HexagonCluster"/>
    <dgm:cxn modelId="{044C8CC3-5221-F74F-9C63-A30D4FE09C0B}" type="presParOf" srcId="{B1CDDEFA-BC0E-ED41-A495-CBB503C0BF8C}" destId="{345ED9D0-F123-2C4A-8ABB-5386C2CFE03D}" srcOrd="0" destOrd="0" presId="urn:microsoft.com/office/officeart/2008/layout/HexagonCluster"/>
    <dgm:cxn modelId="{13499E31-0E61-9043-853E-94B0B2AE0795}" type="presParOf" srcId="{27A9E67A-5CDF-974C-8D8A-40F99DC089C2}" destId="{FF922A2D-DFDF-CC4B-81C8-9E17931618CA}" srcOrd="21" destOrd="0" presId="urn:microsoft.com/office/officeart/2008/layout/HexagonCluster"/>
    <dgm:cxn modelId="{2100B0BE-B190-DF43-B8BE-099F4DEF3E32}" type="presParOf" srcId="{FF922A2D-DFDF-CC4B-81C8-9E17931618CA}" destId="{1314CEEA-22B6-B547-9AB1-556EFD29D5E4}" srcOrd="0" destOrd="0" presId="urn:microsoft.com/office/officeart/2008/layout/HexagonCluster"/>
    <dgm:cxn modelId="{AEFFE2AC-7A17-3342-9446-6E0F427B2039}" type="presParOf" srcId="{27A9E67A-5CDF-974C-8D8A-40F99DC089C2}" destId="{296BD7FC-D0BF-FE44-B22D-63FC469E6FFC}" srcOrd="22" destOrd="0" presId="urn:microsoft.com/office/officeart/2008/layout/HexagonCluster"/>
    <dgm:cxn modelId="{90797F3D-8A0D-1947-8CB0-C4D61BA99C2B}" type="presParOf" srcId="{296BD7FC-D0BF-FE44-B22D-63FC469E6FFC}" destId="{2669D29C-EC3D-6C40-B24D-AB602A452EC7}" srcOrd="0" destOrd="0" presId="urn:microsoft.com/office/officeart/2008/layout/HexagonCluster"/>
    <dgm:cxn modelId="{DC1C4EAB-3D89-5A4D-A738-9CC8A783493D}" type="presParOf" srcId="{27A9E67A-5CDF-974C-8D8A-40F99DC089C2}" destId="{717A4369-C187-504A-96D8-BBFD31A8AB20}" srcOrd="23" destOrd="0" presId="urn:microsoft.com/office/officeart/2008/layout/HexagonCluster"/>
    <dgm:cxn modelId="{850DFF92-9014-7B4B-99A0-DC12F5C971D1}" type="presParOf" srcId="{717A4369-C187-504A-96D8-BBFD31A8AB20}" destId="{20ECBEFA-BE9D-3F43-B2D6-EF94DD5A2BB7}" srcOrd="0" destOrd="0" presId="urn:microsoft.com/office/officeart/2008/layout/HexagonCluster"/>
    <dgm:cxn modelId="{F57AD9D8-93ED-1C41-A941-C9737317079D}" type="presParOf" srcId="{27A9E67A-5CDF-974C-8D8A-40F99DC089C2}" destId="{4B49BACA-F2B6-114E-8796-1B57ADF4262A}" srcOrd="24" destOrd="0" presId="urn:microsoft.com/office/officeart/2008/layout/HexagonCluster"/>
    <dgm:cxn modelId="{D8A298A4-61BE-5B4A-B219-A3ADE98B427B}" type="presParOf" srcId="{4B49BACA-F2B6-114E-8796-1B57ADF4262A}" destId="{2AA7EC67-6BE3-8443-855A-520262515C90}" srcOrd="0" destOrd="0" presId="urn:microsoft.com/office/officeart/2008/layout/HexagonCluster"/>
    <dgm:cxn modelId="{D62A2581-96E5-FB41-90D1-5FCEEA01D429}" type="presParOf" srcId="{27A9E67A-5CDF-974C-8D8A-40F99DC089C2}" destId="{FFDACBDF-53C6-BC40-B04A-7D5AF0A9869A}" srcOrd="25" destOrd="0" presId="urn:microsoft.com/office/officeart/2008/layout/HexagonCluster"/>
    <dgm:cxn modelId="{ABE974BD-676B-8C47-A8BF-39843A482586}" type="presParOf" srcId="{FFDACBDF-53C6-BC40-B04A-7D5AF0A9869A}" destId="{21FE6202-39B3-364C-A82F-929A13502C18}" srcOrd="0" destOrd="0" presId="urn:microsoft.com/office/officeart/2008/layout/HexagonCluster"/>
    <dgm:cxn modelId="{B433F4F4-53C4-C149-9886-B173FF6F076A}" type="presParOf" srcId="{27A9E67A-5CDF-974C-8D8A-40F99DC089C2}" destId="{89E683D8-30EA-B346-967E-09997733882B}" srcOrd="26" destOrd="0" presId="urn:microsoft.com/office/officeart/2008/layout/HexagonCluster"/>
    <dgm:cxn modelId="{53F7E222-2D66-034E-89E5-EC0CB6FE998E}" type="presParOf" srcId="{89E683D8-30EA-B346-967E-09997733882B}" destId="{52A4C9E1-CBA3-4C47-8190-34EF62AAA1C5}" srcOrd="0" destOrd="0" presId="urn:microsoft.com/office/officeart/2008/layout/HexagonCluster"/>
    <dgm:cxn modelId="{12A96F08-5A0F-CF45-B7DE-1C5841CE0ADB}" type="presParOf" srcId="{27A9E67A-5CDF-974C-8D8A-40F99DC089C2}" destId="{312F9328-981A-744B-A8AB-DFD28D9E1D37}" srcOrd="27" destOrd="0" presId="urn:microsoft.com/office/officeart/2008/layout/HexagonCluster"/>
    <dgm:cxn modelId="{B267E5C6-B07F-B545-BB51-A63D63757133}" type="presParOf" srcId="{312F9328-981A-744B-A8AB-DFD28D9E1D37}" destId="{4FA6D158-A2C1-F34B-AED5-F7329C3C491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49AB9-D1CA-EB4A-9E46-32603388E141}">
      <dsp:nvSpPr>
        <dsp:cNvPr id="0" name=""/>
        <dsp:cNvSpPr/>
      </dsp:nvSpPr>
      <dsp:spPr>
        <a:xfrm>
          <a:off x="1433476" y="2548996"/>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Mushrooms</a:t>
          </a:r>
        </a:p>
      </dsp:txBody>
      <dsp:txXfrm>
        <a:off x="1691486" y="2770542"/>
        <a:ext cx="1149745" cy="987258"/>
      </dsp:txXfrm>
    </dsp:sp>
    <dsp:sp modelId="{458D406D-7406-A449-B34B-F113C7D7544F}">
      <dsp:nvSpPr>
        <dsp:cNvPr id="0" name=""/>
        <dsp:cNvSpPr/>
      </dsp:nvSpPr>
      <dsp:spPr>
        <a:xfrm>
          <a:off x="1473221" y="318842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FD51C-C7C7-8B4B-B328-051DD11FA63D}">
      <dsp:nvSpPr>
        <dsp:cNvPr id="0" name=""/>
        <dsp:cNvSpPr/>
      </dsp:nvSpPr>
      <dsp:spPr>
        <a:xfrm>
          <a:off x="0" y="175807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3DDDA-0AAC-9F4B-AD8B-0D991CED4AF4}">
      <dsp:nvSpPr>
        <dsp:cNvPr id="0" name=""/>
        <dsp:cNvSpPr/>
      </dsp:nvSpPr>
      <dsp:spPr>
        <a:xfrm>
          <a:off x="1141128" y="29986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CAC4A7-5387-E745-8B55-6F5E7DDA903D}">
      <dsp:nvSpPr>
        <dsp:cNvPr id="0" name=""/>
        <dsp:cNvSpPr/>
      </dsp:nvSpPr>
      <dsp:spPr>
        <a:xfrm>
          <a:off x="2866952" y="1753758"/>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Pet Health</a:t>
          </a:r>
        </a:p>
      </dsp:txBody>
      <dsp:txXfrm>
        <a:off x="3124962" y="1975304"/>
        <a:ext cx="1149745" cy="987258"/>
      </dsp:txXfrm>
    </dsp:sp>
    <dsp:sp modelId="{78AA5E87-F508-E347-8717-0CF185ACECF4}">
      <dsp:nvSpPr>
        <dsp:cNvPr id="0" name=""/>
        <dsp:cNvSpPr/>
      </dsp:nvSpPr>
      <dsp:spPr>
        <a:xfrm>
          <a:off x="4013380" y="29910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87B1E-D526-CA4C-ADE4-B44B84BE1D47}">
      <dsp:nvSpPr>
        <dsp:cNvPr id="0" name=""/>
        <dsp:cNvSpPr/>
      </dsp:nvSpPr>
      <dsp:spPr>
        <a:xfrm>
          <a:off x="4299546" y="2545761"/>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1D6EF6-C55F-D843-B321-58CC5FE14990}">
      <dsp:nvSpPr>
        <dsp:cNvPr id="0" name=""/>
        <dsp:cNvSpPr/>
      </dsp:nvSpPr>
      <dsp:spPr>
        <a:xfrm>
          <a:off x="4340174" y="318249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BFCCD-E561-9842-8266-F57FC816D69E}">
      <dsp:nvSpPr>
        <dsp:cNvPr id="0" name=""/>
        <dsp:cNvSpPr/>
      </dsp:nvSpPr>
      <dsp:spPr>
        <a:xfrm>
          <a:off x="1433476" y="967685"/>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Synbiotics</a:t>
          </a:r>
        </a:p>
      </dsp:txBody>
      <dsp:txXfrm>
        <a:off x="1691486" y="1189231"/>
        <a:ext cx="1149745" cy="987258"/>
      </dsp:txXfrm>
    </dsp:sp>
    <dsp:sp modelId="{27C06A0F-90AB-D442-9F49-601A8B6D72A5}">
      <dsp:nvSpPr>
        <dsp:cNvPr id="0" name=""/>
        <dsp:cNvSpPr/>
      </dsp:nvSpPr>
      <dsp:spPr>
        <a:xfrm>
          <a:off x="2567539" y="987095"/>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C9CDDE-162E-3B4F-BE58-CD42EA5DC53C}">
      <dsp:nvSpPr>
        <dsp:cNvPr id="0" name=""/>
        <dsp:cNvSpPr/>
      </dsp:nvSpPr>
      <dsp:spPr>
        <a:xfrm>
          <a:off x="2866952" y="17244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7927A-4D82-7040-A656-EC58E1433C99}">
      <dsp:nvSpPr>
        <dsp:cNvPr id="0" name=""/>
        <dsp:cNvSpPr/>
      </dsp:nvSpPr>
      <dsp:spPr>
        <a:xfrm>
          <a:off x="2913763" y="8059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A0E5A-4299-1946-A351-73777FF6078B}">
      <dsp:nvSpPr>
        <dsp:cNvPr id="0" name=""/>
        <dsp:cNvSpPr/>
      </dsp:nvSpPr>
      <dsp:spPr>
        <a:xfrm>
          <a:off x="4299546" y="964451"/>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Skin Care</a:t>
          </a:r>
        </a:p>
      </dsp:txBody>
      <dsp:txXfrm>
        <a:off x="4557556" y="1185997"/>
        <a:ext cx="1149745" cy="987258"/>
      </dsp:txXfrm>
    </dsp:sp>
    <dsp:sp modelId="{BB7981AB-2416-C74A-A60A-8B0B42DD6B51}">
      <dsp:nvSpPr>
        <dsp:cNvPr id="0" name=""/>
        <dsp:cNvSpPr/>
      </dsp:nvSpPr>
      <dsp:spPr>
        <a:xfrm>
          <a:off x="5740971" y="159848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78B4E-675B-6D4F-A0B7-E38BAC30EE31}">
      <dsp:nvSpPr>
        <dsp:cNvPr id="0" name=""/>
        <dsp:cNvSpPr/>
      </dsp:nvSpPr>
      <dsp:spPr>
        <a:xfrm>
          <a:off x="5718746" y="1768854"/>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97A70-3E91-2240-A023-8827BD59EE86}">
      <dsp:nvSpPr>
        <dsp:cNvPr id="0" name=""/>
        <dsp:cNvSpPr/>
      </dsp:nvSpPr>
      <dsp:spPr>
        <a:xfrm>
          <a:off x="6058049" y="17941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26913-9D79-CE4E-9211-FA1C6FB9A85C}">
      <dsp:nvSpPr>
        <dsp:cNvPr id="0" name=""/>
        <dsp:cNvSpPr/>
      </dsp:nvSpPr>
      <dsp:spPr>
        <a:xfrm>
          <a:off x="5733022" y="18754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Wellness</a:t>
          </a:r>
        </a:p>
      </dsp:txBody>
      <dsp:txXfrm>
        <a:off x="5991032" y="409089"/>
        <a:ext cx="1149745" cy="987258"/>
      </dsp:txXfrm>
    </dsp:sp>
    <dsp:sp modelId="{D3B1F47A-5AAB-8F43-A59B-32C096637B4D}">
      <dsp:nvSpPr>
        <dsp:cNvPr id="0" name=""/>
        <dsp:cNvSpPr/>
      </dsp:nvSpPr>
      <dsp:spPr>
        <a:xfrm>
          <a:off x="7174448" y="828586"/>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F5953-E3C5-914D-AEB5-DC0028ED9892}">
      <dsp:nvSpPr>
        <dsp:cNvPr id="0" name=""/>
        <dsp:cNvSpPr/>
      </dsp:nvSpPr>
      <dsp:spPr>
        <a:xfrm>
          <a:off x="7166499" y="98547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7D1E6-5F14-024D-99E9-AF573C7C043C}">
      <dsp:nvSpPr>
        <dsp:cNvPr id="0" name=""/>
        <dsp:cNvSpPr/>
      </dsp:nvSpPr>
      <dsp:spPr>
        <a:xfrm>
          <a:off x="7498592" y="101728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ED9D0-F123-2C4A-8ABB-5386C2CFE03D}">
      <dsp:nvSpPr>
        <dsp:cNvPr id="0" name=""/>
        <dsp:cNvSpPr/>
      </dsp:nvSpPr>
      <dsp:spPr>
        <a:xfrm>
          <a:off x="7166499" y="2564092"/>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Active Aging</a:t>
          </a:r>
        </a:p>
      </dsp:txBody>
      <dsp:txXfrm>
        <a:off x="7424509" y="2785638"/>
        <a:ext cx="1149745" cy="987258"/>
      </dsp:txXfrm>
    </dsp:sp>
    <dsp:sp modelId="{1314CEEA-22B6-B547-9AB1-556EFD29D5E4}">
      <dsp:nvSpPr>
        <dsp:cNvPr id="0" name=""/>
        <dsp:cNvSpPr/>
      </dsp:nvSpPr>
      <dsp:spPr>
        <a:xfrm>
          <a:off x="7496825" y="381706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9D29C-EC3D-6C40-B24D-AB602A452EC7}">
      <dsp:nvSpPr>
        <dsp:cNvPr id="0" name=""/>
        <dsp:cNvSpPr/>
      </dsp:nvSpPr>
      <dsp:spPr>
        <a:xfrm>
          <a:off x="5733022" y="3347469"/>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CBEFA-BE9D-3F43-B2D6-EF94DD5A2BB7}">
      <dsp:nvSpPr>
        <dsp:cNvPr id="0" name=""/>
        <dsp:cNvSpPr/>
      </dsp:nvSpPr>
      <dsp:spPr>
        <a:xfrm>
          <a:off x="7187696" y="3975033"/>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7EC67-6BE3-8443-855A-520262515C90}">
      <dsp:nvSpPr>
        <dsp:cNvPr id="0" name=""/>
        <dsp:cNvSpPr/>
      </dsp:nvSpPr>
      <dsp:spPr>
        <a:xfrm>
          <a:off x="2865186" y="333830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New Research</a:t>
          </a:r>
        </a:p>
      </dsp:txBody>
      <dsp:txXfrm>
        <a:off x="3123196" y="3559849"/>
        <a:ext cx="1149745" cy="987258"/>
      </dsp:txXfrm>
    </dsp:sp>
    <dsp:sp modelId="{21FE6202-39B3-364C-A82F-929A13502C18}">
      <dsp:nvSpPr>
        <dsp:cNvPr id="0" name=""/>
        <dsp:cNvSpPr/>
      </dsp:nvSpPr>
      <dsp:spPr>
        <a:xfrm>
          <a:off x="2912880" y="397233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4C9E1-CBA3-4C47-8190-34EF62AAA1C5}">
      <dsp:nvSpPr>
        <dsp:cNvPr id="0" name=""/>
        <dsp:cNvSpPr/>
      </dsp:nvSpPr>
      <dsp:spPr>
        <a:xfrm>
          <a:off x="1432593" y="413354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6D158-A2C1-F34B-AED5-F7329C3C4912}">
      <dsp:nvSpPr>
        <dsp:cNvPr id="0" name=""/>
        <dsp:cNvSpPr/>
      </dsp:nvSpPr>
      <dsp:spPr>
        <a:xfrm>
          <a:off x="2565772" y="4153490"/>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98AC5-F87A-4F6F-8042-0D84174CDDE4}" type="datetimeFigureOut">
              <a:rPr lang="en-US" smtClean="0"/>
              <a:t>11/6/23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0776B-2733-4171-9813-489C972CF6D3}" type="slidenum">
              <a:rPr lang="en-US" smtClean="0"/>
              <a:t>‹#›</a:t>
            </a:fld>
            <a:endParaRPr lang="en-US"/>
          </a:p>
        </p:txBody>
      </p:sp>
    </p:spTree>
    <p:extLst>
      <p:ext uri="{BB962C8B-B14F-4D97-AF65-F5344CB8AC3E}">
        <p14:creationId xmlns:p14="http://schemas.microsoft.com/office/powerpoint/2010/main" val="287664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FB84-D158-4846-A447-FF19330F62ED}" type="datetimeFigureOut">
              <a:rPr lang="en-US" smtClean="0"/>
              <a:t>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A85F4-D1C0-4D5D-A99E-80ECF0E2412C}" type="slidenum">
              <a:rPr lang="en-US" smtClean="0"/>
              <a:t>‹#›</a:t>
            </a:fld>
            <a:endParaRPr lang="en-US"/>
          </a:p>
        </p:txBody>
      </p:sp>
    </p:spTree>
    <p:extLst>
      <p:ext uri="{BB962C8B-B14F-4D97-AF65-F5344CB8AC3E}">
        <p14:creationId xmlns:p14="http://schemas.microsoft.com/office/powerpoint/2010/main" val="277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A85F4-D1C0-4D5D-A99E-80ECF0E2412C}" type="slidenum">
              <a:rPr lang="en-US" smtClean="0"/>
              <a:t>1</a:t>
            </a:fld>
            <a:endParaRPr lang="en-US"/>
          </a:p>
        </p:txBody>
      </p:sp>
    </p:spTree>
    <p:extLst>
      <p:ext uri="{BB962C8B-B14F-4D97-AF65-F5344CB8AC3E}">
        <p14:creationId xmlns:p14="http://schemas.microsoft.com/office/powerpoint/2010/main" val="136005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A85F4-D1C0-4D5D-A99E-80ECF0E2412C}" type="slidenum">
              <a:rPr lang="en-US" smtClean="0"/>
              <a:t>7</a:t>
            </a:fld>
            <a:endParaRPr lang="en-US"/>
          </a:p>
        </p:txBody>
      </p:sp>
    </p:spTree>
    <p:extLst>
      <p:ext uri="{BB962C8B-B14F-4D97-AF65-F5344CB8AC3E}">
        <p14:creationId xmlns:p14="http://schemas.microsoft.com/office/powerpoint/2010/main" val="9103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071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7750" y="2952750"/>
            <a:ext cx="2476500" cy="2476500"/>
          </a:xfrm>
          <a:custGeom>
            <a:avLst/>
            <a:gdLst>
              <a:gd name="connsiteX0" fmla="*/ 0 w 2476500"/>
              <a:gd name="connsiteY0" fmla="*/ 0 h 2476500"/>
              <a:gd name="connsiteX1" fmla="*/ 247650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0"/>
                </a:moveTo>
                <a:lnTo>
                  <a:pt x="2476500" y="0"/>
                </a:lnTo>
                <a:lnTo>
                  <a:pt x="2476500" y="2476500"/>
                </a:lnTo>
                <a:lnTo>
                  <a:pt x="0" y="2476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4506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872838"/>
            <a:ext cx="1482436" cy="5112327"/>
          </a:xfrm>
          <a:custGeom>
            <a:avLst/>
            <a:gdLst>
              <a:gd name="connsiteX0" fmla="*/ 0 w 1482436"/>
              <a:gd name="connsiteY0" fmla="*/ 0 h 5112327"/>
              <a:gd name="connsiteX1" fmla="*/ 1482436 w 1482436"/>
              <a:gd name="connsiteY1" fmla="*/ 0 h 5112327"/>
              <a:gd name="connsiteX2" fmla="*/ 1482436 w 1482436"/>
              <a:gd name="connsiteY2" fmla="*/ 5112327 h 5112327"/>
              <a:gd name="connsiteX3" fmla="*/ 0 w 1482436"/>
              <a:gd name="connsiteY3" fmla="*/ 5112327 h 5112327"/>
            </a:gdLst>
            <a:ahLst/>
            <a:cxnLst>
              <a:cxn ang="0">
                <a:pos x="connsiteX0" y="connsiteY0"/>
              </a:cxn>
              <a:cxn ang="0">
                <a:pos x="connsiteX1" y="connsiteY1"/>
              </a:cxn>
              <a:cxn ang="0">
                <a:pos x="connsiteX2" y="connsiteY2"/>
              </a:cxn>
              <a:cxn ang="0">
                <a:pos x="connsiteX3" y="connsiteY3"/>
              </a:cxn>
            </a:cxnLst>
            <a:rect l="l" t="t" r="r" b="b"/>
            <a:pathLst>
              <a:path w="1482436" h="5112327">
                <a:moveTo>
                  <a:pt x="0" y="0"/>
                </a:moveTo>
                <a:lnTo>
                  <a:pt x="1482436" y="0"/>
                </a:lnTo>
                <a:lnTo>
                  <a:pt x="1482436" y="5112327"/>
                </a:lnTo>
                <a:lnTo>
                  <a:pt x="0" y="511232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125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58972" y="3304855"/>
            <a:ext cx="6633029" cy="2762116"/>
          </a:xfrm>
          <a:custGeom>
            <a:avLst/>
            <a:gdLst>
              <a:gd name="connsiteX0" fmla="*/ 0 w 6633029"/>
              <a:gd name="connsiteY0" fmla="*/ 0 h 2762116"/>
              <a:gd name="connsiteX1" fmla="*/ 6633029 w 6633029"/>
              <a:gd name="connsiteY1" fmla="*/ 0 h 2762116"/>
              <a:gd name="connsiteX2" fmla="*/ 6633029 w 6633029"/>
              <a:gd name="connsiteY2" fmla="*/ 2762116 h 2762116"/>
              <a:gd name="connsiteX3" fmla="*/ 0 w 6633029"/>
              <a:gd name="connsiteY3" fmla="*/ 2762116 h 2762116"/>
            </a:gdLst>
            <a:ahLst/>
            <a:cxnLst>
              <a:cxn ang="0">
                <a:pos x="connsiteX0" y="connsiteY0"/>
              </a:cxn>
              <a:cxn ang="0">
                <a:pos x="connsiteX1" y="connsiteY1"/>
              </a:cxn>
              <a:cxn ang="0">
                <a:pos x="connsiteX2" y="connsiteY2"/>
              </a:cxn>
              <a:cxn ang="0">
                <a:pos x="connsiteX3" y="connsiteY3"/>
              </a:cxn>
            </a:cxnLst>
            <a:rect l="l" t="t" r="r" b="b"/>
            <a:pathLst>
              <a:path w="6633029" h="2762116">
                <a:moveTo>
                  <a:pt x="0" y="0"/>
                </a:moveTo>
                <a:lnTo>
                  <a:pt x="6633029" y="0"/>
                </a:lnTo>
                <a:lnTo>
                  <a:pt x="6633029" y="2762116"/>
                </a:lnTo>
                <a:lnTo>
                  <a:pt x="0" y="276211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8739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18029"/>
            <a:ext cx="5950857" cy="5021942"/>
          </a:xfrm>
          <a:custGeom>
            <a:avLst/>
            <a:gdLst>
              <a:gd name="connsiteX0" fmla="*/ 0 w 2554514"/>
              <a:gd name="connsiteY0" fmla="*/ 0 h 5021942"/>
              <a:gd name="connsiteX1" fmla="*/ 2554514 w 2554514"/>
              <a:gd name="connsiteY1" fmla="*/ 0 h 5021942"/>
              <a:gd name="connsiteX2" fmla="*/ 2554514 w 2554514"/>
              <a:gd name="connsiteY2" fmla="*/ 5021942 h 5021942"/>
              <a:gd name="connsiteX3" fmla="*/ 0 w 2554514"/>
              <a:gd name="connsiteY3" fmla="*/ 5021942 h 5021942"/>
            </a:gdLst>
            <a:ahLst/>
            <a:cxnLst>
              <a:cxn ang="0">
                <a:pos x="connsiteX0" y="connsiteY0"/>
              </a:cxn>
              <a:cxn ang="0">
                <a:pos x="connsiteX1" y="connsiteY1"/>
              </a:cxn>
              <a:cxn ang="0">
                <a:pos x="connsiteX2" y="connsiteY2"/>
              </a:cxn>
              <a:cxn ang="0">
                <a:pos x="connsiteX3" y="connsiteY3"/>
              </a:cxn>
            </a:cxnLst>
            <a:rect l="l" t="t" r="r" b="b"/>
            <a:pathLst>
              <a:path w="2554514" h="5021942">
                <a:moveTo>
                  <a:pt x="0" y="0"/>
                </a:moveTo>
                <a:lnTo>
                  <a:pt x="2554514" y="0"/>
                </a:lnTo>
                <a:lnTo>
                  <a:pt x="2554514" y="5021942"/>
                </a:lnTo>
                <a:lnTo>
                  <a:pt x="0" y="502194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7937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5370286" y="3875314"/>
            <a:ext cx="4499428"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2685143"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0" y="870858"/>
            <a:ext cx="4020456" cy="2873829"/>
          </a:xfrm>
          <a:custGeom>
            <a:avLst/>
            <a:gdLst>
              <a:gd name="connsiteX0" fmla="*/ 0 w 4020456"/>
              <a:gd name="connsiteY0" fmla="*/ 0 h 2873829"/>
              <a:gd name="connsiteX1" fmla="*/ 4020456 w 4020456"/>
              <a:gd name="connsiteY1" fmla="*/ 0 h 2873829"/>
              <a:gd name="connsiteX2" fmla="*/ 4020456 w 4020456"/>
              <a:gd name="connsiteY2" fmla="*/ 2873829 h 2873829"/>
              <a:gd name="connsiteX3" fmla="*/ 0 w 402045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020456" h="2873829">
                <a:moveTo>
                  <a:pt x="0" y="0"/>
                </a:moveTo>
                <a:lnTo>
                  <a:pt x="4020456" y="0"/>
                </a:lnTo>
                <a:lnTo>
                  <a:pt x="4020456" y="2873829"/>
                </a:lnTo>
                <a:lnTo>
                  <a:pt x="0" y="287382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6261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22515"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9" name="Picture Placeholder 8"/>
          <p:cNvSpPr>
            <a:spLocks noGrp="1"/>
          </p:cNvSpPr>
          <p:nvPr>
            <p:ph type="pic" sz="quarter" idx="11"/>
          </p:nvPr>
        </p:nvSpPr>
        <p:spPr>
          <a:xfrm>
            <a:off x="4296229"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7" name="Picture Placeholder 6"/>
          <p:cNvSpPr>
            <a:spLocks noGrp="1"/>
          </p:cNvSpPr>
          <p:nvPr>
            <p:ph type="pic" sz="quarter" idx="10"/>
          </p:nvPr>
        </p:nvSpPr>
        <p:spPr>
          <a:xfrm>
            <a:off x="8069944" y="635000"/>
            <a:ext cx="4122057" cy="5588000"/>
          </a:xfrm>
          <a:custGeom>
            <a:avLst/>
            <a:gdLst>
              <a:gd name="connsiteX0" fmla="*/ 0 w 4122057"/>
              <a:gd name="connsiteY0" fmla="*/ 0 h 5588000"/>
              <a:gd name="connsiteX1" fmla="*/ 4122057 w 4122057"/>
              <a:gd name="connsiteY1" fmla="*/ 0 h 5588000"/>
              <a:gd name="connsiteX2" fmla="*/ 4122057 w 4122057"/>
              <a:gd name="connsiteY2" fmla="*/ 5588000 h 5588000"/>
              <a:gd name="connsiteX3" fmla="*/ 0 w 4122057"/>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4122057" h="5588000">
                <a:moveTo>
                  <a:pt x="0" y="0"/>
                </a:moveTo>
                <a:lnTo>
                  <a:pt x="4122057" y="0"/>
                </a:lnTo>
                <a:lnTo>
                  <a:pt x="4122057" y="5588000"/>
                </a:lnTo>
                <a:lnTo>
                  <a:pt x="0" y="55880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382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3458029"/>
            <a:ext cx="4296229" cy="2728686"/>
          </a:xfrm>
          <a:custGeom>
            <a:avLst/>
            <a:gdLst>
              <a:gd name="connsiteX0" fmla="*/ 0 w 4296229"/>
              <a:gd name="connsiteY0" fmla="*/ 0 h 2728686"/>
              <a:gd name="connsiteX1" fmla="*/ 4296229 w 4296229"/>
              <a:gd name="connsiteY1" fmla="*/ 0 h 2728686"/>
              <a:gd name="connsiteX2" fmla="*/ 4296229 w 4296229"/>
              <a:gd name="connsiteY2" fmla="*/ 2728686 h 2728686"/>
              <a:gd name="connsiteX3" fmla="*/ 0 w 4296229"/>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4296229" h="2728686">
                <a:moveTo>
                  <a:pt x="0" y="0"/>
                </a:moveTo>
                <a:lnTo>
                  <a:pt x="4296229" y="0"/>
                </a:lnTo>
                <a:lnTo>
                  <a:pt x="4296229"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6328229"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3164115"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1"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07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6296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
        <p:nvSpPr>
          <p:cNvPr id="6" name="Picture Placeholder 5"/>
          <p:cNvSpPr>
            <a:spLocks noGrp="1"/>
          </p:cNvSpPr>
          <p:nvPr>
            <p:ph type="pic" sz="quarter" idx="10"/>
          </p:nvPr>
        </p:nvSpPr>
        <p:spPr>
          <a:xfrm>
            <a:off x="49339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3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969645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708660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260985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81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400552" y="1903866"/>
            <a:ext cx="3390899" cy="3007406"/>
          </a:xfrm>
          <a:custGeom>
            <a:avLst/>
            <a:gdLst>
              <a:gd name="connsiteX0" fmla="*/ 0 w 3390899"/>
              <a:gd name="connsiteY0" fmla="*/ 0 h 3007406"/>
              <a:gd name="connsiteX1" fmla="*/ 3390899 w 3390899"/>
              <a:gd name="connsiteY1" fmla="*/ 0 h 3007406"/>
              <a:gd name="connsiteX2" fmla="*/ 3390899 w 3390899"/>
              <a:gd name="connsiteY2" fmla="*/ 3007406 h 3007406"/>
              <a:gd name="connsiteX3" fmla="*/ 0 w 3390899"/>
              <a:gd name="connsiteY3" fmla="*/ 3007406 h 3007406"/>
            </a:gdLst>
            <a:ahLst/>
            <a:cxnLst>
              <a:cxn ang="0">
                <a:pos x="connsiteX0" y="connsiteY0"/>
              </a:cxn>
              <a:cxn ang="0">
                <a:pos x="connsiteX1" y="connsiteY1"/>
              </a:cxn>
              <a:cxn ang="0">
                <a:pos x="connsiteX2" y="connsiteY2"/>
              </a:cxn>
              <a:cxn ang="0">
                <a:pos x="connsiteX3" y="connsiteY3"/>
              </a:cxn>
            </a:cxnLst>
            <a:rect l="l" t="t" r="r" b="b"/>
            <a:pathLst>
              <a:path w="3390899" h="3007406">
                <a:moveTo>
                  <a:pt x="0" y="0"/>
                </a:moveTo>
                <a:lnTo>
                  <a:pt x="3390899" y="0"/>
                </a:lnTo>
                <a:lnTo>
                  <a:pt x="3390899" y="3007406"/>
                </a:lnTo>
                <a:lnTo>
                  <a:pt x="0" y="300740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1828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51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522" y="1553478"/>
            <a:ext cx="5361243" cy="3366909"/>
          </a:xfrm>
          <a:custGeom>
            <a:avLst/>
            <a:gdLst>
              <a:gd name="connsiteX0" fmla="*/ 0 w 5361243"/>
              <a:gd name="connsiteY0" fmla="*/ 0 h 3366909"/>
              <a:gd name="connsiteX1" fmla="*/ 5361243 w 5361243"/>
              <a:gd name="connsiteY1" fmla="*/ 0 h 3366909"/>
              <a:gd name="connsiteX2" fmla="*/ 5361243 w 5361243"/>
              <a:gd name="connsiteY2" fmla="*/ 3366909 h 3366909"/>
              <a:gd name="connsiteX3" fmla="*/ 0 w 5361243"/>
              <a:gd name="connsiteY3" fmla="*/ 3366909 h 3366909"/>
            </a:gdLst>
            <a:ahLst/>
            <a:cxnLst>
              <a:cxn ang="0">
                <a:pos x="connsiteX0" y="connsiteY0"/>
              </a:cxn>
              <a:cxn ang="0">
                <a:pos x="connsiteX1" y="connsiteY1"/>
              </a:cxn>
              <a:cxn ang="0">
                <a:pos x="connsiteX2" y="connsiteY2"/>
              </a:cxn>
              <a:cxn ang="0">
                <a:pos x="connsiteX3" y="connsiteY3"/>
              </a:cxn>
            </a:cxnLst>
            <a:rect l="l" t="t" r="r" b="b"/>
            <a:pathLst>
              <a:path w="5361243" h="3366909">
                <a:moveTo>
                  <a:pt x="0" y="0"/>
                </a:moveTo>
                <a:lnTo>
                  <a:pt x="5361243" y="0"/>
                </a:lnTo>
                <a:lnTo>
                  <a:pt x="5361243" y="3366909"/>
                </a:lnTo>
                <a:lnTo>
                  <a:pt x="0" y="336690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7960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403" y="1793263"/>
            <a:ext cx="4355085" cy="3267052"/>
          </a:xfrm>
          <a:custGeom>
            <a:avLst/>
            <a:gdLst>
              <a:gd name="connsiteX0" fmla="*/ 0 w 4355085"/>
              <a:gd name="connsiteY0" fmla="*/ 0 h 3267052"/>
              <a:gd name="connsiteX1" fmla="*/ 4355085 w 4355085"/>
              <a:gd name="connsiteY1" fmla="*/ 0 h 3267052"/>
              <a:gd name="connsiteX2" fmla="*/ 4355085 w 4355085"/>
              <a:gd name="connsiteY2" fmla="*/ 3267052 h 3267052"/>
              <a:gd name="connsiteX3" fmla="*/ 0 w 4355085"/>
              <a:gd name="connsiteY3" fmla="*/ 3267052 h 3267052"/>
            </a:gdLst>
            <a:ahLst/>
            <a:cxnLst>
              <a:cxn ang="0">
                <a:pos x="connsiteX0" y="connsiteY0"/>
              </a:cxn>
              <a:cxn ang="0">
                <a:pos x="connsiteX1" y="connsiteY1"/>
              </a:cxn>
              <a:cxn ang="0">
                <a:pos x="connsiteX2" y="connsiteY2"/>
              </a:cxn>
              <a:cxn ang="0">
                <a:pos x="connsiteX3" y="connsiteY3"/>
              </a:cxn>
            </a:cxnLst>
            <a:rect l="l" t="t" r="r" b="b"/>
            <a:pathLst>
              <a:path w="4355085" h="3267052">
                <a:moveTo>
                  <a:pt x="0" y="0"/>
                </a:moveTo>
                <a:lnTo>
                  <a:pt x="4355085" y="0"/>
                </a:lnTo>
                <a:lnTo>
                  <a:pt x="4355085" y="3267052"/>
                </a:lnTo>
                <a:lnTo>
                  <a:pt x="0" y="326705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32703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3501"/>
            <a:ext cx="12192000" cy="2917657"/>
          </a:xfrm>
          <a:custGeom>
            <a:avLst/>
            <a:gdLst>
              <a:gd name="connsiteX0" fmla="*/ 0 w 12192000"/>
              <a:gd name="connsiteY0" fmla="*/ 0 h 2917657"/>
              <a:gd name="connsiteX1" fmla="*/ 12192000 w 12192000"/>
              <a:gd name="connsiteY1" fmla="*/ 0 h 2917657"/>
              <a:gd name="connsiteX2" fmla="*/ 12192000 w 12192000"/>
              <a:gd name="connsiteY2" fmla="*/ 2917657 h 2917657"/>
              <a:gd name="connsiteX3" fmla="*/ 0 w 12192000"/>
              <a:gd name="connsiteY3" fmla="*/ 2917657 h 2917657"/>
            </a:gdLst>
            <a:ahLst/>
            <a:cxnLst>
              <a:cxn ang="0">
                <a:pos x="connsiteX0" y="connsiteY0"/>
              </a:cxn>
              <a:cxn ang="0">
                <a:pos x="connsiteX1" y="connsiteY1"/>
              </a:cxn>
              <a:cxn ang="0">
                <a:pos x="connsiteX2" y="connsiteY2"/>
              </a:cxn>
              <a:cxn ang="0">
                <a:pos x="connsiteX3" y="connsiteY3"/>
              </a:cxn>
            </a:cxnLst>
            <a:rect l="l" t="t" r="r" b="b"/>
            <a:pathLst>
              <a:path w="12192000" h="2917657">
                <a:moveTo>
                  <a:pt x="0" y="0"/>
                </a:moveTo>
                <a:lnTo>
                  <a:pt x="12192000" y="0"/>
                </a:lnTo>
                <a:lnTo>
                  <a:pt x="12192000" y="2917657"/>
                </a:lnTo>
                <a:lnTo>
                  <a:pt x="0" y="291765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8446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72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55314"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975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921829" y="943428"/>
            <a:ext cx="6270171" cy="3321732"/>
          </a:xfrm>
          <a:custGeom>
            <a:avLst/>
            <a:gdLst>
              <a:gd name="connsiteX0" fmla="*/ 0 w 6270171"/>
              <a:gd name="connsiteY0" fmla="*/ 0 h 3321732"/>
              <a:gd name="connsiteX1" fmla="*/ 6270171 w 6270171"/>
              <a:gd name="connsiteY1" fmla="*/ 0 h 3321732"/>
              <a:gd name="connsiteX2" fmla="*/ 6270171 w 6270171"/>
              <a:gd name="connsiteY2" fmla="*/ 3321732 h 3321732"/>
              <a:gd name="connsiteX3" fmla="*/ 0 w 6270171"/>
              <a:gd name="connsiteY3" fmla="*/ 3321732 h 3321732"/>
            </a:gdLst>
            <a:ahLst/>
            <a:cxnLst>
              <a:cxn ang="0">
                <a:pos x="connsiteX0" y="connsiteY0"/>
              </a:cxn>
              <a:cxn ang="0">
                <a:pos x="connsiteX1" y="connsiteY1"/>
              </a:cxn>
              <a:cxn ang="0">
                <a:pos x="connsiteX2" y="connsiteY2"/>
              </a:cxn>
              <a:cxn ang="0">
                <a:pos x="connsiteX3" y="connsiteY3"/>
              </a:cxn>
            </a:cxnLst>
            <a:rect l="l" t="t" r="r" b="b"/>
            <a:pathLst>
              <a:path w="6270171" h="3321732">
                <a:moveTo>
                  <a:pt x="0" y="0"/>
                </a:moveTo>
                <a:lnTo>
                  <a:pt x="6270171" y="0"/>
                </a:lnTo>
                <a:lnTo>
                  <a:pt x="6270171" y="3321732"/>
                </a:lnTo>
                <a:lnTo>
                  <a:pt x="0" y="332173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547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943429"/>
            <a:ext cx="6270171" cy="3323771"/>
          </a:xfrm>
          <a:custGeom>
            <a:avLst/>
            <a:gdLst>
              <a:gd name="connsiteX0" fmla="*/ 0 w 6270171"/>
              <a:gd name="connsiteY0" fmla="*/ 0 h 3323771"/>
              <a:gd name="connsiteX1" fmla="*/ 6270171 w 6270171"/>
              <a:gd name="connsiteY1" fmla="*/ 0 h 3323771"/>
              <a:gd name="connsiteX2" fmla="*/ 6270171 w 6270171"/>
              <a:gd name="connsiteY2" fmla="*/ 3323771 h 3323771"/>
              <a:gd name="connsiteX3" fmla="*/ 0 w 6270171"/>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6270171" h="3323771">
                <a:moveTo>
                  <a:pt x="0" y="0"/>
                </a:moveTo>
                <a:lnTo>
                  <a:pt x="6270171" y="0"/>
                </a:lnTo>
                <a:lnTo>
                  <a:pt x="6270171" y="3323771"/>
                </a:lnTo>
                <a:lnTo>
                  <a:pt x="0" y="3323771"/>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52678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32510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1461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1746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733550" y="337233"/>
            <a:ext cx="10458450"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11576014" y="6382043"/>
            <a:ext cx="372218" cy="276999"/>
          </a:xfrm>
          <a:prstGeom prst="rect">
            <a:avLst/>
          </a:prstGeom>
          <a:noFill/>
        </p:spPr>
        <p:txBody>
          <a:bodyPr wrap="none" rtlCol="0">
            <a:spAutoFit/>
          </a:bodyPr>
          <a:lstStyle/>
          <a:p>
            <a:pPr algn="r"/>
            <a:fld id="{2859942A-F89F-4D3A-8383-07B7ACFFAA2D}" type="slidenum">
              <a:rPr lang="en-US" sz="1200" smtClean="0">
                <a:solidFill>
                  <a:schemeClr val="bg1">
                    <a:lumMod val="75000"/>
                  </a:schemeClr>
                </a:solidFill>
                <a:latin typeface="Helvetica" pitchFamily="2" charset="0"/>
              </a:rPr>
              <a:pPr algn="r"/>
              <a:t>‹#›</a:t>
            </a:fld>
            <a:endParaRPr lang="en-US" sz="1200">
              <a:solidFill>
                <a:schemeClr val="bg1">
                  <a:lumMod val="75000"/>
                </a:schemeClr>
              </a:solidFill>
              <a:latin typeface="Helvetica" pitchFamily="2" charset="0"/>
            </a:endParaRPr>
          </a:p>
        </p:txBody>
      </p:sp>
      <p:cxnSp>
        <p:nvCxnSpPr>
          <p:cNvPr id="9" name="Straight Connector 8"/>
          <p:cNvCxnSpPr>
            <a:cxnSpLocks/>
          </p:cNvCxnSpPr>
          <p:nvPr/>
        </p:nvCxnSpPr>
        <p:spPr>
          <a:xfrm flipH="1">
            <a:off x="1" y="6534832"/>
            <a:ext cx="11501119"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6F1EF-1423-3844-A8DC-918E669F8C4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0501" y="123190"/>
            <a:ext cx="1319183" cy="685800"/>
          </a:xfrm>
          <a:prstGeom prst="rect">
            <a:avLst/>
          </a:prstGeom>
        </p:spPr>
      </p:pic>
      <p:sp>
        <p:nvSpPr>
          <p:cNvPr id="2" name="TextBox 1">
            <a:extLst>
              <a:ext uri="{FF2B5EF4-FFF2-40B4-BE49-F238E27FC236}">
                <a16:creationId xmlns:a16="http://schemas.microsoft.com/office/drawing/2014/main" id="{220C8CFB-8B94-F4A6-7C02-821700C3031A}"/>
              </a:ext>
            </a:extLst>
          </p:cNvPr>
          <p:cNvSpPr txBox="1"/>
          <p:nvPr userDrawn="1"/>
        </p:nvSpPr>
        <p:spPr>
          <a:xfrm>
            <a:off x="0" y="6534832"/>
            <a:ext cx="121920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Confidential for GPA Members Only</a:t>
            </a:r>
          </a:p>
        </p:txBody>
      </p:sp>
    </p:spTree>
    <p:extLst>
      <p:ext uri="{BB962C8B-B14F-4D97-AF65-F5344CB8AC3E}">
        <p14:creationId xmlns:p14="http://schemas.microsoft.com/office/powerpoint/2010/main" val="386762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nutraceuticalsworld.com/contents/view_online-exclusives/2023-09-29/what-are-synbiotics-and-what-health-benefits-can-they-offer/" TargetMode="External"/><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hyperlink" Target="https://www.nutritionaloutlook.com/view/prebiotics-is-fiber-specificity-the-key-to-increasing-the-consistency-of-prebiotic-benefits" TargetMode="External"/><Relationship Id="rId2" Type="http://schemas.openxmlformats.org/officeDocument/2006/relationships/hyperlink" Target="https://www.foodnavigator.com/Article/2023/08/17/prebiotic-blend-shows-weight-management-potential-rct" TargetMode="External"/><Relationship Id="rId1" Type="http://schemas.openxmlformats.org/officeDocument/2006/relationships/slideLayout" Target="../slideLayouts/slideLayout8.xml"/><Relationship Id="rId6" Type="http://schemas.openxmlformats.org/officeDocument/2006/relationships/hyperlink" Target="https://www.naturalproductsinsider.com/healthy-living/study-shows-prebiotics-help-ward-off-gut-issues-from-antibiotics-" TargetMode="External"/><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hyperlink" Target="https://www.foodbeverageinsider.com/food-ingredients/5-questions-friday-prebiotics-probiotics-and-postbiotics-101" TargetMode="External"/><Relationship Id="rId4" Type="http://schemas.openxmlformats.org/officeDocument/2006/relationships/hyperlink" Target="https://www.nutraingredients.com/Article/2023/09/12/Calling-all-Probiotics-Prebiotics-and-Microbiome-start-ups" TargetMode="External"/><Relationship Id="rId9" Type="http://schemas.openxmlformats.org/officeDocument/2006/relationships/image" Target="../media/image16.png"/><Relationship Id="rId14" Type="http://schemas.openxmlformats.org/officeDocument/2006/relationships/hyperlink" Target="https://www.nutritioninsight.com/news/clasado-biosciences-prebiotic-ingredient-scores-seven-novel-fsanz-substantive-claim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ahoo.com/news/probiotics-fuel-us-fuels-probiotics-100037501.html?guccounter=1"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msn.com/en-gb/health/nutrition/7-prebiotic-foods-to-add-to-your-diet-why/ar-AA1eoq5q"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menshealth.com/grooming/g45309670/best-hair-growth-serums/"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womenshealthmag.com/weight-loss/a19959160/best-healthy-snacks-for-weight-los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verydayhealth.com/diet-nutrition/new-study-reveals-top-food-sources-of-health-boosting-prebiotic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psychologytoday.com/us/blog/mood-by-microbe/202308/can-prebiotics-improve-your-mood"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eatthis.com/superfoods-for-digestion-and-healthy-gut/"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mindbodygreen.com/articles/7-prebiotic-foods-to-nourish-your-gut"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nimalwellnessmagazine.com/why-do-dogs-eat-gras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hyperlink" Target="https://www.yahoo.com/lifestyle/spicy-honey-sweet-hot-cure-153057015.html" TargetMode="External"/><Relationship Id="rId3" Type="http://schemas.openxmlformats.org/officeDocument/2006/relationships/hyperlink" Target="https://www.newsweek.com/gastroenterologist-shares-snacks-eat-stop-bloating-1828554" TargetMode="External"/><Relationship Id="rId7" Type="http://schemas.openxmlformats.org/officeDocument/2006/relationships/hyperlink" Target="https://www.msn.com/en-sg/health/medical/the-weird-correlation-between-algae-acne/ar-AA1h11G5"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hyperlink" Target="https://www.msn.com/en-au/money/markets/small-rural-businesses-getting-a-slice-of-australia-s-multi-billion-dollar-pet-food-market/ar-AA1h5cop" TargetMode="External"/><Relationship Id="rId5" Type="http://schemas.openxmlformats.org/officeDocument/2006/relationships/hyperlink" Target="https://es-us.finanzas.yahoo.com/news/gut-microbiome-research-points-positive-134700381.html" TargetMode="External"/><Relationship Id="rId4" Type="http://schemas.openxmlformats.org/officeDocument/2006/relationships/hyperlink" Target="https://www.mdpi.com/2076-2607/11/10/2407"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byrdie.com/shiseido-revitalessence-skin-glow-foundation-review-7972210" TargetMode="External"/><Relationship Id="rId2" Type="http://schemas.openxmlformats.org/officeDocument/2006/relationships/hyperlink" Target="https://fabnews.live/deeply-your-positive-new-habit/" TargetMode="External"/><Relationship Id="rId1" Type="http://schemas.openxmlformats.org/officeDocument/2006/relationships/slideLayout" Target="../slideLayouts/slideLayout8.xml"/><Relationship Id="rId5" Type="http://schemas.openxmlformats.org/officeDocument/2006/relationships/hyperlink" Target="https://dailyvanity.sg/deal/lawrence-wong-grail-launch-promo/" TargetMode="External"/><Relationship Id="rId4" Type="http://schemas.openxmlformats.org/officeDocument/2006/relationships/hyperlink" Target="https://www.petage.com/a-better-treat-pet-brand-focuses-on-health-transparency-quality-ingredi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90D-1B37-ABA1-D9B4-C835B5043CE7}"/>
              </a:ext>
            </a:extLst>
          </p:cNvPr>
          <p:cNvPicPr>
            <a:picLocks noChangeAspect="1"/>
          </p:cNvPicPr>
          <p:nvPr/>
        </p:nvPicPr>
        <p:blipFill rotWithShape="1">
          <a:blip r:embed="rId3">
            <a:extLst>
              <a:ext uri="{28A0092B-C50C-407E-A947-70E740481C1C}">
                <a14:useLocalDpi xmlns:a14="http://schemas.microsoft.com/office/drawing/2010/main" val="0"/>
              </a:ext>
            </a:extLst>
          </a:blip>
          <a:srcRect l="9588" r="6493"/>
          <a:stretch/>
        </p:blipFill>
        <p:spPr>
          <a:xfrm rot="16200000">
            <a:off x="2634345" y="-2634344"/>
            <a:ext cx="6923310" cy="12191999"/>
          </a:xfrm>
          <a:prstGeom prst="rect">
            <a:avLst/>
          </a:prstGeom>
        </p:spPr>
      </p:pic>
      <p:sp>
        <p:nvSpPr>
          <p:cNvPr id="4" name="Rectangle 3">
            <a:extLst>
              <a:ext uri="{FF2B5EF4-FFF2-40B4-BE49-F238E27FC236}">
                <a16:creationId xmlns:a16="http://schemas.microsoft.com/office/drawing/2014/main" id="{C6608FEE-495E-E8C6-46E9-0511D121E27F}"/>
              </a:ext>
            </a:extLst>
          </p:cNvPr>
          <p:cNvSpPr/>
          <p:nvPr/>
        </p:nvSpPr>
        <p:spPr>
          <a:xfrm>
            <a:off x="21444"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p:cNvGrpSpPr/>
          <p:nvPr/>
        </p:nvGrpSpPr>
        <p:grpSpPr>
          <a:xfrm>
            <a:off x="-1246016" y="32655"/>
            <a:ext cx="13419620" cy="6858000"/>
            <a:chOff x="-1227620" y="0"/>
            <a:chExt cx="13419620" cy="6858000"/>
          </a:xfrm>
        </p:grpSpPr>
        <p:cxnSp>
          <p:nvCxnSpPr>
            <p:cNvPr id="7" name="Straight Connector 6"/>
            <p:cNvCxnSpPr>
              <a:cxnSpLocks/>
            </p:cNvCxnSpPr>
            <p:nvPr/>
          </p:nvCxnSpPr>
          <p:spPr>
            <a:xfrm>
              <a:off x="-122762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0" y="2926786"/>
              <a:ext cx="119692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753582" y="2926786"/>
              <a:ext cx="3438418"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4356C9B-5545-4A4D-968E-FF1B09376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924" y="877271"/>
            <a:ext cx="3345095" cy="1739006"/>
          </a:xfrm>
          <a:prstGeom prst="rect">
            <a:avLst/>
          </a:prstGeom>
        </p:spPr>
      </p:pic>
      <p:sp>
        <p:nvSpPr>
          <p:cNvPr id="13" name="TextBox 12">
            <a:extLst>
              <a:ext uri="{FF2B5EF4-FFF2-40B4-BE49-F238E27FC236}">
                <a16:creationId xmlns:a16="http://schemas.microsoft.com/office/drawing/2014/main" id="{D32613FD-40E7-3B48-99F2-B6F57F4DF195}"/>
              </a:ext>
            </a:extLst>
          </p:cNvPr>
          <p:cNvSpPr txBox="1"/>
          <p:nvPr/>
        </p:nvSpPr>
        <p:spPr>
          <a:xfrm>
            <a:off x="1196925" y="2642927"/>
            <a:ext cx="7669087" cy="1015663"/>
          </a:xfrm>
          <a:prstGeom prst="rect">
            <a:avLst/>
          </a:prstGeom>
          <a:noFill/>
        </p:spPr>
        <p:txBody>
          <a:bodyPr wrap="none" rtlCol="0">
            <a:spAutoFit/>
          </a:bodyPr>
          <a:lstStyle/>
          <a:p>
            <a:r>
              <a:rPr lang="en-ID" sz="6000" dirty="0">
                <a:solidFill>
                  <a:srgbClr val="074D42"/>
                </a:solidFill>
                <a:latin typeface="Arial" panose="020B0604020202020204" pitchFamily="34" charset="0"/>
                <a:cs typeface="Arial" panose="020B0604020202020204" pitchFamily="34" charset="0"/>
              </a:rPr>
              <a:t>Media Insights Report</a:t>
            </a:r>
            <a:endParaRPr lang="en-US" sz="6000" dirty="0">
              <a:solidFill>
                <a:srgbClr val="074D4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AF31EB8-400D-804F-B8BA-412DB83E7F74}"/>
              </a:ext>
            </a:extLst>
          </p:cNvPr>
          <p:cNvSpPr txBox="1"/>
          <p:nvPr/>
        </p:nvSpPr>
        <p:spPr>
          <a:xfrm>
            <a:off x="1288366" y="3606338"/>
            <a:ext cx="1635384" cy="461665"/>
          </a:xfrm>
          <a:prstGeom prst="rect">
            <a:avLst/>
          </a:prstGeom>
          <a:noFill/>
        </p:spPr>
        <p:txBody>
          <a:bodyPr wrap="none" lIns="91440" tIns="45720" rIns="91440" bIns="45720" rtlCol="0" anchor="t">
            <a:spAutoFit/>
          </a:bodyPr>
          <a:lstStyle/>
          <a:p>
            <a:r>
              <a:rPr lang="en-ID" sz="2400" b="1" spc="300" dirty="0">
                <a:solidFill>
                  <a:srgbClr val="074D42"/>
                </a:solidFill>
                <a:latin typeface="Arial" panose="020B0604020202020204" pitchFamily="34" charset="0"/>
                <a:cs typeface="Arial" panose="020B0604020202020204" pitchFamily="34" charset="0"/>
              </a:rPr>
              <a:t>Q3 2023</a:t>
            </a:r>
            <a:endParaRPr lang="en-US" sz="2400" b="1" spc="300" dirty="0">
              <a:solidFill>
                <a:srgbClr val="074D4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A99F9F6-2BF7-4D25-1625-371567E09FBA}"/>
              </a:ext>
            </a:extLst>
          </p:cNvPr>
          <p:cNvGrpSpPr/>
          <p:nvPr/>
        </p:nvGrpSpPr>
        <p:grpSpPr>
          <a:xfrm>
            <a:off x="-1144416" y="185055"/>
            <a:ext cx="13419620" cy="6858000"/>
            <a:chOff x="-1227620" y="0"/>
            <a:chExt cx="13419620" cy="6858000"/>
          </a:xfrm>
        </p:grpSpPr>
        <p:cxnSp>
          <p:nvCxnSpPr>
            <p:cNvPr id="5" name="Straight Connector 4">
              <a:extLst>
                <a:ext uri="{FF2B5EF4-FFF2-40B4-BE49-F238E27FC236}">
                  <a16:creationId xmlns:a16="http://schemas.microsoft.com/office/drawing/2014/main" id="{CCD910E1-9DBE-685D-768E-2744D46C7B44}"/>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3025EF2-6AE1-FC9F-ABAD-3962F5E44DE4}"/>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54F20E-9CD5-C1A5-7F59-FF720C8F0B00}"/>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AC9B8A-0EC8-4A8B-E0A7-DD6B8A32E2D3}"/>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EF8BFB-CDFB-B993-D802-2F70F876947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ED9385-0490-D7F0-D852-B2252B904378}"/>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49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14526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4597990"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Trade Coverage</a:t>
            </a:r>
          </a:p>
        </p:txBody>
      </p:sp>
      <p:pic>
        <p:nvPicPr>
          <p:cNvPr id="11" name="Picture 10" descr="A person holding a phone and a plate of food&#10;&#10;Description automatically generated">
            <a:hlinkClick r:id="rId2"/>
            <a:extLst>
              <a:ext uri="{FF2B5EF4-FFF2-40B4-BE49-F238E27FC236}">
                <a16:creationId xmlns:a16="http://schemas.microsoft.com/office/drawing/2014/main" id="{92AACE89-B067-7B9F-2CCD-6A479467C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019" y="4306289"/>
            <a:ext cx="2931963" cy="1974724"/>
          </a:xfrm>
          <a:prstGeom prst="rect">
            <a:avLst/>
          </a:prstGeom>
        </p:spPr>
      </p:pic>
      <p:pic>
        <p:nvPicPr>
          <p:cNvPr id="18" name="Picture 17" descr="A screenshot of a cell phone&#10;&#10;Description automatically generated">
            <a:hlinkClick r:id="rId4"/>
            <a:extLst>
              <a:ext uri="{FF2B5EF4-FFF2-40B4-BE49-F238E27FC236}">
                <a16:creationId xmlns:a16="http://schemas.microsoft.com/office/drawing/2014/main" id="{C43A64C2-CC39-AC44-F7A6-5A4E2CCDB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55" y="4302942"/>
            <a:ext cx="2998903" cy="1981418"/>
          </a:xfrm>
          <a:prstGeom prst="rect">
            <a:avLst/>
          </a:prstGeom>
        </p:spPr>
      </p:pic>
      <p:pic>
        <p:nvPicPr>
          <p:cNvPr id="20" name="Picture 19" descr="A person with hands on their stomach&#10;&#10;Description automatically generated">
            <a:hlinkClick r:id="rId6"/>
            <a:extLst>
              <a:ext uri="{FF2B5EF4-FFF2-40B4-BE49-F238E27FC236}">
                <a16:creationId xmlns:a16="http://schemas.microsoft.com/office/drawing/2014/main" id="{348AED4F-EA5C-D635-7703-0E588D9425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2043" y="4296249"/>
            <a:ext cx="2998902" cy="1994805"/>
          </a:xfrm>
          <a:prstGeom prst="rect">
            <a:avLst/>
          </a:prstGeom>
        </p:spPr>
      </p:pic>
      <p:pic>
        <p:nvPicPr>
          <p:cNvPr id="4" name="Picture 3" descr="A screenshot of a cell phone&#10;&#10;Description automatically generated">
            <a:hlinkClick r:id="rId8"/>
            <a:extLst>
              <a:ext uri="{FF2B5EF4-FFF2-40B4-BE49-F238E27FC236}">
                <a16:creationId xmlns:a16="http://schemas.microsoft.com/office/drawing/2014/main" id="{77186C6A-A0D4-CA5B-B14B-2D505734CB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722" y="1733386"/>
            <a:ext cx="2851635" cy="2209013"/>
          </a:xfrm>
          <a:prstGeom prst="rect">
            <a:avLst/>
          </a:prstGeom>
        </p:spPr>
      </p:pic>
      <p:pic>
        <p:nvPicPr>
          <p:cNvPr id="8" name="Picture 7" descr="A group of food on a table&#10;&#10;Description automatically generated">
            <a:hlinkClick r:id="rId10"/>
            <a:extLst>
              <a:ext uri="{FF2B5EF4-FFF2-40B4-BE49-F238E27FC236}">
                <a16:creationId xmlns:a16="http://schemas.microsoft.com/office/drawing/2014/main" id="{13B619FC-1A52-C29B-6183-CED678023A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87534" y="1803672"/>
            <a:ext cx="2731144" cy="2068440"/>
          </a:xfrm>
          <a:prstGeom prst="rect">
            <a:avLst/>
          </a:prstGeom>
        </p:spPr>
      </p:pic>
      <p:pic>
        <p:nvPicPr>
          <p:cNvPr id="15" name="Picture 14" descr="A group of people looking at a large intestine&#10;&#10;Description automatically generated">
            <a:hlinkClick r:id="rId12"/>
            <a:extLst>
              <a:ext uri="{FF2B5EF4-FFF2-40B4-BE49-F238E27FC236}">
                <a16:creationId xmlns:a16="http://schemas.microsoft.com/office/drawing/2014/main" id="{B465A2D1-B1DF-5A21-8C83-4DD8CE7737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39855" y="1736733"/>
            <a:ext cx="2824859" cy="2202319"/>
          </a:xfrm>
          <a:prstGeom prst="rect">
            <a:avLst/>
          </a:prstGeom>
        </p:spPr>
      </p:pic>
      <p:pic>
        <p:nvPicPr>
          <p:cNvPr id="24" name="Picture 23" descr="A jar of white powder&#10;&#10;Description automatically generated">
            <a:hlinkClick r:id="rId14"/>
            <a:extLst>
              <a:ext uri="{FF2B5EF4-FFF2-40B4-BE49-F238E27FC236}">
                <a16:creationId xmlns:a16="http://schemas.microsoft.com/office/drawing/2014/main" id="{41BAAFB5-FCBA-3D7A-450E-45CB5CA8D0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5890" y="1746774"/>
            <a:ext cx="2791389" cy="2182237"/>
          </a:xfrm>
          <a:prstGeom prst="rect">
            <a:avLst/>
          </a:prstGeom>
        </p:spPr>
      </p:pic>
    </p:spTree>
    <p:extLst>
      <p:ext uri="{BB962C8B-B14F-4D97-AF65-F5344CB8AC3E}">
        <p14:creationId xmlns:p14="http://schemas.microsoft.com/office/powerpoint/2010/main" val="4105912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41400" y="1168373"/>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Yahoo!</a:t>
            </a:r>
          </a:p>
          <a:p>
            <a:r>
              <a:rPr lang="en-US" sz="3200" dirty="0">
                <a:solidFill>
                  <a:schemeClr val="tx1">
                    <a:lumMod val="75000"/>
                    <a:lumOff val="25000"/>
                  </a:schemeClr>
                </a:solidFill>
                <a:latin typeface="Arial" panose="020B0604020202020204" pitchFamily="34" charset="0"/>
                <a:cs typeface="Arial" panose="020B0604020202020204" pitchFamily="34" charset="0"/>
              </a:rPr>
              <a:t>UVM 422,951,989</a:t>
            </a:r>
          </a:p>
        </p:txBody>
      </p:sp>
      <p:sp>
        <p:nvSpPr>
          <p:cNvPr id="4" name="TextBox 3">
            <a:extLst>
              <a:ext uri="{FF2B5EF4-FFF2-40B4-BE49-F238E27FC236}">
                <a16:creationId xmlns:a16="http://schemas.microsoft.com/office/drawing/2014/main" id="{3AEB94E0-D27C-48DE-ABB7-B18FBE8BC9D8}"/>
              </a:ext>
            </a:extLst>
          </p:cNvPr>
          <p:cNvSpPr txBox="1"/>
          <p:nvPr/>
        </p:nvSpPr>
        <p:spPr>
          <a:xfrm>
            <a:off x="441399" y="2527842"/>
            <a:ext cx="5654601"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“Prebiotics and probiotics make up what is collectively called the gut microbiome. To understand what we need to know about prebiotics, we asked Stephanie Schiff, RDN, CDN, CDCES a registered dietitian and certified diabetes care and education specialist with Huntington Hospital in New York, and Melissa </a:t>
            </a:r>
            <a:r>
              <a:rPr lang="en-US" dirty="0" err="1">
                <a:latin typeface="Arial" panose="020B0604020202020204" pitchFamily="34" charset="0"/>
                <a:cs typeface="Arial" panose="020B0604020202020204" pitchFamily="34" charset="0"/>
              </a:rPr>
              <a:t>Prest</a:t>
            </a:r>
            <a:r>
              <a:rPr lang="en-US" dirty="0">
                <a:latin typeface="Arial" panose="020B0604020202020204" pitchFamily="34" charset="0"/>
                <a:cs typeface="Arial" panose="020B0604020202020204" pitchFamily="34" charset="0"/>
              </a:rPr>
              <a:t>, DCN, RDN a spokesperson for the Academy of Nutrition and Dietetics.”</a:t>
            </a:r>
          </a:p>
        </p:txBody>
      </p:sp>
      <p:pic>
        <p:nvPicPr>
          <p:cNvPr id="8" name="Picture 7">
            <a:hlinkClick r:id="rId2"/>
            <a:extLst>
              <a:ext uri="{FF2B5EF4-FFF2-40B4-BE49-F238E27FC236}">
                <a16:creationId xmlns:a16="http://schemas.microsoft.com/office/drawing/2014/main" id="{31DFC21F-151A-DAB7-CA02-7843978A32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8894" y="1621481"/>
            <a:ext cx="4685208" cy="3406516"/>
          </a:xfrm>
          <a:prstGeom prst="rect">
            <a:avLst/>
          </a:prstGeom>
        </p:spPr>
      </p:pic>
    </p:spTree>
    <p:extLst>
      <p:ext uri="{BB962C8B-B14F-4D97-AF65-F5344CB8AC3E}">
        <p14:creationId xmlns:p14="http://schemas.microsoft.com/office/powerpoint/2010/main" val="129157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815263" y="694588"/>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MSN (UK)</a:t>
            </a:r>
          </a:p>
          <a:p>
            <a:r>
              <a:rPr lang="en-US" sz="3200" dirty="0">
                <a:solidFill>
                  <a:schemeClr val="tx1">
                    <a:lumMod val="75000"/>
                    <a:lumOff val="25000"/>
                  </a:schemeClr>
                </a:solidFill>
                <a:latin typeface="Arial" panose="020B0604020202020204" pitchFamily="34" charset="0"/>
                <a:cs typeface="Arial" panose="020B0604020202020204" pitchFamily="34" charset="0"/>
              </a:rPr>
              <a:t>UVM 142,877,153</a:t>
            </a:r>
          </a:p>
        </p:txBody>
      </p:sp>
      <p:sp>
        <p:nvSpPr>
          <p:cNvPr id="4" name="TextBox 3">
            <a:extLst>
              <a:ext uri="{FF2B5EF4-FFF2-40B4-BE49-F238E27FC236}">
                <a16:creationId xmlns:a16="http://schemas.microsoft.com/office/drawing/2014/main" id="{3AEB94E0-D27C-48DE-ABB7-B18FBE8BC9D8}"/>
              </a:ext>
            </a:extLst>
          </p:cNvPr>
          <p:cNvSpPr txBox="1"/>
          <p:nvPr/>
        </p:nvSpPr>
        <p:spPr>
          <a:xfrm>
            <a:off x="5620654" y="2064521"/>
            <a:ext cx="6452526"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“Sure, your probiotic game is strong: you ferment your own sauerkraut, you down kombucha shots like they’re going out of fashion and there </a:t>
            </a:r>
            <a:r>
              <a:rPr lang="en-US" dirty="0" err="1">
                <a:latin typeface="Arial" panose="020B0604020202020204" pitchFamily="34" charset="0"/>
                <a:cs typeface="Arial" panose="020B0604020202020204" pitchFamily="34" charset="0"/>
              </a:rPr>
              <a:t>ain't</a:t>
            </a:r>
            <a:r>
              <a:rPr lang="en-US" dirty="0">
                <a:latin typeface="Arial" panose="020B0604020202020204" pitchFamily="34" charset="0"/>
                <a:cs typeface="Arial" panose="020B0604020202020204" pitchFamily="34" charset="0"/>
              </a:rPr>
              <a:t> much you won't sprinkle with kefir.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There’s no doubting the good bacteria are booming in your gut, boosting your body’s immunity, weight loss efforts and even mental health. But here’s the big question: are you feeding those guys? Without prebiotics, probably not. And this is where gut health gets really interesting. "I never want to wear any other shoes" - M.A”</a:t>
            </a:r>
          </a:p>
        </p:txBody>
      </p:sp>
      <p:pic>
        <p:nvPicPr>
          <p:cNvPr id="5" name="Picture 4">
            <a:hlinkClick r:id="rId2"/>
            <a:extLst>
              <a:ext uri="{FF2B5EF4-FFF2-40B4-BE49-F238E27FC236}">
                <a16:creationId xmlns:a16="http://schemas.microsoft.com/office/drawing/2014/main" id="{998C5454-53B8-EA7D-9E7F-3B2DE1B3F6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2658" y="1650023"/>
            <a:ext cx="4906231" cy="3557954"/>
          </a:xfrm>
          <a:prstGeom prst="rect">
            <a:avLst/>
          </a:prstGeom>
        </p:spPr>
      </p:pic>
    </p:spTree>
    <p:extLst>
      <p:ext uri="{BB962C8B-B14F-4D97-AF65-F5344CB8AC3E}">
        <p14:creationId xmlns:p14="http://schemas.microsoft.com/office/powerpoint/2010/main" val="128282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962845"/>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Men’s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26,818,822</a:t>
            </a:r>
          </a:p>
        </p:txBody>
      </p:sp>
      <p:sp>
        <p:nvSpPr>
          <p:cNvPr id="5" name="TextBox 4">
            <a:extLst>
              <a:ext uri="{FF2B5EF4-FFF2-40B4-BE49-F238E27FC236}">
                <a16:creationId xmlns:a16="http://schemas.microsoft.com/office/drawing/2014/main" id="{3AA6B7B3-BB80-41E2-B89E-243AD6FC18BE}"/>
              </a:ext>
            </a:extLst>
          </p:cNvPr>
          <p:cNvSpPr txBox="1"/>
          <p:nvPr/>
        </p:nvSpPr>
        <p:spPr>
          <a:xfrm>
            <a:off x="240324" y="2356310"/>
            <a:ext cx="5298547"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healthy scalp is the key to healthy hair, especially when you're trying to promote new growth. This targeted treatment targets both the hair follicle stem cells and dermal papilla cells, which plays the main role in the regulation of hair growth. At the same time, the prebiotics and probiotics that are infused into the formula help repopulate the scalp’s all-important microbiome, helping hair transition to the anagen phase, which reduces shedding and encourages thicker growth.</a:t>
            </a:r>
          </a:p>
        </p:txBody>
      </p:sp>
      <p:pic>
        <p:nvPicPr>
          <p:cNvPr id="4" name="Picture 3">
            <a:hlinkClick r:id="rId2"/>
            <a:extLst>
              <a:ext uri="{FF2B5EF4-FFF2-40B4-BE49-F238E27FC236}">
                <a16:creationId xmlns:a16="http://schemas.microsoft.com/office/drawing/2014/main" id="{8C002A1F-9878-C4D1-586C-E0341CBA53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5865" y="1391518"/>
            <a:ext cx="5035925" cy="4074964"/>
          </a:xfrm>
          <a:prstGeom prst="rect">
            <a:avLst/>
          </a:prstGeom>
        </p:spPr>
      </p:pic>
    </p:spTree>
    <p:extLst>
      <p:ext uri="{BB962C8B-B14F-4D97-AF65-F5344CB8AC3E}">
        <p14:creationId xmlns:p14="http://schemas.microsoft.com/office/powerpoint/2010/main" val="3816111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194910" y="1005008"/>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Women’s Health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25,085,933</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194910" y="2328447"/>
            <a:ext cx="5506771"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You may have heard of chia seeds having loads of omega-3s, which can help support brain and heart health and reduce inflammation. And thanks to their high fiber and protein content, also keep you full for longer, therefore making them the perfect grab and go snack for weight loss, says </a:t>
            </a:r>
            <a:r>
              <a:rPr lang="en-US" dirty="0" err="1">
                <a:latin typeface="Arial" panose="020B0604020202020204" pitchFamily="34" charset="0"/>
                <a:cs typeface="Arial" panose="020B0604020202020204" pitchFamily="34" charset="0"/>
              </a:rPr>
              <a:t>Ehsani</a:t>
            </a:r>
            <a:r>
              <a:rPr lang="en-US" dirty="0">
                <a:latin typeface="Arial" panose="020B0604020202020204" pitchFamily="34" charset="0"/>
                <a:cs typeface="Arial" panose="020B0604020202020204" pitchFamily="34" charset="0"/>
              </a:rPr>
              <a:t>. “These squeeze packets are also pre-portioned, so making it handy to just stick to one portion at a time,” she adds.</a:t>
            </a:r>
          </a:p>
        </p:txBody>
      </p:sp>
      <p:pic>
        <p:nvPicPr>
          <p:cNvPr id="5" name="Picture 4">
            <a:hlinkClick r:id="rId2"/>
            <a:extLst>
              <a:ext uri="{FF2B5EF4-FFF2-40B4-BE49-F238E27FC236}">
                <a16:creationId xmlns:a16="http://schemas.microsoft.com/office/drawing/2014/main" id="{7294F6FE-69FE-A6D5-255D-FD6ABEF677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2559" y="1452189"/>
            <a:ext cx="4837512" cy="3953621"/>
          </a:xfrm>
          <a:prstGeom prst="rect">
            <a:avLst/>
          </a:prstGeom>
        </p:spPr>
      </p:pic>
    </p:spTree>
    <p:extLst>
      <p:ext uri="{BB962C8B-B14F-4D97-AF65-F5344CB8AC3E}">
        <p14:creationId xmlns:p14="http://schemas.microsoft.com/office/powerpoint/2010/main" val="3174588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8D979EDB-92D1-B06C-E342-7E68227EEB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0195" y="1533779"/>
            <a:ext cx="4933405" cy="3790441"/>
          </a:xfrm>
          <a:prstGeom prst="rect">
            <a:avLst/>
          </a:prstGeom>
        </p:spPr>
      </p:pic>
      <p:sp>
        <p:nvSpPr>
          <p:cNvPr id="8" name="Rectangle 3">
            <a:extLst>
              <a:ext uri="{FF2B5EF4-FFF2-40B4-BE49-F238E27FC236}">
                <a16:creationId xmlns:a16="http://schemas.microsoft.com/office/drawing/2014/main" id="{F2AACD75-4725-C380-481D-A339F6238624}"/>
              </a:ext>
            </a:extLst>
          </p:cNvPr>
          <p:cNvSpPr>
            <a:spLocks noChangeArrowheads="1"/>
          </p:cNvSpPr>
          <p:nvPr/>
        </p:nvSpPr>
        <p:spPr bwMode="auto">
          <a:xfrm>
            <a:off x="240323" y="2196341"/>
            <a:ext cx="600678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ea typeface="Lato" panose="020F0502020204030203" pitchFamily="34" charset="0"/>
                <a:cs typeface="Arial" panose="020B0604020202020204" pitchFamily="34" charset="0"/>
              </a:rPr>
              <a:t>If you’re trying to eat a diet that can build and support a healthy gut microbiome, finding which foods contain the right microorganisms and nutrients (probiotics and prebiotics) and in the recommended amounts can be tricky.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Lato" panose="020F0502020204030203"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ea typeface="Lato" panose="020F0502020204030203" pitchFamily="34" charset="0"/>
                <a:cs typeface="Arial" panose="020B0604020202020204" pitchFamily="34" charset="0"/>
              </a:rPr>
              <a:t>Good news: Research presented at Nutrition 2023, the annual meeting of the American Society of Nutrition, performs a lot of the heavy lifting by revealing the foods with the highest amounts of prebiotics.</a:t>
            </a:r>
          </a:p>
        </p:txBody>
      </p:sp>
      <p:sp>
        <p:nvSpPr>
          <p:cNvPr id="7" name="TextBox 6">
            <a:extLst>
              <a:ext uri="{FF2B5EF4-FFF2-40B4-BE49-F238E27FC236}">
                <a16:creationId xmlns:a16="http://schemas.microsoft.com/office/drawing/2014/main" id="{3883B472-35A1-FE98-7C38-1797253700A7}"/>
              </a:ext>
            </a:extLst>
          </p:cNvPr>
          <p:cNvSpPr txBox="1"/>
          <p:nvPr/>
        </p:nvSpPr>
        <p:spPr>
          <a:xfrm flipH="1">
            <a:off x="240323" y="872902"/>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Everyday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14,495,072</a:t>
            </a:r>
          </a:p>
        </p:txBody>
      </p:sp>
    </p:spTree>
    <p:extLst>
      <p:ext uri="{BB962C8B-B14F-4D97-AF65-F5344CB8AC3E}">
        <p14:creationId xmlns:p14="http://schemas.microsoft.com/office/powerpoint/2010/main" val="321029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812077" y="872811"/>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Psychology Today</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14,551,046</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5812077" y="2117962"/>
            <a:ext cx="5994981"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notion that the gut and the brain are somehow connected has presented psychiatry with a new paradigm: Gut microbes may, directly or indirectly, cause or prevent anxiety and depression. This begs the question: As well as treating the mind, should we also be treating the gut?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basic thesis of the gut–brain axis is that our gut can become unbalanced, with a few unsavory bacteria dominating the mix. This imbalance can lead to a “leaky gut,” allowing toxins and bacteria to enter the bloodstream. From there, they are pumped to every organ in the body, including the brain.</a:t>
            </a:r>
          </a:p>
        </p:txBody>
      </p:sp>
      <p:pic>
        <p:nvPicPr>
          <p:cNvPr id="5" name="Picture 4">
            <a:hlinkClick r:id="rId2"/>
            <a:extLst>
              <a:ext uri="{FF2B5EF4-FFF2-40B4-BE49-F238E27FC236}">
                <a16:creationId xmlns:a16="http://schemas.microsoft.com/office/drawing/2014/main" id="{BA03F38F-DBE2-B393-4FCA-D49C6239B9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7341" y="1207059"/>
            <a:ext cx="4925067" cy="3778300"/>
          </a:xfrm>
          <a:prstGeom prst="rect">
            <a:avLst/>
          </a:prstGeom>
        </p:spPr>
      </p:pic>
    </p:spTree>
    <p:extLst>
      <p:ext uri="{BB962C8B-B14F-4D97-AF65-F5344CB8AC3E}">
        <p14:creationId xmlns:p14="http://schemas.microsoft.com/office/powerpoint/2010/main" val="3224208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815277" y="1423030"/>
            <a:ext cx="555024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Eat This, Not That</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9,195,905</a:t>
            </a:r>
          </a:p>
        </p:txBody>
      </p:sp>
      <p:sp>
        <p:nvSpPr>
          <p:cNvPr id="5" name="TextBox 4">
            <a:extLst>
              <a:ext uri="{FF2B5EF4-FFF2-40B4-BE49-F238E27FC236}">
                <a16:creationId xmlns:a16="http://schemas.microsoft.com/office/drawing/2014/main" id="{CBF7619D-25E6-48BF-9E33-F42ACD1702E7}"/>
              </a:ext>
            </a:extLst>
          </p:cNvPr>
          <p:cNvSpPr txBox="1"/>
          <p:nvPr/>
        </p:nvSpPr>
        <p:spPr>
          <a:xfrm>
            <a:off x="630793" y="2746469"/>
            <a:ext cx="5734730"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Like many fruits, bananas are a source of fiber, which is a superfood nutrient that can help support digestion and healthy gut microbiota through regular bowel movements. And if you are a fan of a slightly underripe banana (aka those that have a slightly green peel), know that you are getting a boost of prebiotic fiber when you nosh on this fruit choice. Prebiotics act as "fuel" for the probiotic bacteria, helping support your microbiota health in an important way.</a:t>
            </a:r>
          </a:p>
        </p:txBody>
      </p:sp>
      <p:pic>
        <p:nvPicPr>
          <p:cNvPr id="4" name="Picture 3">
            <a:hlinkClick r:id="rId2"/>
            <a:extLst>
              <a:ext uri="{FF2B5EF4-FFF2-40B4-BE49-F238E27FC236}">
                <a16:creationId xmlns:a16="http://schemas.microsoft.com/office/drawing/2014/main" id="{7E3FE9DD-3A86-E712-737C-2F3BF4DAAA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7010" y="1552453"/>
            <a:ext cx="4874197" cy="3635192"/>
          </a:xfrm>
          <a:prstGeom prst="rect">
            <a:avLst/>
          </a:prstGeom>
        </p:spPr>
      </p:pic>
    </p:spTree>
    <p:extLst>
      <p:ext uri="{BB962C8B-B14F-4D97-AF65-F5344CB8AC3E}">
        <p14:creationId xmlns:p14="http://schemas.microsoft.com/office/powerpoint/2010/main" val="784516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815277" y="1423030"/>
            <a:ext cx="55502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MindBodyGreen</a:t>
            </a:r>
            <a:endParaRPr kumimoji="0" lang="en-US" sz="5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UVM 7,645,365</a:t>
            </a:r>
          </a:p>
        </p:txBody>
      </p:sp>
      <p:sp>
        <p:nvSpPr>
          <p:cNvPr id="5" name="TextBox 4">
            <a:extLst>
              <a:ext uri="{FF2B5EF4-FFF2-40B4-BE49-F238E27FC236}">
                <a16:creationId xmlns:a16="http://schemas.microsoft.com/office/drawing/2014/main" id="{CBF7619D-25E6-48BF-9E33-F42ACD1702E7}"/>
              </a:ext>
            </a:extLst>
          </p:cNvPr>
          <p:cNvSpPr txBox="1"/>
          <p:nvPr/>
        </p:nvSpPr>
        <p:spPr>
          <a:xfrm>
            <a:off x="630793" y="2746469"/>
            <a:ext cx="573473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the booming recognition of all things gut health, words like probiotics, prebiotics, synbiotics, and postbiotics (oh boy!) are thrown around like we all have an advanced degree in microbiology. And while we may recognize words ending in biotics as relating to the gut microbiome, each one is distinctly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We're going to dive into what you need to know about prebiotics and the foods that contain the highest amount of these beneficial fibers.”</a:t>
            </a:r>
          </a:p>
        </p:txBody>
      </p:sp>
      <p:pic>
        <p:nvPicPr>
          <p:cNvPr id="4" name="Picture 3">
            <a:hlinkClick r:id="rId2"/>
            <a:extLst>
              <a:ext uri="{FF2B5EF4-FFF2-40B4-BE49-F238E27FC236}">
                <a16:creationId xmlns:a16="http://schemas.microsoft.com/office/drawing/2014/main" id="{7E3FE9DD-3A86-E712-737C-2F3BF4DAAA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7010" y="1430791"/>
            <a:ext cx="4874197" cy="3878517"/>
          </a:xfrm>
          <a:prstGeom prst="rect">
            <a:avLst/>
          </a:prstGeom>
        </p:spPr>
      </p:pic>
    </p:spTree>
    <p:extLst>
      <p:ext uri="{BB962C8B-B14F-4D97-AF65-F5344CB8AC3E}">
        <p14:creationId xmlns:p14="http://schemas.microsoft.com/office/powerpoint/2010/main" val="3403050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550142" y="1034733"/>
            <a:ext cx="5461386" cy="1323439"/>
          </a:xfrm>
          <a:prstGeom prst="rect">
            <a:avLst/>
          </a:prstGeom>
          <a:noFill/>
        </p:spPr>
        <p:txBody>
          <a:bodyPr wrap="square" rtlCol="0">
            <a:spAutoFit/>
          </a:bodyPr>
          <a:lstStyle/>
          <a:p>
            <a:r>
              <a:rPr lang="en-US" sz="4800" dirty="0" err="1">
                <a:solidFill>
                  <a:schemeClr val="tx1">
                    <a:lumMod val="75000"/>
                    <a:lumOff val="25000"/>
                  </a:schemeClr>
                </a:solidFill>
                <a:latin typeface="Arial" panose="020B0604020202020204" pitchFamily="34" charset="0"/>
                <a:cs typeface="Arial" panose="020B0604020202020204" pitchFamily="34" charset="0"/>
              </a:rPr>
              <a:t>PetHelpful</a:t>
            </a:r>
            <a:endParaRPr lang="en-US" sz="48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4,513,727</a:t>
            </a:r>
          </a:p>
        </p:txBody>
      </p:sp>
      <p:sp>
        <p:nvSpPr>
          <p:cNvPr id="5" name="TextBox 4">
            <a:extLst>
              <a:ext uri="{FF2B5EF4-FFF2-40B4-BE49-F238E27FC236}">
                <a16:creationId xmlns:a16="http://schemas.microsoft.com/office/drawing/2014/main" id="{D45B1EAA-082E-4D1A-A204-330C0AA65B16}"/>
              </a:ext>
            </a:extLst>
          </p:cNvPr>
          <p:cNvSpPr txBox="1"/>
          <p:nvPr/>
        </p:nvSpPr>
        <p:spPr>
          <a:xfrm>
            <a:off x="6489983" y="2358172"/>
            <a:ext cx="5461385"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Grass can be a source of vitamins, minerals, and most importantly, fiber, so frequent grass-eating could be a sign of a nutritional deficiency.</a:t>
            </a:r>
          </a:p>
          <a:p>
            <a:r>
              <a:rPr lang="en-US" dirty="0">
                <a:latin typeface="Arial" panose="020B0604020202020204" pitchFamily="34" charset="0"/>
                <a:cs typeface="Arial" panose="020B0604020202020204" pitchFamily="34" charset="0"/>
              </a:rPr>
              <a:t>You can address nutrient deficiencies by switching to a high-fiber diet or by adding a fiber supplement such as psyllium husk powder into your dog’s food. You can also add a supplement with prebiotics and probiotics such as </a:t>
            </a:r>
            <a:r>
              <a:rPr lang="en-US" dirty="0" err="1">
                <a:latin typeface="Arial" panose="020B0604020202020204" pitchFamily="34" charset="0"/>
                <a:cs typeface="Arial" panose="020B0604020202020204" pitchFamily="34" charset="0"/>
              </a:rPr>
              <a:t>DoggyBiome</a:t>
            </a:r>
            <a:r>
              <a:rPr lang="en-US" dirty="0">
                <a:latin typeface="Arial" panose="020B0604020202020204" pitchFamily="34" charset="0"/>
                <a:cs typeface="Arial" panose="020B0604020202020204" pitchFamily="34" charset="0"/>
              </a:rPr>
              <a:t> S. </a:t>
            </a:r>
            <a:r>
              <a:rPr lang="en-US" dirty="0" err="1">
                <a:latin typeface="Arial" panose="020B0604020202020204" pitchFamily="34" charset="0"/>
                <a:cs typeface="Arial" panose="020B0604020202020204" pitchFamily="34" charset="0"/>
              </a:rPr>
              <a:t>boulardii</a:t>
            </a:r>
            <a:r>
              <a:rPr lang="en-US" dirty="0">
                <a:latin typeface="Arial" panose="020B0604020202020204" pitchFamily="34" charset="0"/>
                <a:cs typeface="Arial" panose="020B0604020202020204" pitchFamily="34" charset="0"/>
              </a:rPr>
              <a:t> + FOS Powder, which improves both gut health and immune functions. </a:t>
            </a:r>
            <a:r>
              <a:rPr lang="en-US" dirty="0" err="1">
                <a:latin typeface="Arial" panose="020B0604020202020204" pitchFamily="34" charset="0"/>
                <a:cs typeface="Arial" panose="020B0604020202020204" pitchFamily="34" charset="0"/>
              </a:rPr>
              <a:t>Fructooligosaccharides</a:t>
            </a:r>
            <a:r>
              <a:rPr lang="en-US" dirty="0">
                <a:latin typeface="Arial" panose="020B0604020202020204" pitchFamily="34" charset="0"/>
                <a:cs typeface="Arial" panose="020B0604020202020204" pitchFamily="34" charset="0"/>
              </a:rPr>
              <a:t> (FOS) are tiny soluble fibers that beneficial gut bacteria love to feed on, so this fosters a re-balancing of good bacteria in the gut.</a:t>
            </a:r>
          </a:p>
        </p:txBody>
      </p:sp>
      <p:pic>
        <p:nvPicPr>
          <p:cNvPr id="4" name="Picture 3">
            <a:hlinkClick r:id="rId2"/>
            <a:extLst>
              <a:ext uri="{FF2B5EF4-FFF2-40B4-BE49-F238E27FC236}">
                <a16:creationId xmlns:a16="http://schemas.microsoft.com/office/drawing/2014/main" id="{DC2739DE-9A09-EAC7-4DA9-829D2045BA8C}"/>
              </a:ext>
            </a:extLst>
          </p:cNvPr>
          <p:cNvPicPr>
            <a:picLocks noChangeAspect="1"/>
          </p:cNvPicPr>
          <p:nvPr/>
        </p:nvPicPr>
        <p:blipFill>
          <a:blip r:embed="rId3">
            <a:extLst>
              <a:ext uri="{28A0092B-C50C-407E-A947-70E740481C1C}">
                <a14:useLocalDpi xmlns:a14="http://schemas.microsoft.com/office/drawing/2010/main" val="0"/>
              </a:ext>
            </a:extLst>
          </a:blip>
          <a:srcRect l="2037" r="2037"/>
          <a:stretch/>
        </p:blipFill>
        <p:spPr>
          <a:xfrm>
            <a:off x="481554" y="1276815"/>
            <a:ext cx="5461385" cy="4304370"/>
          </a:xfrm>
          <a:prstGeom prst="rect">
            <a:avLst/>
          </a:prstGeom>
        </p:spPr>
      </p:pic>
    </p:spTree>
    <p:extLst>
      <p:ext uri="{BB962C8B-B14F-4D97-AF65-F5344CB8AC3E}">
        <p14:creationId xmlns:p14="http://schemas.microsoft.com/office/powerpoint/2010/main" val="1388630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flipH="1">
            <a:off x="3716123" y="1151299"/>
            <a:ext cx="3416320" cy="646331"/>
          </a:xfrm>
          <a:prstGeom prst="rect">
            <a:avLst/>
          </a:prstGeom>
          <a:noFill/>
        </p:spPr>
        <p:txBody>
          <a:bodyPr wrap="none" rtlCol="0">
            <a:spAutoFit/>
          </a:bodyPr>
          <a:lstStyle/>
          <a:p>
            <a:r>
              <a:rPr lang="en-US" sz="3600" b="1" dirty="0">
                <a:solidFill>
                  <a:srgbClr val="074D42"/>
                </a:solidFill>
                <a:latin typeface="Arial" panose="020B0604020202020204" pitchFamily="34" charset="0"/>
                <a:cs typeface="Arial" panose="020B0604020202020204" pitchFamily="34" charset="0"/>
              </a:rPr>
              <a:t>Data Summary</a:t>
            </a:r>
          </a:p>
        </p:txBody>
      </p:sp>
      <p:sp>
        <p:nvSpPr>
          <p:cNvPr id="23" name="TextBox 22"/>
          <p:cNvSpPr txBox="1"/>
          <p:nvPr/>
        </p:nvSpPr>
        <p:spPr>
          <a:xfrm>
            <a:off x="3716123" y="1995351"/>
            <a:ext cx="7649705"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Data was pulled from Muck Rack insights for the period of July 1 to September 30, 2023.</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Reports looked at traditional media and social media, with a heavy emphasis on consumer-reaching media.</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Trade coverage and new product launches are also included.</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Full text of articles may be accessed by clicking the article image on each slide.</a:t>
            </a:r>
          </a:p>
        </p:txBody>
      </p:sp>
      <p:pic>
        <p:nvPicPr>
          <p:cNvPr id="8" name="Picture Placeholder 7">
            <a:extLst>
              <a:ext uri="{FF2B5EF4-FFF2-40B4-BE49-F238E27FC236}">
                <a16:creationId xmlns:a16="http://schemas.microsoft.com/office/drawing/2014/main" id="{7C01B77F-45B8-B043-A696-0DBE11C4FC9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981" r="29981"/>
          <a:stretch>
            <a:fillRect/>
          </a:stretch>
        </p:blipFill>
        <p:spPr/>
      </p:pic>
    </p:spTree>
    <p:extLst>
      <p:ext uri="{BB962C8B-B14F-4D97-AF65-F5344CB8AC3E}">
        <p14:creationId xmlns:p14="http://schemas.microsoft.com/office/powerpoint/2010/main" val="345981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0D74BC3-7FE3-6A44-9A6D-497E9CCF9B6F}"/>
              </a:ext>
            </a:extLst>
          </p:cNvPr>
          <p:cNvPicPr>
            <a:picLocks noGrp="1" noChangeAspect="1"/>
          </p:cNvPicPr>
          <p:nvPr>
            <p:ph type="pic" sz="quarter" idx="10"/>
          </p:nvPr>
        </p:nvPicPr>
        <p:blipFill>
          <a:blip r:embed="rId2" cstate="print">
            <a:alphaModFix/>
            <a:extLst>
              <a:ext uri="{28A0092B-C50C-407E-A947-70E740481C1C}">
                <a14:useLocalDpi xmlns:a14="http://schemas.microsoft.com/office/drawing/2010/main" val="0"/>
              </a:ext>
            </a:extLst>
          </a:blip>
          <a:srcRect t="7827" b="7827"/>
          <a:stretch>
            <a:fillRect/>
          </a:stretch>
        </p:blipFill>
        <p:spPr/>
      </p:pic>
      <p:sp>
        <p:nvSpPr>
          <p:cNvPr id="14" name="Rectangle 13">
            <a:extLst>
              <a:ext uri="{FF2B5EF4-FFF2-40B4-BE49-F238E27FC236}">
                <a16:creationId xmlns:a16="http://schemas.microsoft.com/office/drawing/2014/main" id="{D454985A-E196-D511-6F6F-971663B248A3}"/>
              </a:ext>
            </a:extLst>
          </p:cNvPr>
          <p:cNvSpPr/>
          <p:nvPr/>
        </p:nvSpPr>
        <p:spPr>
          <a:xfrm>
            <a:off x="-15348" y="0"/>
            <a:ext cx="12188952"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a:off x="6207738" y="1977887"/>
            <a:ext cx="3302507" cy="830997"/>
          </a:xfrm>
          <a:prstGeom prst="rect">
            <a:avLst/>
          </a:prstGeom>
          <a:noFill/>
        </p:spPr>
        <p:txBody>
          <a:bodyPr wrap="none" rtlCol="0">
            <a:spAutoFit/>
          </a:bodyPr>
          <a:lstStyle/>
          <a:p>
            <a:r>
              <a:rPr lang="en-ID" sz="4800">
                <a:solidFill>
                  <a:schemeClr val="tx1">
                    <a:lumMod val="75000"/>
                    <a:lumOff val="25000"/>
                  </a:schemeClr>
                </a:solidFill>
                <a:latin typeface="Arial" panose="020B0604020202020204" pitchFamily="34" charset="0"/>
                <a:cs typeface="Arial" panose="020B0604020202020204" pitchFamily="34" charset="0"/>
              </a:rPr>
              <a:t>Questions?</a:t>
            </a:r>
          </a:p>
        </p:txBody>
      </p:sp>
      <p:grpSp>
        <p:nvGrpSpPr>
          <p:cNvPr id="3" name="Group 2">
            <a:extLst>
              <a:ext uri="{FF2B5EF4-FFF2-40B4-BE49-F238E27FC236}">
                <a16:creationId xmlns:a16="http://schemas.microsoft.com/office/drawing/2014/main" id="{704DF655-495A-4BEB-AC66-E7CEB147B441}"/>
              </a:ext>
            </a:extLst>
          </p:cNvPr>
          <p:cNvGrpSpPr/>
          <p:nvPr/>
        </p:nvGrpSpPr>
        <p:grpSpPr>
          <a:xfrm flipH="1">
            <a:off x="1052684" y="-620116"/>
            <a:ext cx="13419620" cy="6858000"/>
            <a:chOff x="-1227620" y="0"/>
            <a:chExt cx="13419620" cy="6858000"/>
          </a:xfrm>
        </p:grpSpPr>
        <p:cxnSp>
          <p:nvCxnSpPr>
            <p:cNvPr id="15" name="Straight Connector 14">
              <a:extLst>
                <a:ext uri="{FF2B5EF4-FFF2-40B4-BE49-F238E27FC236}">
                  <a16:creationId xmlns:a16="http://schemas.microsoft.com/office/drawing/2014/main" id="{EAC237E0-C1DC-E974-0FFD-A2C4C40FF7B0}"/>
                </a:ext>
              </a:extLst>
            </p:cNvPr>
            <p:cNvCxnSpPr>
              <a:cxnSpLocks/>
            </p:cNvCxnSpPr>
            <p:nvPr/>
          </p:nvCxnSpPr>
          <p:spPr>
            <a:xfrm>
              <a:off x="-122762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D965CA-719A-F878-1121-02A35E7763E5}"/>
                </a:ext>
              </a:extLst>
            </p:cNvPr>
            <p:cNvCxnSpPr/>
            <p:nvPr/>
          </p:nvCxnSpPr>
          <p:spPr>
            <a:xfrm>
              <a:off x="6262255" y="3963371"/>
              <a:ext cx="59297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23FD31B-AA33-F03E-FF01-1DB178582F25}"/>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35F2A2-C0F9-2351-72EA-F8676E6833C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429A1D-F429-3CBC-99BC-33308009D70E}"/>
                </a:ext>
              </a:extLst>
            </p:cNvPr>
            <p:cNvCxnSpPr>
              <a:cxnSpLocks/>
            </p:cNvCxnSpPr>
            <p:nvPr/>
          </p:nvCxnSpPr>
          <p:spPr>
            <a:xfrm>
              <a:off x="0" y="2926786"/>
              <a:ext cx="119692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0FD8A1-BCD3-4567-E851-A831CC084569}"/>
                </a:ext>
              </a:extLst>
            </p:cNvPr>
            <p:cNvCxnSpPr>
              <a:cxnSpLocks/>
            </p:cNvCxnSpPr>
            <p:nvPr/>
          </p:nvCxnSpPr>
          <p:spPr>
            <a:xfrm>
              <a:off x="8753582" y="2926786"/>
              <a:ext cx="343841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flipH="1">
            <a:off x="-133350" y="0"/>
            <a:ext cx="12325350" cy="6858000"/>
            <a:chOff x="1409700" y="533400"/>
            <a:chExt cx="12325350" cy="6858000"/>
          </a:xfrm>
        </p:grpSpPr>
        <p:cxnSp>
          <p:nvCxnSpPr>
            <p:cNvPr id="7" name="Straight Connector 6"/>
            <p:cNvCxnSpPr>
              <a:cxnSpLocks/>
            </p:cNvCxnSpPr>
            <p:nvPr/>
          </p:nvCxnSpPr>
          <p:spPr>
            <a:xfrm flipV="1">
              <a:off x="1409700" y="3962400"/>
              <a:ext cx="1758120" cy="971"/>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547757" y="3963371"/>
              <a:ext cx="7053943"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68691" y="533400"/>
              <a:ext cx="0" cy="34554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64983" y="2926786"/>
              <a:ext cx="0" cy="44646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970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2926786"/>
              <a:ext cx="6229350"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098E1AD-4A45-8542-A835-5032C7ABF2C3}"/>
              </a:ext>
            </a:extLst>
          </p:cNvPr>
          <p:cNvSpPr txBox="1"/>
          <p:nvPr/>
        </p:nvSpPr>
        <p:spPr>
          <a:xfrm>
            <a:off x="7169727" y="3251278"/>
            <a:ext cx="4296230" cy="1569660"/>
          </a:xfrm>
          <a:prstGeom prst="rect">
            <a:avLst/>
          </a:prstGeom>
          <a:noFill/>
        </p:spPr>
        <p:txBody>
          <a:bodyPr wrap="square" rtlCol="0">
            <a:spAutoFit/>
          </a:bodyPr>
          <a:lstStyle/>
          <a:p>
            <a:r>
              <a:rPr lang="en-ID" sz="2400" dirty="0">
                <a:solidFill>
                  <a:schemeClr val="tx1">
                    <a:lumMod val="75000"/>
                    <a:lumOff val="25000"/>
                  </a:schemeClr>
                </a:solidFill>
                <a:latin typeface="Arial" panose="020B0604020202020204" pitchFamily="34" charset="0"/>
                <a:cs typeface="Arial" panose="020B0604020202020204" pitchFamily="34" charset="0"/>
              </a:rPr>
              <a:t>Morgan Johnston</a:t>
            </a:r>
          </a:p>
          <a:p>
            <a:r>
              <a:rPr lang="en-ID" sz="2400" dirty="0">
                <a:solidFill>
                  <a:schemeClr val="tx1">
                    <a:lumMod val="75000"/>
                    <a:lumOff val="25000"/>
                  </a:schemeClr>
                </a:solidFill>
                <a:latin typeface="Arial" panose="020B0604020202020204" pitchFamily="34" charset="0"/>
                <a:cs typeface="Arial" panose="020B0604020202020204" pitchFamily="34" charset="0"/>
              </a:rPr>
              <a:t>Communications Director</a:t>
            </a:r>
          </a:p>
          <a:p>
            <a:r>
              <a:rPr lang="en-ID" sz="2400" dirty="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dirty="0" err="1">
                <a:solidFill>
                  <a:schemeClr val="tx1">
                    <a:lumMod val="75000"/>
                    <a:lumOff val="25000"/>
                  </a:schemeClr>
                </a:solidFill>
                <a:latin typeface="Arial" panose="020B0604020202020204" pitchFamily="34" charset="0"/>
                <a:cs typeface="Arial" panose="020B0604020202020204" pitchFamily="34" charset="0"/>
              </a:rPr>
              <a:t>morgan@itcstrategy.com</a:t>
            </a:r>
            <a:endParaRPr lang="en-ID" sz="2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715B46F-EB02-4346-B57D-C5669E0A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77" y="0"/>
            <a:ext cx="2187223" cy="1137066"/>
          </a:xfrm>
          <a:prstGeom prst="rect">
            <a:avLst/>
          </a:prstGeom>
        </p:spPr>
      </p:pic>
      <p:sp>
        <p:nvSpPr>
          <p:cNvPr id="2" name="TextBox 1">
            <a:extLst>
              <a:ext uri="{FF2B5EF4-FFF2-40B4-BE49-F238E27FC236}">
                <a16:creationId xmlns:a16="http://schemas.microsoft.com/office/drawing/2014/main" id="{7EE968CF-4893-BDB1-8419-3D63DC51CAE2}"/>
              </a:ext>
            </a:extLst>
          </p:cNvPr>
          <p:cNvSpPr txBox="1"/>
          <p:nvPr/>
        </p:nvSpPr>
        <p:spPr>
          <a:xfrm>
            <a:off x="7169727" y="4965292"/>
            <a:ext cx="4296230" cy="1569660"/>
          </a:xfrm>
          <a:prstGeom prst="rect">
            <a:avLst/>
          </a:prstGeom>
          <a:noFill/>
        </p:spPr>
        <p:txBody>
          <a:bodyPr wrap="square" rtlCol="0">
            <a:spAutoFit/>
          </a:bodyPr>
          <a:lstStyle/>
          <a:p>
            <a:r>
              <a:rPr lang="en-ID" sz="2400" dirty="0">
                <a:solidFill>
                  <a:schemeClr val="tx1">
                    <a:lumMod val="75000"/>
                    <a:lumOff val="25000"/>
                  </a:schemeClr>
                </a:solidFill>
                <a:latin typeface="Arial" panose="020B0604020202020204" pitchFamily="34" charset="0"/>
                <a:cs typeface="Arial" panose="020B0604020202020204" pitchFamily="34" charset="0"/>
              </a:rPr>
              <a:t>Tim Mizones</a:t>
            </a:r>
          </a:p>
          <a:p>
            <a:r>
              <a:rPr lang="en-ID" sz="2400" dirty="0">
                <a:solidFill>
                  <a:schemeClr val="tx1">
                    <a:lumMod val="75000"/>
                    <a:lumOff val="25000"/>
                  </a:schemeClr>
                </a:solidFill>
                <a:latin typeface="Arial" panose="020B0604020202020204" pitchFamily="34" charset="0"/>
                <a:cs typeface="Arial" panose="020B0604020202020204" pitchFamily="34" charset="0"/>
              </a:rPr>
              <a:t>Project Specialist</a:t>
            </a:r>
          </a:p>
          <a:p>
            <a:r>
              <a:rPr lang="en-ID" sz="2400" dirty="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dirty="0" err="1">
                <a:solidFill>
                  <a:schemeClr val="tx1">
                    <a:lumMod val="75000"/>
                    <a:lumOff val="25000"/>
                  </a:schemeClr>
                </a:solidFill>
                <a:latin typeface="Arial" panose="020B0604020202020204" pitchFamily="34" charset="0"/>
                <a:cs typeface="Arial" panose="020B0604020202020204" pitchFamily="34" charset="0"/>
              </a:rPr>
              <a:t>tim@itcstrategy.com</a:t>
            </a:r>
            <a:endParaRPr lang="en-ID"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60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FE0AC-625C-BB44-B837-FDFA8BD13AA0}"/>
              </a:ext>
            </a:extLst>
          </p:cNvPr>
          <p:cNvSpPr txBox="1"/>
          <p:nvPr/>
        </p:nvSpPr>
        <p:spPr>
          <a:xfrm>
            <a:off x="2464084" y="6243716"/>
            <a:ext cx="7263829" cy="307777"/>
          </a:xfrm>
          <a:prstGeom prst="rect">
            <a:avLst/>
          </a:prstGeom>
          <a:noFill/>
        </p:spPr>
        <p:txBody>
          <a:bodyPr wrap="square" rtlCol="0">
            <a:spAutoFit/>
          </a:bodyPr>
          <a:lstStyle/>
          <a:p>
            <a:pPr algn="ctr"/>
            <a:r>
              <a:rPr lang="en-US" sz="1400" dirty="0">
                <a:solidFill>
                  <a:schemeClr val="bg2">
                    <a:lumMod val="50000"/>
                  </a:schemeClr>
                </a:solidFill>
                <a:latin typeface="Arial" panose="020B0604020202020204" pitchFamily="34" charset="0"/>
                <a:cs typeface="Arial" panose="020B0604020202020204" pitchFamily="34" charset="0"/>
              </a:rPr>
              <a:t>Coverage drivers are listed on the following slides.</a:t>
            </a:r>
          </a:p>
        </p:txBody>
      </p:sp>
      <p:sp>
        <p:nvSpPr>
          <p:cNvPr id="19" name="TextBox 18">
            <a:extLst>
              <a:ext uri="{FF2B5EF4-FFF2-40B4-BE49-F238E27FC236}">
                <a16:creationId xmlns:a16="http://schemas.microsoft.com/office/drawing/2014/main" id="{57D5F1A3-9B5C-F13D-B889-F414BF424DD0}"/>
              </a:ext>
            </a:extLst>
          </p:cNvPr>
          <p:cNvSpPr txBox="1"/>
          <p:nvPr/>
        </p:nvSpPr>
        <p:spPr>
          <a:xfrm>
            <a:off x="2403475" y="10234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Articles Over Time</a:t>
            </a:r>
          </a:p>
        </p:txBody>
      </p:sp>
      <p:sp>
        <p:nvSpPr>
          <p:cNvPr id="18" name="TextBox 17">
            <a:extLst>
              <a:ext uri="{FF2B5EF4-FFF2-40B4-BE49-F238E27FC236}">
                <a16:creationId xmlns:a16="http://schemas.microsoft.com/office/drawing/2014/main" id="{B8D8013B-616D-91D6-FF00-60BE89A7C439}"/>
              </a:ext>
            </a:extLst>
          </p:cNvPr>
          <p:cNvSpPr txBox="1"/>
          <p:nvPr/>
        </p:nvSpPr>
        <p:spPr>
          <a:xfrm>
            <a:off x="8359775" y="118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Unique Outlets</a:t>
            </a:r>
            <a:endParaRPr lang="en-US" dirty="0">
              <a:latin typeface="Arial" panose="020B0604020202020204" pitchFamily="34" charset="0"/>
              <a:ea typeface="Lato"/>
              <a:cs typeface="Arial" panose="020B0604020202020204" pitchFamily="34" charset="0"/>
            </a:endParaRPr>
          </a:p>
        </p:txBody>
      </p:sp>
      <p:grpSp>
        <p:nvGrpSpPr>
          <p:cNvPr id="14" name="Group 13">
            <a:extLst>
              <a:ext uri="{FF2B5EF4-FFF2-40B4-BE49-F238E27FC236}">
                <a16:creationId xmlns:a16="http://schemas.microsoft.com/office/drawing/2014/main" id="{78DF85E6-A4BD-F377-1957-BA99AEC09ACF}"/>
              </a:ext>
            </a:extLst>
          </p:cNvPr>
          <p:cNvGrpSpPr/>
          <p:nvPr/>
        </p:nvGrpSpPr>
        <p:grpSpPr>
          <a:xfrm>
            <a:off x="833273" y="4771132"/>
            <a:ext cx="10525454" cy="1536700"/>
            <a:chOff x="544709" y="4771132"/>
            <a:chExt cx="10525454" cy="1536700"/>
          </a:xfrm>
        </p:grpSpPr>
        <p:pic>
          <p:nvPicPr>
            <p:cNvPr id="7" name="Picture 6" descr="A close-up of a number&#10;&#10;Description automatically generated">
              <a:extLst>
                <a:ext uri="{FF2B5EF4-FFF2-40B4-BE49-F238E27FC236}">
                  <a16:creationId xmlns:a16="http://schemas.microsoft.com/office/drawing/2014/main" id="{3675798D-0D7E-C2F3-4A98-FDA239149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09" y="4771132"/>
              <a:ext cx="2159000" cy="1536700"/>
            </a:xfrm>
            <a:prstGeom prst="rect">
              <a:avLst/>
            </a:prstGeom>
          </p:spPr>
        </p:pic>
        <p:pic>
          <p:nvPicPr>
            <p:cNvPr id="10" name="Picture 9" descr="A white background with grey text&#10;&#10;Description automatically generated">
              <a:extLst>
                <a:ext uri="{FF2B5EF4-FFF2-40B4-BE49-F238E27FC236}">
                  <a16:creationId xmlns:a16="http://schemas.microsoft.com/office/drawing/2014/main" id="{5D3A5804-2D7D-1D75-A3FF-7968163E2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186" y="4828282"/>
              <a:ext cx="2679700" cy="1422400"/>
            </a:xfrm>
            <a:prstGeom prst="rect">
              <a:avLst/>
            </a:prstGeom>
          </p:spPr>
        </p:pic>
        <p:pic>
          <p:nvPicPr>
            <p:cNvPr id="13" name="Picture 12" descr="A close-up of a number&#10;&#10;Description automatically generated">
              <a:extLst>
                <a:ext uri="{FF2B5EF4-FFF2-40B4-BE49-F238E27FC236}">
                  <a16:creationId xmlns:a16="http://schemas.microsoft.com/office/drawing/2014/main" id="{F997F98E-E194-8336-7CDD-5AACAB66C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363" y="4771132"/>
              <a:ext cx="2463800" cy="1536700"/>
            </a:xfrm>
            <a:prstGeom prst="rect">
              <a:avLst/>
            </a:prstGeom>
          </p:spPr>
        </p:pic>
      </p:grpSp>
      <p:pic>
        <p:nvPicPr>
          <p:cNvPr id="16" name="Picture 15" descr="A graph of a graph&#10;&#10;Description automatically generated">
            <a:extLst>
              <a:ext uri="{FF2B5EF4-FFF2-40B4-BE49-F238E27FC236}">
                <a16:creationId xmlns:a16="http://schemas.microsoft.com/office/drawing/2014/main" id="{ACFD10CA-5940-2B49-551A-DF4FC4306DB0}"/>
              </a:ext>
            </a:extLst>
          </p:cNvPr>
          <p:cNvPicPr>
            <a:picLocks noChangeAspect="1"/>
          </p:cNvPicPr>
          <p:nvPr/>
        </p:nvPicPr>
        <p:blipFill rotWithShape="1">
          <a:blip r:embed="rId5">
            <a:clrChange>
              <a:clrFrom>
                <a:srgbClr val="FEAE8D"/>
              </a:clrFrom>
              <a:clrTo>
                <a:srgbClr val="FEAE8D">
                  <a:alpha val="0"/>
                </a:srgbClr>
              </a:clrTo>
            </a:clrChange>
            <a:extLst>
              <a:ext uri="{28A0092B-C50C-407E-A947-70E740481C1C}">
                <a14:useLocalDpi xmlns:a14="http://schemas.microsoft.com/office/drawing/2010/main" val="0"/>
              </a:ext>
            </a:extLst>
          </a:blip>
          <a:srcRect b="8901"/>
          <a:stretch/>
        </p:blipFill>
        <p:spPr>
          <a:xfrm>
            <a:off x="266700" y="1392786"/>
            <a:ext cx="7016750" cy="3405816"/>
          </a:xfrm>
          <a:prstGeom prst="rect">
            <a:avLst/>
          </a:prstGeom>
          <a:solidFill>
            <a:schemeClr val="accent1"/>
          </a:solidFill>
        </p:spPr>
      </p:pic>
      <p:pic>
        <p:nvPicPr>
          <p:cNvPr id="20" name="Picture 19" descr="A graph of a number of bacteria&#10;&#10;Description automatically generated with medium confidence">
            <a:extLst>
              <a:ext uri="{FF2B5EF4-FFF2-40B4-BE49-F238E27FC236}">
                <a16:creationId xmlns:a16="http://schemas.microsoft.com/office/drawing/2014/main" id="{C3A82B57-D1FE-4D7B-5767-708843F0C4EF}"/>
              </a:ext>
            </a:extLst>
          </p:cNvPr>
          <p:cNvPicPr>
            <a:picLocks noChangeAspect="1"/>
          </p:cNvPicPr>
          <p:nvPr/>
        </p:nvPicPr>
        <p:blipFill rotWithShape="1">
          <a:blip r:embed="rId6">
            <a:clrChange>
              <a:clrFrom>
                <a:srgbClr val="FEAF8D"/>
              </a:clrFrom>
              <a:clrTo>
                <a:srgbClr val="FEAF8D">
                  <a:alpha val="0"/>
                </a:srgbClr>
              </a:clrTo>
            </a:clrChang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14016"/>
          <a:stretch/>
        </p:blipFill>
        <p:spPr>
          <a:xfrm>
            <a:off x="7410163" y="1683337"/>
            <a:ext cx="4635500" cy="3144945"/>
          </a:xfrm>
          <a:prstGeom prst="rect">
            <a:avLst/>
          </a:prstGeom>
          <a:solidFill>
            <a:schemeClr val="accent4"/>
          </a:solidFill>
        </p:spPr>
      </p:pic>
    </p:spTree>
    <p:extLst>
      <p:ext uri="{BB962C8B-B14F-4D97-AF65-F5344CB8AC3E}">
        <p14:creationId xmlns:p14="http://schemas.microsoft.com/office/powerpoint/2010/main" val="337700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50557" y="2617320"/>
            <a:ext cx="2611867" cy="1446550"/>
          </a:xfrm>
          <a:prstGeom prst="rect">
            <a:avLst/>
          </a:prstGeom>
          <a:noFill/>
        </p:spPr>
        <p:txBody>
          <a:bodyPr wrap="square" rtlCol="0">
            <a:spAutoFit/>
          </a:bodyPr>
          <a:lstStyle/>
          <a:p>
            <a:pPr algn="ctr"/>
            <a:r>
              <a:rPr lang="en-US" sz="4400" b="1" dirty="0">
                <a:solidFill>
                  <a:srgbClr val="074D42"/>
                </a:solidFill>
                <a:latin typeface="Arial" panose="020B0604020202020204" pitchFamily="34" charset="0"/>
                <a:cs typeface="Arial" panose="020B0604020202020204" pitchFamily="34" charset="0"/>
              </a:rPr>
              <a:t>Trending Topics</a:t>
            </a:r>
          </a:p>
        </p:txBody>
      </p:sp>
      <p:graphicFrame>
        <p:nvGraphicFramePr>
          <p:cNvPr id="2" name="Diagram 1">
            <a:extLst>
              <a:ext uri="{FF2B5EF4-FFF2-40B4-BE49-F238E27FC236}">
                <a16:creationId xmlns:a16="http://schemas.microsoft.com/office/drawing/2014/main" id="{F8080B17-3AB3-DF45-A502-988493148BDB}"/>
              </a:ext>
            </a:extLst>
          </p:cNvPr>
          <p:cNvGraphicFramePr/>
          <p:nvPr>
            <p:extLst>
              <p:ext uri="{D42A27DB-BD31-4B8C-83A1-F6EECF244321}">
                <p14:modId xmlns:p14="http://schemas.microsoft.com/office/powerpoint/2010/main" val="2352830223"/>
              </p:ext>
            </p:extLst>
          </p:nvPr>
        </p:nvGraphicFramePr>
        <p:xfrm>
          <a:off x="3232357" y="555278"/>
          <a:ext cx="8832264" cy="57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B6F4A39-F4BA-1204-E75E-56C757AEBF19}"/>
              </a:ext>
            </a:extLst>
          </p:cNvPr>
          <p:cNvSpPr txBox="1"/>
          <p:nvPr/>
        </p:nvSpPr>
        <p:spPr>
          <a:xfrm>
            <a:off x="7743824" y="3479095"/>
            <a:ext cx="1485900"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Functional Foods &amp; Snacks</a:t>
            </a:r>
          </a:p>
        </p:txBody>
      </p:sp>
      <p:sp>
        <p:nvSpPr>
          <p:cNvPr id="5" name="TextBox 4">
            <a:extLst>
              <a:ext uri="{FF2B5EF4-FFF2-40B4-BE49-F238E27FC236}">
                <a16:creationId xmlns:a16="http://schemas.microsoft.com/office/drawing/2014/main" id="{41EDFED8-6499-847D-64C3-C31885DF1E72}"/>
              </a:ext>
            </a:extLst>
          </p:cNvPr>
          <p:cNvSpPr txBox="1"/>
          <p:nvPr/>
        </p:nvSpPr>
        <p:spPr>
          <a:xfrm>
            <a:off x="9229724" y="2755820"/>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Dietary Balance</a:t>
            </a:r>
          </a:p>
        </p:txBody>
      </p:sp>
      <p:sp>
        <p:nvSpPr>
          <p:cNvPr id="6" name="TextBox 5">
            <a:extLst>
              <a:ext uri="{FF2B5EF4-FFF2-40B4-BE49-F238E27FC236}">
                <a16:creationId xmlns:a16="http://schemas.microsoft.com/office/drawing/2014/main" id="{BADA3C87-38D9-DAEE-D420-EDAA1786F9BD}"/>
              </a:ext>
            </a:extLst>
          </p:cNvPr>
          <p:cNvSpPr txBox="1"/>
          <p:nvPr/>
        </p:nvSpPr>
        <p:spPr>
          <a:xfrm>
            <a:off x="9229724" y="4416221"/>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Digestive Health</a:t>
            </a:r>
          </a:p>
        </p:txBody>
      </p:sp>
      <p:sp>
        <p:nvSpPr>
          <p:cNvPr id="7" name="TextBox 6">
            <a:extLst>
              <a:ext uri="{FF2B5EF4-FFF2-40B4-BE49-F238E27FC236}">
                <a16:creationId xmlns:a16="http://schemas.microsoft.com/office/drawing/2014/main" id="{61D0DE98-512D-204F-1B74-ED5DB5906862}"/>
              </a:ext>
            </a:extLst>
          </p:cNvPr>
          <p:cNvSpPr txBox="1"/>
          <p:nvPr/>
        </p:nvSpPr>
        <p:spPr>
          <a:xfrm>
            <a:off x="4928606" y="4992764"/>
            <a:ext cx="1485900"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Prebiotic Types</a:t>
            </a:r>
          </a:p>
          <a:p>
            <a:endParaRPr lang="en-US" sz="16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1D79227-8830-51E5-0117-CE71C35CE00D}"/>
              </a:ext>
            </a:extLst>
          </p:cNvPr>
          <p:cNvSpPr txBox="1"/>
          <p:nvPr/>
        </p:nvSpPr>
        <p:spPr>
          <a:xfrm>
            <a:off x="6414506" y="1065551"/>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Functional Drinks</a:t>
            </a:r>
          </a:p>
        </p:txBody>
      </p:sp>
      <p:sp>
        <p:nvSpPr>
          <p:cNvPr id="9" name="TextBox 8">
            <a:extLst>
              <a:ext uri="{FF2B5EF4-FFF2-40B4-BE49-F238E27FC236}">
                <a16:creationId xmlns:a16="http://schemas.microsoft.com/office/drawing/2014/main" id="{E182DE46-2904-C69A-0FFE-6FFD8A95BDD4}"/>
              </a:ext>
            </a:extLst>
          </p:cNvPr>
          <p:cNvSpPr txBox="1"/>
          <p:nvPr/>
        </p:nvSpPr>
        <p:spPr>
          <a:xfrm>
            <a:off x="10578721" y="2103225"/>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Vegan</a:t>
            </a:r>
          </a:p>
        </p:txBody>
      </p:sp>
      <p:sp>
        <p:nvSpPr>
          <p:cNvPr id="10" name="TextBox 9">
            <a:extLst>
              <a:ext uri="{FF2B5EF4-FFF2-40B4-BE49-F238E27FC236}">
                <a16:creationId xmlns:a16="http://schemas.microsoft.com/office/drawing/2014/main" id="{713371C6-D1D2-C5B1-AEB8-921E6FCCE522}"/>
              </a:ext>
            </a:extLst>
          </p:cNvPr>
          <p:cNvSpPr txBox="1"/>
          <p:nvPr/>
        </p:nvSpPr>
        <p:spPr>
          <a:xfrm>
            <a:off x="3461511" y="2727691"/>
            <a:ext cx="1467095"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New Formats</a:t>
            </a:r>
          </a:p>
        </p:txBody>
      </p:sp>
    </p:spTree>
    <p:extLst>
      <p:ext uri="{BB962C8B-B14F-4D97-AF65-F5344CB8AC3E}">
        <p14:creationId xmlns:p14="http://schemas.microsoft.com/office/powerpoint/2010/main" val="366046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01FCF684-925B-354C-97BC-1D311429872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9565" b="10399"/>
          <a:stretch/>
        </p:blipFill>
        <p:spPr>
          <a:xfrm>
            <a:off x="605414" y="1097195"/>
            <a:ext cx="11000778" cy="5282733"/>
          </a:xfrm>
          <a:prstGeom prst="rect">
            <a:avLst/>
          </a:prstGeom>
        </p:spPr>
      </p:pic>
      <p:sp>
        <p:nvSpPr>
          <p:cNvPr id="86" name="Oval 85"/>
          <p:cNvSpPr/>
          <p:nvPr/>
        </p:nvSpPr>
        <p:spPr>
          <a:xfrm>
            <a:off x="2487952" y="2822580"/>
            <a:ext cx="841583" cy="873119"/>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Oval 86"/>
          <p:cNvSpPr/>
          <p:nvPr/>
        </p:nvSpPr>
        <p:spPr>
          <a:xfrm>
            <a:off x="5461553" y="2514135"/>
            <a:ext cx="372746" cy="384644"/>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Oval 87"/>
          <p:cNvSpPr/>
          <p:nvPr/>
        </p:nvSpPr>
        <p:spPr>
          <a:xfrm>
            <a:off x="10234081" y="5384589"/>
            <a:ext cx="230002" cy="215085"/>
          </a:xfrm>
          <a:prstGeom prst="ellipse">
            <a:avLst/>
          </a:prstGeom>
          <a:solidFill>
            <a:schemeClr val="accent3">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9" name="Oval 88"/>
          <p:cNvSpPr>
            <a:spLocks noChangeAspect="1"/>
          </p:cNvSpPr>
          <p:nvPr/>
        </p:nvSpPr>
        <p:spPr>
          <a:xfrm>
            <a:off x="7979630" y="3514628"/>
            <a:ext cx="401669" cy="401669"/>
          </a:xfrm>
          <a:prstGeom prst="ellipse">
            <a:avLst/>
          </a:prstGeom>
          <a:solidFill>
            <a:schemeClr val="accent4">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Oval 89"/>
          <p:cNvSpPr/>
          <p:nvPr/>
        </p:nvSpPr>
        <p:spPr>
          <a:xfrm rot="20473065">
            <a:off x="2575310" y="2194332"/>
            <a:ext cx="228600" cy="228600"/>
          </a:xfrm>
          <a:prstGeom prst="ellipse">
            <a:avLst/>
          </a:prstGeom>
          <a:solidFill>
            <a:schemeClr val="accent5">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91" name="Straight Arrow Connector 90"/>
          <p:cNvCxnSpPr>
            <a:cxnSpLocks/>
          </p:cNvCxnSpPr>
          <p:nvPr/>
        </p:nvCxnSpPr>
        <p:spPr>
          <a:xfrm>
            <a:off x="1828003" y="2900139"/>
            <a:ext cx="659949" cy="331569"/>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H="1" flipV="1">
            <a:off x="1512343" y="2898875"/>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70001" y="2806743"/>
            <a:ext cx="713657"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USA</a:t>
            </a:r>
          </a:p>
          <a:p>
            <a:pPr algn="ctr"/>
            <a:r>
              <a:rPr lang="en-US" sz="2000" dirty="0">
                <a:solidFill>
                  <a:schemeClr val="accent1"/>
                </a:solidFill>
                <a:latin typeface="Arial" panose="020B0604020202020204" pitchFamily="34" charset="0"/>
                <a:cs typeface="Arial" panose="020B0604020202020204" pitchFamily="34" charset="0"/>
              </a:rPr>
              <a:t>44</a:t>
            </a:r>
            <a:r>
              <a:rPr lang="id-ID" sz="2000" dirty="0">
                <a:solidFill>
                  <a:schemeClr val="accent1"/>
                </a:solidFill>
                <a:latin typeface="Arial" panose="020B0604020202020204" pitchFamily="34" charset="0"/>
                <a:cs typeface="Arial" panose="020B0604020202020204" pitchFamily="34" charset="0"/>
              </a:rPr>
              <a:t>%</a:t>
            </a:r>
          </a:p>
        </p:txBody>
      </p:sp>
      <p:sp>
        <p:nvSpPr>
          <p:cNvPr id="96" name="TextBox 95"/>
          <p:cNvSpPr txBox="1"/>
          <p:nvPr/>
        </p:nvSpPr>
        <p:spPr>
          <a:xfrm>
            <a:off x="7692229" y="4209997"/>
            <a:ext cx="768159" cy="707886"/>
          </a:xfrm>
          <a:prstGeom prst="rect">
            <a:avLst/>
          </a:prstGeom>
          <a:noFill/>
        </p:spPr>
        <p:txBody>
          <a:bodyPr wrap="none" rtlCol="0">
            <a:spAutoFit/>
          </a:bodyPr>
          <a:lstStyle/>
          <a:p>
            <a:pPr algn="ctr"/>
            <a:r>
              <a:rPr lang="id-ID" sz="2000" dirty="0">
                <a:solidFill>
                  <a:schemeClr val="accent3"/>
                </a:solidFill>
                <a:latin typeface="Arial" panose="020B0604020202020204" pitchFamily="34" charset="0"/>
                <a:cs typeface="Arial" panose="020B0604020202020204" pitchFamily="34" charset="0"/>
              </a:rPr>
              <a:t>India</a:t>
            </a:r>
          </a:p>
          <a:p>
            <a:pPr algn="ctr"/>
            <a:r>
              <a:rPr lang="en-US" sz="2000" dirty="0">
                <a:solidFill>
                  <a:schemeClr val="accent3"/>
                </a:solidFill>
                <a:latin typeface="Arial" panose="020B0604020202020204" pitchFamily="34" charset="0"/>
                <a:cs typeface="Arial" panose="020B0604020202020204" pitchFamily="34" charset="0"/>
              </a:rPr>
              <a:t>9</a:t>
            </a:r>
            <a:r>
              <a:rPr lang="id-ID" sz="2000" dirty="0">
                <a:solidFill>
                  <a:schemeClr val="accent3"/>
                </a:solidFill>
                <a:latin typeface="Arial" panose="020B0604020202020204" pitchFamily="34" charset="0"/>
                <a:cs typeface="Arial" panose="020B0604020202020204" pitchFamily="34" charset="0"/>
              </a:rPr>
              <a:t>%</a:t>
            </a:r>
          </a:p>
        </p:txBody>
      </p:sp>
      <p:cxnSp>
        <p:nvCxnSpPr>
          <p:cNvPr id="97" name="Straight Arrow Connector 96"/>
          <p:cNvCxnSpPr>
            <a:cxnSpLocks/>
            <a:endCxn id="90" idx="0"/>
          </p:cNvCxnSpPr>
          <p:nvPr/>
        </p:nvCxnSpPr>
        <p:spPr>
          <a:xfrm>
            <a:off x="1883946" y="1559740"/>
            <a:ext cx="768863" cy="640679"/>
          </a:xfrm>
          <a:prstGeom prst="straightConnector1">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a:off x="1345016" y="1558787"/>
            <a:ext cx="542960" cy="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59474" y="1095505"/>
            <a:ext cx="1083951" cy="707886"/>
          </a:xfrm>
          <a:prstGeom prst="rect">
            <a:avLst/>
          </a:prstGeom>
          <a:noFill/>
        </p:spPr>
        <p:txBody>
          <a:bodyPr wrap="none" rtlCol="0">
            <a:spAutoFit/>
          </a:bodyPr>
          <a:lstStyle/>
          <a:p>
            <a:pPr algn="ctr"/>
            <a:r>
              <a:rPr lang="en-US" sz="2000" dirty="0">
                <a:solidFill>
                  <a:schemeClr val="accent5"/>
                </a:solidFill>
                <a:latin typeface="Arial" panose="020B0604020202020204" pitchFamily="34" charset="0"/>
                <a:cs typeface="Arial" panose="020B0604020202020204" pitchFamily="34" charset="0"/>
              </a:rPr>
              <a:t>Canada</a:t>
            </a:r>
          </a:p>
          <a:p>
            <a:pPr algn="ctr"/>
            <a:r>
              <a:rPr lang="en-US" sz="2000" dirty="0">
                <a:solidFill>
                  <a:schemeClr val="accent5"/>
                </a:solidFill>
                <a:latin typeface="Arial" panose="020B0604020202020204" pitchFamily="34" charset="0"/>
                <a:cs typeface="Arial" panose="020B0604020202020204" pitchFamily="34" charset="0"/>
              </a:rPr>
              <a:t>4</a:t>
            </a:r>
            <a:r>
              <a:rPr lang="id-ID" sz="2000" dirty="0">
                <a:solidFill>
                  <a:schemeClr val="accent5"/>
                </a:solidFill>
                <a:latin typeface="Arial" panose="020B0604020202020204" pitchFamily="34" charset="0"/>
                <a:cs typeface="Arial" panose="020B0604020202020204" pitchFamily="34" charset="0"/>
              </a:rPr>
              <a:t>%</a:t>
            </a:r>
          </a:p>
        </p:txBody>
      </p:sp>
      <p:cxnSp>
        <p:nvCxnSpPr>
          <p:cNvPr id="101" name="Straight Connector 100"/>
          <p:cNvCxnSpPr>
            <a:cxnSpLocks/>
            <a:stCxn id="87" idx="2"/>
          </p:cNvCxnSpPr>
          <p:nvPr/>
        </p:nvCxnSpPr>
        <p:spPr>
          <a:xfrm flipH="1">
            <a:off x="4950035" y="2706457"/>
            <a:ext cx="511518" cy="100286"/>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378123" y="2475782"/>
            <a:ext cx="554960" cy="707886"/>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UK</a:t>
            </a:r>
          </a:p>
          <a:p>
            <a:pPr algn="ctr"/>
            <a:r>
              <a:rPr lang="en-US" sz="2000" dirty="0">
                <a:solidFill>
                  <a:schemeClr val="accent2"/>
                </a:solidFill>
                <a:latin typeface="Arial" panose="020B0604020202020204" pitchFamily="34" charset="0"/>
                <a:cs typeface="Arial" panose="020B0604020202020204" pitchFamily="34" charset="0"/>
              </a:rPr>
              <a:t>6</a:t>
            </a:r>
            <a:r>
              <a:rPr lang="id-ID" sz="2000" dirty="0">
                <a:solidFill>
                  <a:schemeClr val="accent2"/>
                </a:solidFill>
                <a:latin typeface="Arial" panose="020B0604020202020204" pitchFamily="34" charset="0"/>
                <a:cs typeface="Arial" panose="020B0604020202020204" pitchFamily="34" charset="0"/>
              </a:rPr>
              <a:t>%</a:t>
            </a:r>
          </a:p>
        </p:txBody>
      </p:sp>
      <p:cxnSp>
        <p:nvCxnSpPr>
          <p:cNvPr id="103" name="Straight Arrow Connector 102"/>
          <p:cNvCxnSpPr>
            <a:cxnSpLocks/>
            <a:stCxn id="105" idx="0"/>
            <a:endCxn id="88" idx="3"/>
          </p:cNvCxnSpPr>
          <p:nvPr/>
        </p:nvCxnSpPr>
        <p:spPr>
          <a:xfrm flipV="1">
            <a:off x="9196808" y="5568176"/>
            <a:ext cx="1070956" cy="22390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692229" y="5792081"/>
            <a:ext cx="3009157" cy="707886"/>
          </a:xfrm>
          <a:prstGeom prst="rect">
            <a:avLst/>
          </a:prstGeom>
          <a:noFill/>
        </p:spPr>
        <p:txBody>
          <a:bodyPr wrap="none" rtlCol="0">
            <a:spAutoFit/>
          </a:bodyPr>
          <a:lstStyle/>
          <a:p>
            <a:pPr algn="ctr"/>
            <a:r>
              <a:rPr lang="en-US" sz="2000" dirty="0">
                <a:solidFill>
                  <a:schemeClr val="accent4"/>
                </a:solidFill>
                <a:latin typeface="Arial" panose="020B0604020202020204" pitchFamily="34" charset="0"/>
                <a:cs typeface="Arial" panose="020B0604020202020204" pitchFamily="34" charset="0"/>
              </a:rPr>
              <a:t>Australia &amp; New Zealand</a:t>
            </a:r>
          </a:p>
          <a:p>
            <a:pPr algn="ctr"/>
            <a:r>
              <a:rPr lang="en-US" sz="2000" dirty="0">
                <a:solidFill>
                  <a:schemeClr val="accent4"/>
                </a:solidFill>
                <a:latin typeface="Arial" panose="020B0604020202020204" pitchFamily="34" charset="0"/>
                <a:cs typeface="Arial" panose="020B0604020202020204" pitchFamily="34" charset="0"/>
              </a:rPr>
              <a:t>4</a:t>
            </a:r>
            <a:r>
              <a:rPr lang="id-ID" sz="2000" dirty="0">
                <a:solidFill>
                  <a:schemeClr val="accent4"/>
                </a:solidFill>
                <a:latin typeface="Arial" panose="020B0604020202020204" pitchFamily="34" charset="0"/>
                <a:cs typeface="Arial" panose="020B0604020202020204" pitchFamily="34" charset="0"/>
              </a:rPr>
              <a:t>%</a:t>
            </a:r>
          </a:p>
        </p:txBody>
      </p:sp>
      <p:sp>
        <p:nvSpPr>
          <p:cNvPr id="111" name="TextBox 110"/>
          <p:cNvSpPr txBox="1"/>
          <p:nvPr/>
        </p:nvSpPr>
        <p:spPr>
          <a:xfrm flipH="1">
            <a:off x="3147943" y="337914"/>
            <a:ext cx="5896165" cy="769441"/>
          </a:xfrm>
          <a:prstGeom prst="rect">
            <a:avLst/>
          </a:prstGeom>
          <a:noFill/>
        </p:spPr>
        <p:txBody>
          <a:bodyPr wrap="none" rtlCol="0">
            <a:spAutoFit/>
          </a:bodyPr>
          <a:lstStyle/>
          <a:p>
            <a:pPr algn="ctr"/>
            <a:r>
              <a:rPr lang="en-US" sz="4400" dirty="0">
                <a:solidFill>
                  <a:schemeClr val="accent5"/>
                </a:solidFill>
                <a:latin typeface="Arial" panose="020B0604020202020204" pitchFamily="34" charset="0"/>
                <a:cs typeface="Arial" panose="020B0604020202020204" pitchFamily="34" charset="0"/>
              </a:rPr>
              <a:t>Top Countries/Regions</a:t>
            </a:r>
          </a:p>
        </p:txBody>
      </p:sp>
      <p:cxnSp>
        <p:nvCxnSpPr>
          <p:cNvPr id="30" name="Straight Arrow Connector 29">
            <a:extLst>
              <a:ext uri="{FF2B5EF4-FFF2-40B4-BE49-F238E27FC236}">
                <a16:creationId xmlns:a16="http://schemas.microsoft.com/office/drawing/2014/main" id="{69F99980-D873-443A-B936-C57527243EE8}"/>
              </a:ext>
            </a:extLst>
          </p:cNvPr>
          <p:cNvCxnSpPr>
            <a:cxnSpLocks/>
            <a:endCxn id="89" idx="4"/>
          </p:cNvCxnSpPr>
          <p:nvPr/>
        </p:nvCxnSpPr>
        <p:spPr>
          <a:xfrm flipV="1">
            <a:off x="7887538" y="3916297"/>
            <a:ext cx="292927" cy="365117"/>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4008CE3-FAF3-4E5D-870C-FE5EDAD3CF4B}"/>
              </a:ext>
            </a:extLst>
          </p:cNvPr>
          <p:cNvSpPr/>
          <p:nvPr/>
        </p:nvSpPr>
        <p:spPr>
          <a:xfrm>
            <a:off x="5989477" y="2738285"/>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010CBF38-BB18-432B-9992-36BE7122C584}"/>
              </a:ext>
            </a:extLst>
          </p:cNvPr>
          <p:cNvCxnSpPr>
            <a:cxnSpLocks/>
          </p:cNvCxnSpPr>
          <p:nvPr/>
        </p:nvCxnSpPr>
        <p:spPr>
          <a:xfrm>
            <a:off x="5923838" y="2210941"/>
            <a:ext cx="131277" cy="504562"/>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4877378-064F-4303-BE5E-64957386FFC6}"/>
              </a:ext>
            </a:extLst>
          </p:cNvPr>
          <p:cNvSpPr txBox="1"/>
          <p:nvPr/>
        </p:nvSpPr>
        <p:spPr>
          <a:xfrm>
            <a:off x="5189677" y="1557486"/>
            <a:ext cx="1432662" cy="707886"/>
          </a:xfrm>
          <a:prstGeom prst="rect">
            <a:avLst/>
          </a:prstGeom>
          <a:noFill/>
        </p:spPr>
        <p:txBody>
          <a:bodyPr wrap="square" rtlCol="0">
            <a:spAutoFit/>
          </a:bodyPr>
          <a:lstStyle/>
          <a:p>
            <a:pPr algn="ctr"/>
            <a:r>
              <a:rPr lang="en-US" sz="2000" dirty="0">
                <a:solidFill>
                  <a:schemeClr val="accent3"/>
                </a:solidFill>
                <a:latin typeface="Arial" panose="020B0604020202020204" pitchFamily="34" charset="0"/>
                <a:cs typeface="Arial" panose="020B0604020202020204" pitchFamily="34" charset="0"/>
              </a:rPr>
              <a:t>Germany</a:t>
            </a:r>
          </a:p>
          <a:p>
            <a:pPr algn="ctr"/>
            <a:r>
              <a:rPr lang="en-US" sz="2000" dirty="0">
                <a:solidFill>
                  <a:schemeClr val="accent3"/>
                </a:solidFill>
                <a:latin typeface="Arial" panose="020B0604020202020204" pitchFamily="34" charset="0"/>
                <a:cs typeface="Arial" panose="020B0604020202020204" pitchFamily="34" charset="0"/>
              </a:rPr>
              <a:t>3</a:t>
            </a:r>
            <a:r>
              <a:rPr lang="id-ID" sz="2000" dirty="0">
                <a:solidFill>
                  <a:schemeClr val="accent3"/>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6F8A4045-62F9-5B34-D08C-F7E821FC1FBC}"/>
              </a:ext>
            </a:extLst>
          </p:cNvPr>
          <p:cNvSpPr txBox="1"/>
          <p:nvPr/>
        </p:nvSpPr>
        <p:spPr>
          <a:xfrm>
            <a:off x="1347415" y="4703038"/>
            <a:ext cx="1852174" cy="1015663"/>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South America</a:t>
            </a:r>
          </a:p>
          <a:p>
            <a:pPr algn="ctr"/>
            <a:r>
              <a:rPr lang="en-US" sz="2000" dirty="0">
                <a:solidFill>
                  <a:schemeClr val="accent2"/>
                </a:solidFill>
                <a:latin typeface="Arial" panose="020B0604020202020204" pitchFamily="34" charset="0"/>
                <a:cs typeface="Arial" panose="020B0604020202020204" pitchFamily="34" charset="0"/>
              </a:rPr>
              <a:t>&amp; Mexico</a:t>
            </a:r>
          </a:p>
          <a:p>
            <a:pPr algn="ctr"/>
            <a:r>
              <a:rPr lang="en-US" sz="2000" dirty="0">
                <a:solidFill>
                  <a:schemeClr val="accent2"/>
                </a:solidFill>
                <a:latin typeface="Arial" panose="020B0604020202020204" pitchFamily="34" charset="0"/>
                <a:cs typeface="Arial" panose="020B0604020202020204" pitchFamily="34" charset="0"/>
              </a:rPr>
              <a:t>3</a:t>
            </a:r>
            <a:r>
              <a:rPr lang="id-ID" sz="2000" dirty="0">
                <a:solidFill>
                  <a:schemeClr val="accent2"/>
                </a:solidFill>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AA282D5-EBDC-3A31-46DA-A4AF5B1F9E4A}"/>
              </a:ext>
            </a:extLst>
          </p:cNvPr>
          <p:cNvSpPr/>
          <p:nvPr/>
        </p:nvSpPr>
        <p:spPr>
          <a:xfrm>
            <a:off x="3512977" y="4138171"/>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D0DFF2BB-34E4-5592-575F-2B2902116D8E}"/>
              </a:ext>
            </a:extLst>
          </p:cNvPr>
          <p:cNvCxnSpPr>
            <a:cxnSpLocks/>
          </p:cNvCxnSpPr>
          <p:nvPr/>
        </p:nvCxnSpPr>
        <p:spPr>
          <a:xfrm flipH="1" flipV="1">
            <a:off x="2914027" y="5152645"/>
            <a:ext cx="315661" cy="126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3F0253-ECF5-1B84-C908-7894AE553074}"/>
              </a:ext>
            </a:extLst>
          </p:cNvPr>
          <p:cNvCxnSpPr>
            <a:cxnSpLocks/>
            <a:endCxn id="5" idx="4"/>
          </p:cNvCxnSpPr>
          <p:nvPr/>
        </p:nvCxnSpPr>
        <p:spPr>
          <a:xfrm flipV="1">
            <a:off x="3229688" y="4321051"/>
            <a:ext cx="374729" cy="831594"/>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F678EF-6F60-F57F-2F88-C70246F0AE56}"/>
              </a:ext>
            </a:extLst>
          </p:cNvPr>
          <p:cNvSpPr txBox="1"/>
          <p:nvPr/>
        </p:nvSpPr>
        <p:spPr>
          <a:xfrm>
            <a:off x="5146862" y="4703038"/>
            <a:ext cx="840295"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Africa</a:t>
            </a:r>
          </a:p>
          <a:p>
            <a:pPr algn="ctr"/>
            <a:r>
              <a:rPr lang="en-US" sz="2000" dirty="0">
                <a:solidFill>
                  <a:schemeClr val="accent1"/>
                </a:solidFill>
                <a:latin typeface="Arial" panose="020B0604020202020204" pitchFamily="34" charset="0"/>
                <a:cs typeface="Arial" panose="020B0604020202020204" pitchFamily="34" charset="0"/>
              </a:rPr>
              <a:t>3</a:t>
            </a:r>
            <a:r>
              <a:rPr lang="id-ID" sz="2000" dirty="0">
                <a:solidFill>
                  <a:schemeClr val="accent1"/>
                </a:solidFill>
                <a:latin typeface="Arial" panose="020B0604020202020204" pitchFamily="34" charset="0"/>
                <a:cs typeface="Arial" panose="020B0604020202020204" pitchFamily="34" charset="0"/>
              </a:rPr>
              <a:t>%</a:t>
            </a:r>
          </a:p>
        </p:txBody>
      </p:sp>
      <p:sp>
        <p:nvSpPr>
          <p:cNvPr id="10" name="Oval 9">
            <a:extLst>
              <a:ext uri="{FF2B5EF4-FFF2-40B4-BE49-F238E27FC236}">
                <a16:creationId xmlns:a16="http://schemas.microsoft.com/office/drawing/2014/main" id="{122A3F4C-1796-5E95-2833-C3618C324FC6}"/>
              </a:ext>
            </a:extLst>
          </p:cNvPr>
          <p:cNvSpPr/>
          <p:nvPr/>
        </p:nvSpPr>
        <p:spPr>
          <a:xfrm rot="20473065">
            <a:off x="6228289" y="4032449"/>
            <a:ext cx="182880" cy="18288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FEA97F8-9F88-A1F5-43A2-6B441DF7BF8A}"/>
              </a:ext>
            </a:extLst>
          </p:cNvPr>
          <p:cNvCxnSpPr>
            <a:cxnSpLocks/>
          </p:cNvCxnSpPr>
          <p:nvPr/>
        </p:nvCxnSpPr>
        <p:spPr>
          <a:xfrm flipH="1" flipV="1">
            <a:off x="5753825" y="5047780"/>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BB7C58-91F3-ECB1-560C-FDE520E232D0}"/>
              </a:ext>
            </a:extLst>
          </p:cNvPr>
          <p:cNvCxnSpPr>
            <a:cxnSpLocks/>
          </p:cNvCxnSpPr>
          <p:nvPr/>
        </p:nvCxnSpPr>
        <p:spPr>
          <a:xfrm flipV="1">
            <a:off x="6055115" y="4229611"/>
            <a:ext cx="260311" cy="807806"/>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6803C63-81D7-5822-71D3-D3B2B4659972}"/>
              </a:ext>
            </a:extLst>
          </p:cNvPr>
          <p:cNvSpPr>
            <a:spLocks noChangeAspect="1"/>
          </p:cNvSpPr>
          <p:nvPr/>
        </p:nvSpPr>
        <p:spPr>
          <a:xfrm>
            <a:off x="8531016" y="2302181"/>
            <a:ext cx="504562" cy="504562"/>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B6AEA4D-BD02-6641-7186-16DF69DEDD0C}"/>
              </a:ext>
            </a:extLst>
          </p:cNvPr>
          <p:cNvSpPr txBox="1"/>
          <p:nvPr/>
        </p:nvSpPr>
        <p:spPr>
          <a:xfrm>
            <a:off x="10227670" y="3104023"/>
            <a:ext cx="697627" cy="707886"/>
          </a:xfrm>
          <a:prstGeom prst="rect">
            <a:avLst/>
          </a:prstGeom>
          <a:noFill/>
        </p:spPr>
        <p:txBody>
          <a:bodyPr wrap="none" rtlCol="0">
            <a:spAutoFit/>
          </a:bodyPr>
          <a:lstStyle/>
          <a:p>
            <a:pPr algn="ctr"/>
            <a:r>
              <a:rPr lang="id-ID" sz="2000" dirty="0">
                <a:solidFill>
                  <a:schemeClr val="accent1"/>
                </a:solidFill>
                <a:latin typeface="Arial" panose="020B0604020202020204" pitchFamily="34" charset="0"/>
                <a:cs typeface="Arial" panose="020B0604020202020204" pitchFamily="34" charset="0"/>
              </a:rPr>
              <a:t>Asia</a:t>
            </a:r>
          </a:p>
          <a:p>
            <a:pPr algn="ctr"/>
            <a:r>
              <a:rPr lang="en-US" sz="2000" dirty="0">
                <a:solidFill>
                  <a:schemeClr val="accent1"/>
                </a:solidFill>
                <a:latin typeface="Arial" panose="020B0604020202020204" pitchFamily="34" charset="0"/>
                <a:cs typeface="Arial" panose="020B0604020202020204" pitchFamily="34" charset="0"/>
              </a:rPr>
              <a:t>14</a:t>
            </a:r>
            <a:r>
              <a:rPr lang="id-ID" sz="2000" dirty="0">
                <a:solidFill>
                  <a:schemeClr val="accent1"/>
                </a:solidFill>
                <a:latin typeface="Arial" panose="020B0604020202020204" pitchFamily="34" charset="0"/>
                <a:cs typeface="Arial" panose="020B0604020202020204" pitchFamily="34" charset="0"/>
              </a:rPr>
              <a:t>%</a:t>
            </a:r>
          </a:p>
        </p:txBody>
      </p:sp>
      <p:cxnSp>
        <p:nvCxnSpPr>
          <p:cNvPr id="14" name="Straight Arrow Connector 13">
            <a:extLst>
              <a:ext uri="{FF2B5EF4-FFF2-40B4-BE49-F238E27FC236}">
                <a16:creationId xmlns:a16="http://schemas.microsoft.com/office/drawing/2014/main" id="{FDDB060F-8B71-4BCC-14CB-D03ACCF72193}"/>
              </a:ext>
            </a:extLst>
          </p:cNvPr>
          <p:cNvCxnSpPr>
            <a:cxnSpLocks/>
            <a:endCxn id="8" idx="4"/>
          </p:cNvCxnSpPr>
          <p:nvPr/>
        </p:nvCxnSpPr>
        <p:spPr>
          <a:xfrm flipH="1" flipV="1">
            <a:off x="8783297" y="2806743"/>
            <a:ext cx="1507782" cy="42496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2CCEEF-6FB8-9262-8728-150B077EECA9}"/>
              </a:ext>
            </a:extLst>
          </p:cNvPr>
          <p:cNvSpPr>
            <a:spLocks noChangeAspect="1"/>
          </p:cNvSpPr>
          <p:nvPr/>
        </p:nvSpPr>
        <p:spPr>
          <a:xfrm>
            <a:off x="5889187" y="2883819"/>
            <a:ext cx="182880" cy="182880"/>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4B1E4B18-F63E-D4F8-D658-80DDA7F2B468}"/>
              </a:ext>
            </a:extLst>
          </p:cNvPr>
          <p:cNvCxnSpPr>
            <a:cxnSpLocks/>
            <a:stCxn id="20" idx="2"/>
            <a:endCxn id="22" idx="0"/>
          </p:cNvCxnSpPr>
          <p:nvPr/>
        </p:nvCxnSpPr>
        <p:spPr>
          <a:xfrm flipH="1">
            <a:off x="4521576" y="2975259"/>
            <a:ext cx="1367611" cy="248281"/>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5375C5-CB46-6194-F993-0EED0DC3A166}"/>
              </a:ext>
            </a:extLst>
          </p:cNvPr>
          <p:cNvSpPr txBox="1"/>
          <p:nvPr/>
        </p:nvSpPr>
        <p:spPr>
          <a:xfrm>
            <a:off x="3599416" y="3223540"/>
            <a:ext cx="1844319" cy="1015663"/>
          </a:xfrm>
          <a:prstGeom prst="rect">
            <a:avLst/>
          </a:prstGeom>
          <a:noFill/>
        </p:spPr>
        <p:txBody>
          <a:bodyPr wrap="square" rtlCol="0">
            <a:spAutoFit/>
          </a:bodyPr>
          <a:lstStyle/>
          <a:p>
            <a:pPr algn="ctr"/>
            <a:r>
              <a:rPr lang="en-US" sz="2000" dirty="0">
                <a:solidFill>
                  <a:schemeClr val="accent2"/>
                </a:solidFill>
                <a:latin typeface="Arial" panose="020B0604020202020204" pitchFamily="34" charset="0"/>
                <a:cs typeface="Arial" panose="020B0604020202020204" pitchFamily="34" charset="0"/>
              </a:rPr>
              <a:t>France &amp; Switzerland</a:t>
            </a:r>
          </a:p>
          <a:p>
            <a:pPr algn="ctr"/>
            <a:r>
              <a:rPr lang="en-US" sz="2000" dirty="0">
                <a:solidFill>
                  <a:schemeClr val="accent2"/>
                </a:solidFill>
                <a:latin typeface="Arial" panose="020B0604020202020204" pitchFamily="34" charset="0"/>
                <a:cs typeface="Arial" panose="020B0604020202020204" pitchFamily="34" charset="0"/>
              </a:rPr>
              <a:t>4</a:t>
            </a:r>
            <a:r>
              <a:rPr lang="id-ID" sz="2000" dirty="0">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279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13CB7-81C0-41D8-9C72-DA22922240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01001" y="1038572"/>
            <a:ext cx="5953648" cy="5016500"/>
          </a:xfrm>
          <a:prstGeom prst="rect">
            <a:avLst/>
          </a:prstGeom>
        </p:spPr>
      </p:pic>
      <p:sp>
        <p:nvSpPr>
          <p:cNvPr id="4" name="TextBox 3"/>
          <p:cNvSpPr txBox="1"/>
          <p:nvPr/>
        </p:nvSpPr>
        <p:spPr>
          <a:xfrm flipH="1">
            <a:off x="4914311" y="479762"/>
            <a:ext cx="2727030" cy="769441"/>
          </a:xfrm>
          <a:prstGeom prst="rect">
            <a:avLst/>
          </a:prstGeom>
          <a:noFill/>
        </p:spPr>
        <p:txBody>
          <a:bodyPr wrap="none" rtlCol="0">
            <a:spAutoFit/>
          </a:bodyPr>
          <a:lstStyle/>
          <a:p>
            <a:pPr algn="ctr"/>
            <a:r>
              <a:rPr lang="en-US" sz="4400">
                <a:solidFill>
                  <a:schemeClr val="tx2"/>
                </a:solidFill>
                <a:latin typeface="Arial" panose="020B0604020202020204" pitchFamily="34" charset="0"/>
                <a:cs typeface="Arial" panose="020B0604020202020204" pitchFamily="34" charset="0"/>
              </a:rPr>
              <a:t>Sentiment</a:t>
            </a:r>
          </a:p>
        </p:txBody>
      </p:sp>
      <p:sp>
        <p:nvSpPr>
          <p:cNvPr id="24" name="TextBox 23">
            <a:extLst>
              <a:ext uri="{FF2B5EF4-FFF2-40B4-BE49-F238E27FC236}">
                <a16:creationId xmlns:a16="http://schemas.microsoft.com/office/drawing/2014/main" id="{4911E916-A003-0847-80C2-459347FABE4B}"/>
              </a:ext>
            </a:extLst>
          </p:cNvPr>
          <p:cNvSpPr txBox="1"/>
          <p:nvPr/>
        </p:nvSpPr>
        <p:spPr>
          <a:xfrm>
            <a:off x="1451535" y="5731907"/>
            <a:ext cx="928892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Coverage is positive overall, with more media coverage and study growing. Focus is on building additional understanding and driving increased media coverage.</a:t>
            </a:r>
          </a:p>
        </p:txBody>
      </p:sp>
    </p:spTree>
    <p:extLst>
      <p:ext uri="{BB962C8B-B14F-4D97-AF65-F5344CB8AC3E}">
        <p14:creationId xmlns:p14="http://schemas.microsoft.com/office/powerpoint/2010/main" val="423851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10AA3-5076-4105-AD1D-03DFD986AF36}"/>
              </a:ext>
            </a:extLst>
          </p:cNvPr>
          <p:cNvSpPr txBox="1"/>
          <p:nvPr/>
        </p:nvSpPr>
        <p:spPr>
          <a:xfrm>
            <a:off x="523160" y="586176"/>
            <a:ext cx="6318649"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lumMod val="75000"/>
                    <a:lumOff val="25000"/>
                  </a:schemeClr>
                </a:solidFill>
                <a:latin typeface="Arial" panose="020B0604020202020204" pitchFamily="34" charset="0"/>
                <a:ea typeface="+mj-ea"/>
                <a:cs typeface="Arial" panose="020B0604020202020204" pitchFamily="34" charset="0"/>
              </a:rPr>
              <a:t>Experts &amp; Influencers</a:t>
            </a:r>
          </a:p>
        </p:txBody>
      </p:sp>
      <p:sp>
        <p:nvSpPr>
          <p:cNvPr id="6" name="TextBox 5">
            <a:extLst>
              <a:ext uri="{FF2B5EF4-FFF2-40B4-BE49-F238E27FC236}">
                <a16:creationId xmlns:a16="http://schemas.microsoft.com/office/drawing/2014/main" id="{8F509D34-9179-46B5-A941-04A3CC9C445A}"/>
              </a:ext>
            </a:extLst>
          </p:cNvPr>
          <p:cNvSpPr txBox="1"/>
          <p:nvPr/>
        </p:nvSpPr>
        <p:spPr>
          <a:xfrm>
            <a:off x="523160" y="1486566"/>
            <a:ext cx="9312633" cy="428208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kern="1200">
              <a:solidFill>
                <a:srgbClr val="000000"/>
              </a:solidFill>
              <a:latin typeface="Arial" panose="020B0604020202020204" pitchFamily="34" charset="0"/>
              <a:cs typeface="Arial" panose="020B0604020202020204" pitchFamily="34" charset="0"/>
            </a:endParaRPr>
          </a:p>
        </p:txBody>
      </p:sp>
      <p:sp>
        <p:nvSpPr>
          <p:cNvPr id="11" name="Right Brace 10">
            <a:extLst>
              <a:ext uri="{FF2B5EF4-FFF2-40B4-BE49-F238E27FC236}">
                <a16:creationId xmlns:a16="http://schemas.microsoft.com/office/drawing/2014/main" id="{54D7314F-F831-4BC7-B4C6-C0B010A827BA}"/>
              </a:ext>
            </a:extLst>
          </p:cNvPr>
          <p:cNvSpPr/>
          <p:nvPr/>
        </p:nvSpPr>
        <p:spPr>
          <a:xfrm>
            <a:off x="4670648" y="859597"/>
            <a:ext cx="595619" cy="90721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ight Brace 36">
            <a:extLst>
              <a:ext uri="{FF2B5EF4-FFF2-40B4-BE49-F238E27FC236}">
                <a16:creationId xmlns:a16="http://schemas.microsoft.com/office/drawing/2014/main" id="{DC198971-3416-4EFA-9AB6-7069C4C86101}"/>
              </a:ext>
            </a:extLst>
          </p:cNvPr>
          <p:cNvSpPr/>
          <p:nvPr/>
        </p:nvSpPr>
        <p:spPr>
          <a:xfrm rot="10800000">
            <a:off x="162977" y="859597"/>
            <a:ext cx="595619" cy="90721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Baskerville" panose="02020502070401020303" pitchFamily="18" charset="0"/>
              <a:cs typeface="Arial" panose="020B0604020202020204" pitchFamily="34" charset="0"/>
            </a:endParaRPr>
          </a:p>
        </p:txBody>
      </p:sp>
      <p:sp>
        <p:nvSpPr>
          <p:cNvPr id="8" name="TextBox 7">
            <a:extLst>
              <a:ext uri="{FF2B5EF4-FFF2-40B4-BE49-F238E27FC236}">
                <a16:creationId xmlns:a16="http://schemas.microsoft.com/office/drawing/2014/main" id="{F70C208F-5747-45C0-89CB-2F8379F6675A}"/>
              </a:ext>
            </a:extLst>
          </p:cNvPr>
          <p:cNvSpPr txBox="1"/>
          <p:nvPr/>
        </p:nvSpPr>
        <p:spPr>
          <a:xfrm>
            <a:off x="460788" y="1883640"/>
            <a:ext cx="11069225" cy="4078039"/>
          </a:xfrm>
          <a:prstGeom prst="rect">
            <a:avLst/>
          </a:prstGeom>
          <a:noFill/>
        </p:spPr>
        <p:txBody>
          <a:bodyPr wrap="square" rtlCol="0" anchor="t">
            <a:spAutoFit/>
          </a:bodyPr>
          <a:lstStyle/>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3"/>
              </a:rPr>
              <a:t>Dr. Kenneth Brown</a:t>
            </a:r>
            <a:r>
              <a:rPr lang="en-US" dirty="0">
                <a:latin typeface="Arial" panose="020B0604020202020204" pitchFamily="34" charset="0"/>
                <a:cs typeface="Arial" panose="020B0604020202020204" pitchFamily="34" charset="0"/>
              </a:rPr>
              <a:t>, a gastroenterologist from Texas, has explained how unhealthy snacking habits can lead to uncomfortable, and frankly unwanted, bloating.</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Dr. Thomas Borody</a:t>
            </a:r>
            <a:r>
              <a:rPr lang="en-US" dirty="0">
                <a:latin typeface="Arial" panose="020B0604020202020204" pitchFamily="34" charset="0"/>
                <a:cs typeface="Arial" panose="020B0604020202020204" pitchFamily="34" charset="0"/>
              </a:rPr>
              <a:t>, an Australian gastroenterologist, published case reports demonstrating the efficacy of FMT in treating patients with severe and recurring diarrhea…</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"Peanuts and peanut butter may have a beneficial effect on the gut microbiota because they are rich in prebiotic fiber and polyphenols," says </a:t>
            </a:r>
            <a:r>
              <a:rPr lang="en-US" dirty="0">
                <a:latin typeface="Arial" panose="020B0604020202020204" pitchFamily="34" charset="0"/>
                <a:cs typeface="Arial" panose="020B0604020202020204" pitchFamily="34" charset="0"/>
                <a:hlinkClick r:id="rId5"/>
              </a:rPr>
              <a:t>Dr. Isabella Parilli Moser</a:t>
            </a:r>
            <a:r>
              <a:rPr lang="en-US" dirty="0">
                <a:latin typeface="Arial" panose="020B0604020202020204" pitchFamily="34" charset="0"/>
                <a:cs typeface="Arial" panose="020B0604020202020204" pitchFamily="34" charset="0"/>
              </a:rPr>
              <a:t>, first author of the study…</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6"/>
              </a:rPr>
              <a:t>Matt </a:t>
            </a:r>
            <a:r>
              <a:rPr lang="en-US" dirty="0" err="1">
                <a:latin typeface="Arial" panose="020B0604020202020204" pitchFamily="34" charset="0"/>
                <a:cs typeface="Arial" panose="020B0604020202020204" pitchFamily="34" charset="0"/>
                <a:hlinkClick r:id="rId6"/>
              </a:rPr>
              <a:t>Kopke</a:t>
            </a:r>
            <a:r>
              <a:rPr lang="en-US" dirty="0">
                <a:latin typeface="Arial" panose="020B0604020202020204" pitchFamily="34" charset="0"/>
                <a:cs typeface="Arial" panose="020B0604020202020204" pitchFamily="34" charset="0"/>
              </a:rPr>
              <a:t>, the chief executive of Veterinary Nutrition Group which makes </a:t>
            </a:r>
            <a:r>
              <a:rPr lang="en-US" dirty="0" err="1">
                <a:latin typeface="Arial" panose="020B0604020202020204" pitchFamily="34" charset="0"/>
                <a:cs typeface="Arial" panose="020B0604020202020204" pitchFamily="34" charset="0"/>
              </a:rPr>
              <a:t>personalised</a:t>
            </a:r>
            <a:r>
              <a:rPr lang="en-US" dirty="0">
                <a:latin typeface="Arial" panose="020B0604020202020204" pitchFamily="34" charset="0"/>
                <a:cs typeface="Arial" panose="020B0604020202020204" pitchFamily="34" charset="0"/>
              </a:rPr>
              <a:t> homemade diets for dogs and cats, said the global market for pet food supplements was expected to reach $5 billion before the end of the decade.</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impact of algae on the skin’s microbiome is still an area of ongoing research,” explains </a:t>
            </a:r>
            <a:r>
              <a:rPr lang="en-US" dirty="0">
                <a:latin typeface="Arial" panose="020B0604020202020204" pitchFamily="34" charset="0"/>
                <a:cs typeface="Arial" panose="020B0604020202020204" pitchFamily="34" charset="0"/>
                <a:hlinkClick r:id="rId7"/>
              </a:rPr>
              <a:t>Dr. </a:t>
            </a:r>
            <a:r>
              <a:rPr lang="en-US" dirty="0" err="1">
                <a:latin typeface="Arial" panose="020B0604020202020204" pitchFamily="34" charset="0"/>
                <a:cs typeface="Arial" panose="020B0604020202020204" pitchFamily="34" charset="0"/>
                <a:hlinkClick r:id="rId7"/>
              </a:rPr>
              <a:t>Shokeen</a:t>
            </a:r>
            <a:r>
              <a:rPr lang="en-US" dirty="0">
                <a:latin typeface="Arial" panose="020B0604020202020204" pitchFamily="34" charset="0"/>
                <a:cs typeface="Arial" panose="020B0604020202020204" pitchFamily="34" charset="0"/>
                <a:hlinkClick r:id="rId7"/>
              </a:rPr>
              <a:t> Khalsa</a:t>
            </a:r>
            <a:r>
              <a:rPr lang="en-US" dirty="0">
                <a:latin typeface="Arial" panose="020B0604020202020204" pitchFamily="34" charset="0"/>
                <a:cs typeface="Arial" panose="020B0604020202020204" pitchFamily="34" charset="0"/>
              </a:rPr>
              <a:t>.</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Foods like honey are powerful adjunctive agents that help keep our gut microbiome healthy, says </a:t>
            </a:r>
            <a:r>
              <a:rPr lang="en-US" dirty="0">
                <a:latin typeface="Arial" panose="020B0604020202020204" pitchFamily="34" charset="0"/>
                <a:cs typeface="Arial" panose="020B0604020202020204" pitchFamily="34" charset="0"/>
                <a:hlinkClick r:id="rId8"/>
              </a:rPr>
              <a:t>Dr. Fenster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94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6D90D79-B08A-6B46-B712-D5E6434F873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353" b="8353"/>
          <a:stretch>
            <a:fillRect/>
          </a:stretch>
        </p:blipFill>
        <p:spPr/>
      </p:pic>
      <p:sp>
        <p:nvSpPr>
          <p:cNvPr id="16" name="Rectangle 15">
            <a:extLst>
              <a:ext uri="{FF2B5EF4-FFF2-40B4-BE49-F238E27FC236}">
                <a16:creationId xmlns:a16="http://schemas.microsoft.com/office/drawing/2014/main" id="{839D7F1E-6BC0-266B-B3A3-715B4CD6BCD4}"/>
              </a:ext>
            </a:extLst>
          </p:cNvPr>
          <p:cNvSpPr/>
          <p:nvPr/>
        </p:nvSpPr>
        <p:spPr>
          <a:xfrm>
            <a:off x="-15348" y="0"/>
            <a:ext cx="12188952"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4184" y="2367171"/>
            <a:ext cx="4961001" cy="3139321"/>
          </a:xfrm>
          <a:prstGeom prst="rect">
            <a:avLst/>
          </a:prstGeom>
          <a:noFill/>
        </p:spPr>
        <p:txBody>
          <a:bodyPr wrap="square" rtlCol="0">
            <a:spAutoFit/>
          </a:bodyPr>
          <a:lstStyle/>
          <a:p>
            <a:r>
              <a:rPr lang="en-ID" sz="6600" b="1" dirty="0">
                <a:solidFill>
                  <a:srgbClr val="074D42"/>
                </a:solidFill>
                <a:latin typeface="Arial Black" panose="020B0604020202020204" pitchFamily="34" charset="0"/>
                <a:cs typeface="Arial Black" panose="020B0604020202020204" pitchFamily="34" charset="0"/>
              </a:rPr>
              <a:t>Media </a:t>
            </a:r>
          </a:p>
          <a:p>
            <a:r>
              <a:rPr lang="en-ID" sz="6600" b="1" dirty="0">
                <a:solidFill>
                  <a:srgbClr val="074D42"/>
                </a:solidFill>
                <a:latin typeface="Arial Black" panose="020B0604020202020204" pitchFamily="34" charset="0"/>
                <a:cs typeface="Arial Black" panose="020B0604020202020204" pitchFamily="34" charset="0"/>
              </a:rPr>
              <a:t>Coverage</a:t>
            </a:r>
          </a:p>
          <a:p>
            <a:r>
              <a:rPr lang="en-ID" sz="6600" b="1" dirty="0">
                <a:solidFill>
                  <a:srgbClr val="074D42"/>
                </a:solidFill>
                <a:latin typeface="Arial Black" panose="020B0604020202020204" pitchFamily="34" charset="0"/>
                <a:cs typeface="Arial Black" panose="020B0604020202020204" pitchFamily="34" charset="0"/>
              </a:rPr>
              <a:t>Highlights</a:t>
            </a:r>
            <a:endParaRPr lang="en-US" sz="6600" b="1" dirty="0">
              <a:solidFill>
                <a:srgbClr val="074D42"/>
              </a:solidFill>
              <a:latin typeface="Arial Black" panose="020B0604020202020204" pitchFamily="34" charset="0"/>
              <a:cs typeface="Arial Black" panose="020B0604020202020204" pitchFamily="34" charset="0"/>
            </a:endParaRPr>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865491" y="3963371"/>
              <a:ext cx="5326509"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351489" y="2926786"/>
              <a:ext cx="6840511"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057B083-EC82-529B-CD60-C6E76BF632A4}"/>
              </a:ext>
            </a:extLst>
          </p:cNvPr>
          <p:cNvGrpSpPr/>
          <p:nvPr/>
        </p:nvGrpSpPr>
        <p:grpSpPr>
          <a:xfrm>
            <a:off x="63500" y="152400"/>
            <a:ext cx="12192000" cy="6858000"/>
            <a:chOff x="0" y="0"/>
            <a:chExt cx="12192000" cy="6858000"/>
          </a:xfrm>
        </p:grpSpPr>
        <p:cxnSp>
          <p:nvCxnSpPr>
            <p:cNvPr id="20" name="Straight Connector 19">
              <a:extLst>
                <a:ext uri="{FF2B5EF4-FFF2-40B4-BE49-F238E27FC236}">
                  <a16:creationId xmlns:a16="http://schemas.microsoft.com/office/drawing/2014/main" id="{7C86F483-45D9-52D6-054B-66FF88B1DFF1}"/>
                </a:ext>
              </a:extLst>
            </p:cNvPr>
            <p:cNvCxnSpPr/>
            <p:nvPr/>
          </p:nvCxnSpPr>
          <p:spPr>
            <a:xfrm>
              <a:off x="0" y="3963371"/>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E86071-E85A-8B93-F29A-51B91E5AB811}"/>
                </a:ext>
              </a:extLst>
            </p:cNvPr>
            <p:cNvCxnSpPr>
              <a:cxnSpLocks/>
            </p:cNvCxnSpPr>
            <p:nvPr/>
          </p:nvCxnSpPr>
          <p:spPr>
            <a:xfrm>
              <a:off x="6865491" y="3963371"/>
              <a:ext cx="5326509"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8E77E7-092C-87AD-DA45-06037BAD87D3}"/>
                </a:ext>
              </a:extLst>
            </p:cNvPr>
            <p:cNvCxnSpPr/>
            <p:nvPr/>
          </p:nvCxnSpPr>
          <p:spPr>
            <a:xfrm>
              <a:off x="9268691" y="0"/>
              <a:ext cx="0" cy="398885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73B6EA-AE57-C2E3-B3F9-743840F9E11D}"/>
                </a:ext>
              </a:extLst>
            </p:cNvPr>
            <p:cNvCxnSpPr/>
            <p:nvPr/>
          </p:nvCxnSpPr>
          <p:spPr>
            <a:xfrm>
              <a:off x="10764983" y="2926786"/>
              <a:ext cx="0" cy="39312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C4D0E3-60F4-FD89-0C6D-460217CC14D5}"/>
                </a:ext>
              </a:extLst>
            </p:cNvPr>
            <p:cNvCxnSpPr/>
            <p:nvPr/>
          </p:nvCxnSpPr>
          <p:spPr>
            <a:xfrm>
              <a:off x="0" y="2926786"/>
              <a:ext cx="2424545"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7A08D8-CE5C-A27C-317C-58480F7EB2F2}"/>
                </a:ext>
              </a:extLst>
            </p:cNvPr>
            <p:cNvCxnSpPr>
              <a:cxnSpLocks/>
            </p:cNvCxnSpPr>
            <p:nvPr/>
          </p:nvCxnSpPr>
          <p:spPr>
            <a:xfrm>
              <a:off x="5351489" y="2926786"/>
              <a:ext cx="6840511"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2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515187" y="1489717"/>
            <a:ext cx="10690360" cy="4016484"/>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2"/>
              </a:rPr>
              <a:t>Deeply</a:t>
            </a:r>
            <a:r>
              <a:rPr lang="en-US" sz="2000" dirty="0">
                <a:latin typeface="Arial" panose="020B0604020202020204" pitchFamily="34" charset="0"/>
                <a:cs typeface="Arial" panose="020B0604020202020204" pitchFamily="34" charset="0"/>
              </a:rPr>
              <a:t>, your positive new habit. Deeply® aims to shake up gut health category with new daily prebiotic food.</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3"/>
              </a:rPr>
              <a:t>Shiseido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RevitalEssence</a:t>
            </a:r>
            <a:r>
              <a:rPr lang="en-US" sz="2000" dirty="0">
                <a:latin typeface="Arial" panose="020B0604020202020204" pitchFamily="34" charset="0"/>
                <a:cs typeface="Arial" panose="020B0604020202020204" pitchFamily="34" charset="0"/>
              </a:rPr>
              <a:t> Skin Glow Foundation... Two key ingredients power the unique medium-coverage formula. The first is fermented kefir+, a potent prebiotic that helps to maintain a healthy microbiome balance.</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 Better Treat </a:t>
            </a:r>
            <a:r>
              <a:rPr lang="en-US" sz="2000" dirty="0">
                <a:latin typeface="Arial" panose="020B0604020202020204" pitchFamily="34" charset="0"/>
                <a:cs typeface="Arial" panose="020B0604020202020204" pitchFamily="34" charset="0"/>
                <a:hlinkClick r:id="rId4"/>
              </a:rPr>
              <a:t>Pet Brand</a:t>
            </a:r>
            <a:r>
              <a:rPr lang="en-US" sz="2000" dirty="0">
                <a:latin typeface="Arial" panose="020B0604020202020204" pitchFamily="34" charset="0"/>
                <a:cs typeface="Arial" panose="020B0604020202020204" pitchFamily="34" charset="0"/>
              </a:rPr>
              <a:t> Focuses on Health, Transparency, Quality Ingredients… This includes using them during times of diarrhea/constipation, adding them as a meal topper or mixer to ease food transition, as a low-calorie training reward (.2 kcal/treat), or simply as a tasty, prebiotic treat…</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Just last week, Malaysian-Singaporean actor </a:t>
            </a:r>
            <a:r>
              <a:rPr lang="en-US" sz="2000" dirty="0">
                <a:latin typeface="Arial" panose="020B0604020202020204" pitchFamily="34" charset="0"/>
                <a:ea typeface="+mn-lt"/>
                <a:cs typeface="Arial" panose="020B0604020202020204" pitchFamily="34" charset="0"/>
                <a:hlinkClick r:id="rId5"/>
              </a:rPr>
              <a:t>Lawrence Wong</a:t>
            </a:r>
            <a:r>
              <a:rPr lang="en-US" sz="2000" dirty="0">
                <a:latin typeface="Arial" panose="020B0604020202020204" pitchFamily="34" charset="0"/>
                <a:ea typeface="+mn-lt"/>
                <a:cs typeface="Arial" panose="020B0604020202020204" pitchFamily="34" charset="0"/>
              </a:rPr>
              <a:t> introduced his </a:t>
            </a:r>
            <a:r>
              <a:rPr lang="en-US" sz="2000" dirty="0" err="1">
                <a:latin typeface="Arial" panose="020B0604020202020204" pitchFamily="34" charset="0"/>
                <a:ea typeface="+mn-lt"/>
                <a:cs typeface="Arial" panose="020B0604020202020204" pitchFamily="34" charset="0"/>
              </a:rPr>
              <a:t>favourite</a:t>
            </a:r>
            <a:r>
              <a:rPr lang="en-US" sz="2000" dirty="0">
                <a:latin typeface="Arial" panose="020B0604020202020204" pitchFamily="34" charset="0"/>
                <a:ea typeface="+mn-lt"/>
                <a:cs typeface="Arial" panose="020B0604020202020204" pitchFamily="34" charset="0"/>
              </a:rPr>
              <a:t> skin hydration duo that gives him an enviable glow. Bound to boost hydration and skin health, these two products are also new launches of Lawrence’s skincare brand Grail.</a:t>
            </a:r>
          </a:p>
        </p:txBody>
      </p:sp>
    </p:spTree>
    <p:extLst>
      <p:ext uri="{BB962C8B-B14F-4D97-AF65-F5344CB8AC3E}">
        <p14:creationId xmlns:p14="http://schemas.microsoft.com/office/powerpoint/2010/main" val="57060703"/>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3EB1CB"/>
      </a:accent1>
      <a:accent2>
        <a:srgbClr val="007FA3"/>
      </a:accent2>
      <a:accent3>
        <a:srgbClr val="086B8A"/>
      </a:accent3>
      <a:accent4>
        <a:srgbClr val="054458"/>
      </a:accent4>
      <a:accent5>
        <a:srgbClr val="001E3B"/>
      </a:accent5>
      <a:accent6>
        <a:srgbClr val="087196"/>
      </a:accent6>
      <a:hlink>
        <a:srgbClr val="0563C1"/>
      </a:hlink>
      <a:folHlink>
        <a:srgbClr val="954F72"/>
      </a:folHlink>
    </a:clrScheme>
    <a:fontScheme name="Custom 16">
      <a:majorFont>
        <a:latin typeface="Fira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0B4479C31A694882C9C401F166D122" ma:contentTypeVersion="12" ma:contentTypeDescription="Create a new document." ma:contentTypeScope="" ma:versionID="5cb9467de324bca509b05020b84c0b41">
  <xsd:schema xmlns:xsd="http://www.w3.org/2001/XMLSchema" xmlns:xs="http://www.w3.org/2001/XMLSchema" xmlns:p="http://schemas.microsoft.com/office/2006/metadata/properties" xmlns:ns3="f9190125-6734-4a5f-87bc-23048bd0d7af" xmlns:ns4="aaf452e4-5b34-40ae-b6bb-637ac221d2a1" targetNamespace="http://schemas.microsoft.com/office/2006/metadata/properties" ma:root="true" ma:fieldsID="8cceb033e6d1f97c75163429d3550ea2" ns3:_="" ns4:_="">
    <xsd:import namespace="f9190125-6734-4a5f-87bc-23048bd0d7af"/>
    <xsd:import namespace="aaf452e4-5b34-40ae-b6bb-637ac221d2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0125-6734-4a5f-87bc-23048bd0d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f452e4-5b34-40ae-b6bb-637ac221d2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92DABC-253F-4F54-A02C-13F2FD72717C}">
  <ds:schemaRefs>
    <ds:schemaRef ds:uri="http://schemas.openxmlformats.org/package/2006/metadata/core-properties"/>
    <ds:schemaRef ds:uri="aaf452e4-5b34-40ae-b6bb-637ac221d2a1"/>
    <ds:schemaRef ds:uri="http://schemas.microsoft.com/office/2006/documentManagement/types"/>
    <ds:schemaRef ds:uri="http://schemas.microsoft.com/office/infopath/2007/PartnerControls"/>
    <ds:schemaRef ds:uri="http://purl.org/dc/elements/1.1/"/>
    <ds:schemaRef ds:uri="http://schemas.microsoft.com/office/2006/metadata/properties"/>
    <ds:schemaRef ds:uri="f9190125-6734-4a5f-87bc-23048bd0d7af"/>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D440F027-FEEA-4A62-8EBC-100C4A23C2D2}">
  <ds:schemaRefs>
    <ds:schemaRef ds:uri="http://schemas.microsoft.com/sharepoint/v3/contenttype/forms"/>
  </ds:schemaRefs>
</ds:datastoreItem>
</file>

<file path=customXml/itemProps3.xml><?xml version="1.0" encoding="utf-8"?>
<ds:datastoreItem xmlns:ds="http://schemas.openxmlformats.org/officeDocument/2006/customXml" ds:itemID="{425346F4-F36E-45F0-A134-0A60B3458507}">
  <ds:schemaRefs>
    <ds:schemaRef ds:uri="aaf452e4-5b34-40ae-b6bb-637ac221d2a1"/>
    <ds:schemaRef ds:uri="f9190125-6734-4a5f-87bc-23048bd0d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23910</TotalTime>
  <Words>1403</Words>
  <Application>Microsoft Macintosh PowerPoint</Application>
  <PresentationFormat>Widescreen</PresentationFormat>
  <Paragraphs>112</Paragraphs>
  <Slides>20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Black</vt:lpstr>
      <vt:lpstr>Calibri</vt:lpstr>
      <vt:lpstr>Helvetica</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Tim Mizones</cp:lastModifiedBy>
  <cp:revision>193</cp:revision>
  <dcterms:created xsi:type="dcterms:W3CDTF">2019-04-29T04:24:19Z</dcterms:created>
  <dcterms:modified xsi:type="dcterms:W3CDTF">2023-11-07T00:10:01Z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0x010100F00B4479C31A694882C9C401F166D122</vt:lpwstr>
  </property>
</Properties>
</file>