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56" r:id="rId5"/>
    <p:sldId id="258" r:id="rId6"/>
    <p:sldId id="284" r:id="rId7"/>
    <p:sldId id="279" r:id="rId8"/>
    <p:sldId id="283" r:id="rId9"/>
    <p:sldId id="298" r:id="rId10"/>
    <p:sldId id="305" r:id="rId11"/>
    <p:sldId id="307" r:id="rId12"/>
    <p:sldId id="273" r:id="rId13"/>
    <p:sldId id="313" r:id="rId14"/>
    <p:sldId id="308" r:id="rId15"/>
    <p:sldId id="326" r:id="rId16"/>
    <p:sldId id="291" r:id="rId17"/>
    <p:sldId id="322" r:id="rId18"/>
    <p:sldId id="323" r:id="rId19"/>
    <p:sldId id="327" r:id="rId20"/>
    <p:sldId id="325" r:id="rId21"/>
    <p:sldId id="324" r:id="rId22"/>
    <p:sldId id="329" r:id="rId23"/>
    <p:sldId id="328"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i Dowden" initials="CD" lastIdx="3" clrIdx="0">
    <p:extLst>
      <p:ext uri="{19B8F6BF-5375-455C-9EA6-DF929625EA0E}">
        <p15:presenceInfo xmlns:p15="http://schemas.microsoft.com/office/powerpoint/2012/main" userId="Caiti Dow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D41"/>
    <a:srgbClr val="074D40"/>
    <a:srgbClr val="F0F3F6"/>
    <a:srgbClr val="FFFFFF"/>
    <a:srgbClr val="074D42"/>
    <a:srgbClr val="F0F2F6"/>
    <a:srgbClr val="F0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57" autoAdjust="0"/>
    <p:restoredTop sz="94607"/>
  </p:normalViewPr>
  <p:slideViewPr>
    <p:cSldViewPr snapToGrid="0">
      <p:cViewPr varScale="1">
        <p:scale>
          <a:sx n="101" d="100"/>
          <a:sy n="101" d="100"/>
        </p:scale>
        <p:origin x="488"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19F97-1F83-AD4D-A2DC-40A964F3F484}"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F797056-DDE5-3C49-9049-C95E77096C4D}">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Scientific Reviews</a:t>
          </a:r>
        </a:p>
      </dgm:t>
    </dgm:pt>
    <dgm:pt modelId="{570F8D10-8988-5F41-A621-F72BCFB2B7F3}" type="parTrans" cxnId="{6335B92E-1DAC-D046-AF75-C04D386068D5}">
      <dgm:prSet custT="1"/>
      <dgm:spPr/>
      <dgm:t>
        <a:bodyPr/>
        <a:lstStyle/>
        <a:p>
          <a:endParaRPr lang="en-US" sz="1600" b="0">
            <a:latin typeface="Arial" panose="020B0604020202020204" pitchFamily="34" charset="0"/>
            <a:cs typeface="Arial" panose="020B0604020202020204" pitchFamily="34" charset="0"/>
          </a:endParaRPr>
        </a:p>
      </dgm:t>
    </dgm:pt>
    <dgm:pt modelId="{46D75D15-B45B-9C43-8251-BF904CC7296B}" type="sibTrans" cxnId="{6335B92E-1DAC-D046-AF75-C04D386068D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8C14F78B-50C7-DB47-B918-B19E7865B7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Animal Welfare</a:t>
          </a:r>
        </a:p>
      </dgm:t>
    </dgm:pt>
    <dgm:pt modelId="{AE0142A5-1ADE-764A-A33C-30CF701901E2}" type="parTrans" cxnId="{0443689E-90A4-5F46-B11C-CB8F4E34FCC0}">
      <dgm:prSet custT="1"/>
      <dgm:spPr/>
      <dgm:t>
        <a:bodyPr/>
        <a:lstStyle/>
        <a:p>
          <a:endParaRPr lang="en-US" sz="1600" b="0">
            <a:latin typeface="Arial" panose="020B0604020202020204" pitchFamily="34" charset="0"/>
            <a:cs typeface="Arial" panose="020B0604020202020204" pitchFamily="34" charset="0"/>
          </a:endParaRPr>
        </a:p>
      </dgm:t>
    </dgm:pt>
    <dgm:pt modelId="{4820ED6A-6466-3440-8C58-6A0653923449}" type="sibTrans" cxnId="{0443689E-90A4-5F46-B11C-CB8F4E34FCC0}">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6F059240-2F5D-BA4C-8E3D-610A91FE9B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Ready to Drink Beverages</a:t>
          </a:r>
        </a:p>
      </dgm:t>
    </dgm:pt>
    <dgm:pt modelId="{AAC301FD-4B2C-ED45-B5FC-3BB6165BB93B}" type="parTrans" cxnId="{F972EAEC-7EAC-9C4F-875D-9EB3B1D4B335}">
      <dgm:prSet custT="1"/>
      <dgm:spPr/>
      <dgm:t>
        <a:bodyPr/>
        <a:lstStyle/>
        <a:p>
          <a:endParaRPr lang="en-US" sz="1600" b="0">
            <a:latin typeface="Arial" panose="020B0604020202020204" pitchFamily="34" charset="0"/>
            <a:cs typeface="Arial" panose="020B0604020202020204" pitchFamily="34" charset="0"/>
          </a:endParaRPr>
        </a:p>
      </dgm:t>
    </dgm:pt>
    <dgm:pt modelId="{46EE2F76-ABCF-BF44-A778-B00BB60C000E}" type="sibTrans" cxnId="{F972EAEC-7EAC-9C4F-875D-9EB3B1D4B33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53225244-667C-E04D-B715-9B119AB1AEB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Skin Microbiome</a:t>
          </a:r>
        </a:p>
      </dgm:t>
    </dgm:pt>
    <dgm:pt modelId="{4963406C-E745-3143-8437-BA26786410B4}" type="parTrans" cxnId="{ED212F73-40B1-3044-AB1A-C402DB5B8D46}">
      <dgm:prSet custT="1"/>
      <dgm:spPr/>
      <dgm:t>
        <a:bodyPr/>
        <a:lstStyle/>
        <a:p>
          <a:endParaRPr lang="en-US" sz="1600" b="0">
            <a:latin typeface="Arial" panose="020B0604020202020204" pitchFamily="34" charset="0"/>
            <a:cs typeface="Arial" panose="020B0604020202020204" pitchFamily="34" charset="0"/>
          </a:endParaRPr>
        </a:p>
      </dgm:t>
    </dgm:pt>
    <dgm:pt modelId="{C75F3865-94CF-2548-9079-14344072522D}" type="sibTrans" cxnId="{ED212F73-40B1-3044-AB1A-C402DB5B8D46}">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D4B1988E-1D08-374E-A44B-9A9EDE80728F}">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All Ages Well Being</a:t>
          </a:r>
        </a:p>
      </dgm:t>
    </dgm:pt>
    <dgm:pt modelId="{3369AC2E-0067-F14C-BCDA-876E3A42A923}" type="parTrans" cxnId="{1659D0DB-8D80-874E-9FB6-4F4CD2BC3BFB}">
      <dgm:prSet custT="1"/>
      <dgm:spPr/>
      <dgm:t>
        <a:bodyPr/>
        <a:lstStyle/>
        <a:p>
          <a:endParaRPr lang="en-US" sz="1600" b="0">
            <a:latin typeface="Arial" panose="020B0604020202020204" pitchFamily="34" charset="0"/>
            <a:cs typeface="Arial" panose="020B0604020202020204" pitchFamily="34" charset="0"/>
          </a:endParaRPr>
        </a:p>
      </dgm:t>
    </dgm:pt>
    <dgm:pt modelId="{27A85B8C-CE0E-E243-83BB-821A02613E58}" type="sibTrans" cxnId="{1659D0DB-8D80-874E-9FB6-4F4CD2BC3BFB}">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576FFF45-A4B9-4E8B-95AD-521E7786C25A}">
      <dgm:prSet custT="1"/>
      <dgm:spPr>
        <a:solidFill>
          <a:srgbClr val="074D42"/>
        </a:solidFill>
      </dgm:spPr>
      <dgm:t>
        <a:bodyPr/>
        <a:lstStyle/>
        <a:p>
          <a:r>
            <a:rPr lang="en-US" sz="1600" b="0" dirty="0">
              <a:latin typeface="Arial" panose="020B0604020202020204" pitchFamily="34" charset="0"/>
              <a:cs typeface="Arial" panose="020B0604020202020204" pitchFamily="34" charset="0"/>
            </a:rPr>
            <a:t>Mental Wellness</a:t>
          </a:r>
        </a:p>
      </dgm:t>
    </dgm:pt>
    <dgm:pt modelId="{A2BA6B01-6A27-46D1-84C7-EF373730E830}" type="parTrans" cxnId="{6A18A780-F2F3-44BF-8227-9DF3647347A4}">
      <dgm:prSet custT="1"/>
      <dgm:spPr/>
      <dgm:t>
        <a:bodyPr/>
        <a:lstStyle/>
        <a:p>
          <a:endParaRPr lang="en-US" sz="1600" b="0">
            <a:latin typeface="Arial" panose="020B0604020202020204" pitchFamily="34" charset="0"/>
            <a:cs typeface="Arial" panose="020B0604020202020204" pitchFamily="34" charset="0"/>
          </a:endParaRPr>
        </a:p>
      </dgm:t>
    </dgm:pt>
    <dgm:pt modelId="{C56E36C9-CADD-468A-85B1-098869DE68AE}" type="sibTrans" cxnId="{6A18A780-F2F3-44BF-8227-9DF3647347A4}">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4C78F741-43D2-D342-8EB3-F6D9DADAD7E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Gut &amp; Body Axes</a:t>
          </a:r>
        </a:p>
      </dgm:t>
    </dgm:pt>
    <dgm:pt modelId="{EACE635E-0EDF-1B40-AFF8-D4F683E8597D}" type="sibTrans" cxnId="{66D508DC-AFDD-F942-8598-B5B576054CCD}">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D587D37A-2213-A040-B7D7-83E3FAA40640}" type="parTrans" cxnId="{66D508DC-AFDD-F942-8598-B5B576054CCD}">
      <dgm:prSet/>
      <dgm:spPr/>
      <dgm:t>
        <a:bodyPr/>
        <a:lstStyle/>
        <a:p>
          <a:endParaRPr lang="en-US" sz="1600" b="0">
            <a:latin typeface="Arial" panose="020B0604020202020204" pitchFamily="34" charset="0"/>
            <a:cs typeface="Arial" panose="020B0604020202020204" pitchFamily="34" charset="0"/>
          </a:endParaRPr>
        </a:p>
      </dgm:t>
    </dgm:pt>
    <dgm:pt modelId="{27A9E67A-5CDF-974C-8D8A-40F99DC089C2}" type="pres">
      <dgm:prSet presAssocID="{FE019F97-1F83-AD4D-A2DC-40A964F3F484}" presName="Name0" presStyleCnt="0">
        <dgm:presLayoutVars>
          <dgm:chMax val="21"/>
          <dgm:chPref val="21"/>
        </dgm:presLayoutVars>
      </dgm:prSet>
      <dgm:spPr/>
    </dgm:pt>
    <dgm:pt modelId="{C08A847F-4F87-7248-A175-95A09E580A3C}" type="pres">
      <dgm:prSet presAssocID="{4C78F741-43D2-D342-8EB3-F6D9DADAD7E0}" presName="text1" presStyleCnt="0"/>
      <dgm:spPr/>
    </dgm:pt>
    <dgm:pt modelId="{81E49AB9-D1CA-EB4A-9E46-32603388E141}" type="pres">
      <dgm:prSet presAssocID="{4C78F741-43D2-D342-8EB3-F6D9DADAD7E0}" presName="textRepeatNode" presStyleLbl="alignNode1" presStyleIdx="0" presStyleCnt="7">
        <dgm:presLayoutVars>
          <dgm:chMax val="0"/>
          <dgm:chPref val="0"/>
          <dgm:bulletEnabled val="1"/>
        </dgm:presLayoutVars>
      </dgm:prSet>
      <dgm:spPr/>
    </dgm:pt>
    <dgm:pt modelId="{D620F5F1-55C0-284D-A46E-7955D68DE468}" type="pres">
      <dgm:prSet presAssocID="{4C78F741-43D2-D342-8EB3-F6D9DADAD7E0}" presName="textaccent1" presStyleCnt="0"/>
      <dgm:spPr/>
    </dgm:pt>
    <dgm:pt modelId="{458D406D-7406-A449-B34B-F113C7D7544F}" type="pres">
      <dgm:prSet presAssocID="{4C78F741-43D2-D342-8EB3-F6D9DADAD7E0}" presName="accentRepeatNode" presStyleLbl="solidAlignAcc1" presStyleIdx="0" presStyleCnt="14"/>
      <dgm:spPr/>
    </dgm:pt>
    <dgm:pt modelId="{0B856779-702F-A94F-8505-035823A1004B}" type="pres">
      <dgm:prSet presAssocID="{EACE635E-0EDF-1B40-AFF8-D4F683E8597D}" presName="image1" presStyleCnt="0"/>
      <dgm:spPr/>
    </dgm:pt>
    <dgm:pt modelId="{877FD51C-C7C7-8B4B-B328-051DD11FA63D}" type="pres">
      <dgm:prSet presAssocID="{EACE635E-0EDF-1B40-AFF8-D4F683E8597D}" presName="imageRepeatNode" presStyleLbl="alignAcc1" presStyleIdx="0" presStyleCnt="7"/>
      <dgm:spPr/>
    </dgm:pt>
    <dgm:pt modelId="{E8A80C2B-C05D-3348-AF0A-17EE3502F6DD}" type="pres">
      <dgm:prSet presAssocID="{EACE635E-0EDF-1B40-AFF8-D4F683E8597D}" presName="imageaccent1" presStyleCnt="0"/>
      <dgm:spPr/>
    </dgm:pt>
    <dgm:pt modelId="{9BF3DDDA-0AAC-9F4B-AD8B-0D991CED4AF4}" type="pres">
      <dgm:prSet presAssocID="{EACE635E-0EDF-1B40-AFF8-D4F683E8597D}" presName="accentRepeatNode" presStyleLbl="solidAlignAcc1" presStyleIdx="1" presStyleCnt="14"/>
      <dgm:spPr/>
    </dgm:pt>
    <dgm:pt modelId="{1D15EBAB-FEDE-884D-826D-885F65DA31F6}" type="pres">
      <dgm:prSet presAssocID="{8C14F78B-50C7-DB47-B918-B19E7865B7AE}" presName="text2" presStyleCnt="0"/>
      <dgm:spPr/>
    </dgm:pt>
    <dgm:pt modelId="{72CAC4A7-5387-E745-8B55-6F5E7DDA903D}" type="pres">
      <dgm:prSet presAssocID="{8C14F78B-50C7-DB47-B918-B19E7865B7AE}" presName="textRepeatNode" presStyleLbl="alignNode1" presStyleIdx="1" presStyleCnt="7">
        <dgm:presLayoutVars>
          <dgm:chMax val="0"/>
          <dgm:chPref val="0"/>
          <dgm:bulletEnabled val="1"/>
        </dgm:presLayoutVars>
      </dgm:prSet>
      <dgm:spPr/>
    </dgm:pt>
    <dgm:pt modelId="{C21D6EB1-C664-8A4D-9946-835B89202254}" type="pres">
      <dgm:prSet presAssocID="{8C14F78B-50C7-DB47-B918-B19E7865B7AE}" presName="textaccent2" presStyleCnt="0"/>
      <dgm:spPr/>
    </dgm:pt>
    <dgm:pt modelId="{78AA5E87-F508-E347-8717-0CF185ACECF4}" type="pres">
      <dgm:prSet presAssocID="{8C14F78B-50C7-DB47-B918-B19E7865B7AE}" presName="accentRepeatNode" presStyleLbl="solidAlignAcc1" presStyleIdx="2" presStyleCnt="14"/>
      <dgm:spPr/>
    </dgm:pt>
    <dgm:pt modelId="{48F975B2-99B2-C645-B5BF-19B50CA6577C}" type="pres">
      <dgm:prSet presAssocID="{4820ED6A-6466-3440-8C58-6A0653923449}" presName="image2" presStyleCnt="0"/>
      <dgm:spPr/>
    </dgm:pt>
    <dgm:pt modelId="{74587B1E-D526-CA4C-ADE4-B44B84BE1D47}" type="pres">
      <dgm:prSet presAssocID="{4820ED6A-6466-3440-8C58-6A0653923449}" presName="imageRepeatNode" presStyleLbl="alignAcc1" presStyleIdx="1" presStyleCnt="7"/>
      <dgm:spPr/>
    </dgm:pt>
    <dgm:pt modelId="{5108DAE8-0462-F449-B513-37FEB59ABEF3}" type="pres">
      <dgm:prSet presAssocID="{4820ED6A-6466-3440-8C58-6A0653923449}" presName="imageaccent2" presStyleCnt="0"/>
      <dgm:spPr/>
    </dgm:pt>
    <dgm:pt modelId="{041D6EF6-C55F-D843-B321-58CC5FE14990}" type="pres">
      <dgm:prSet presAssocID="{4820ED6A-6466-3440-8C58-6A0653923449}" presName="accentRepeatNode" presStyleLbl="solidAlignAcc1" presStyleIdx="3" presStyleCnt="14"/>
      <dgm:spPr/>
    </dgm:pt>
    <dgm:pt modelId="{BB402DB8-6A29-504B-80E1-60472C1EF59F}" type="pres">
      <dgm:prSet presAssocID="{6F059240-2F5D-BA4C-8E3D-610A91FE9BAE}" presName="text3" presStyleCnt="0"/>
      <dgm:spPr/>
    </dgm:pt>
    <dgm:pt modelId="{92FBFCCD-E561-9842-8266-F57FC816D69E}" type="pres">
      <dgm:prSet presAssocID="{6F059240-2F5D-BA4C-8E3D-610A91FE9BAE}" presName="textRepeatNode" presStyleLbl="alignNode1" presStyleIdx="2" presStyleCnt="7">
        <dgm:presLayoutVars>
          <dgm:chMax val="0"/>
          <dgm:chPref val="0"/>
          <dgm:bulletEnabled val="1"/>
        </dgm:presLayoutVars>
      </dgm:prSet>
      <dgm:spPr/>
    </dgm:pt>
    <dgm:pt modelId="{A5690BBA-0332-544F-8893-87652C28ED5C}" type="pres">
      <dgm:prSet presAssocID="{6F059240-2F5D-BA4C-8E3D-610A91FE9BAE}" presName="textaccent3" presStyleCnt="0"/>
      <dgm:spPr/>
    </dgm:pt>
    <dgm:pt modelId="{27C06A0F-90AB-D442-9F49-601A8B6D72A5}" type="pres">
      <dgm:prSet presAssocID="{6F059240-2F5D-BA4C-8E3D-610A91FE9BAE}" presName="accentRepeatNode" presStyleLbl="solidAlignAcc1" presStyleIdx="4" presStyleCnt="14"/>
      <dgm:spPr/>
    </dgm:pt>
    <dgm:pt modelId="{C5A223D2-45C8-324B-B223-2DA52A4126AC}" type="pres">
      <dgm:prSet presAssocID="{46EE2F76-ABCF-BF44-A778-B00BB60C000E}" presName="image3" presStyleCnt="0"/>
      <dgm:spPr/>
    </dgm:pt>
    <dgm:pt modelId="{66C9CDDE-162E-3B4F-BE58-CD42EA5DC53C}" type="pres">
      <dgm:prSet presAssocID="{46EE2F76-ABCF-BF44-A778-B00BB60C000E}" presName="imageRepeatNode" presStyleLbl="alignAcc1" presStyleIdx="2" presStyleCnt="7"/>
      <dgm:spPr/>
    </dgm:pt>
    <dgm:pt modelId="{E3F879F3-DAE7-DF46-9CDA-32635253E837}" type="pres">
      <dgm:prSet presAssocID="{46EE2F76-ABCF-BF44-A778-B00BB60C000E}" presName="imageaccent3" presStyleCnt="0"/>
      <dgm:spPr/>
    </dgm:pt>
    <dgm:pt modelId="{6187927A-4D82-7040-A656-EC58E1433C99}" type="pres">
      <dgm:prSet presAssocID="{46EE2F76-ABCF-BF44-A778-B00BB60C000E}" presName="accentRepeatNode" presStyleLbl="solidAlignAcc1" presStyleIdx="5" presStyleCnt="14"/>
      <dgm:spPr/>
    </dgm:pt>
    <dgm:pt modelId="{3A3D3076-158E-904A-9F6D-73E640E8A926}" type="pres">
      <dgm:prSet presAssocID="{53225244-667C-E04D-B715-9B119AB1AEB0}" presName="text4" presStyleCnt="0"/>
      <dgm:spPr/>
    </dgm:pt>
    <dgm:pt modelId="{AA7A0E5A-4299-1946-A351-73777FF6078B}" type="pres">
      <dgm:prSet presAssocID="{53225244-667C-E04D-B715-9B119AB1AEB0}" presName="textRepeatNode" presStyleLbl="alignNode1" presStyleIdx="3" presStyleCnt="7">
        <dgm:presLayoutVars>
          <dgm:chMax val="0"/>
          <dgm:chPref val="0"/>
          <dgm:bulletEnabled val="1"/>
        </dgm:presLayoutVars>
      </dgm:prSet>
      <dgm:spPr/>
    </dgm:pt>
    <dgm:pt modelId="{FC78F676-C070-EB4F-96FE-73A7B43C9450}" type="pres">
      <dgm:prSet presAssocID="{53225244-667C-E04D-B715-9B119AB1AEB0}" presName="textaccent4" presStyleCnt="0"/>
      <dgm:spPr/>
    </dgm:pt>
    <dgm:pt modelId="{BB7981AB-2416-C74A-A60A-8B0B42DD6B51}" type="pres">
      <dgm:prSet presAssocID="{53225244-667C-E04D-B715-9B119AB1AEB0}" presName="accentRepeatNode" presStyleLbl="solidAlignAcc1" presStyleIdx="6" presStyleCnt="14"/>
      <dgm:spPr/>
    </dgm:pt>
    <dgm:pt modelId="{F659914A-908A-D545-B68C-FD293601CB21}" type="pres">
      <dgm:prSet presAssocID="{C75F3865-94CF-2548-9079-14344072522D}" presName="image4" presStyleCnt="0"/>
      <dgm:spPr/>
    </dgm:pt>
    <dgm:pt modelId="{19478B4E-675B-6D4F-A0B7-E38BAC30EE31}" type="pres">
      <dgm:prSet presAssocID="{C75F3865-94CF-2548-9079-14344072522D}" presName="imageRepeatNode" presStyleLbl="alignAcc1" presStyleIdx="3" presStyleCnt="7" custLinFactNeighborX="-857"/>
      <dgm:spPr/>
    </dgm:pt>
    <dgm:pt modelId="{2E775E83-FE7E-0A4E-8DA4-75AF20EB69BD}" type="pres">
      <dgm:prSet presAssocID="{C75F3865-94CF-2548-9079-14344072522D}" presName="imageaccent4" presStyleCnt="0"/>
      <dgm:spPr/>
    </dgm:pt>
    <dgm:pt modelId="{D1297A70-3E91-2240-A023-8827BD59EE86}" type="pres">
      <dgm:prSet presAssocID="{C75F3865-94CF-2548-9079-14344072522D}" presName="accentRepeatNode" presStyleLbl="solidAlignAcc1" presStyleIdx="7" presStyleCnt="14"/>
      <dgm:spPr/>
    </dgm:pt>
    <dgm:pt modelId="{A5126DC3-34D4-3444-87CD-6E693FA52B1E}" type="pres">
      <dgm:prSet presAssocID="{576FFF45-A4B9-4E8B-95AD-521E7786C25A}" presName="text5" presStyleCnt="0"/>
      <dgm:spPr/>
    </dgm:pt>
    <dgm:pt modelId="{39F26913-9D79-CE4E-9211-FA1C6FB9A85C}" type="pres">
      <dgm:prSet presAssocID="{576FFF45-A4B9-4E8B-95AD-521E7786C25A}" presName="textRepeatNode" presStyleLbl="alignNode1" presStyleIdx="4" presStyleCnt="7">
        <dgm:presLayoutVars>
          <dgm:chMax val="0"/>
          <dgm:chPref val="0"/>
          <dgm:bulletEnabled val="1"/>
        </dgm:presLayoutVars>
      </dgm:prSet>
      <dgm:spPr/>
    </dgm:pt>
    <dgm:pt modelId="{C14D5C71-4C55-734C-A495-F069FA7F7087}" type="pres">
      <dgm:prSet presAssocID="{576FFF45-A4B9-4E8B-95AD-521E7786C25A}" presName="textaccent5" presStyleCnt="0"/>
      <dgm:spPr/>
    </dgm:pt>
    <dgm:pt modelId="{D3B1F47A-5AAB-8F43-A59B-32C096637B4D}" type="pres">
      <dgm:prSet presAssocID="{576FFF45-A4B9-4E8B-95AD-521E7786C25A}" presName="accentRepeatNode" presStyleLbl="solidAlignAcc1" presStyleIdx="8" presStyleCnt="14"/>
      <dgm:spPr/>
    </dgm:pt>
    <dgm:pt modelId="{3C82089E-12CC-2D46-9CF7-834933A48929}" type="pres">
      <dgm:prSet presAssocID="{C56E36C9-CADD-468A-85B1-098869DE68AE}" presName="image5" presStyleCnt="0"/>
      <dgm:spPr/>
    </dgm:pt>
    <dgm:pt modelId="{3F0F5953-E3C5-914D-AEB5-DC0028ED9892}" type="pres">
      <dgm:prSet presAssocID="{C56E36C9-CADD-468A-85B1-098869DE68AE}" presName="imageRepeatNode" presStyleLbl="alignAcc1" presStyleIdx="4" presStyleCnt="7"/>
      <dgm:spPr/>
    </dgm:pt>
    <dgm:pt modelId="{2674B7CF-1864-8E44-9979-D620007177F8}" type="pres">
      <dgm:prSet presAssocID="{C56E36C9-CADD-468A-85B1-098869DE68AE}" presName="imageaccent5" presStyleCnt="0"/>
      <dgm:spPr/>
    </dgm:pt>
    <dgm:pt modelId="{45E7D1E6-5F14-024D-99E9-AF573C7C043C}" type="pres">
      <dgm:prSet presAssocID="{C56E36C9-CADD-468A-85B1-098869DE68AE}" presName="accentRepeatNode" presStyleLbl="solidAlignAcc1" presStyleIdx="9" presStyleCnt="14"/>
      <dgm:spPr/>
    </dgm:pt>
    <dgm:pt modelId="{B1CDDEFA-BC0E-ED41-A495-CBB503C0BF8C}" type="pres">
      <dgm:prSet presAssocID="{D4B1988E-1D08-374E-A44B-9A9EDE80728F}" presName="text6" presStyleCnt="0"/>
      <dgm:spPr/>
    </dgm:pt>
    <dgm:pt modelId="{345ED9D0-F123-2C4A-8ABB-5386C2CFE03D}" type="pres">
      <dgm:prSet presAssocID="{D4B1988E-1D08-374E-A44B-9A9EDE80728F}" presName="textRepeatNode" presStyleLbl="alignNode1" presStyleIdx="5" presStyleCnt="7">
        <dgm:presLayoutVars>
          <dgm:chMax val="0"/>
          <dgm:chPref val="0"/>
          <dgm:bulletEnabled val="1"/>
        </dgm:presLayoutVars>
      </dgm:prSet>
      <dgm:spPr/>
    </dgm:pt>
    <dgm:pt modelId="{FF922A2D-DFDF-CC4B-81C8-9E17931618CA}" type="pres">
      <dgm:prSet presAssocID="{D4B1988E-1D08-374E-A44B-9A9EDE80728F}" presName="textaccent6" presStyleCnt="0"/>
      <dgm:spPr/>
    </dgm:pt>
    <dgm:pt modelId="{1314CEEA-22B6-B547-9AB1-556EFD29D5E4}" type="pres">
      <dgm:prSet presAssocID="{D4B1988E-1D08-374E-A44B-9A9EDE80728F}" presName="accentRepeatNode" presStyleLbl="solidAlignAcc1" presStyleIdx="10" presStyleCnt="14"/>
      <dgm:spPr/>
    </dgm:pt>
    <dgm:pt modelId="{296BD7FC-D0BF-FE44-B22D-63FC469E6FFC}" type="pres">
      <dgm:prSet presAssocID="{27A85B8C-CE0E-E243-83BB-821A02613E58}" presName="image6" presStyleCnt="0"/>
      <dgm:spPr/>
    </dgm:pt>
    <dgm:pt modelId="{2669D29C-EC3D-6C40-B24D-AB602A452EC7}" type="pres">
      <dgm:prSet presAssocID="{27A85B8C-CE0E-E243-83BB-821A02613E58}" presName="imageRepeatNode" presStyleLbl="alignAcc1" presStyleIdx="5" presStyleCnt="7"/>
      <dgm:spPr/>
    </dgm:pt>
    <dgm:pt modelId="{717A4369-C187-504A-96D8-BBFD31A8AB20}" type="pres">
      <dgm:prSet presAssocID="{27A85B8C-CE0E-E243-83BB-821A02613E58}" presName="imageaccent6" presStyleCnt="0"/>
      <dgm:spPr/>
    </dgm:pt>
    <dgm:pt modelId="{20ECBEFA-BE9D-3F43-B2D6-EF94DD5A2BB7}" type="pres">
      <dgm:prSet presAssocID="{27A85B8C-CE0E-E243-83BB-821A02613E58}" presName="accentRepeatNode" presStyleLbl="solidAlignAcc1" presStyleIdx="11" presStyleCnt="14"/>
      <dgm:spPr/>
    </dgm:pt>
    <dgm:pt modelId="{4B49BACA-F2B6-114E-8796-1B57ADF4262A}" type="pres">
      <dgm:prSet presAssocID="{AF797056-DDE5-3C49-9049-C95E77096C4D}" presName="text7" presStyleCnt="0"/>
      <dgm:spPr/>
    </dgm:pt>
    <dgm:pt modelId="{2AA7EC67-6BE3-8443-855A-520262515C90}" type="pres">
      <dgm:prSet presAssocID="{AF797056-DDE5-3C49-9049-C95E77096C4D}" presName="textRepeatNode" presStyleLbl="alignNode1" presStyleIdx="6" presStyleCnt="7">
        <dgm:presLayoutVars>
          <dgm:chMax val="0"/>
          <dgm:chPref val="0"/>
          <dgm:bulletEnabled val="1"/>
        </dgm:presLayoutVars>
      </dgm:prSet>
      <dgm:spPr/>
    </dgm:pt>
    <dgm:pt modelId="{FFDACBDF-53C6-BC40-B04A-7D5AF0A9869A}" type="pres">
      <dgm:prSet presAssocID="{AF797056-DDE5-3C49-9049-C95E77096C4D}" presName="textaccent7" presStyleCnt="0"/>
      <dgm:spPr/>
    </dgm:pt>
    <dgm:pt modelId="{21FE6202-39B3-364C-A82F-929A13502C18}" type="pres">
      <dgm:prSet presAssocID="{AF797056-DDE5-3C49-9049-C95E77096C4D}" presName="accentRepeatNode" presStyleLbl="solidAlignAcc1" presStyleIdx="12" presStyleCnt="14"/>
      <dgm:spPr/>
    </dgm:pt>
    <dgm:pt modelId="{89E683D8-30EA-B346-967E-09997733882B}" type="pres">
      <dgm:prSet presAssocID="{46D75D15-B45B-9C43-8251-BF904CC7296B}" presName="image7" presStyleCnt="0"/>
      <dgm:spPr/>
    </dgm:pt>
    <dgm:pt modelId="{52A4C9E1-CBA3-4C47-8190-34EF62AAA1C5}" type="pres">
      <dgm:prSet presAssocID="{46D75D15-B45B-9C43-8251-BF904CC7296B}" presName="imageRepeatNode" presStyleLbl="alignAcc1" presStyleIdx="6" presStyleCnt="7"/>
      <dgm:spPr/>
    </dgm:pt>
    <dgm:pt modelId="{312F9328-981A-744B-A8AB-DFD28D9E1D37}" type="pres">
      <dgm:prSet presAssocID="{46D75D15-B45B-9C43-8251-BF904CC7296B}" presName="imageaccent7" presStyleCnt="0"/>
      <dgm:spPr/>
    </dgm:pt>
    <dgm:pt modelId="{4FA6D158-A2C1-F34B-AED5-F7329C3C4912}" type="pres">
      <dgm:prSet presAssocID="{46D75D15-B45B-9C43-8251-BF904CC7296B}" presName="accentRepeatNode" presStyleLbl="solidAlignAcc1" presStyleIdx="13" presStyleCnt="14"/>
      <dgm:spPr/>
    </dgm:pt>
  </dgm:ptLst>
  <dgm:cxnLst>
    <dgm:cxn modelId="{E106D417-E9CA-F74A-B80A-FF88CADA75FE}" type="presOf" srcId="{6F059240-2F5D-BA4C-8E3D-610A91FE9BAE}" destId="{92FBFCCD-E561-9842-8266-F57FC816D69E}" srcOrd="0" destOrd="0" presId="urn:microsoft.com/office/officeart/2008/layout/HexagonCluster"/>
    <dgm:cxn modelId="{6335B92E-1DAC-D046-AF75-C04D386068D5}" srcId="{FE019F97-1F83-AD4D-A2DC-40A964F3F484}" destId="{AF797056-DDE5-3C49-9049-C95E77096C4D}" srcOrd="6" destOrd="0" parTransId="{570F8D10-8988-5F41-A621-F72BCFB2B7F3}" sibTransId="{46D75D15-B45B-9C43-8251-BF904CC7296B}"/>
    <dgm:cxn modelId="{A53AE833-3DD3-E448-A14C-FC685B94F040}" type="presOf" srcId="{53225244-667C-E04D-B715-9B119AB1AEB0}" destId="{AA7A0E5A-4299-1946-A351-73777FF6078B}" srcOrd="0" destOrd="0" presId="urn:microsoft.com/office/officeart/2008/layout/HexagonCluster"/>
    <dgm:cxn modelId="{1DA9983F-D720-1547-91E4-2BC584500567}" type="presOf" srcId="{D4B1988E-1D08-374E-A44B-9A9EDE80728F}" destId="{345ED9D0-F123-2C4A-8ABB-5386C2CFE03D}" srcOrd="0" destOrd="0" presId="urn:microsoft.com/office/officeart/2008/layout/HexagonCluster"/>
    <dgm:cxn modelId="{87D99747-E7BF-B44B-B61D-898FF2B0668A}" type="presOf" srcId="{EACE635E-0EDF-1B40-AFF8-D4F683E8597D}" destId="{877FD51C-C7C7-8B4B-B328-051DD11FA63D}" srcOrd="0" destOrd="0" presId="urn:microsoft.com/office/officeart/2008/layout/HexagonCluster"/>
    <dgm:cxn modelId="{FC556B58-4913-1E4F-A93D-603EA275B1F2}" type="presOf" srcId="{C56E36C9-CADD-468A-85B1-098869DE68AE}" destId="{3F0F5953-E3C5-914D-AEB5-DC0028ED9892}" srcOrd="0" destOrd="0" presId="urn:microsoft.com/office/officeart/2008/layout/HexagonCluster"/>
    <dgm:cxn modelId="{58651266-5851-8348-AE71-0BC1FA6A7609}" type="presOf" srcId="{576FFF45-A4B9-4E8B-95AD-521E7786C25A}" destId="{39F26913-9D79-CE4E-9211-FA1C6FB9A85C}" srcOrd="0" destOrd="0" presId="urn:microsoft.com/office/officeart/2008/layout/HexagonCluster"/>
    <dgm:cxn modelId="{58E2E768-B50C-4847-B981-668AC5615EB0}" type="presOf" srcId="{46EE2F76-ABCF-BF44-A778-B00BB60C000E}" destId="{66C9CDDE-162E-3B4F-BE58-CD42EA5DC53C}" srcOrd="0" destOrd="0" presId="urn:microsoft.com/office/officeart/2008/layout/HexagonCluster"/>
    <dgm:cxn modelId="{6D45B06A-5195-3143-A52C-F5A9503D33D3}" type="presOf" srcId="{AF797056-DDE5-3C49-9049-C95E77096C4D}" destId="{2AA7EC67-6BE3-8443-855A-520262515C90}" srcOrd="0" destOrd="0" presId="urn:microsoft.com/office/officeart/2008/layout/HexagonCluster"/>
    <dgm:cxn modelId="{ED212F73-40B1-3044-AB1A-C402DB5B8D46}" srcId="{FE019F97-1F83-AD4D-A2DC-40A964F3F484}" destId="{53225244-667C-E04D-B715-9B119AB1AEB0}" srcOrd="3" destOrd="0" parTransId="{4963406C-E745-3143-8437-BA26786410B4}" sibTransId="{C75F3865-94CF-2548-9079-14344072522D}"/>
    <dgm:cxn modelId="{6A18A780-F2F3-44BF-8227-9DF3647347A4}" srcId="{FE019F97-1F83-AD4D-A2DC-40A964F3F484}" destId="{576FFF45-A4B9-4E8B-95AD-521E7786C25A}" srcOrd="4" destOrd="0" parTransId="{A2BA6B01-6A27-46D1-84C7-EF373730E830}" sibTransId="{C56E36C9-CADD-468A-85B1-098869DE68AE}"/>
    <dgm:cxn modelId="{E5DDD280-924E-4343-BEBD-1B89FBB1CC0F}" type="presOf" srcId="{C75F3865-94CF-2548-9079-14344072522D}" destId="{19478B4E-675B-6D4F-A0B7-E38BAC30EE31}" srcOrd="0" destOrd="0" presId="urn:microsoft.com/office/officeart/2008/layout/HexagonCluster"/>
    <dgm:cxn modelId="{EB58AC8C-3462-F845-836C-FFF90B3646B5}" type="presOf" srcId="{27A85B8C-CE0E-E243-83BB-821A02613E58}" destId="{2669D29C-EC3D-6C40-B24D-AB602A452EC7}" srcOrd="0" destOrd="0" presId="urn:microsoft.com/office/officeart/2008/layout/HexagonCluster"/>
    <dgm:cxn modelId="{C5E6E991-71A7-D34D-BCF5-1F8BFE015272}" type="presOf" srcId="{FE019F97-1F83-AD4D-A2DC-40A964F3F484}" destId="{27A9E67A-5CDF-974C-8D8A-40F99DC089C2}" srcOrd="0" destOrd="0" presId="urn:microsoft.com/office/officeart/2008/layout/HexagonCluster"/>
    <dgm:cxn modelId="{0443689E-90A4-5F46-B11C-CB8F4E34FCC0}" srcId="{FE019F97-1F83-AD4D-A2DC-40A964F3F484}" destId="{8C14F78B-50C7-DB47-B918-B19E7865B7AE}" srcOrd="1" destOrd="0" parTransId="{AE0142A5-1ADE-764A-A33C-30CF701901E2}" sibTransId="{4820ED6A-6466-3440-8C58-6A0653923449}"/>
    <dgm:cxn modelId="{C55337BF-773A-DF4D-AD04-7A975C17AFE3}" type="presOf" srcId="{8C14F78B-50C7-DB47-B918-B19E7865B7AE}" destId="{72CAC4A7-5387-E745-8B55-6F5E7DDA903D}" srcOrd="0" destOrd="0" presId="urn:microsoft.com/office/officeart/2008/layout/HexagonCluster"/>
    <dgm:cxn modelId="{932F46C4-62D0-FA48-8CD7-F330626489DA}" type="presOf" srcId="{46D75D15-B45B-9C43-8251-BF904CC7296B}" destId="{52A4C9E1-CBA3-4C47-8190-34EF62AAA1C5}" srcOrd="0" destOrd="0" presId="urn:microsoft.com/office/officeart/2008/layout/HexagonCluster"/>
    <dgm:cxn modelId="{1659D0DB-8D80-874E-9FB6-4F4CD2BC3BFB}" srcId="{FE019F97-1F83-AD4D-A2DC-40A964F3F484}" destId="{D4B1988E-1D08-374E-A44B-9A9EDE80728F}" srcOrd="5" destOrd="0" parTransId="{3369AC2E-0067-F14C-BCDA-876E3A42A923}" sibTransId="{27A85B8C-CE0E-E243-83BB-821A02613E58}"/>
    <dgm:cxn modelId="{66D508DC-AFDD-F942-8598-B5B576054CCD}" srcId="{FE019F97-1F83-AD4D-A2DC-40A964F3F484}" destId="{4C78F741-43D2-D342-8EB3-F6D9DADAD7E0}" srcOrd="0" destOrd="0" parTransId="{D587D37A-2213-A040-B7D7-83E3FAA40640}" sibTransId="{EACE635E-0EDF-1B40-AFF8-D4F683E8597D}"/>
    <dgm:cxn modelId="{F972EAEC-7EAC-9C4F-875D-9EB3B1D4B335}" srcId="{FE019F97-1F83-AD4D-A2DC-40A964F3F484}" destId="{6F059240-2F5D-BA4C-8E3D-610A91FE9BAE}" srcOrd="2" destOrd="0" parTransId="{AAC301FD-4B2C-ED45-B5FC-3BB6165BB93B}" sibTransId="{46EE2F76-ABCF-BF44-A778-B00BB60C000E}"/>
    <dgm:cxn modelId="{AC7142EE-5DC5-4244-85B7-CD4435361B3C}" type="presOf" srcId="{4C78F741-43D2-D342-8EB3-F6D9DADAD7E0}" destId="{81E49AB9-D1CA-EB4A-9E46-32603388E141}" srcOrd="0" destOrd="0" presId="urn:microsoft.com/office/officeart/2008/layout/HexagonCluster"/>
    <dgm:cxn modelId="{7C7368F4-50B0-E648-8BD1-7F599F22B567}" type="presOf" srcId="{4820ED6A-6466-3440-8C58-6A0653923449}" destId="{74587B1E-D526-CA4C-ADE4-B44B84BE1D47}" srcOrd="0" destOrd="0" presId="urn:microsoft.com/office/officeart/2008/layout/HexagonCluster"/>
    <dgm:cxn modelId="{EE8A807C-124D-F845-93F1-CE68EB83BCA6}" type="presParOf" srcId="{27A9E67A-5CDF-974C-8D8A-40F99DC089C2}" destId="{C08A847F-4F87-7248-A175-95A09E580A3C}" srcOrd="0" destOrd="0" presId="urn:microsoft.com/office/officeart/2008/layout/HexagonCluster"/>
    <dgm:cxn modelId="{2FE89D58-01F7-A64B-9821-A71E4C973B69}" type="presParOf" srcId="{C08A847F-4F87-7248-A175-95A09E580A3C}" destId="{81E49AB9-D1CA-EB4A-9E46-32603388E141}" srcOrd="0" destOrd="0" presId="urn:microsoft.com/office/officeart/2008/layout/HexagonCluster"/>
    <dgm:cxn modelId="{9F7DAC70-14C1-F34D-A754-835EB4E6652D}" type="presParOf" srcId="{27A9E67A-5CDF-974C-8D8A-40F99DC089C2}" destId="{D620F5F1-55C0-284D-A46E-7955D68DE468}" srcOrd="1" destOrd="0" presId="urn:microsoft.com/office/officeart/2008/layout/HexagonCluster"/>
    <dgm:cxn modelId="{AC98E8F1-7946-2F47-B765-17490F8CA5B9}" type="presParOf" srcId="{D620F5F1-55C0-284D-A46E-7955D68DE468}" destId="{458D406D-7406-A449-B34B-F113C7D7544F}" srcOrd="0" destOrd="0" presId="urn:microsoft.com/office/officeart/2008/layout/HexagonCluster"/>
    <dgm:cxn modelId="{7636CFA3-27FF-F848-A3EF-F945F48C19FE}" type="presParOf" srcId="{27A9E67A-5CDF-974C-8D8A-40F99DC089C2}" destId="{0B856779-702F-A94F-8505-035823A1004B}" srcOrd="2" destOrd="0" presId="urn:microsoft.com/office/officeart/2008/layout/HexagonCluster"/>
    <dgm:cxn modelId="{C9F8C1EB-3670-0943-95D2-26504EB085C6}" type="presParOf" srcId="{0B856779-702F-A94F-8505-035823A1004B}" destId="{877FD51C-C7C7-8B4B-B328-051DD11FA63D}" srcOrd="0" destOrd="0" presId="urn:microsoft.com/office/officeart/2008/layout/HexagonCluster"/>
    <dgm:cxn modelId="{0B0D98AD-37A8-5B4F-95C3-2B917D04B8D9}" type="presParOf" srcId="{27A9E67A-5CDF-974C-8D8A-40F99DC089C2}" destId="{E8A80C2B-C05D-3348-AF0A-17EE3502F6DD}" srcOrd="3" destOrd="0" presId="urn:microsoft.com/office/officeart/2008/layout/HexagonCluster"/>
    <dgm:cxn modelId="{DCCDAEF7-BFD0-7240-AF55-1E8792BDFCC0}" type="presParOf" srcId="{E8A80C2B-C05D-3348-AF0A-17EE3502F6DD}" destId="{9BF3DDDA-0AAC-9F4B-AD8B-0D991CED4AF4}" srcOrd="0" destOrd="0" presId="urn:microsoft.com/office/officeart/2008/layout/HexagonCluster"/>
    <dgm:cxn modelId="{3926524E-E591-8C44-8733-FFF6A7C92872}" type="presParOf" srcId="{27A9E67A-5CDF-974C-8D8A-40F99DC089C2}" destId="{1D15EBAB-FEDE-884D-826D-885F65DA31F6}" srcOrd="4" destOrd="0" presId="urn:microsoft.com/office/officeart/2008/layout/HexagonCluster"/>
    <dgm:cxn modelId="{C4A9FA98-8CA1-D64B-B2EA-CA2987649237}" type="presParOf" srcId="{1D15EBAB-FEDE-884D-826D-885F65DA31F6}" destId="{72CAC4A7-5387-E745-8B55-6F5E7DDA903D}" srcOrd="0" destOrd="0" presId="urn:microsoft.com/office/officeart/2008/layout/HexagonCluster"/>
    <dgm:cxn modelId="{DFCAB215-F9DD-5C4E-8209-D211FFC35C17}" type="presParOf" srcId="{27A9E67A-5CDF-974C-8D8A-40F99DC089C2}" destId="{C21D6EB1-C664-8A4D-9946-835B89202254}" srcOrd="5" destOrd="0" presId="urn:microsoft.com/office/officeart/2008/layout/HexagonCluster"/>
    <dgm:cxn modelId="{D4C8E298-48E5-F54F-AC9E-95B2AD9E606A}" type="presParOf" srcId="{C21D6EB1-C664-8A4D-9946-835B89202254}" destId="{78AA5E87-F508-E347-8717-0CF185ACECF4}" srcOrd="0" destOrd="0" presId="urn:microsoft.com/office/officeart/2008/layout/HexagonCluster"/>
    <dgm:cxn modelId="{D71EE33F-D771-0D4C-90D1-96F17FA689B4}" type="presParOf" srcId="{27A9E67A-5CDF-974C-8D8A-40F99DC089C2}" destId="{48F975B2-99B2-C645-B5BF-19B50CA6577C}" srcOrd="6" destOrd="0" presId="urn:microsoft.com/office/officeart/2008/layout/HexagonCluster"/>
    <dgm:cxn modelId="{17BDFBD8-070F-9145-8365-9C70EFE19712}" type="presParOf" srcId="{48F975B2-99B2-C645-B5BF-19B50CA6577C}" destId="{74587B1E-D526-CA4C-ADE4-B44B84BE1D47}" srcOrd="0" destOrd="0" presId="urn:microsoft.com/office/officeart/2008/layout/HexagonCluster"/>
    <dgm:cxn modelId="{BB3EDEB4-6683-7145-A438-164954D36144}" type="presParOf" srcId="{27A9E67A-5CDF-974C-8D8A-40F99DC089C2}" destId="{5108DAE8-0462-F449-B513-37FEB59ABEF3}" srcOrd="7" destOrd="0" presId="urn:microsoft.com/office/officeart/2008/layout/HexagonCluster"/>
    <dgm:cxn modelId="{18496A14-2D80-9346-9809-03B08DF4D53D}" type="presParOf" srcId="{5108DAE8-0462-F449-B513-37FEB59ABEF3}" destId="{041D6EF6-C55F-D843-B321-58CC5FE14990}" srcOrd="0" destOrd="0" presId="urn:microsoft.com/office/officeart/2008/layout/HexagonCluster"/>
    <dgm:cxn modelId="{E013EDB3-BE44-FF4C-9D31-0504C9E00F08}" type="presParOf" srcId="{27A9E67A-5CDF-974C-8D8A-40F99DC089C2}" destId="{BB402DB8-6A29-504B-80E1-60472C1EF59F}" srcOrd="8" destOrd="0" presId="urn:microsoft.com/office/officeart/2008/layout/HexagonCluster"/>
    <dgm:cxn modelId="{B1108ED7-F2FE-2B46-A90D-441FF98B45F7}" type="presParOf" srcId="{BB402DB8-6A29-504B-80E1-60472C1EF59F}" destId="{92FBFCCD-E561-9842-8266-F57FC816D69E}" srcOrd="0" destOrd="0" presId="urn:microsoft.com/office/officeart/2008/layout/HexagonCluster"/>
    <dgm:cxn modelId="{35FC60BB-7642-4F41-904D-AC48424745DC}" type="presParOf" srcId="{27A9E67A-5CDF-974C-8D8A-40F99DC089C2}" destId="{A5690BBA-0332-544F-8893-87652C28ED5C}" srcOrd="9" destOrd="0" presId="urn:microsoft.com/office/officeart/2008/layout/HexagonCluster"/>
    <dgm:cxn modelId="{9798B467-F00A-044B-9E61-14E300A050EF}" type="presParOf" srcId="{A5690BBA-0332-544F-8893-87652C28ED5C}" destId="{27C06A0F-90AB-D442-9F49-601A8B6D72A5}" srcOrd="0" destOrd="0" presId="urn:microsoft.com/office/officeart/2008/layout/HexagonCluster"/>
    <dgm:cxn modelId="{8F0D4D68-008F-044E-A34E-1556D23663FB}" type="presParOf" srcId="{27A9E67A-5CDF-974C-8D8A-40F99DC089C2}" destId="{C5A223D2-45C8-324B-B223-2DA52A4126AC}" srcOrd="10" destOrd="0" presId="urn:microsoft.com/office/officeart/2008/layout/HexagonCluster"/>
    <dgm:cxn modelId="{029DCA8C-DD3F-814E-8FA0-BA48459E5B69}" type="presParOf" srcId="{C5A223D2-45C8-324B-B223-2DA52A4126AC}" destId="{66C9CDDE-162E-3B4F-BE58-CD42EA5DC53C}" srcOrd="0" destOrd="0" presId="urn:microsoft.com/office/officeart/2008/layout/HexagonCluster"/>
    <dgm:cxn modelId="{FDFC65A7-EC63-024B-8339-84FD57C3B23D}" type="presParOf" srcId="{27A9E67A-5CDF-974C-8D8A-40F99DC089C2}" destId="{E3F879F3-DAE7-DF46-9CDA-32635253E837}" srcOrd="11" destOrd="0" presId="urn:microsoft.com/office/officeart/2008/layout/HexagonCluster"/>
    <dgm:cxn modelId="{FCC474D5-C30A-0D45-A002-E3D4CFDA71A4}" type="presParOf" srcId="{E3F879F3-DAE7-DF46-9CDA-32635253E837}" destId="{6187927A-4D82-7040-A656-EC58E1433C99}" srcOrd="0" destOrd="0" presId="urn:microsoft.com/office/officeart/2008/layout/HexagonCluster"/>
    <dgm:cxn modelId="{FB4DC570-C707-3545-8063-8ED4CEC48E59}" type="presParOf" srcId="{27A9E67A-5CDF-974C-8D8A-40F99DC089C2}" destId="{3A3D3076-158E-904A-9F6D-73E640E8A926}" srcOrd="12" destOrd="0" presId="urn:microsoft.com/office/officeart/2008/layout/HexagonCluster"/>
    <dgm:cxn modelId="{FD6C7F37-0083-3540-AF76-C86E54F51362}" type="presParOf" srcId="{3A3D3076-158E-904A-9F6D-73E640E8A926}" destId="{AA7A0E5A-4299-1946-A351-73777FF6078B}" srcOrd="0" destOrd="0" presId="urn:microsoft.com/office/officeart/2008/layout/HexagonCluster"/>
    <dgm:cxn modelId="{3628A2F5-3037-194C-B66E-1125A81E3758}" type="presParOf" srcId="{27A9E67A-5CDF-974C-8D8A-40F99DC089C2}" destId="{FC78F676-C070-EB4F-96FE-73A7B43C9450}" srcOrd="13" destOrd="0" presId="urn:microsoft.com/office/officeart/2008/layout/HexagonCluster"/>
    <dgm:cxn modelId="{9BDD694D-6340-4840-8987-2E8A4CE16931}" type="presParOf" srcId="{FC78F676-C070-EB4F-96FE-73A7B43C9450}" destId="{BB7981AB-2416-C74A-A60A-8B0B42DD6B51}" srcOrd="0" destOrd="0" presId="urn:microsoft.com/office/officeart/2008/layout/HexagonCluster"/>
    <dgm:cxn modelId="{1D1B3012-CCAD-2B45-9B5D-4EC46D746991}" type="presParOf" srcId="{27A9E67A-5CDF-974C-8D8A-40F99DC089C2}" destId="{F659914A-908A-D545-B68C-FD293601CB21}" srcOrd="14" destOrd="0" presId="urn:microsoft.com/office/officeart/2008/layout/HexagonCluster"/>
    <dgm:cxn modelId="{8C6D7E39-B95F-E04F-8E86-94831833FF02}" type="presParOf" srcId="{F659914A-908A-D545-B68C-FD293601CB21}" destId="{19478B4E-675B-6D4F-A0B7-E38BAC30EE31}" srcOrd="0" destOrd="0" presId="urn:microsoft.com/office/officeart/2008/layout/HexagonCluster"/>
    <dgm:cxn modelId="{80DAD34C-9FB7-7C4A-9E27-1E0CAA829FDF}" type="presParOf" srcId="{27A9E67A-5CDF-974C-8D8A-40F99DC089C2}" destId="{2E775E83-FE7E-0A4E-8DA4-75AF20EB69BD}" srcOrd="15" destOrd="0" presId="urn:microsoft.com/office/officeart/2008/layout/HexagonCluster"/>
    <dgm:cxn modelId="{63361AE7-0B70-1944-A110-72B710893863}" type="presParOf" srcId="{2E775E83-FE7E-0A4E-8DA4-75AF20EB69BD}" destId="{D1297A70-3E91-2240-A023-8827BD59EE86}" srcOrd="0" destOrd="0" presId="urn:microsoft.com/office/officeart/2008/layout/HexagonCluster"/>
    <dgm:cxn modelId="{6AD61E0A-AD5E-8948-A08A-0FE52CC71E00}" type="presParOf" srcId="{27A9E67A-5CDF-974C-8D8A-40F99DC089C2}" destId="{A5126DC3-34D4-3444-87CD-6E693FA52B1E}" srcOrd="16" destOrd="0" presId="urn:microsoft.com/office/officeart/2008/layout/HexagonCluster"/>
    <dgm:cxn modelId="{6128F31B-A746-654E-8DD1-06650F2D5993}" type="presParOf" srcId="{A5126DC3-34D4-3444-87CD-6E693FA52B1E}" destId="{39F26913-9D79-CE4E-9211-FA1C6FB9A85C}" srcOrd="0" destOrd="0" presId="urn:microsoft.com/office/officeart/2008/layout/HexagonCluster"/>
    <dgm:cxn modelId="{380FA4E4-7F13-4043-A15D-CDD3698BE65E}" type="presParOf" srcId="{27A9E67A-5CDF-974C-8D8A-40F99DC089C2}" destId="{C14D5C71-4C55-734C-A495-F069FA7F7087}" srcOrd="17" destOrd="0" presId="urn:microsoft.com/office/officeart/2008/layout/HexagonCluster"/>
    <dgm:cxn modelId="{9C0D292C-5344-604D-B8AA-86B16A247798}" type="presParOf" srcId="{C14D5C71-4C55-734C-A495-F069FA7F7087}" destId="{D3B1F47A-5AAB-8F43-A59B-32C096637B4D}" srcOrd="0" destOrd="0" presId="urn:microsoft.com/office/officeart/2008/layout/HexagonCluster"/>
    <dgm:cxn modelId="{DC4AD3C5-0006-514A-B0F3-7B61541EA5F2}" type="presParOf" srcId="{27A9E67A-5CDF-974C-8D8A-40F99DC089C2}" destId="{3C82089E-12CC-2D46-9CF7-834933A48929}" srcOrd="18" destOrd="0" presId="urn:microsoft.com/office/officeart/2008/layout/HexagonCluster"/>
    <dgm:cxn modelId="{37548850-CF5B-D242-89E4-41F1BC576002}" type="presParOf" srcId="{3C82089E-12CC-2D46-9CF7-834933A48929}" destId="{3F0F5953-E3C5-914D-AEB5-DC0028ED9892}" srcOrd="0" destOrd="0" presId="urn:microsoft.com/office/officeart/2008/layout/HexagonCluster"/>
    <dgm:cxn modelId="{A985B6C5-278D-C942-B93B-2BD2F0D7015D}" type="presParOf" srcId="{27A9E67A-5CDF-974C-8D8A-40F99DC089C2}" destId="{2674B7CF-1864-8E44-9979-D620007177F8}" srcOrd="19" destOrd="0" presId="urn:microsoft.com/office/officeart/2008/layout/HexagonCluster"/>
    <dgm:cxn modelId="{0088D8BC-7BF0-824F-866C-3B913B4BE16B}" type="presParOf" srcId="{2674B7CF-1864-8E44-9979-D620007177F8}" destId="{45E7D1E6-5F14-024D-99E9-AF573C7C043C}" srcOrd="0" destOrd="0" presId="urn:microsoft.com/office/officeart/2008/layout/HexagonCluster"/>
    <dgm:cxn modelId="{9DEC41BC-F016-0C40-9D79-BF4F0CA85197}" type="presParOf" srcId="{27A9E67A-5CDF-974C-8D8A-40F99DC089C2}" destId="{B1CDDEFA-BC0E-ED41-A495-CBB503C0BF8C}" srcOrd="20" destOrd="0" presId="urn:microsoft.com/office/officeart/2008/layout/HexagonCluster"/>
    <dgm:cxn modelId="{044C8CC3-5221-F74F-9C63-A30D4FE09C0B}" type="presParOf" srcId="{B1CDDEFA-BC0E-ED41-A495-CBB503C0BF8C}" destId="{345ED9D0-F123-2C4A-8ABB-5386C2CFE03D}" srcOrd="0" destOrd="0" presId="urn:microsoft.com/office/officeart/2008/layout/HexagonCluster"/>
    <dgm:cxn modelId="{13499E31-0E61-9043-853E-94B0B2AE0795}" type="presParOf" srcId="{27A9E67A-5CDF-974C-8D8A-40F99DC089C2}" destId="{FF922A2D-DFDF-CC4B-81C8-9E17931618CA}" srcOrd="21" destOrd="0" presId="urn:microsoft.com/office/officeart/2008/layout/HexagonCluster"/>
    <dgm:cxn modelId="{2100B0BE-B190-DF43-B8BE-099F4DEF3E32}" type="presParOf" srcId="{FF922A2D-DFDF-CC4B-81C8-9E17931618CA}" destId="{1314CEEA-22B6-B547-9AB1-556EFD29D5E4}" srcOrd="0" destOrd="0" presId="urn:microsoft.com/office/officeart/2008/layout/HexagonCluster"/>
    <dgm:cxn modelId="{AEFFE2AC-7A17-3342-9446-6E0F427B2039}" type="presParOf" srcId="{27A9E67A-5CDF-974C-8D8A-40F99DC089C2}" destId="{296BD7FC-D0BF-FE44-B22D-63FC469E6FFC}" srcOrd="22" destOrd="0" presId="urn:microsoft.com/office/officeart/2008/layout/HexagonCluster"/>
    <dgm:cxn modelId="{90797F3D-8A0D-1947-8CB0-C4D61BA99C2B}" type="presParOf" srcId="{296BD7FC-D0BF-FE44-B22D-63FC469E6FFC}" destId="{2669D29C-EC3D-6C40-B24D-AB602A452EC7}" srcOrd="0" destOrd="0" presId="urn:microsoft.com/office/officeart/2008/layout/HexagonCluster"/>
    <dgm:cxn modelId="{DC1C4EAB-3D89-5A4D-A738-9CC8A783493D}" type="presParOf" srcId="{27A9E67A-5CDF-974C-8D8A-40F99DC089C2}" destId="{717A4369-C187-504A-96D8-BBFD31A8AB20}" srcOrd="23" destOrd="0" presId="urn:microsoft.com/office/officeart/2008/layout/HexagonCluster"/>
    <dgm:cxn modelId="{850DFF92-9014-7B4B-99A0-DC12F5C971D1}" type="presParOf" srcId="{717A4369-C187-504A-96D8-BBFD31A8AB20}" destId="{20ECBEFA-BE9D-3F43-B2D6-EF94DD5A2BB7}" srcOrd="0" destOrd="0" presId="urn:microsoft.com/office/officeart/2008/layout/HexagonCluster"/>
    <dgm:cxn modelId="{F57AD9D8-93ED-1C41-A941-C9737317079D}" type="presParOf" srcId="{27A9E67A-5CDF-974C-8D8A-40F99DC089C2}" destId="{4B49BACA-F2B6-114E-8796-1B57ADF4262A}" srcOrd="24" destOrd="0" presId="urn:microsoft.com/office/officeart/2008/layout/HexagonCluster"/>
    <dgm:cxn modelId="{D8A298A4-61BE-5B4A-B219-A3ADE98B427B}" type="presParOf" srcId="{4B49BACA-F2B6-114E-8796-1B57ADF4262A}" destId="{2AA7EC67-6BE3-8443-855A-520262515C90}" srcOrd="0" destOrd="0" presId="urn:microsoft.com/office/officeart/2008/layout/HexagonCluster"/>
    <dgm:cxn modelId="{D62A2581-96E5-FB41-90D1-5FCEEA01D429}" type="presParOf" srcId="{27A9E67A-5CDF-974C-8D8A-40F99DC089C2}" destId="{FFDACBDF-53C6-BC40-B04A-7D5AF0A9869A}" srcOrd="25" destOrd="0" presId="urn:microsoft.com/office/officeart/2008/layout/HexagonCluster"/>
    <dgm:cxn modelId="{ABE974BD-676B-8C47-A8BF-39843A482586}" type="presParOf" srcId="{FFDACBDF-53C6-BC40-B04A-7D5AF0A9869A}" destId="{21FE6202-39B3-364C-A82F-929A13502C18}" srcOrd="0" destOrd="0" presId="urn:microsoft.com/office/officeart/2008/layout/HexagonCluster"/>
    <dgm:cxn modelId="{B433F4F4-53C4-C149-9886-B173FF6F076A}" type="presParOf" srcId="{27A9E67A-5CDF-974C-8D8A-40F99DC089C2}" destId="{89E683D8-30EA-B346-967E-09997733882B}" srcOrd="26" destOrd="0" presId="urn:microsoft.com/office/officeart/2008/layout/HexagonCluster"/>
    <dgm:cxn modelId="{53F7E222-2D66-034E-89E5-EC0CB6FE998E}" type="presParOf" srcId="{89E683D8-30EA-B346-967E-09997733882B}" destId="{52A4C9E1-CBA3-4C47-8190-34EF62AAA1C5}" srcOrd="0" destOrd="0" presId="urn:microsoft.com/office/officeart/2008/layout/HexagonCluster"/>
    <dgm:cxn modelId="{12A96F08-5A0F-CF45-B7DE-1C5841CE0ADB}" type="presParOf" srcId="{27A9E67A-5CDF-974C-8D8A-40F99DC089C2}" destId="{312F9328-981A-744B-A8AB-DFD28D9E1D37}" srcOrd="27" destOrd="0" presId="urn:microsoft.com/office/officeart/2008/layout/HexagonCluster"/>
    <dgm:cxn modelId="{B267E5C6-B07F-B545-BB51-A63D63757133}" type="presParOf" srcId="{312F9328-981A-744B-A8AB-DFD28D9E1D37}" destId="{4FA6D158-A2C1-F34B-AED5-F7329C3C491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49AB9-D1CA-EB4A-9E46-32603388E141}">
      <dsp:nvSpPr>
        <dsp:cNvPr id="0" name=""/>
        <dsp:cNvSpPr/>
      </dsp:nvSpPr>
      <dsp:spPr>
        <a:xfrm>
          <a:off x="1433476" y="2548996"/>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Gut &amp; Body Axes</a:t>
          </a:r>
        </a:p>
      </dsp:txBody>
      <dsp:txXfrm>
        <a:off x="1691486" y="2770542"/>
        <a:ext cx="1149745" cy="987258"/>
      </dsp:txXfrm>
    </dsp:sp>
    <dsp:sp modelId="{458D406D-7406-A449-B34B-F113C7D7544F}">
      <dsp:nvSpPr>
        <dsp:cNvPr id="0" name=""/>
        <dsp:cNvSpPr/>
      </dsp:nvSpPr>
      <dsp:spPr>
        <a:xfrm>
          <a:off x="1473221" y="318842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FD51C-C7C7-8B4B-B328-051DD11FA63D}">
      <dsp:nvSpPr>
        <dsp:cNvPr id="0" name=""/>
        <dsp:cNvSpPr/>
      </dsp:nvSpPr>
      <dsp:spPr>
        <a:xfrm>
          <a:off x="0" y="175807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3DDDA-0AAC-9F4B-AD8B-0D991CED4AF4}">
      <dsp:nvSpPr>
        <dsp:cNvPr id="0" name=""/>
        <dsp:cNvSpPr/>
      </dsp:nvSpPr>
      <dsp:spPr>
        <a:xfrm>
          <a:off x="1141128" y="29986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CAC4A7-5387-E745-8B55-6F5E7DDA903D}">
      <dsp:nvSpPr>
        <dsp:cNvPr id="0" name=""/>
        <dsp:cNvSpPr/>
      </dsp:nvSpPr>
      <dsp:spPr>
        <a:xfrm>
          <a:off x="2866952" y="1753758"/>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Animal Welfare</a:t>
          </a:r>
        </a:p>
      </dsp:txBody>
      <dsp:txXfrm>
        <a:off x="3124962" y="1975304"/>
        <a:ext cx="1149745" cy="987258"/>
      </dsp:txXfrm>
    </dsp:sp>
    <dsp:sp modelId="{78AA5E87-F508-E347-8717-0CF185ACECF4}">
      <dsp:nvSpPr>
        <dsp:cNvPr id="0" name=""/>
        <dsp:cNvSpPr/>
      </dsp:nvSpPr>
      <dsp:spPr>
        <a:xfrm>
          <a:off x="4013380" y="29910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587B1E-D526-CA4C-ADE4-B44B84BE1D47}">
      <dsp:nvSpPr>
        <dsp:cNvPr id="0" name=""/>
        <dsp:cNvSpPr/>
      </dsp:nvSpPr>
      <dsp:spPr>
        <a:xfrm>
          <a:off x="4299546" y="2545761"/>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1D6EF6-C55F-D843-B321-58CC5FE14990}">
      <dsp:nvSpPr>
        <dsp:cNvPr id="0" name=""/>
        <dsp:cNvSpPr/>
      </dsp:nvSpPr>
      <dsp:spPr>
        <a:xfrm>
          <a:off x="4340174" y="318249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BFCCD-E561-9842-8266-F57FC816D69E}">
      <dsp:nvSpPr>
        <dsp:cNvPr id="0" name=""/>
        <dsp:cNvSpPr/>
      </dsp:nvSpPr>
      <dsp:spPr>
        <a:xfrm>
          <a:off x="1433476" y="967685"/>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Ready to Drink Beverages</a:t>
          </a:r>
        </a:p>
      </dsp:txBody>
      <dsp:txXfrm>
        <a:off x="1691486" y="1189231"/>
        <a:ext cx="1149745" cy="987258"/>
      </dsp:txXfrm>
    </dsp:sp>
    <dsp:sp modelId="{27C06A0F-90AB-D442-9F49-601A8B6D72A5}">
      <dsp:nvSpPr>
        <dsp:cNvPr id="0" name=""/>
        <dsp:cNvSpPr/>
      </dsp:nvSpPr>
      <dsp:spPr>
        <a:xfrm>
          <a:off x="2567539" y="987095"/>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C9CDDE-162E-3B4F-BE58-CD42EA5DC53C}">
      <dsp:nvSpPr>
        <dsp:cNvPr id="0" name=""/>
        <dsp:cNvSpPr/>
      </dsp:nvSpPr>
      <dsp:spPr>
        <a:xfrm>
          <a:off x="2866952" y="17244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7927A-4D82-7040-A656-EC58E1433C99}">
      <dsp:nvSpPr>
        <dsp:cNvPr id="0" name=""/>
        <dsp:cNvSpPr/>
      </dsp:nvSpPr>
      <dsp:spPr>
        <a:xfrm>
          <a:off x="2913763" y="8059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A0E5A-4299-1946-A351-73777FF6078B}">
      <dsp:nvSpPr>
        <dsp:cNvPr id="0" name=""/>
        <dsp:cNvSpPr/>
      </dsp:nvSpPr>
      <dsp:spPr>
        <a:xfrm>
          <a:off x="4299546" y="964451"/>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Skin Microbiome</a:t>
          </a:r>
        </a:p>
      </dsp:txBody>
      <dsp:txXfrm>
        <a:off x="4557556" y="1185997"/>
        <a:ext cx="1149745" cy="987258"/>
      </dsp:txXfrm>
    </dsp:sp>
    <dsp:sp modelId="{BB7981AB-2416-C74A-A60A-8B0B42DD6B51}">
      <dsp:nvSpPr>
        <dsp:cNvPr id="0" name=""/>
        <dsp:cNvSpPr/>
      </dsp:nvSpPr>
      <dsp:spPr>
        <a:xfrm>
          <a:off x="5740971" y="159848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478B4E-675B-6D4F-A0B7-E38BAC30EE31}">
      <dsp:nvSpPr>
        <dsp:cNvPr id="0" name=""/>
        <dsp:cNvSpPr/>
      </dsp:nvSpPr>
      <dsp:spPr>
        <a:xfrm>
          <a:off x="5718746" y="1768854"/>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97A70-3E91-2240-A023-8827BD59EE86}">
      <dsp:nvSpPr>
        <dsp:cNvPr id="0" name=""/>
        <dsp:cNvSpPr/>
      </dsp:nvSpPr>
      <dsp:spPr>
        <a:xfrm>
          <a:off x="6058049" y="17941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26913-9D79-CE4E-9211-FA1C6FB9A85C}">
      <dsp:nvSpPr>
        <dsp:cNvPr id="0" name=""/>
        <dsp:cNvSpPr/>
      </dsp:nvSpPr>
      <dsp:spPr>
        <a:xfrm>
          <a:off x="5733022" y="18754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Mental Wellness</a:t>
          </a:r>
        </a:p>
      </dsp:txBody>
      <dsp:txXfrm>
        <a:off x="5991032" y="409089"/>
        <a:ext cx="1149745" cy="987258"/>
      </dsp:txXfrm>
    </dsp:sp>
    <dsp:sp modelId="{D3B1F47A-5AAB-8F43-A59B-32C096637B4D}">
      <dsp:nvSpPr>
        <dsp:cNvPr id="0" name=""/>
        <dsp:cNvSpPr/>
      </dsp:nvSpPr>
      <dsp:spPr>
        <a:xfrm>
          <a:off x="7174448" y="828586"/>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0F5953-E3C5-914D-AEB5-DC0028ED9892}">
      <dsp:nvSpPr>
        <dsp:cNvPr id="0" name=""/>
        <dsp:cNvSpPr/>
      </dsp:nvSpPr>
      <dsp:spPr>
        <a:xfrm>
          <a:off x="7166499" y="98547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E7D1E6-5F14-024D-99E9-AF573C7C043C}">
      <dsp:nvSpPr>
        <dsp:cNvPr id="0" name=""/>
        <dsp:cNvSpPr/>
      </dsp:nvSpPr>
      <dsp:spPr>
        <a:xfrm>
          <a:off x="7498592" y="101728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5ED9D0-F123-2C4A-8ABB-5386C2CFE03D}">
      <dsp:nvSpPr>
        <dsp:cNvPr id="0" name=""/>
        <dsp:cNvSpPr/>
      </dsp:nvSpPr>
      <dsp:spPr>
        <a:xfrm>
          <a:off x="7166499" y="2564092"/>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All Ages Well Being</a:t>
          </a:r>
        </a:p>
      </dsp:txBody>
      <dsp:txXfrm>
        <a:off x="7424509" y="2785638"/>
        <a:ext cx="1149745" cy="987258"/>
      </dsp:txXfrm>
    </dsp:sp>
    <dsp:sp modelId="{1314CEEA-22B6-B547-9AB1-556EFD29D5E4}">
      <dsp:nvSpPr>
        <dsp:cNvPr id="0" name=""/>
        <dsp:cNvSpPr/>
      </dsp:nvSpPr>
      <dsp:spPr>
        <a:xfrm>
          <a:off x="7496825" y="381706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9D29C-EC3D-6C40-B24D-AB602A452EC7}">
      <dsp:nvSpPr>
        <dsp:cNvPr id="0" name=""/>
        <dsp:cNvSpPr/>
      </dsp:nvSpPr>
      <dsp:spPr>
        <a:xfrm>
          <a:off x="5733022" y="3347469"/>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ECBEFA-BE9D-3F43-B2D6-EF94DD5A2BB7}">
      <dsp:nvSpPr>
        <dsp:cNvPr id="0" name=""/>
        <dsp:cNvSpPr/>
      </dsp:nvSpPr>
      <dsp:spPr>
        <a:xfrm>
          <a:off x="7187696" y="3975033"/>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7EC67-6BE3-8443-855A-520262515C90}">
      <dsp:nvSpPr>
        <dsp:cNvPr id="0" name=""/>
        <dsp:cNvSpPr/>
      </dsp:nvSpPr>
      <dsp:spPr>
        <a:xfrm>
          <a:off x="2865186" y="333830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Scientific Reviews</a:t>
          </a:r>
        </a:p>
      </dsp:txBody>
      <dsp:txXfrm>
        <a:off x="3123196" y="3559849"/>
        <a:ext cx="1149745" cy="987258"/>
      </dsp:txXfrm>
    </dsp:sp>
    <dsp:sp modelId="{21FE6202-39B3-364C-A82F-929A13502C18}">
      <dsp:nvSpPr>
        <dsp:cNvPr id="0" name=""/>
        <dsp:cNvSpPr/>
      </dsp:nvSpPr>
      <dsp:spPr>
        <a:xfrm>
          <a:off x="2912880" y="397233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4C9E1-CBA3-4C47-8190-34EF62AAA1C5}">
      <dsp:nvSpPr>
        <dsp:cNvPr id="0" name=""/>
        <dsp:cNvSpPr/>
      </dsp:nvSpPr>
      <dsp:spPr>
        <a:xfrm>
          <a:off x="1432593" y="413354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6D158-A2C1-F34B-AED5-F7329C3C4912}">
      <dsp:nvSpPr>
        <dsp:cNvPr id="0" name=""/>
        <dsp:cNvSpPr/>
      </dsp:nvSpPr>
      <dsp:spPr>
        <a:xfrm>
          <a:off x="2565772" y="4153490"/>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98AC5-F87A-4F6F-8042-0D84174CDDE4}" type="datetimeFigureOut">
              <a:rPr lang="en-US" smtClean="0"/>
              <a:t>1/24/24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0776B-2733-4171-9813-489C972CF6D3}" type="slidenum">
              <a:rPr lang="en-US" smtClean="0"/>
              <a:t>‹#›</a:t>
            </a:fld>
            <a:endParaRPr lang="en-US"/>
          </a:p>
        </p:txBody>
      </p:sp>
    </p:spTree>
    <p:extLst>
      <p:ext uri="{BB962C8B-B14F-4D97-AF65-F5344CB8AC3E}">
        <p14:creationId xmlns:p14="http://schemas.microsoft.com/office/powerpoint/2010/main" val="287664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FB84-D158-4846-A447-FF19330F62ED}"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A85F4-D1C0-4D5D-A99E-80ECF0E2412C}" type="slidenum">
              <a:rPr lang="en-US" smtClean="0"/>
              <a:t>‹#›</a:t>
            </a:fld>
            <a:endParaRPr lang="en-US"/>
          </a:p>
        </p:txBody>
      </p:sp>
    </p:spTree>
    <p:extLst>
      <p:ext uri="{BB962C8B-B14F-4D97-AF65-F5344CB8AC3E}">
        <p14:creationId xmlns:p14="http://schemas.microsoft.com/office/powerpoint/2010/main" val="277131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A85F4-D1C0-4D5D-A99E-80ECF0E2412C}" type="slidenum">
              <a:rPr lang="en-US" smtClean="0"/>
              <a:t>1</a:t>
            </a:fld>
            <a:endParaRPr lang="en-US"/>
          </a:p>
        </p:txBody>
      </p:sp>
    </p:spTree>
    <p:extLst>
      <p:ext uri="{BB962C8B-B14F-4D97-AF65-F5344CB8AC3E}">
        <p14:creationId xmlns:p14="http://schemas.microsoft.com/office/powerpoint/2010/main" val="136005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A85F4-D1C0-4D5D-A99E-80ECF0E2412C}" type="slidenum">
              <a:rPr lang="en-US" smtClean="0"/>
              <a:t>7</a:t>
            </a:fld>
            <a:endParaRPr lang="en-US"/>
          </a:p>
        </p:txBody>
      </p:sp>
    </p:spTree>
    <p:extLst>
      <p:ext uri="{BB962C8B-B14F-4D97-AF65-F5344CB8AC3E}">
        <p14:creationId xmlns:p14="http://schemas.microsoft.com/office/powerpoint/2010/main" val="9103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071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857750" y="2952750"/>
            <a:ext cx="2476500" cy="2476500"/>
          </a:xfrm>
          <a:custGeom>
            <a:avLst/>
            <a:gdLst>
              <a:gd name="connsiteX0" fmla="*/ 0 w 2476500"/>
              <a:gd name="connsiteY0" fmla="*/ 0 h 2476500"/>
              <a:gd name="connsiteX1" fmla="*/ 247650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0"/>
                </a:moveTo>
                <a:lnTo>
                  <a:pt x="2476500" y="0"/>
                </a:lnTo>
                <a:lnTo>
                  <a:pt x="2476500" y="2476500"/>
                </a:lnTo>
                <a:lnTo>
                  <a:pt x="0" y="24765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45062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872838"/>
            <a:ext cx="1482436" cy="5112327"/>
          </a:xfrm>
          <a:custGeom>
            <a:avLst/>
            <a:gdLst>
              <a:gd name="connsiteX0" fmla="*/ 0 w 1482436"/>
              <a:gd name="connsiteY0" fmla="*/ 0 h 5112327"/>
              <a:gd name="connsiteX1" fmla="*/ 1482436 w 1482436"/>
              <a:gd name="connsiteY1" fmla="*/ 0 h 5112327"/>
              <a:gd name="connsiteX2" fmla="*/ 1482436 w 1482436"/>
              <a:gd name="connsiteY2" fmla="*/ 5112327 h 5112327"/>
              <a:gd name="connsiteX3" fmla="*/ 0 w 1482436"/>
              <a:gd name="connsiteY3" fmla="*/ 5112327 h 5112327"/>
            </a:gdLst>
            <a:ahLst/>
            <a:cxnLst>
              <a:cxn ang="0">
                <a:pos x="connsiteX0" y="connsiteY0"/>
              </a:cxn>
              <a:cxn ang="0">
                <a:pos x="connsiteX1" y="connsiteY1"/>
              </a:cxn>
              <a:cxn ang="0">
                <a:pos x="connsiteX2" y="connsiteY2"/>
              </a:cxn>
              <a:cxn ang="0">
                <a:pos x="connsiteX3" y="connsiteY3"/>
              </a:cxn>
            </a:cxnLst>
            <a:rect l="l" t="t" r="r" b="b"/>
            <a:pathLst>
              <a:path w="1482436" h="5112327">
                <a:moveTo>
                  <a:pt x="0" y="0"/>
                </a:moveTo>
                <a:lnTo>
                  <a:pt x="1482436" y="0"/>
                </a:lnTo>
                <a:lnTo>
                  <a:pt x="1482436" y="5112327"/>
                </a:lnTo>
                <a:lnTo>
                  <a:pt x="0" y="511232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1125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58972" y="3304855"/>
            <a:ext cx="6633029" cy="2762116"/>
          </a:xfrm>
          <a:custGeom>
            <a:avLst/>
            <a:gdLst>
              <a:gd name="connsiteX0" fmla="*/ 0 w 6633029"/>
              <a:gd name="connsiteY0" fmla="*/ 0 h 2762116"/>
              <a:gd name="connsiteX1" fmla="*/ 6633029 w 6633029"/>
              <a:gd name="connsiteY1" fmla="*/ 0 h 2762116"/>
              <a:gd name="connsiteX2" fmla="*/ 6633029 w 6633029"/>
              <a:gd name="connsiteY2" fmla="*/ 2762116 h 2762116"/>
              <a:gd name="connsiteX3" fmla="*/ 0 w 6633029"/>
              <a:gd name="connsiteY3" fmla="*/ 2762116 h 2762116"/>
            </a:gdLst>
            <a:ahLst/>
            <a:cxnLst>
              <a:cxn ang="0">
                <a:pos x="connsiteX0" y="connsiteY0"/>
              </a:cxn>
              <a:cxn ang="0">
                <a:pos x="connsiteX1" y="connsiteY1"/>
              </a:cxn>
              <a:cxn ang="0">
                <a:pos x="connsiteX2" y="connsiteY2"/>
              </a:cxn>
              <a:cxn ang="0">
                <a:pos x="connsiteX3" y="connsiteY3"/>
              </a:cxn>
            </a:cxnLst>
            <a:rect l="l" t="t" r="r" b="b"/>
            <a:pathLst>
              <a:path w="6633029" h="2762116">
                <a:moveTo>
                  <a:pt x="0" y="0"/>
                </a:moveTo>
                <a:lnTo>
                  <a:pt x="6633029" y="0"/>
                </a:lnTo>
                <a:lnTo>
                  <a:pt x="6633029" y="2762116"/>
                </a:lnTo>
                <a:lnTo>
                  <a:pt x="0" y="276211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8739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18029"/>
            <a:ext cx="5950857" cy="5021942"/>
          </a:xfrm>
          <a:custGeom>
            <a:avLst/>
            <a:gdLst>
              <a:gd name="connsiteX0" fmla="*/ 0 w 2554514"/>
              <a:gd name="connsiteY0" fmla="*/ 0 h 5021942"/>
              <a:gd name="connsiteX1" fmla="*/ 2554514 w 2554514"/>
              <a:gd name="connsiteY1" fmla="*/ 0 h 5021942"/>
              <a:gd name="connsiteX2" fmla="*/ 2554514 w 2554514"/>
              <a:gd name="connsiteY2" fmla="*/ 5021942 h 5021942"/>
              <a:gd name="connsiteX3" fmla="*/ 0 w 2554514"/>
              <a:gd name="connsiteY3" fmla="*/ 5021942 h 5021942"/>
            </a:gdLst>
            <a:ahLst/>
            <a:cxnLst>
              <a:cxn ang="0">
                <a:pos x="connsiteX0" y="connsiteY0"/>
              </a:cxn>
              <a:cxn ang="0">
                <a:pos x="connsiteX1" y="connsiteY1"/>
              </a:cxn>
              <a:cxn ang="0">
                <a:pos x="connsiteX2" y="connsiteY2"/>
              </a:cxn>
              <a:cxn ang="0">
                <a:pos x="connsiteX3" y="connsiteY3"/>
              </a:cxn>
            </a:cxnLst>
            <a:rect l="l" t="t" r="r" b="b"/>
            <a:pathLst>
              <a:path w="2554514" h="5021942">
                <a:moveTo>
                  <a:pt x="0" y="0"/>
                </a:moveTo>
                <a:lnTo>
                  <a:pt x="2554514" y="0"/>
                </a:lnTo>
                <a:lnTo>
                  <a:pt x="2554514" y="5021942"/>
                </a:lnTo>
                <a:lnTo>
                  <a:pt x="0" y="502194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7937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5370286" y="3875314"/>
            <a:ext cx="4499428"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2685143"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0" y="870858"/>
            <a:ext cx="4020456" cy="2873829"/>
          </a:xfrm>
          <a:custGeom>
            <a:avLst/>
            <a:gdLst>
              <a:gd name="connsiteX0" fmla="*/ 0 w 4020456"/>
              <a:gd name="connsiteY0" fmla="*/ 0 h 2873829"/>
              <a:gd name="connsiteX1" fmla="*/ 4020456 w 4020456"/>
              <a:gd name="connsiteY1" fmla="*/ 0 h 2873829"/>
              <a:gd name="connsiteX2" fmla="*/ 4020456 w 4020456"/>
              <a:gd name="connsiteY2" fmla="*/ 2873829 h 2873829"/>
              <a:gd name="connsiteX3" fmla="*/ 0 w 402045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020456" h="2873829">
                <a:moveTo>
                  <a:pt x="0" y="0"/>
                </a:moveTo>
                <a:lnTo>
                  <a:pt x="4020456" y="0"/>
                </a:lnTo>
                <a:lnTo>
                  <a:pt x="4020456" y="2873829"/>
                </a:lnTo>
                <a:lnTo>
                  <a:pt x="0" y="287382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6261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522515"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9" name="Picture Placeholder 8"/>
          <p:cNvSpPr>
            <a:spLocks noGrp="1"/>
          </p:cNvSpPr>
          <p:nvPr>
            <p:ph type="pic" sz="quarter" idx="11"/>
          </p:nvPr>
        </p:nvSpPr>
        <p:spPr>
          <a:xfrm>
            <a:off x="4296229"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7" name="Picture Placeholder 6"/>
          <p:cNvSpPr>
            <a:spLocks noGrp="1"/>
          </p:cNvSpPr>
          <p:nvPr>
            <p:ph type="pic" sz="quarter" idx="10"/>
          </p:nvPr>
        </p:nvSpPr>
        <p:spPr>
          <a:xfrm>
            <a:off x="8069944" y="635000"/>
            <a:ext cx="4122057" cy="5588000"/>
          </a:xfrm>
          <a:custGeom>
            <a:avLst/>
            <a:gdLst>
              <a:gd name="connsiteX0" fmla="*/ 0 w 4122057"/>
              <a:gd name="connsiteY0" fmla="*/ 0 h 5588000"/>
              <a:gd name="connsiteX1" fmla="*/ 4122057 w 4122057"/>
              <a:gd name="connsiteY1" fmla="*/ 0 h 5588000"/>
              <a:gd name="connsiteX2" fmla="*/ 4122057 w 4122057"/>
              <a:gd name="connsiteY2" fmla="*/ 5588000 h 5588000"/>
              <a:gd name="connsiteX3" fmla="*/ 0 w 4122057"/>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4122057" h="5588000">
                <a:moveTo>
                  <a:pt x="0" y="0"/>
                </a:moveTo>
                <a:lnTo>
                  <a:pt x="4122057" y="0"/>
                </a:lnTo>
                <a:lnTo>
                  <a:pt x="4122057" y="5588000"/>
                </a:lnTo>
                <a:lnTo>
                  <a:pt x="0" y="55880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8382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3458029"/>
            <a:ext cx="4296229" cy="2728686"/>
          </a:xfrm>
          <a:custGeom>
            <a:avLst/>
            <a:gdLst>
              <a:gd name="connsiteX0" fmla="*/ 0 w 4296229"/>
              <a:gd name="connsiteY0" fmla="*/ 0 h 2728686"/>
              <a:gd name="connsiteX1" fmla="*/ 4296229 w 4296229"/>
              <a:gd name="connsiteY1" fmla="*/ 0 h 2728686"/>
              <a:gd name="connsiteX2" fmla="*/ 4296229 w 4296229"/>
              <a:gd name="connsiteY2" fmla="*/ 2728686 h 2728686"/>
              <a:gd name="connsiteX3" fmla="*/ 0 w 4296229"/>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4296229" h="2728686">
                <a:moveTo>
                  <a:pt x="0" y="0"/>
                </a:moveTo>
                <a:lnTo>
                  <a:pt x="4296229" y="0"/>
                </a:lnTo>
                <a:lnTo>
                  <a:pt x="4296229"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6328229"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3164115"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1"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207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6296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
        <p:nvSpPr>
          <p:cNvPr id="6" name="Picture Placeholder 5"/>
          <p:cNvSpPr>
            <a:spLocks noGrp="1"/>
          </p:cNvSpPr>
          <p:nvPr>
            <p:ph type="pic" sz="quarter" idx="10"/>
          </p:nvPr>
        </p:nvSpPr>
        <p:spPr>
          <a:xfrm>
            <a:off x="49339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72733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969645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708660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260985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3811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400552" y="1903866"/>
            <a:ext cx="3390899" cy="3007406"/>
          </a:xfrm>
          <a:custGeom>
            <a:avLst/>
            <a:gdLst>
              <a:gd name="connsiteX0" fmla="*/ 0 w 3390899"/>
              <a:gd name="connsiteY0" fmla="*/ 0 h 3007406"/>
              <a:gd name="connsiteX1" fmla="*/ 3390899 w 3390899"/>
              <a:gd name="connsiteY1" fmla="*/ 0 h 3007406"/>
              <a:gd name="connsiteX2" fmla="*/ 3390899 w 3390899"/>
              <a:gd name="connsiteY2" fmla="*/ 3007406 h 3007406"/>
              <a:gd name="connsiteX3" fmla="*/ 0 w 3390899"/>
              <a:gd name="connsiteY3" fmla="*/ 3007406 h 3007406"/>
            </a:gdLst>
            <a:ahLst/>
            <a:cxnLst>
              <a:cxn ang="0">
                <a:pos x="connsiteX0" y="connsiteY0"/>
              </a:cxn>
              <a:cxn ang="0">
                <a:pos x="connsiteX1" y="connsiteY1"/>
              </a:cxn>
              <a:cxn ang="0">
                <a:pos x="connsiteX2" y="connsiteY2"/>
              </a:cxn>
              <a:cxn ang="0">
                <a:pos x="connsiteX3" y="connsiteY3"/>
              </a:cxn>
            </a:cxnLst>
            <a:rect l="l" t="t" r="r" b="b"/>
            <a:pathLst>
              <a:path w="3390899" h="3007406">
                <a:moveTo>
                  <a:pt x="0" y="0"/>
                </a:moveTo>
                <a:lnTo>
                  <a:pt x="3390899" y="0"/>
                </a:lnTo>
                <a:lnTo>
                  <a:pt x="3390899" y="3007406"/>
                </a:lnTo>
                <a:lnTo>
                  <a:pt x="0" y="300740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91828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51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522" y="1553478"/>
            <a:ext cx="5361243" cy="3366909"/>
          </a:xfrm>
          <a:custGeom>
            <a:avLst/>
            <a:gdLst>
              <a:gd name="connsiteX0" fmla="*/ 0 w 5361243"/>
              <a:gd name="connsiteY0" fmla="*/ 0 h 3366909"/>
              <a:gd name="connsiteX1" fmla="*/ 5361243 w 5361243"/>
              <a:gd name="connsiteY1" fmla="*/ 0 h 3366909"/>
              <a:gd name="connsiteX2" fmla="*/ 5361243 w 5361243"/>
              <a:gd name="connsiteY2" fmla="*/ 3366909 h 3366909"/>
              <a:gd name="connsiteX3" fmla="*/ 0 w 5361243"/>
              <a:gd name="connsiteY3" fmla="*/ 3366909 h 3366909"/>
            </a:gdLst>
            <a:ahLst/>
            <a:cxnLst>
              <a:cxn ang="0">
                <a:pos x="connsiteX0" y="connsiteY0"/>
              </a:cxn>
              <a:cxn ang="0">
                <a:pos x="connsiteX1" y="connsiteY1"/>
              </a:cxn>
              <a:cxn ang="0">
                <a:pos x="connsiteX2" y="connsiteY2"/>
              </a:cxn>
              <a:cxn ang="0">
                <a:pos x="connsiteX3" y="connsiteY3"/>
              </a:cxn>
            </a:cxnLst>
            <a:rect l="l" t="t" r="r" b="b"/>
            <a:pathLst>
              <a:path w="5361243" h="3366909">
                <a:moveTo>
                  <a:pt x="0" y="0"/>
                </a:moveTo>
                <a:lnTo>
                  <a:pt x="5361243" y="0"/>
                </a:lnTo>
                <a:lnTo>
                  <a:pt x="5361243" y="3366909"/>
                </a:lnTo>
                <a:lnTo>
                  <a:pt x="0" y="336690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77960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3403" y="1793263"/>
            <a:ext cx="4355085" cy="3267052"/>
          </a:xfrm>
          <a:custGeom>
            <a:avLst/>
            <a:gdLst>
              <a:gd name="connsiteX0" fmla="*/ 0 w 4355085"/>
              <a:gd name="connsiteY0" fmla="*/ 0 h 3267052"/>
              <a:gd name="connsiteX1" fmla="*/ 4355085 w 4355085"/>
              <a:gd name="connsiteY1" fmla="*/ 0 h 3267052"/>
              <a:gd name="connsiteX2" fmla="*/ 4355085 w 4355085"/>
              <a:gd name="connsiteY2" fmla="*/ 3267052 h 3267052"/>
              <a:gd name="connsiteX3" fmla="*/ 0 w 4355085"/>
              <a:gd name="connsiteY3" fmla="*/ 3267052 h 3267052"/>
            </a:gdLst>
            <a:ahLst/>
            <a:cxnLst>
              <a:cxn ang="0">
                <a:pos x="connsiteX0" y="connsiteY0"/>
              </a:cxn>
              <a:cxn ang="0">
                <a:pos x="connsiteX1" y="connsiteY1"/>
              </a:cxn>
              <a:cxn ang="0">
                <a:pos x="connsiteX2" y="connsiteY2"/>
              </a:cxn>
              <a:cxn ang="0">
                <a:pos x="connsiteX3" y="connsiteY3"/>
              </a:cxn>
            </a:cxnLst>
            <a:rect l="l" t="t" r="r" b="b"/>
            <a:pathLst>
              <a:path w="4355085" h="3267052">
                <a:moveTo>
                  <a:pt x="0" y="0"/>
                </a:moveTo>
                <a:lnTo>
                  <a:pt x="4355085" y="0"/>
                </a:lnTo>
                <a:lnTo>
                  <a:pt x="4355085" y="3267052"/>
                </a:lnTo>
                <a:lnTo>
                  <a:pt x="0" y="326705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32703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33501"/>
            <a:ext cx="12192000" cy="2917657"/>
          </a:xfrm>
          <a:custGeom>
            <a:avLst/>
            <a:gdLst>
              <a:gd name="connsiteX0" fmla="*/ 0 w 12192000"/>
              <a:gd name="connsiteY0" fmla="*/ 0 h 2917657"/>
              <a:gd name="connsiteX1" fmla="*/ 12192000 w 12192000"/>
              <a:gd name="connsiteY1" fmla="*/ 0 h 2917657"/>
              <a:gd name="connsiteX2" fmla="*/ 12192000 w 12192000"/>
              <a:gd name="connsiteY2" fmla="*/ 2917657 h 2917657"/>
              <a:gd name="connsiteX3" fmla="*/ 0 w 12192000"/>
              <a:gd name="connsiteY3" fmla="*/ 2917657 h 2917657"/>
            </a:gdLst>
            <a:ahLst/>
            <a:cxnLst>
              <a:cxn ang="0">
                <a:pos x="connsiteX0" y="connsiteY0"/>
              </a:cxn>
              <a:cxn ang="0">
                <a:pos x="connsiteX1" y="connsiteY1"/>
              </a:cxn>
              <a:cxn ang="0">
                <a:pos x="connsiteX2" y="connsiteY2"/>
              </a:cxn>
              <a:cxn ang="0">
                <a:pos x="connsiteX3" y="connsiteY3"/>
              </a:cxn>
            </a:cxnLst>
            <a:rect l="l" t="t" r="r" b="b"/>
            <a:pathLst>
              <a:path w="12192000" h="2917657">
                <a:moveTo>
                  <a:pt x="0" y="0"/>
                </a:moveTo>
                <a:lnTo>
                  <a:pt x="12192000" y="0"/>
                </a:lnTo>
                <a:lnTo>
                  <a:pt x="12192000" y="2917657"/>
                </a:lnTo>
                <a:lnTo>
                  <a:pt x="0" y="291765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8446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82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46372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55314"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60975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921829" y="943428"/>
            <a:ext cx="6270171" cy="3321732"/>
          </a:xfrm>
          <a:custGeom>
            <a:avLst/>
            <a:gdLst>
              <a:gd name="connsiteX0" fmla="*/ 0 w 6270171"/>
              <a:gd name="connsiteY0" fmla="*/ 0 h 3321732"/>
              <a:gd name="connsiteX1" fmla="*/ 6270171 w 6270171"/>
              <a:gd name="connsiteY1" fmla="*/ 0 h 3321732"/>
              <a:gd name="connsiteX2" fmla="*/ 6270171 w 6270171"/>
              <a:gd name="connsiteY2" fmla="*/ 3321732 h 3321732"/>
              <a:gd name="connsiteX3" fmla="*/ 0 w 6270171"/>
              <a:gd name="connsiteY3" fmla="*/ 3321732 h 3321732"/>
            </a:gdLst>
            <a:ahLst/>
            <a:cxnLst>
              <a:cxn ang="0">
                <a:pos x="connsiteX0" y="connsiteY0"/>
              </a:cxn>
              <a:cxn ang="0">
                <a:pos x="connsiteX1" y="connsiteY1"/>
              </a:cxn>
              <a:cxn ang="0">
                <a:pos x="connsiteX2" y="connsiteY2"/>
              </a:cxn>
              <a:cxn ang="0">
                <a:pos x="connsiteX3" y="connsiteY3"/>
              </a:cxn>
            </a:cxnLst>
            <a:rect l="l" t="t" r="r" b="b"/>
            <a:pathLst>
              <a:path w="6270171" h="3321732">
                <a:moveTo>
                  <a:pt x="0" y="0"/>
                </a:moveTo>
                <a:lnTo>
                  <a:pt x="6270171" y="0"/>
                </a:lnTo>
                <a:lnTo>
                  <a:pt x="6270171" y="3321732"/>
                </a:lnTo>
                <a:lnTo>
                  <a:pt x="0" y="332173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5472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943429"/>
            <a:ext cx="6270171" cy="3323771"/>
          </a:xfrm>
          <a:custGeom>
            <a:avLst/>
            <a:gdLst>
              <a:gd name="connsiteX0" fmla="*/ 0 w 6270171"/>
              <a:gd name="connsiteY0" fmla="*/ 0 h 3323771"/>
              <a:gd name="connsiteX1" fmla="*/ 6270171 w 6270171"/>
              <a:gd name="connsiteY1" fmla="*/ 0 h 3323771"/>
              <a:gd name="connsiteX2" fmla="*/ 6270171 w 6270171"/>
              <a:gd name="connsiteY2" fmla="*/ 3323771 h 3323771"/>
              <a:gd name="connsiteX3" fmla="*/ 0 w 6270171"/>
              <a:gd name="connsiteY3" fmla="*/ 3323771 h 3323771"/>
            </a:gdLst>
            <a:ahLst/>
            <a:cxnLst>
              <a:cxn ang="0">
                <a:pos x="connsiteX0" y="connsiteY0"/>
              </a:cxn>
              <a:cxn ang="0">
                <a:pos x="connsiteX1" y="connsiteY1"/>
              </a:cxn>
              <a:cxn ang="0">
                <a:pos x="connsiteX2" y="connsiteY2"/>
              </a:cxn>
              <a:cxn ang="0">
                <a:pos x="connsiteX3" y="connsiteY3"/>
              </a:cxn>
            </a:cxnLst>
            <a:rect l="l" t="t" r="r" b="b"/>
            <a:pathLst>
              <a:path w="6270171" h="3323771">
                <a:moveTo>
                  <a:pt x="0" y="0"/>
                </a:moveTo>
                <a:lnTo>
                  <a:pt x="6270171" y="0"/>
                </a:lnTo>
                <a:lnTo>
                  <a:pt x="6270171" y="3323771"/>
                </a:lnTo>
                <a:lnTo>
                  <a:pt x="0" y="3323771"/>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52678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32510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21461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1746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a:off x="1733550" y="337233"/>
            <a:ext cx="10458450"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11576014" y="6382043"/>
            <a:ext cx="372218" cy="276999"/>
          </a:xfrm>
          <a:prstGeom prst="rect">
            <a:avLst/>
          </a:prstGeom>
          <a:noFill/>
        </p:spPr>
        <p:txBody>
          <a:bodyPr wrap="none" rtlCol="0">
            <a:spAutoFit/>
          </a:bodyPr>
          <a:lstStyle/>
          <a:p>
            <a:pPr algn="r"/>
            <a:fld id="{2859942A-F89F-4D3A-8383-07B7ACFFAA2D}" type="slidenum">
              <a:rPr lang="en-US" sz="1200" smtClean="0">
                <a:solidFill>
                  <a:schemeClr val="bg1">
                    <a:lumMod val="75000"/>
                  </a:schemeClr>
                </a:solidFill>
                <a:latin typeface="Helvetica" pitchFamily="2" charset="0"/>
              </a:rPr>
              <a:pPr algn="r"/>
              <a:t>‹#›</a:t>
            </a:fld>
            <a:endParaRPr lang="en-US" sz="1200">
              <a:solidFill>
                <a:schemeClr val="bg1">
                  <a:lumMod val="75000"/>
                </a:schemeClr>
              </a:solidFill>
              <a:latin typeface="Helvetica" pitchFamily="2" charset="0"/>
            </a:endParaRPr>
          </a:p>
        </p:txBody>
      </p:sp>
      <p:cxnSp>
        <p:nvCxnSpPr>
          <p:cNvPr id="9" name="Straight Connector 8"/>
          <p:cNvCxnSpPr>
            <a:cxnSpLocks/>
          </p:cNvCxnSpPr>
          <p:nvPr/>
        </p:nvCxnSpPr>
        <p:spPr>
          <a:xfrm flipH="1">
            <a:off x="1" y="6534832"/>
            <a:ext cx="11501119"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36F1EF-1423-3844-A8DC-918E669F8C4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0501" y="123190"/>
            <a:ext cx="1319183" cy="685800"/>
          </a:xfrm>
          <a:prstGeom prst="rect">
            <a:avLst/>
          </a:prstGeom>
        </p:spPr>
      </p:pic>
      <p:sp>
        <p:nvSpPr>
          <p:cNvPr id="2" name="TextBox 1">
            <a:extLst>
              <a:ext uri="{FF2B5EF4-FFF2-40B4-BE49-F238E27FC236}">
                <a16:creationId xmlns:a16="http://schemas.microsoft.com/office/drawing/2014/main" id="{220C8CFB-8B94-F4A6-7C02-821700C3031A}"/>
              </a:ext>
            </a:extLst>
          </p:cNvPr>
          <p:cNvSpPr txBox="1"/>
          <p:nvPr userDrawn="1"/>
        </p:nvSpPr>
        <p:spPr>
          <a:xfrm>
            <a:off x="0" y="6534832"/>
            <a:ext cx="121920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Confidential for GPA Members Only</a:t>
            </a:r>
          </a:p>
        </p:txBody>
      </p:sp>
    </p:spTree>
    <p:extLst>
      <p:ext uri="{BB962C8B-B14F-4D97-AF65-F5344CB8AC3E}">
        <p14:creationId xmlns:p14="http://schemas.microsoft.com/office/powerpoint/2010/main" val="386762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nutritionaloutlook.com/view/prebiotic-fiber-oligofructose-and-human-milk-oligosaccharide-2-fucosyllactose-may-support-mood-via-the-gut-brain-axis-according-to-a-recent-study" TargetMode="External"/><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hyperlink" Target="https://www.nutritioninsight.com/news/revealing-latest-fortification-ingredients-in-dynamic-landscape-of-prebiotic-fiber-research.html" TargetMode="External"/><Relationship Id="rId17" Type="http://schemas.openxmlformats.org/officeDocument/2006/relationships/image" Target="../media/image21.png"/><Relationship Id="rId2" Type="http://schemas.openxmlformats.org/officeDocument/2006/relationships/hyperlink" Target="https://www.nutraingredients-usa.com/Article/2023/10/30/Olipop-gains-prebiotic-certification-via-NutraStrong" TargetMode="External"/><Relationship Id="rId16" Type="http://schemas.openxmlformats.org/officeDocument/2006/relationships/hyperlink" Target="https://www.foodnavigator.com/Article/2023/10/17/the-benefits-of-using-side-streams-in-food-production" TargetMode="External"/><Relationship Id="rId1" Type="http://schemas.openxmlformats.org/officeDocument/2006/relationships/slideLayout" Target="../slideLayouts/slideLayout8.xml"/><Relationship Id="rId6" Type="http://schemas.openxmlformats.org/officeDocument/2006/relationships/hyperlink" Target="https://www.foodbeverageinsider.com/food-beverage-operations/experts-explain-why-upcycling-is-sitting-on-nutritional-gold-" TargetMode="External"/><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hyperlink" Target="https://www.nutraingredients.com/Article/2023/10/26/Study-HMO-and-chicory-root-fibre-impact-mood-via-microbiome-modulation" TargetMode="External"/><Relationship Id="rId4" Type="http://schemas.openxmlformats.org/officeDocument/2006/relationships/hyperlink" Target="https://www.nutraingredients-usa.com/Article/2023/11/16/Solnul-Scientific-advances-international-approvals-prime-prebiotic-to-become-a-global-household-name" TargetMode="External"/><Relationship Id="rId9" Type="http://schemas.openxmlformats.org/officeDocument/2006/relationships/image" Target="../media/image17.png"/><Relationship Id="rId14" Type="http://schemas.openxmlformats.org/officeDocument/2006/relationships/hyperlink" Target="https://www.foodnavigator.com/Article/2023/12/12/pilot-study-suggests-synbiotic-has-profound-effects-on-emotional-healt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msn.com/en-us/health/other/5-best-prebiotic-and-probiotic-soda-brands/ss-AA1iR04z"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forbes.com/health/nutrition/best-prebiotic-food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womenshealthmag.com/fitness/g44630683/best-protein-powders-for-women/"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menshealth.com/grooming/g45625896/best-hair-thickening-shampoo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psychologytoday.com/intl/blog/how-my-brain-works/202310/why-probiotics-and-prebiotics-are-good-for-your-second-brain"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everydayhealth.com/colon-cancer/gut-microbiome-changes-may-reveal-increased-colorectal-cancer-risk/"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miamiherald.com/living/health-fitness/article282995953.html"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atthis.com/how-to-naturally-detox-your-body/"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beautybay.com/edited/prebiotic-skincar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mindbodygreen.com/articles/how-to-nurture-to-your-gut-brain-axis-for-mental-health"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hyperlink" Target="https://bnnbreaking.com/breaking-news/health/dr-mickey-mehtas-guidelines-for-gut-health-a-path-to-emotional-positivity-and-courage/" TargetMode="External"/><Relationship Id="rId3" Type="http://schemas.openxmlformats.org/officeDocument/2006/relationships/hyperlink" Target="https://uk.style.yahoo.com/14-important-things-look-age-110000722.html?guccounter=1" TargetMode="External"/><Relationship Id="rId7" Type="http://schemas.openxmlformats.org/officeDocument/2006/relationships/hyperlink" Target="https://uk.style.yahoo.com/seven-signs-unhealthy-gut-better-070000069.html"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hyperlink" Target="https://www.forbes.com/sites/jesscording/2023/12/26/nutrition-and-lifestyle-hacks-to-help-you-feel-calmer-in-the-new-year/?sh=5663cd6b76e9" TargetMode="External"/><Relationship Id="rId5" Type="http://schemas.openxmlformats.org/officeDocument/2006/relationships/hyperlink" Target="https://www.aaha.org/publications/newstat/articles/2023-12/pioneers-for-small-animal-medicine-nutrition-and-practice-aaha-and-hills-pet-nutrition-celebrate-milestones/" TargetMode="External"/><Relationship Id="rId4" Type="http://schemas.openxmlformats.org/officeDocument/2006/relationships/hyperlink" Target="https://list23.com/3570907-the-5-prebiotic-foods-that-are-highly-recommended-in-scientists-as-presented-by-dr-jennifer-l-hanset/#google_vignette"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thegrocer.co.uk/soft-drinks/prebiotic-soda-brand-living-things-launches-in-the-uk/686553.article" TargetMode="External"/><Relationship Id="rId3" Type="http://schemas.openxmlformats.org/officeDocument/2006/relationships/hyperlink" Target="https://www.nutritionaloutlook.com/view/stratum-clasado-to-launch-prebiotic-postbiotic-gummy-supplement-at-2023-supplyside-west-show" TargetMode="External"/><Relationship Id="rId7" Type="http://schemas.openxmlformats.org/officeDocument/2006/relationships/hyperlink" Target="https://www.fdiforum.net/mag/launches/uks-first-hangover-recovery-drink-bounce-back-secures-two-national-supermarket-listings/" TargetMode="External"/><Relationship Id="rId2" Type="http://schemas.openxmlformats.org/officeDocument/2006/relationships/hyperlink" Target="https://www.nutraceuticalsworld.com/contents/view_breaking-news/2023-11-21/asiros-nordic-launches-prebiotic-berry-ingredients-in-the-us/" TargetMode="External"/><Relationship Id="rId1" Type="http://schemas.openxmlformats.org/officeDocument/2006/relationships/slideLayout" Target="../slideLayouts/slideLayout8.xml"/><Relationship Id="rId6" Type="http://schemas.openxmlformats.org/officeDocument/2006/relationships/hyperlink" Target="https://www.dairyindustries.com/news/43643/nestle-develops-n3-prebiotic-fibre-milk-for-china/" TargetMode="External"/><Relationship Id="rId5" Type="http://schemas.openxmlformats.org/officeDocument/2006/relationships/hyperlink" Target="https://www.yahoo.com/lifestyle/sol-janeiros-body-butter-beach-140000766.html?guccounter=1" TargetMode="External"/><Relationship Id="rId4" Type="http://schemas.openxmlformats.org/officeDocument/2006/relationships/hyperlink" Target="https://www.sweetsandsnacksworld.com/news/28151/snickers-launches-brand-new-bar-featuring-low-gi-dark-chocolate-cereal/" TargetMode="External"/><Relationship Id="rId9" Type="http://schemas.openxmlformats.org/officeDocument/2006/relationships/hyperlink" Target="https://markets.businessinsider.com/news/stocks/ultimate-pet-nutrition-introduces-nutra-complete-infusions-dog-food-line-1032927942"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2290D-1B37-ABA1-D9B4-C835B5043CE7}"/>
              </a:ext>
            </a:extLst>
          </p:cNvPr>
          <p:cNvPicPr>
            <a:picLocks noChangeAspect="1"/>
          </p:cNvPicPr>
          <p:nvPr/>
        </p:nvPicPr>
        <p:blipFill rotWithShape="1">
          <a:blip r:embed="rId3">
            <a:extLst>
              <a:ext uri="{28A0092B-C50C-407E-A947-70E740481C1C}">
                <a14:useLocalDpi xmlns:a14="http://schemas.microsoft.com/office/drawing/2010/main" val="0"/>
              </a:ext>
            </a:extLst>
          </a:blip>
          <a:srcRect l="9588" r="6493"/>
          <a:stretch/>
        </p:blipFill>
        <p:spPr>
          <a:xfrm rot="16200000">
            <a:off x="2634345" y="-2634344"/>
            <a:ext cx="6923310" cy="12191999"/>
          </a:xfrm>
          <a:prstGeom prst="rect">
            <a:avLst/>
          </a:prstGeom>
        </p:spPr>
      </p:pic>
      <p:sp>
        <p:nvSpPr>
          <p:cNvPr id="4" name="Rectangle 3">
            <a:extLst>
              <a:ext uri="{FF2B5EF4-FFF2-40B4-BE49-F238E27FC236}">
                <a16:creationId xmlns:a16="http://schemas.microsoft.com/office/drawing/2014/main" id="{C6608FEE-495E-E8C6-46E9-0511D121E27F}"/>
              </a:ext>
            </a:extLst>
          </p:cNvPr>
          <p:cNvSpPr/>
          <p:nvPr/>
        </p:nvSpPr>
        <p:spPr>
          <a:xfrm>
            <a:off x="21444"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1" name="Group 30"/>
          <p:cNvGrpSpPr/>
          <p:nvPr/>
        </p:nvGrpSpPr>
        <p:grpSpPr>
          <a:xfrm>
            <a:off x="-1246016" y="32655"/>
            <a:ext cx="13419620" cy="6858000"/>
            <a:chOff x="-1227620" y="0"/>
            <a:chExt cx="13419620" cy="6858000"/>
          </a:xfrm>
        </p:grpSpPr>
        <p:cxnSp>
          <p:nvCxnSpPr>
            <p:cNvPr id="7" name="Straight Connector 6"/>
            <p:cNvCxnSpPr>
              <a:cxnSpLocks/>
            </p:cNvCxnSpPr>
            <p:nvPr/>
          </p:nvCxnSpPr>
          <p:spPr>
            <a:xfrm>
              <a:off x="-122762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0" y="2926786"/>
              <a:ext cx="119692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753582" y="2926786"/>
              <a:ext cx="3438418"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4356C9B-5545-4A4D-968E-FF1B09376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924" y="877271"/>
            <a:ext cx="3345095" cy="1739006"/>
          </a:xfrm>
          <a:prstGeom prst="rect">
            <a:avLst/>
          </a:prstGeom>
        </p:spPr>
      </p:pic>
      <p:sp>
        <p:nvSpPr>
          <p:cNvPr id="13" name="TextBox 12">
            <a:extLst>
              <a:ext uri="{FF2B5EF4-FFF2-40B4-BE49-F238E27FC236}">
                <a16:creationId xmlns:a16="http://schemas.microsoft.com/office/drawing/2014/main" id="{D32613FD-40E7-3B48-99F2-B6F57F4DF195}"/>
              </a:ext>
            </a:extLst>
          </p:cNvPr>
          <p:cNvSpPr txBox="1"/>
          <p:nvPr/>
        </p:nvSpPr>
        <p:spPr>
          <a:xfrm>
            <a:off x="1196925" y="2642927"/>
            <a:ext cx="7669087" cy="1015663"/>
          </a:xfrm>
          <a:prstGeom prst="rect">
            <a:avLst/>
          </a:prstGeom>
          <a:noFill/>
        </p:spPr>
        <p:txBody>
          <a:bodyPr wrap="none" rtlCol="0">
            <a:spAutoFit/>
          </a:bodyPr>
          <a:lstStyle/>
          <a:p>
            <a:r>
              <a:rPr lang="en-ID" sz="6000" dirty="0">
                <a:solidFill>
                  <a:srgbClr val="074D42"/>
                </a:solidFill>
                <a:latin typeface="Arial" panose="020B0604020202020204" pitchFamily="34" charset="0"/>
                <a:cs typeface="Arial" panose="020B0604020202020204" pitchFamily="34" charset="0"/>
              </a:rPr>
              <a:t>Media Insights Report</a:t>
            </a:r>
            <a:endParaRPr lang="en-US" sz="6000" dirty="0">
              <a:solidFill>
                <a:srgbClr val="074D4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AF31EB8-400D-804F-B8BA-412DB83E7F74}"/>
              </a:ext>
            </a:extLst>
          </p:cNvPr>
          <p:cNvSpPr txBox="1"/>
          <p:nvPr/>
        </p:nvSpPr>
        <p:spPr>
          <a:xfrm>
            <a:off x="1288366" y="3606338"/>
            <a:ext cx="1635384" cy="461665"/>
          </a:xfrm>
          <a:prstGeom prst="rect">
            <a:avLst/>
          </a:prstGeom>
          <a:noFill/>
        </p:spPr>
        <p:txBody>
          <a:bodyPr wrap="none" lIns="91440" tIns="45720" rIns="91440" bIns="45720" rtlCol="0" anchor="t">
            <a:spAutoFit/>
          </a:bodyPr>
          <a:lstStyle/>
          <a:p>
            <a:r>
              <a:rPr lang="en-ID" sz="2400" b="1" spc="300">
                <a:solidFill>
                  <a:srgbClr val="074D42"/>
                </a:solidFill>
                <a:latin typeface="Arial" panose="020B0604020202020204" pitchFamily="34" charset="0"/>
                <a:cs typeface="Arial" panose="020B0604020202020204" pitchFamily="34" charset="0"/>
              </a:rPr>
              <a:t>Q4 </a:t>
            </a:r>
            <a:r>
              <a:rPr lang="en-ID" sz="2400" b="1" spc="300" dirty="0">
                <a:solidFill>
                  <a:srgbClr val="074D42"/>
                </a:solidFill>
                <a:latin typeface="Arial" panose="020B0604020202020204" pitchFamily="34" charset="0"/>
                <a:cs typeface="Arial" panose="020B0604020202020204" pitchFamily="34" charset="0"/>
              </a:rPr>
              <a:t>2023</a:t>
            </a:r>
            <a:endParaRPr lang="en-US" sz="2400" b="1" spc="300" dirty="0">
              <a:solidFill>
                <a:srgbClr val="074D42"/>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A99F9F6-2BF7-4D25-1625-371567E09FBA}"/>
              </a:ext>
            </a:extLst>
          </p:cNvPr>
          <p:cNvGrpSpPr/>
          <p:nvPr/>
        </p:nvGrpSpPr>
        <p:grpSpPr>
          <a:xfrm>
            <a:off x="-1144416" y="185055"/>
            <a:ext cx="13419620" cy="6858000"/>
            <a:chOff x="-1227620" y="0"/>
            <a:chExt cx="13419620" cy="6858000"/>
          </a:xfrm>
        </p:grpSpPr>
        <p:cxnSp>
          <p:nvCxnSpPr>
            <p:cNvPr id="5" name="Straight Connector 4">
              <a:extLst>
                <a:ext uri="{FF2B5EF4-FFF2-40B4-BE49-F238E27FC236}">
                  <a16:creationId xmlns:a16="http://schemas.microsoft.com/office/drawing/2014/main" id="{CCD910E1-9DBE-685D-768E-2744D46C7B44}"/>
                </a:ext>
              </a:extLst>
            </p:cNvPr>
            <p:cNvCxnSpPr>
              <a:cxnSpLocks/>
            </p:cNvCxnSpPr>
            <p:nvPr/>
          </p:nvCxnSpPr>
          <p:spPr>
            <a:xfrm>
              <a:off x="-122762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3025EF2-6AE1-FC9F-ABAD-3962F5E44DE4}"/>
                </a:ext>
              </a:extLst>
            </p:cNvPr>
            <p:cNvCxnSpPr/>
            <p:nvPr/>
          </p:nvCxnSpPr>
          <p:spPr>
            <a:xfrm>
              <a:off x="6262255" y="3963371"/>
              <a:ext cx="59297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54F20E-9CD5-C1A5-7F59-FF720C8F0B00}"/>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AC9B8A-0EC8-4A8B-E0A7-DD6B8A32E2D3}"/>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EF8BFB-CDFB-B993-D802-2F70F876947E}"/>
                </a:ext>
              </a:extLst>
            </p:cNvPr>
            <p:cNvCxnSpPr>
              <a:cxnSpLocks/>
            </p:cNvCxnSpPr>
            <p:nvPr/>
          </p:nvCxnSpPr>
          <p:spPr>
            <a:xfrm>
              <a:off x="0" y="2926786"/>
              <a:ext cx="119692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ED9385-0490-D7F0-D852-B2252B904378}"/>
                </a:ext>
              </a:extLst>
            </p:cNvPr>
            <p:cNvCxnSpPr>
              <a:cxnSpLocks/>
            </p:cNvCxnSpPr>
            <p:nvPr/>
          </p:nvCxnSpPr>
          <p:spPr>
            <a:xfrm>
              <a:off x="8753582" y="2926786"/>
              <a:ext cx="343841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49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14526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4597990"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Trade Coverage</a:t>
            </a:r>
          </a:p>
        </p:txBody>
      </p:sp>
      <p:pic>
        <p:nvPicPr>
          <p:cNvPr id="3" name="Picture 2" descr="A stamp on a yellow background&#10;&#10;Description automatically generated">
            <a:hlinkClick r:id="rId2"/>
            <a:extLst>
              <a:ext uri="{FF2B5EF4-FFF2-40B4-BE49-F238E27FC236}">
                <a16:creationId xmlns:a16="http://schemas.microsoft.com/office/drawing/2014/main" id="{E19D2ADA-1584-20B1-4090-00C3C81A407A}"/>
              </a:ext>
            </a:extLst>
          </p:cNvPr>
          <p:cNvPicPr>
            <a:picLocks noChangeAspect="1"/>
          </p:cNvPicPr>
          <p:nvPr/>
        </p:nvPicPr>
        <p:blipFill rotWithShape="1">
          <a:blip r:embed="rId3">
            <a:extLst>
              <a:ext uri="{28A0092B-C50C-407E-A947-70E740481C1C}">
                <a14:useLocalDpi xmlns:a14="http://schemas.microsoft.com/office/drawing/2010/main" val="0"/>
              </a:ext>
            </a:extLst>
          </a:blip>
          <a:srcRect r="6075"/>
          <a:stretch/>
        </p:blipFill>
        <p:spPr>
          <a:xfrm>
            <a:off x="9590051" y="3964533"/>
            <a:ext cx="2579778" cy="2194560"/>
          </a:xfrm>
          <a:prstGeom prst="rect">
            <a:avLst/>
          </a:prstGeom>
        </p:spPr>
      </p:pic>
      <p:pic>
        <p:nvPicPr>
          <p:cNvPr id="7" name="Picture 6" descr="A bowl of powdered white powder next to potatoes&#10;&#10;Description automatically generated">
            <a:hlinkClick r:id="rId4"/>
            <a:extLst>
              <a:ext uri="{FF2B5EF4-FFF2-40B4-BE49-F238E27FC236}">
                <a16:creationId xmlns:a16="http://schemas.microsoft.com/office/drawing/2014/main" id="{DC6EFD5D-C454-B173-313B-998D2DD48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1952" y="1503966"/>
            <a:ext cx="3376246" cy="2194560"/>
          </a:xfrm>
          <a:prstGeom prst="rect">
            <a:avLst/>
          </a:prstGeom>
        </p:spPr>
      </p:pic>
      <p:pic>
        <p:nvPicPr>
          <p:cNvPr id="10" name="Picture 9" descr="A person holding a pile of mushrooms&#10;&#10;Description automatically generated">
            <a:hlinkClick r:id="rId6"/>
            <a:extLst>
              <a:ext uri="{FF2B5EF4-FFF2-40B4-BE49-F238E27FC236}">
                <a16:creationId xmlns:a16="http://schemas.microsoft.com/office/drawing/2014/main" id="{FB7E56A1-3BC3-6CD5-8245-F4F82258124C}"/>
              </a:ext>
            </a:extLst>
          </p:cNvPr>
          <p:cNvPicPr>
            <a:picLocks noChangeAspect="1"/>
          </p:cNvPicPr>
          <p:nvPr/>
        </p:nvPicPr>
        <p:blipFill rotWithShape="1">
          <a:blip r:embed="rId7">
            <a:extLst>
              <a:ext uri="{28A0092B-C50C-407E-A947-70E740481C1C}">
                <a14:useLocalDpi xmlns:a14="http://schemas.microsoft.com/office/drawing/2010/main" val="0"/>
              </a:ext>
            </a:extLst>
          </a:blip>
          <a:srcRect r="14645"/>
          <a:stretch/>
        </p:blipFill>
        <p:spPr>
          <a:xfrm>
            <a:off x="48717" y="1503966"/>
            <a:ext cx="2860737" cy="2194560"/>
          </a:xfrm>
          <a:prstGeom prst="rect">
            <a:avLst/>
          </a:prstGeom>
        </p:spPr>
      </p:pic>
      <p:pic>
        <p:nvPicPr>
          <p:cNvPr id="13" name="Picture 12" descr="A close-up of hands holding a stomach&#10;&#10;Description automatically generated">
            <a:hlinkClick r:id="rId8"/>
            <a:extLst>
              <a:ext uri="{FF2B5EF4-FFF2-40B4-BE49-F238E27FC236}">
                <a16:creationId xmlns:a16="http://schemas.microsoft.com/office/drawing/2014/main" id="{3399FA10-E333-2B07-ABFA-D77546FEB1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0732" y="1503966"/>
            <a:ext cx="2736509" cy="2194560"/>
          </a:xfrm>
          <a:prstGeom prst="rect">
            <a:avLst/>
          </a:prstGeom>
        </p:spPr>
      </p:pic>
      <p:pic>
        <p:nvPicPr>
          <p:cNvPr id="16" name="Picture 15" descr="A close-up of a human body&#10;&#10;Description automatically generated">
            <a:hlinkClick r:id="rId10"/>
            <a:extLst>
              <a:ext uri="{FF2B5EF4-FFF2-40B4-BE49-F238E27FC236}">
                <a16:creationId xmlns:a16="http://schemas.microsoft.com/office/drawing/2014/main" id="{3F4EE403-087A-0A2E-9196-FA8C0D2875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4165" y="1503966"/>
            <a:ext cx="2791856" cy="2194560"/>
          </a:xfrm>
          <a:prstGeom prst="rect">
            <a:avLst/>
          </a:prstGeom>
        </p:spPr>
      </p:pic>
      <p:pic>
        <p:nvPicPr>
          <p:cNvPr id="19" name="Picture 18" descr="A hand touching a transparent object&#10;&#10;Description automatically generated">
            <a:hlinkClick r:id="rId12"/>
            <a:extLst>
              <a:ext uri="{FF2B5EF4-FFF2-40B4-BE49-F238E27FC236}">
                <a16:creationId xmlns:a16="http://schemas.microsoft.com/office/drawing/2014/main" id="{57993196-D9B3-DBC5-17D1-03A33D89A2C4}"/>
              </a:ext>
            </a:extLst>
          </p:cNvPr>
          <p:cNvPicPr>
            <a:picLocks noChangeAspect="1"/>
          </p:cNvPicPr>
          <p:nvPr/>
        </p:nvPicPr>
        <p:blipFill rotWithShape="1">
          <a:blip r:embed="rId13">
            <a:extLst>
              <a:ext uri="{28A0092B-C50C-407E-A947-70E740481C1C}">
                <a14:useLocalDpi xmlns:a14="http://schemas.microsoft.com/office/drawing/2010/main" val="0"/>
              </a:ext>
            </a:extLst>
          </a:blip>
          <a:srcRect r="4281"/>
          <a:stretch/>
        </p:blipFill>
        <p:spPr>
          <a:xfrm>
            <a:off x="65342" y="3964533"/>
            <a:ext cx="3226696" cy="2194560"/>
          </a:xfrm>
          <a:prstGeom prst="rect">
            <a:avLst/>
          </a:prstGeom>
        </p:spPr>
      </p:pic>
      <p:pic>
        <p:nvPicPr>
          <p:cNvPr id="23" name="Picture 22" descr="A person holding a green drink&#10;&#10;Description automatically generated">
            <a:hlinkClick r:id="rId14"/>
            <a:extLst>
              <a:ext uri="{FF2B5EF4-FFF2-40B4-BE49-F238E27FC236}">
                <a16:creationId xmlns:a16="http://schemas.microsoft.com/office/drawing/2014/main" id="{90C8B4F7-7F9C-368E-5811-9396CCB2F3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9749" y="3964533"/>
            <a:ext cx="2718634" cy="2194560"/>
          </a:xfrm>
          <a:prstGeom prst="rect">
            <a:avLst/>
          </a:prstGeom>
        </p:spPr>
      </p:pic>
      <p:pic>
        <p:nvPicPr>
          <p:cNvPr id="26" name="Picture 25" descr="A pile of grainy grains&#10;&#10;Description automatically generated">
            <a:hlinkClick r:id="rId16"/>
            <a:extLst>
              <a:ext uri="{FF2B5EF4-FFF2-40B4-BE49-F238E27FC236}">
                <a16:creationId xmlns:a16="http://schemas.microsoft.com/office/drawing/2014/main" id="{9B83A8C7-6F3F-D458-C2F2-99DB9B8769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46094" y="3964533"/>
            <a:ext cx="3376246" cy="2194560"/>
          </a:xfrm>
          <a:prstGeom prst="rect">
            <a:avLst/>
          </a:prstGeom>
        </p:spPr>
      </p:pic>
    </p:spTree>
    <p:extLst>
      <p:ext uri="{BB962C8B-B14F-4D97-AF65-F5344CB8AC3E}">
        <p14:creationId xmlns:p14="http://schemas.microsoft.com/office/powerpoint/2010/main" val="4105912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815263" y="694588"/>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MSN</a:t>
            </a:r>
          </a:p>
          <a:p>
            <a:r>
              <a:rPr lang="en-US" sz="3200" dirty="0">
                <a:solidFill>
                  <a:schemeClr val="tx1">
                    <a:lumMod val="75000"/>
                    <a:lumOff val="25000"/>
                  </a:schemeClr>
                </a:solidFill>
                <a:latin typeface="Arial" panose="020B0604020202020204" pitchFamily="34" charset="0"/>
                <a:cs typeface="Arial" panose="020B0604020202020204" pitchFamily="34" charset="0"/>
              </a:rPr>
              <a:t>UVM 135,281,915</a:t>
            </a:r>
          </a:p>
        </p:txBody>
      </p:sp>
      <p:sp>
        <p:nvSpPr>
          <p:cNvPr id="4" name="TextBox 3">
            <a:extLst>
              <a:ext uri="{FF2B5EF4-FFF2-40B4-BE49-F238E27FC236}">
                <a16:creationId xmlns:a16="http://schemas.microsoft.com/office/drawing/2014/main" id="{3AEB94E0-D27C-48DE-ABB7-B18FBE8BC9D8}"/>
              </a:ext>
            </a:extLst>
          </p:cNvPr>
          <p:cNvSpPr txBox="1"/>
          <p:nvPr/>
        </p:nvSpPr>
        <p:spPr>
          <a:xfrm>
            <a:off x="5620654" y="2064521"/>
            <a:ext cx="6096000"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During our testing, </a:t>
            </a:r>
            <a:r>
              <a:rPr lang="en-US" dirty="0" err="1">
                <a:latin typeface="Arial" panose="020B0604020202020204" pitchFamily="34" charset="0"/>
                <a:cs typeface="Arial" panose="020B0604020202020204" pitchFamily="34" charset="0"/>
              </a:rPr>
              <a:t>Olipop</a:t>
            </a:r>
            <a:r>
              <a:rPr lang="en-US" dirty="0">
                <a:latin typeface="Arial" panose="020B0604020202020204" pitchFamily="34" charset="0"/>
                <a:cs typeface="Arial" panose="020B0604020202020204" pitchFamily="34" charset="0"/>
              </a:rPr>
              <a:t> really, well, popped. Whether it's the fruity basics such as Classic Grape or Orange Squeeze, or the soda dupes such as Root Beer or Vintage Cola, </a:t>
            </a:r>
            <a:r>
              <a:rPr lang="en-US" dirty="0" err="1">
                <a:latin typeface="Arial" panose="020B0604020202020204" pitchFamily="34" charset="0"/>
                <a:cs typeface="Arial" panose="020B0604020202020204" pitchFamily="34" charset="0"/>
              </a:rPr>
              <a:t>Olipop</a:t>
            </a:r>
            <a:r>
              <a:rPr lang="en-US" dirty="0">
                <a:latin typeface="Arial" panose="020B0604020202020204" pitchFamily="34" charset="0"/>
                <a:cs typeface="Arial" panose="020B0604020202020204" pitchFamily="34" charset="0"/>
              </a:rPr>
              <a:t> succeeds. In fact, we found its Root Beer and Cream Soda to be nearly indistinguishable from the real deal. Plus, the retro branding is an adorable nod to its nostalgic flavors like Strawberry Vanilla and Banana Cream. And, dang, we've only listed seven of the whopping 16 flavors so far! (They're always dropping seasonal </a:t>
            </a:r>
            <a:r>
              <a:rPr lang="en-US" dirty="0" err="1">
                <a:latin typeface="Arial" panose="020B0604020202020204" pitchFamily="34" charset="0"/>
                <a:cs typeface="Arial" panose="020B0604020202020204" pitchFamily="34" charset="0"/>
              </a:rPr>
              <a:t>faves</a:t>
            </a:r>
            <a:r>
              <a:rPr lang="en-US" dirty="0">
                <a:latin typeface="Arial" panose="020B0604020202020204" pitchFamily="34" charset="0"/>
                <a:cs typeface="Arial" panose="020B0604020202020204" pitchFamily="34" charset="0"/>
              </a:rPr>
              <a:t> too!)</a:t>
            </a:r>
          </a:p>
        </p:txBody>
      </p:sp>
      <p:pic>
        <p:nvPicPr>
          <p:cNvPr id="6" name="Picture 5" descr="A group of soda cans&#10;&#10;Description automatically generated">
            <a:hlinkClick r:id="rId2"/>
            <a:extLst>
              <a:ext uri="{FF2B5EF4-FFF2-40B4-BE49-F238E27FC236}">
                <a16:creationId xmlns:a16="http://schemas.microsoft.com/office/drawing/2014/main" id="{244C6814-A9C7-A2C7-F45D-731F70DA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50" y="1600200"/>
            <a:ext cx="4965700" cy="3657600"/>
          </a:xfrm>
          <a:prstGeom prst="rect">
            <a:avLst/>
          </a:prstGeom>
        </p:spPr>
      </p:pic>
    </p:spTree>
    <p:extLst>
      <p:ext uri="{BB962C8B-B14F-4D97-AF65-F5344CB8AC3E}">
        <p14:creationId xmlns:p14="http://schemas.microsoft.com/office/powerpoint/2010/main" val="128282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41400" y="1168373"/>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Forbes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73,844,154</a:t>
            </a:r>
          </a:p>
        </p:txBody>
      </p:sp>
      <p:sp>
        <p:nvSpPr>
          <p:cNvPr id="4" name="TextBox 3">
            <a:extLst>
              <a:ext uri="{FF2B5EF4-FFF2-40B4-BE49-F238E27FC236}">
                <a16:creationId xmlns:a16="http://schemas.microsoft.com/office/drawing/2014/main" id="{3AEB94E0-D27C-48DE-ABB7-B18FBE8BC9D8}"/>
              </a:ext>
            </a:extLst>
          </p:cNvPr>
          <p:cNvSpPr txBox="1"/>
          <p:nvPr/>
        </p:nvSpPr>
        <p:spPr>
          <a:xfrm>
            <a:off x="441400" y="2527842"/>
            <a:ext cx="5502202"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Prebiotics are known as a group of nutrients that provide fuel for the beneficial bacteria in the gut. In addition to supporting digestive health, they might also offer other health benefits including improved weight and blood sugar management, enhanced nutrient absorption and more. Plus, though prebiotics can be found in supplements, they’re also naturally available in a wide variety of food sources, making it easy to increase your daily intake.</a:t>
            </a:r>
          </a:p>
        </p:txBody>
      </p:sp>
      <p:pic>
        <p:nvPicPr>
          <p:cNvPr id="6" name="Picture 5" descr="A close-up of food&#10;&#10;Description automatically generated">
            <a:hlinkClick r:id="rId2"/>
            <a:extLst>
              <a:ext uri="{FF2B5EF4-FFF2-40B4-BE49-F238E27FC236}">
                <a16:creationId xmlns:a16="http://schemas.microsoft.com/office/drawing/2014/main" id="{76B4BF65-93F0-1FA8-3F29-CE8D55393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14500"/>
            <a:ext cx="5600700" cy="3429000"/>
          </a:xfrm>
          <a:prstGeom prst="rect">
            <a:avLst/>
          </a:prstGeom>
        </p:spPr>
      </p:pic>
    </p:spTree>
    <p:extLst>
      <p:ext uri="{BB962C8B-B14F-4D97-AF65-F5344CB8AC3E}">
        <p14:creationId xmlns:p14="http://schemas.microsoft.com/office/powerpoint/2010/main" val="1291579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194910" y="1005008"/>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Women’s Health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22,263,600</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6194910" y="2328447"/>
            <a:ext cx="5506771"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Derived from non-</a:t>
            </a:r>
            <a:r>
              <a:rPr lang="en-US" dirty="0" err="1">
                <a:latin typeface="Arial" panose="020B0604020202020204" pitchFamily="34" charset="0"/>
                <a:cs typeface="Arial" panose="020B0604020202020204" pitchFamily="34" charset="0"/>
              </a:rPr>
              <a:t>rBGH</a:t>
            </a:r>
            <a:r>
              <a:rPr lang="en-US" dirty="0">
                <a:latin typeface="Arial" panose="020B0604020202020204" pitchFamily="34" charset="0"/>
                <a:cs typeface="Arial" panose="020B0604020202020204" pitchFamily="34" charset="0"/>
              </a:rPr>
              <a:t> New Zealand grass-fed cows, this supplement supports muscle synthesis and immune health without disrupting digestion. Prebiotics and probiotics make it easy on even sensitive stomachs. Plus a digestive enzyme mix boosts protein absorption. This mix gets White's stamp of approval.</a:t>
            </a:r>
          </a:p>
        </p:txBody>
      </p:sp>
      <p:pic>
        <p:nvPicPr>
          <p:cNvPr id="6" name="Picture 5" descr="A group of containers of protein&#10;&#10;Description automatically generated">
            <a:hlinkClick r:id="rId2"/>
            <a:extLst>
              <a:ext uri="{FF2B5EF4-FFF2-40B4-BE49-F238E27FC236}">
                <a16:creationId xmlns:a16="http://schemas.microsoft.com/office/drawing/2014/main" id="{3407A44E-4F1A-ADA7-F2A6-0C86F91F8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50" y="1498600"/>
            <a:ext cx="5168900" cy="3860800"/>
          </a:xfrm>
          <a:prstGeom prst="rect">
            <a:avLst/>
          </a:prstGeom>
        </p:spPr>
      </p:pic>
    </p:spTree>
    <p:extLst>
      <p:ext uri="{BB962C8B-B14F-4D97-AF65-F5344CB8AC3E}">
        <p14:creationId xmlns:p14="http://schemas.microsoft.com/office/powerpoint/2010/main" val="3174588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4" y="962845"/>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Men’s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26,504,984</a:t>
            </a:r>
          </a:p>
        </p:txBody>
      </p:sp>
      <p:sp>
        <p:nvSpPr>
          <p:cNvPr id="5" name="TextBox 4">
            <a:extLst>
              <a:ext uri="{FF2B5EF4-FFF2-40B4-BE49-F238E27FC236}">
                <a16:creationId xmlns:a16="http://schemas.microsoft.com/office/drawing/2014/main" id="{3AA6B7B3-BB80-41E2-B89E-243AD6FC18BE}"/>
              </a:ext>
            </a:extLst>
          </p:cNvPr>
          <p:cNvSpPr txBox="1"/>
          <p:nvPr/>
        </p:nvSpPr>
        <p:spPr>
          <a:xfrm>
            <a:off x="240324" y="2356310"/>
            <a:ext cx="5298547"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This lightweight-yet-hydrating shampoo not only deep cleans your scalp and strands without leaving them dry, but it uses ingredients like microbiome prebiotics to help control oil and volcanic </a:t>
            </a:r>
            <a:r>
              <a:rPr lang="en-US" dirty="0" err="1">
                <a:latin typeface="Arial" panose="020B0604020202020204" pitchFamily="34" charset="0"/>
                <a:cs typeface="Arial" panose="020B0604020202020204" pitchFamily="34" charset="0"/>
              </a:rPr>
              <a:t>jeju</a:t>
            </a:r>
            <a:r>
              <a:rPr lang="en-US" dirty="0">
                <a:latin typeface="Arial" panose="020B0604020202020204" pitchFamily="34" charset="0"/>
                <a:cs typeface="Arial" panose="020B0604020202020204" pitchFamily="34" charset="0"/>
              </a:rPr>
              <a:t> water that’s packed with zinc and iron to promote healthy hair. Oh, and it also helps your hair look thicker.</a:t>
            </a:r>
          </a:p>
        </p:txBody>
      </p:sp>
      <p:pic>
        <p:nvPicPr>
          <p:cNvPr id="6" name="Picture 5" descr="A collage of a shampoo bottle and a person's head&#10;&#10;Description automatically generated">
            <a:hlinkClick r:id="rId2"/>
            <a:extLst>
              <a:ext uri="{FF2B5EF4-FFF2-40B4-BE49-F238E27FC236}">
                <a16:creationId xmlns:a16="http://schemas.microsoft.com/office/drawing/2014/main" id="{E55F2A1B-ACEF-C00E-BDDE-FBACFB12B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2550"/>
            <a:ext cx="5346700" cy="4152900"/>
          </a:xfrm>
          <a:prstGeom prst="rect">
            <a:avLst/>
          </a:prstGeom>
        </p:spPr>
      </p:pic>
    </p:spTree>
    <p:extLst>
      <p:ext uri="{BB962C8B-B14F-4D97-AF65-F5344CB8AC3E}">
        <p14:creationId xmlns:p14="http://schemas.microsoft.com/office/powerpoint/2010/main" val="3816111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812077" y="872811"/>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Psychology Today</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13,955,600</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5812077" y="2117962"/>
            <a:ext cx="5994981"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Prebiotics are not the same as probiotics. In addition to taking probiotics to increase the amount of good bacteria in the gut, we also need to eat prebiotics (special plant fiber) that are in fermented food because prebiotics are the best food for our good bacteria in the gut. Prebiotics make the good bacteria healthy and happy and this also increases the overall health of the host of the gut, which is you and me. All health food stores now sell fermented foods such as kimchi, sauerkraut, pickled cucumbers and other vegetables, but pickles are easy to prepare at home for a much lower price, take almost no time and they’re delicious. There are many pickled food recipes on the internet, so you can find out some you may like and experiment with them.</a:t>
            </a:r>
          </a:p>
        </p:txBody>
      </p:sp>
      <p:pic>
        <p:nvPicPr>
          <p:cNvPr id="6" name="Picture 5" descr="A couple jars of pickles&#10;&#10;Description automatically generated">
            <a:hlinkClick r:id="rId2"/>
            <a:extLst>
              <a:ext uri="{FF2B5EF4-FFF2-40B4-BE49-F238E27FC236}">
                <a16:creationId xmlns:a16="http://schemas.microsoft.com/office/drawing/2014/main" id="{CDB734CB-5C7D-FB60-35A5-13E8D756A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 y="1466850"/>
            <a:ext cx="5245100" cy="3924300"/>
          </a:xfrm>
          <a:prstGeom prst="rect">
            <a:avLst/>
          </a:prstGeom>
        </p:spPr>
      </p:pic>
    </p:spTree>
    <p:extLst>
      <p:ext uri="{BB962C8B-B14F-4D97-AF65-F5344CB8AC3E}">
        <p14:creationId xmlns:p14="http://schemas.microsoft.com/office/powerpoint/2010/main" val="3224208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F2AACD75-4725-C380-481D-A339F6238624}"/>
              </a:ext>
            </a:extLst>
          </p:cNvPr>
          <p:cNvSpPr>
            <a:spLocks noChangeArrowheads="1"/>
          </p:cNvSpPr>
          <p:nvPr/>
        </p:nvSpPr>
        <p:spPr bwMode="auto">
          <a:xfrm>
            <a:off x="240323" y="2196341"/>
            <a:ext cx="570327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ea typeface="Lato" panose="020F0502020204030203" pitchFamily="34" charset="0"/>
                <a:cs typeface="Arial" panose="020B0604020202020204" pitchFamily="34" charset="0"/>
              </a:rPr>
              <a:t>If confirmed, these findings could be used to help point the way to microbiome-targeted therapies, such as fecal microbiome transplants and probiotics and prebiotics. “This would require extensive testing to demonstrate that such probiotics have expected effect,” says </a:t>
            </a:r>
            <a:r>
              <a:rPr kumimoji="0" lang="en-US" altLang="en-US" b="0" i="0" u="none" strike="noStrike" cap="none" normalizeH="0" baseline="0" dirty="0" err="1">
                <a:ln>
                  <a:noFill/>
                </a:ln>
                <a:effectLst/>
                <a:ea typeface="Lato" panose="020F0502020204030203" pitchFamily="34" charset="0"/>
                <a:cs typeface="Arial" panose="020B0604020202020204" pitchFamily="34" charset="0"/>
              </a:rPr>
              <a:t>Gacesca</a:t>
            </a:r>
            <a:r>
              <a:rPr kumimoji="0" lang="en-US" altLang="en-US" b="0" i="0" u="none" strike="noStrike" cap="none" normalizeH="0" baseline="0" dirty="0">
                <a:ln>
                  <a:noFill/>
                </a:ln>
                <a:effectLst/>
                <a:ea typeface="Lato" panose="020F0502020204030203"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effectLst/>
              <a:ea typeface="Lato" panose="020F0502020204030203"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ea typeface="Lato" panose="020F0502020204030203" pitchFamily="34" charset="0"/>
                <a:cs typeface="Arial" panose="020B0604020202020204" pitchFamily="34" charset="0"/>
              </a:rPr>
              <a:t>The work of creating these therapies is ongoing, and it is likely we will see advances in the near to mid-term future.</a:t>
            </a:r>
          </a:p>
        </p:txBody>
      </p:sp>
      <p:sp>
        <p:nvSpPr>
          <p:cNvPr id="7" name="TextBox 6">
            <a:extLst>
              <a:ext uri="{FF2B5EF4-FFF2-40B4-BE49-F238E27FC236}">
                <a16:creationId xmlns:a16="http://schemas.microsoft.com/office/drawing/2014/main" id="{3883B472-35A1-FE98-7C38-1797253700A7}"/>
              </a:ext>
            </a:extLst>
          </p:cNvPr>
          <p:cNvSpPr txBox="1"/>
          <p:nvPr/>
        </p:nvSpPr>
        <p:spPr>
          <a:xfrm flipH="1">
            <a:off x="240323" y="872902"/>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Everyday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10,492,387</a:t>
            </a:r>
          </a:p>
        </p:txBody>
      </p:sp>
      <p:pic>
        <p:nvPicPr>
          <p:cNvPr id="3" name="Picture 2" descr="A person looking at a magnifying glass&#10;&#10;Description automatically generated">
            <a:hlinkClick r:id="rId2"/>
            <a:extLst>
              <a:ext uri="{FF2B5EF4-FFF2-40B4-BE49-F238E27FC236}">
                <a16:creationId xmlns:a16="http://schemas.microsoft.com/office/drawing/2014/main" id="{F46AACE7-6B6F-A137-02C0-B6B9EB89B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130" y="1282700"/>
            <a:ext cx="5219700" cy="4089400"/>
          </a:xfrm>
          <a:prstGeom prst="rect">
            <a:avLst/>
          </a:prstGeom>
        </p:spPr>
      </p:pic>
    </p:spTree>
    <p:extLst>
      <p:ext uri="{BB962C8B-B14F-4D97-AF65-F5344CB8AC3E}">
        <p14:creationId xmlns:p14="http://schemas.microsoft.com/office/powerpoint/2010/main" val="3210290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550142" y="1034733"/>
            <a:ext cx="546138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Miami Herald</a:t>
            </a:r>
          </a:p>
          <a:p>
            <a:r>
              <a:rPr lang="en-US" sz="3200" dirty="0">
                <a:solidFill>
                  <a:schemeClr val="tx1">
                    <a:lumMod val="75000"/>
                    <a:lumOff val="25000"/>
                  </a:schemeClr>
                </a:solidFill>
                <a:latin typeface="Arial" panose="020B0604020202020204" pitchFamily="34" charset="0"/>
                <a:cs typeface="Arial" panose="020B0604020202020204" pitchFamily="34" charset="0"/>
              </a:rPr>
              <a:t>UVM 5,474,100</a:t>
            </a:r>
          </a:p>
        </p:txBody>
      </p:sp>
      <p:sp>
        <p:nvSpPr>
          <p:cNvPr id="5" name="TextBox 4">
            <a:extLst>
              <a:ext uri="{FF2B5EF4-FFF2-40B4-BE49-F238E27FC236}">
                <a16:creationId xmlns:a16="http://schemas.microsoft.com/office/drawing/2014/main" id="{D45B1EAA-082E-4D1A-A204-330C0AA65B16}"/>
              </a:ext>
            </a:extLst>
          </p:cNvPr>
          <p:cNvSpPr txBox="1"/>
          <p:nvPr/>
        </p:nvSpPr>
        <p:spPr>
          <a:xfrm>
            <a:off x="6489983" y="2358172"/>
            <a:ext cx="5461385"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skin microbiome is made up of trillions of microorganisms like bacteria, fungi and viruses. While most of these microorganisms are harmless, an imbalanced microbiome can lead to the growth of bad microorganisms. A balanced microbiome plays a vital role in supporting a healthy skin barrier, fighting off harmful pathogens and maintaining homeostasis within the skin. So how do you promote a healthy skin microbiome? Probiotics and prebiotics play key roles in balancing the microbiome.</a:t>
            </a:r>
          </a:p>
        </p:txBody>
      </p:sp>
      <p:pic>
        <p:nvPicPr>
          <p:cNvPr id="8" name="Picture 7" descr="A person holding a jar of cream&#10;&#10;Description automatically generated">
            <a:hlinkClick r:id="rId2"/>
            <a:extLst>
              <a:ext uri="{FF2B5EF4-FFF2-40B4-BE49-F238E27FC236}">
                <a16:creationId xmlns:a16="http://schemas.microsoft.com/office/drawing/2014/main" id="{BCC4B53B-9D68-1D44-C640-150106A25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68393"/>
            <a:ext cx="5359400" cy="4229100"/>
          </a:xfrm>
          <a:prstGeom prst="rect">
            <a:avLst/>
          </a:prstGeom>
        </p:spPr>
      </p:pic>
    </p:spTree>
    <p:extLst>
      <p:ext uri="{BB962C8B-B14F-4D97-AF65-F5344CB8AC3E}">
        <p14:creationId xmlns:p14="http://schemas.microsoft.com/office/powerpoint/2010/main" val="1388630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815277" y="940430"/>
            <a:ext cx="555024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Eat This, Not That</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6,258,323</a:t>
            </a:r>
          </a:p>
        </p:txBody>
      </p:sp>
      <p:sp>
        <p:nvSpPr>
          <p:cNvPr id="5" name="TextBox 4">
            <a:extLst>
              <a:ext uri="{FF2B5EF4-FFF2-40B4-BE49-F238E27FC236}">
                <a16:creationId xmlns:a16="http://schemas.microsoft.com/office/drawing/2014/main" id="{CBF7619D-25E6-48BF-9E33-F42ACD1702E7}"/>
              </a:ext>
            </a:extLst>
          </p:cNvPr>
          <p:cNvSpPr txBox="1"/>
          <p:nvPr/>
        </p:nvSpPr>
        <p:spPr>
          <a:xfrm>
            <a:off x="470049" y="2263869"/>
            <a:ext cx="6056217"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Fiber serves a few functions when it comes to detoxifying your body. Soluble fiber serves as a prebiotic, which is essentially a food source of the probiotics in your gut. Eating more prebiotics supports the health of probiotics and allows them to fulfill their important functions. Insoluble fiber is the form that supports the digestive tract, adding bulk to your stool and aiding in the timely passage of waste. Additionally, fiber is a very filling nutrient. A diet high in fiber may allow you to feel fuller throughout the day, reducing the likelihood of overeating less nutrient-dense foods. This supports weight loss while also contributing to detoxification.</a:t>
            </a:r>
          </a:p>
        </p:txBody>
      </p:sp>
      <p:pic>
        <p:nvPicPr>
          <p:cNvPr id="6" name="Picture 5" descr="A person holding a bowl of fruit&#10;&#10;Description automatically generated">
            <a:hlinkClick r:id="rId2"/>
            <a:extLst>
              <a:ext uri="{FF2B5EF4-FFF2-40B4-BE49-F238E27FC236}">
                <a16:creationId xmlns:a16="http://schemas.microsoft.com/office/drawing/2014/main" id="{6A6207A6-4E16-AD9B-60FD-3DC1A723A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751" y="1321430"/>
            <a:ext cx="5334000" cy="3949700"/>
          </a:xfrm>
          <a:prstGeom prst="rect">
            <a:avLst/>
          </a:prstGeom>
        </p:spPr>
      </p:pic>
    </p:spTree>
    <p:extLst>
      <p:ext uri="{BB962C8B-B14F-4D97-AF65-F5344CB8AC3E}">
        <p14:creationId xmlns:p14="http://schemas.microsoft.com/office/powerpoint/2010/main" val="784516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ABFA1-0FD8-E1CC-F196-785CDDED4A5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48844A-D6A9-3E19-B8A5-954F8DDC4BA1}"/>
              </a:ext>
            </a:extLst>
          </p:cNvPr>
          <p:cNvSpPr txBox="1"/>
          <p:nvPr/>
        </p:nvSpPr>
        <p:spPr>
          <a:xfrm flipH="1">
            <a:off x="6550142" y="1034733"/>
            <a:ext cx="546138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Beauty Bay</a:t>
            </a:r>
          </a:p>
          <a:p>
            <a:r>
              <a:rPr lang="en-US" sz="3200" dirty="0">
                <a:solidFill>
                  <a:schemeClr val="tx1">
                    <a:lumMod val="75000"/>
                    <a:lumOff val="25000"/>
                  </a:schemeClr>
                </a:solidFill>
                <a:latin typeface="Arial" panose="020B0604020202020204" pitchFamily="34" charset="0"/>
                <a:cs typeface="Arial" panose="020B0604020202020204" pitchFamily="34" charset="0"/>
              </a:rPr>
              <a:t>UVM 1,964,478</a:t>
            </a:r>
          </a:p>
        </p:txBody>
      </p:sp>
      <p:sp>
        <p:nvSpPr>
          <p:cNvPr id="5" name="TextBox 4">
            <a:extLst>
              <a:ext uri="{FF2B5EF4-FFF2-40B4-BE49-F238E27FC236}">
                <a16:creationId xmlns:a16="http://schemas.microsoft.com/office/drawing/2014/main" id="{D44E0CD3-46FB-25FD-8DD8-37420F555CC3}"/>
              </a:ext>
            </a:extLst>
          </p:cNvPr>
          <p:cNvSpPr txBox="1"/>
          <p:nvPr/>
        </p:nvSpPr>
        <p:spPr>
          <a:xfrm>
            <a:off x="6489983" y="2358172"/>
            <a:ext cx="5461385"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When we hear prebiotics and probiotics, our minds typically go straight to breakfast foods and our gut, right? But what if we told you that the nifty ingredient might be your ticket to happy skin, too. We know, it’s another skincare term to learn, but trust us when we say it’s well worth it. Today, we’re specifically focusing on prebiotics and exploring exactly how they can help keep our skin barrier and skin’s microbiome looking and feeling its best by keeping the bacteria and microorganisms on the top layer of our skin healthy.</a:t>
            </a:r>
          </a:p>
        </p:txBody>
      </p:sp>
      <p:pic>
        <p:nvPicPr>
          <p:cNvPr id="4" name="Picture 3" descr="A group of white pills&#10;&#10;Description automatically generated">
            <a:hlinkClick r:id="rId2"/>
            <a:extLst>
              <a:ext uri="{FF2B5EF4-FFF2-40B4-BE49-F238E27FC236}">
                <a16:creationId xmlns:a16="http://schemas.microsoft.com/office/drawing/2014/main" id="{DC57BCD2-7567-91DE-FC38-C564370E4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18" y="1454150"/>
            <a:ext cx="5346700" cy="3949700"/>
          </a:xfrm>
          <a:prstGeom prst="rect">
            <a:avLst/>
          </a:prstGeom>
        </p:spPr>
      </p:pic>
    </p:spTree>
    <p:extLst>
      <p:ext uri="{BB962C8B-B14F-4D97-AF65-F5344CB8AC3E}">
        <p14:creationId xmlns:p14="http://schemas.microsoft.com/office/powerpoint/2010/main" val="3862426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flipH="1">
            <a:off x="3716123" y="1151299"/>
            <a:ext cx="3416320" cy="646331"/>
          </a:xfrm>
          <a:prstGeom prst="rect">
            <a:avLst/>
          </a:prstGeom>
          <a:noFill/>
        </p:spPr>
        <p:txBody>
          <a:bodyPr wrap="none" rtlCol="0">
            <a:spAutoFit/>
          </a:bodyPr>
          <a:lstStyle/>
          <a:p>
            <a:r>
              <a:rPr lang="en-US" sz="3600" b="1" dirty="0">
                <a:solidFill>
                  <a:srgbClr val="074D42"/>
                </a:solidFill>
                <a:latin typeface="Arial" panose="020B0604020202020204" pitchFamily="34" charset="0"/>
                <a:cs typeface="Arial" panose="020B0604020202020204" pitchFamily="34" charset="0"/>
              </a:rPr>
              <a:t>Data Summary</a:t>
            </a:r>
          </a:p>
        </p:txBody>
      </p:sp>
      <p:sp>
        <p:nvSpPr>
          <p:cNvPr id="23" name="TextBox 22"/>
          <p:cNvSpPr txBox="1"/>
          <p:nvPr/>
        </p:nvSpPr>
        <p:spPr>
          <a:xfrm>
            <a:off x="3716123" y="1995351"/>
            <a:ext cx="7649705"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Data was pulled from Muck Rack insights for the period of October 1 to December 31, 2023.</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Reports looked at traditional media and social media, with a heavy emphasis on consumer-reaching media.</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Trade coverage and new product launches are also included.</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Full text of articles may be accessed by clicking the article image on each slide.</a:t>
            </a:r>
          </a:p>
        </p:txBody>
      </p:sp>
      <p:pic>
        <p:nvPicPr>
          <p:cNvPr id="8" name="Picture Placeholder 7">
            <a:extLst>
              <a:ext uri="{FF2B5EF4-FFF2-40B4-BE49-F238E27FC236}">
                <a16:creationId xmlns:a16="http://schemas.microsoft.com/office/drawing/2014/main" id="{7C01B77F-45B8-B043-A696-0DBE11C4FC9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981" r="29981"/>
          <a:stretch>
            <a:fillRect/>
          </a:stretch>
        </p:blipFill>
        <p:spPr/>
      </p:pic>
    </p:spTree>
    <p:extLst>
      <p:ext uri="{BB962C8B-B14F-4D97-AF65-F5344CB8AC3E}">
        <p14:creationId xmlns:p14="http://schemas.microsoft.com/office/powerpoint/2010/main" val="345981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815277" y="1423030"/>
            <a:ext cx="55502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MindBodyGreen</a:t>
            </a:r>
            <a:endParaRPr kumimoji="0" lang="en-US" sz="5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UVM 5,124,300</a:t>
            </a:r>
          </a:p>
        </p:txBody>
      </p:sp>
      <p:sp>
        <p:nvSpPr>
          <p:cNvPr id="5" name="TextBox 4">
            <a:extLst>
              <a:ext uri="{FF2B5EF4-FFF2-40B4-BE49-F238E27FC236}">
                <a16:creationId xmlns:a16="http://schemas.microsoft.com/office/drawing/2014/main" id="{CBF7619D-25E6-48BF-9E33-F42ACD1702E7}"/>
              </a:ext>
            </a:extLst>
          </p:cNvPr>
          <p:cNvSpPr txBox="1"/>
          <p:nvPr/>
        </p:nvSpPr>
        <p:spPr>
          <a:xfrm>
            <a:off x="630793" y="2746469"/>
            <a:ext cx="555024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Prioritize a balanced and diverse diet rich in fiber, fruits, vegetables, and whole grains. These foods support a healthy gut microbiome and the production of short-chain fatty acids and other health-promoting compounds like neurotransmitters.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should also incorporate probiotic-rich foods like yogurt, kefir, sauerkraut, and kimchi, as well as prebiotics such as garlic, onions, leeks, banana, and asparagus, into your diet. These foods nourish beneficial gut bacteria. Probiotic supplements can also help restore a healthy gut microbiota balance.</a:t>
            </a:r>
          </a:p>
        </p:txBody>
      </p:sp>
      <p:pic>
        <p:nvPicPr>
          <p:cNvPr id="6" name="Picture 5" descr="A person in a pink coat&#10;&#10;Description automatically generated">
            <a:hlinkClick r:id="rId2"/>
            <a:extLst>
              <a:ext uri="{FF2B5EF4-FFF2-40B4-BE49-F238E27FC236}">
                <a16:creationId xmlns:a16="http://schemas.microsoft.com/office/drawing/2014/main" id="{3CA88DD7-97E5-0C1A-EB3E-8D0AE1659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007" y="1397000"/>
            <a:ext cx="5245100" cy="4064000"/>
          </a:xfrm>
          <a:prstGeom prst="rect">
            <a:avLst/>
          </a:prstGeom>
        </p:spPr>
      </p:pic>
    </p:spTree>
    <p:extLst>
      <p:ext uri="{BB962C8B-B14F-4D97-AF65-F5344CB8AC3E}">
        <p14:creationId xmlns:p14="http://schemas.microsoft.com/office/powerpoint/2010/main" val="3403050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0D74BC3-7FE3-6A44-9A6D-497E9CCF9B6F}"/>
              </a:ext>
            </a:extLst>
          </p:cNvPr>
          <p:cNvPicPr>
            <a:picLocks noGrp="1" noChangeAspect="1"/>
          </p:cNvPicPr>
          <p:nvPr>
            <p:ph type="pic" sz="quarter" idx="10"/>
          </p:nvPr>
        </p:nvPicPr>
        <p:blipFill>
          <a:blip r:embed="rId2" cstate="print">
            <a:alphaModFix/>
            <a:extLst>
              <a:ext uri="{28A0092B-C50C-407E-A947-70E740481C1C}">
                <a14:useLocalDpi xmlns:a14="http://schemas.microsoft.com/office/drawing/2010/main" val="0"/>
              </a:ext>
            </a:extLst>
          </a:blip>
          <a:srcRect t="7827" b="7827"/>
          <a:stretch>
            <a:fillRect/>
          </a:stretch>
        </p:blipFill>
        <p:spPr/>
      </p:pic>
      <p:sp>
        <p:nvSpPr>
          <p:cNvPr id="14" name="Rectangle 13">
            <a:extLst>
              <a:ext uri="{FF2B5EF4-FFF2-40B4-BE49-F238E27FC236}">
                <a16:creationId xmlns:a16="http://schemas.microsoft.com/office/drawing/2014/main" id="{D454985A-E196-D511-6F6F-971663B248A3}"/>
              </a:ext>
            </a:extLst>
          </p:cNvPr>
          <p:cNvSpPr/>
          <p:nvPr/>
        </p:nvSpPr>
        <p:spPr>
          <a:xfrm>
            <a:off x="-15348" y="0"/>
            <a:ext cx="12188952"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a:off x="6207738" y="1977887"/>
            <a:ext cx="3302507" cy="830997"/>
          </a:xfrm>
          <a:prstGeom prst="rect">
            <a:avLst/>
          </a:prstGeom>
          <a:noFill/>
        </p:spPr>
        <p:txBody>
          <a:bodyPr wrap="none" rtlCol="0">
            <a:spAutoFit/>
          </a:bodyPr>
          <a:lstStyle/>
          <a:p>
            <a:r>
              <a:rPr lang="en-ID" sz="4800">
                <a:solidFill>
                  <a:schemeClr val="tx1">
                    <a:lumMod val="75000"/>
                    <a:lumOff val="25000"/>
                  </a:schemeClr>
                </a:solidFill>
                <a:latin typeface="Arial" panose="020B0604020202020204" pitchFamily="34" charset="0"/>
                <a:cs typeface="Arial" panose="020B0604020202020204" pitchFamily="34" charset="0"/>
              </a:rPr>
              <a:t>Questions?</a:t>
            </a:r>
          </a:p>
        </p:txBody>
      </p:sp>
      <p:grpSp>
        <p:nvGrpSpPr>
          <p:cNvPr id="3" name="Group 2">
            <a:extLst>
              <a:ext uri="{FF2B5EF4-FFF2-40B4-BE49-F238E27FC236}">
                <a16:creationId xmlns:a16="http://schemas.microsoft.com/office/drawing/2014/main" id="{704DF655-495A-4BEB-AC66-E7CEB147B441}"/>
              </a:ext>
            </a:extLst>
          </p:cNvPr>
          <p:cNvGrpSpPr/>
          <p:nvPr/>
        </p:nvGrpSpPr>
        <p:grpSpPr>
          <a:xfrm flipH="1">
            <a:off x="1052684" y="-620116"/>
            <a:ext cx="13419620" cy="6858000"/>
            <a:chOff x="-1227620" y="0"/>
            <a:chExt cx="13419620" cy="6858000"/>
          </a:xfrm>
        </p:grpSpPr>
        <p:cxnSp>
          <p:nvCxnSpPr>
            <p:cNvPr id="15" name="Straight Connector 14">
              <a:extLst>
                <a:ext uri="{FF2B5EF4-FFF2-40B4-BE49-F238E27FC236}">
                  <a16:creationId xmlns:a16="http://schemas.microsoft.com/office/drawing/2014/main" id="{EAC237E0-C1DC-E974-0FFD-A2C4C40FF7B0}"/>
                </a:ext>
              </a:extLst>
            </p:cNvPr>
            <p:cNvCxnSpPr>
              <a:cxnSpLocks/>
            </p:cNvCxnSpPr>
            <p:nvPr/>
          </p:nvCxnSpPr>
          <p:spPr>
            <a:xfrm>
              <a:off x="-122762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D965CA-719A-F878-1121-02A35E7763E5}"/>
                </a:ext>
              </a:extLst>
            </p:cNvPr>
            <p:cNvCxnSpPr/>
            <p:nvPr/>
          </p:nvCxnSpPr>
          <p:spPr>
            <a:xfrm>
              <a:off x="6262255" y="3963371"/>
              <a:ext cx="59297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23FD31B-AA33-F03E-FF01-1DB178582F25}"/>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35F2A2-C0F9-2351-72EA-F8676E6833CD}"/>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429A1D-F429-3CBC-99BC-33308009D70E}"/>
                </a:ext>
              </a:extLst>
            </p:cNvPr>
            <p:cNvCxnSpPr>
              <a:cxnSpLocks/>
            </p:cNvCxnSpPr>
            <p:nvPr/>
          </p:nvCxnSpPr>
          <p:spPr>
            <a:xfrm>
              <a:off x="0" y="2926786"/>
              <a:ext cx="119692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0FD8A1-BCD3-4567-E851-A831CC084569}"/>
                </a:ext>
              </a:extLst>
            </p:cNvPr>
            <p:cNvCxnSpPr>
              <a:cxnSpLocks/>
            </p:cNvCxnSpPr>
            <p:nvPr/>
          </p:nvCxnSpPr>
          <p:spPr>
            <a:xfrm>
              <a:off x="8753582" y="2926786"/>
              <a:ext cx="343841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flipH="1">
            <a:off x="-133350" y="0"/>
            <a:ext cx="12325350" cy="6858000"/>
            <a:chOff x="1409700" y="533400"/>
            <a:chExt cx="12325350" cy="6858000"/>
          </a:xfrm>
        </p:grpSpPr>
        <p:cxnSp>
          <p:nvCxnSpPr>
            <p:cNvPr id="7" name="Straight Connector 6"/>
            <p:cNvCxnSpPr>
              <a:cxnSpLocks/>
            </p:cNvCxnSpPr>
            <p:nvPr/>
          </p:nvCxnSpPr>
          <p:spPr>
            <a:xfrm flipV="1">
              <a:off x="1409700" y="3962400"/>
              <a:ext cx="1758120" cy="971"/>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6547757" y="3963371"/>
              <a:ext cx="7053943"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268691" y="533400"/>
              <a:ext cx="0" cy="34554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64983" y="2926786"/>
              <a:ext cx="0" cy="44646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970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05700" y="2926786"/>
              <a:ext cx="6229350"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098E1AD-4A45-8542-A835-5032C7ABF2C3}"/>
              </a:ext>
            </a:extLst>
          </p:cNvPr>
          <p:cNvSpPr txBox="1"/>
          <p:nvPr/>
        </p:nvSpPr>
        <p:spPr>
          <a:xfrm>
            <a:off x="7169727" y="3251278"/>
            <a:ext cx="4296230" cy="1569660"/>
          </a:xfrm>
          <a:prstGeom prst="rect">
            <a:avLst/>
          </a:prstGeom>
          <a:noFill/>
        </p:spPr>
        <p:txBody>
          <a:bodyPr wrap="square" rtlCol="0">
            <a:spAutoFit/>
          </a:bodyPr>
          <a:lstStyle/>
          <a:p>
            <a:r>
              <a:rPr lang="en-ID" sz="2400" dirty="0">
                <a:solidFill>
                  <a:schemeClr val="tx1">
                    <a:lumMod val="75000"/>
                    <a:lumOff val="25000"/>
                  </a:schemeClr>
                </a:solidFill>
                <a:latin typeface="Arial" panose="020B0604020202020204" pitchFamily="34" charset="0"/>
                <a:cs typeface="Arial" panose="020B0604020202020204" pitchFamily="34" charset="0"/>
              </a:rPr>
              <a:t>Morgan Johnston</a:t>
            </a:r>
          </a:p>
          <a:p>
            <a:r>
              <a:rPr lang="en-ID" sz="2400" dirty="0">
                <a:solidFill>
                  <a:schemeClr val="tx1">
                    <a:lumMod val="75000"/>
                    <a:lumOff val="25000"/>
                  </a:schemeClr>
                </a:solidFill>
                <a:latin typeface="Arial" panose="020B0604020202020204" pitchFamily="34" charset="0"/>
                <a:cs typeface="Arial" panose="020B0604020202020204" pitchFamily="34" charset="0"/>
              </a:rPr>
              <a:t>Communications Director</a:t>
            </a:r>
          </a:p>
          <a:p>
            <a:r>
              <a:rPr lang="en-ID" sz="2400" dirty="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dirty="0" err="1">
                <a:solidFill>
                  <a:schemeClr val="tx1">
                    <a:lumMod val="75000"/>
                    <a:lumOff val="25000"/>
                  </a:schemeClr>
                </a:solidFill>
                <a:latin typeface="Arial" panose="020B0604020202020204" pitchFamily="34" charset="0"/>
                <a:cs typeface="Arial" panose="020B0604020202020204" pitchFamily="34" charset="0"/>
              </a:rPr>
              <a:t>morgan@itcstrategy.com</a:t>
            </a:r>
            <a:endParaRPr lang="en-ID" sz="2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715B46F-EB02-4346-B57D-C5669E0A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777" y="0"/>
            <a:ext cx="2187223" cy="1137066"/>
          </a:xfrm>
          <a:prstGeom prst="rect">
            <a:avLst/>
          </a:prstGeom>
        </p:spPr>
      </p:pic>
      <p:sp>
        <p:nvSpPr>
          <p:cNvPr id="2" name="TextBox 1">
            <a:extLst>
              <a:ext uri="{FF2B5EF4-FFF2-40B4-BE49-F238E27FC236}">
                <a16:creationId xmlns:a16="http://schemas.microsoft.com/office/drawing/2014/main" id="{7EE968CF-4893-BDB1-8419-3D63DC51CAE2}"/>
              </a:ext>
            </a:extLst>
          </p:cNvPr>
          <p:cNvSpPr txBox="1"/>
          <p:nvPr/>
        </p:nvSpPr>
        <p:spPr>
          <a:xfrm>
            <a:off x="7169727" y="4965292"/>
            <a:ext cx="4296230" cy="1569660"/>
          </a:xfrm>
          <a:prstGeom prst="rect">
            <a:avLst/>
          </a:prstGeom>
          <a:noFill/>
        </p:spPr>
        <p:txBody>
          <a:bodyPr wrap="square" rtlCol="0">
            <a:spAutoFit/>
          </a:bodyPr>
          <a:lstStyle/>
          <a:p>
            <a:r>
              <a:rPr lang="en-ID" sz="2400" dirty="0">
                <a:solidFill>
                  <a:schemeClr val="tx1">
                    <a:lumMod val="75000"/>
                    <a:lumOff val="25000"/>
                  </a:schemeClr>
                </a:solidFill>
                <a:latin typeface="Arial" panose="020B0604020202020204" pitchFamily="34" charset="0"/>
                <a:cs typeface="Arial" panose="020B0604020202020204" pitchFamily="34" charset="0"/>
              </a:rPr>
              <a:t>Tim Mizones</a:t>
            </a:r>
          </a:p>
          <a:p>
            <a:r>
              <a:rPr lang="en-ID" sz="2400" dirty="0">
                <a:solidFill>
                  <a:schemeClr val="tx1">
                    <a:lumMod val="75000"/>
                    <a:lumOff val="25000"/>
                  </a:schemeClr>
                </a:solidFill>
                <a:latin typeface="Arial" panose="020B0604020202020204" pitchFamily="34" charset="0"/>
                <a:cs typeface="Arial" panose="020B0604020202020204" pitchFamily="34" charset="0"/>
              </a:rPr>
              <a:t>Project Specialist</a:t>
            </a:r>
          </a:p>
          <a:p>
            <a:r>
              <a:rPr lang="en-ID" sz="2400" dirty="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dirty="0" err="1">
                <a:solidFill>
                  <a:schemeClr val="tx1">
                    <a:lumMod val="75000"/>
                    <a:lumOff val="25000"/>
                  </a:schemeClr>
                </a:solidFill>
                <a:latin typeface="Arial" panose="020B0604020202020204" pitchFamily="34" charset="0"/>
                <a:cs typeface="Arial" panose="020B0604020202020204" pitchFamily="34" charset="0"/>
              </a:rPr>
              <a:t>tim@itcstrategy.com</a:t>
            </a:r>
            <a:endParaRPr lang="en-ID"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60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FE0AC-625C-BB44-B837-FDFA8BD13AA0}"/>
              </a:ext>
            </a:extLst>
          </p:cNvPr>
          <p:cNvSpPr txBox="1"/>
          <p:nvPr/>
        </p:nvSpPr>
        <p:spPr>
          <a:xfrm>
            <a:off x="2464084" y="6243716"/>
            <a:ext cx="7263829" cy="307777"/>
          </a:xfrm>
          <a:prstGeom prst="rect">
            <a:avLst/>
          </a:prstGeom>
          <a:noFill/>
        </p:spPr>
        <p:txBody>
          <a:bodyPr wrap="square" rtlCol="0">
            <a:spAutoFit/>
          </a:bodyPr>
          <a:lstStyle/>
          <a:p>
            <a:pPr algn="ctr"/>
            <a:r>
              <a:rPr lang="en-US" sz="1400" dirty="0">
                <a:solidFill>
                  <a:schemeClr val="bg2">
                    <a:lumMod val="50000"/>
                  </a:schemeClr>
                </a:solidFill>
                <a:latin typeface="Arial" panose="020B0604020202020204" pitchFamily="34" charset="0"/>
                <a:cs typeface="Arial" panose="020B0604020202020204" pitchFamily="34" charset="0"/>
              </a:rPr>
              <a:t>Coverage drivers are listed on the following slides.</a:t>
            </a:r>
          </a:p>
        </p:txBody>
      </p:sp>
      <p:sp>
        <p:nvSpPr>
          <p:cNvPr id="19" name="TextBox 18">
            <a:extLst>
              <a:ext uri="{FF2B5EF4-FFF2-40B4-BE49-F238E27FC236}">
                <a16:creationId xmlns:a16="http://schemas.microsoft.com/office/drawing/2014/main" id="{57D5F1A3-9B5C-F13D-B889-F414BF424DD0}"/>
              </a:ext>
            </a:extLst>
          </p:cNvPr>
          <p:cNvSpPr txBox="1"/>
          <p:nvPr/>
        </p:nvSpPr>
        <p:spPr>
          <a:xfrm>
            <a:off x="2403475" y="10234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Articles Over Time</a:t>
            </a:r>
          </a:p>
        </p:txBody>
      </p:sp>
      <p:sp>
        <p:nvSpPr>
          <p:cNvPr id="18" name="TextBox 17">
            <a:extLst>
              <a:ext uri="{FF2B5EF4-FFF2-40B4-BE49-F238E27FC236}">
                <a16:creationId xmlns:a16="http://schemas.microsoft.com/office/drawing/2014/main" id="{B8D8013B-616D-91D6-FF00-60BE89A7C439}"/>
              </a:ext>
            </a:extLst>
          </p:cNvPr>
          <p:cNvSpPr txBox="1"/>
          <p:nvPr/>
        </p:nvSpPr>
        <p:spPr>
          <a:xfrm>
            <a:off x="8359775" y="118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Unique Outlets</a:t>
            </a:r>
            <a:endParaRPr lang="en-US" dirty="0">
              <a:latin typeface="Arial" panose="020B0604020202020204" pitchFamily="34" charset="0"/>
              <a:ea typeface="Lato"/>
              <a:cs typeface="Arial" panose="020B0604020202020204" pitchFamily="34" charset="0"/>
            </a:endParaRPr>
          </a:p>
        </p:txBody>
      </p:sp>
      <p:pic>
        <p:nvPicPr>
          <p:cNvPr id="4" name="Picture 3" descr="A graph of a graph&#10;&#10;Description automatically generated with medium confidence">
            <a:extLst>
              <a:ext uri="{FF2B5EF4-FFF2-40B4-BE49-F238E27FC236}">
                <a16:creationId xmlns:a16="http://schemas.microsoft.com/office/drawing/2014/main" id="{510EA44A-DCA8-1D2A-8CFF-DD80C9FA0E90}"/>
              </a:ext>
            </a:extLst>
          </p:cNvPr>
          <p:cNvPicPr>
            <a:picLocks noChangeAspect="1"/>
          </p:cNvPicPr>
          <p:nvPr/>
        </p:nvPicPr>
        <p:blipFill rotWithShape="1">
          <a:blip r:embed="rId2">
            <a:clrChange>
              <a:clrFrom>
                <a:srgbClr val="C5C5C5"/>
              </a:clrFrom>
              <a:clrTo>
                <a:srgbClr val="C5C5C5">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9071"/>
          <a:stretch/>
        </p:blipFill>
        <p:spPr>
          <a:xfrm>
            <a:off x="161588" y="1540510"/>
            <a:ext cx="6866700" cy="3355023"/>
          </a:xfrm>
          <a:prstGeom prst="rect">
            <a:avLst/>
          </a:prstGeom>
          <a:solidFill>
            <a:srgbClr val="074D41"/>
          </a:solidFill>
        </p:spPr>
      </p:pic>
      <p:pic>
        <p:nvPicPr>
          <p:cNvPr id="6" name="Picture 5" descr="A graph of a number of bars&#10;&#10;Description automatically generated with medium confidence">
            <a:extLst>
              <a:ext uri="{FF2B5EF4-FFF2-40B4-BE49-F238E27FC236}">
                <a16:creationId xmlns:a16="http://schemas.microsoft.com/office/drawing/2014/main" id="{D86E1E4C-300B-696C-7FDF-902A3BED617D}"/>
              </a:ext>
            </a:extLst>
          </p:cNvPr>
          <p:cNvPicPr>
            <a:picLocks noChangeAspect="1"/>
          </p:cNvPicPr>
          <p:nvPr/>
        </p:nvPicPr>
        <p:blipFill rotWithShape="1">
          <a:blip r:embed="rId4">
            <a:clrChange>
              <a:clrFrom>
                <a:srgbClr val="C5C5C5"/>
              </a:clrFrom>
              <a:clrTo>
                <a:srgbClr val="C5C5C5">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2980"/>
          <a:stretch/>
        </p:blipFill>
        <p:spPr>
          <a:xfrm>
            <a:off x="7123110" y="1748993"/>
            <a:ext cx="4907302" cy="3146540"/>
          </a:xfrm>
          <a:prstGeom prst="rect">
            <a:avLst/>
          </a:prstGeom>
          <a:solidFill>
            <a:srgbClr val="074D41"/>
          </a:solidFill>
        </p:spPr>
      </p:pic>
      <p:grpSp>
        <p:nvGrpSpPr>
          <p:cNvPr id="23" name="Group 22">
            <a:extLst>
              <a:ext uri="{FF2B5EF4-FFF2-40B4-BE49-F238E27FC236}">
                <a16:creationId xmlns:a16="http://schemas.microsoft.com/office/drawing/2014/main" id="{71B11B00-FB7F-AC80-88D3-E6B10E8E5978}"/>
              </a:ext>
            </a:extLst>
          </p:cNvPr>
          <p:cNvGrpSpPr/>
          <p:nvPr/>
        </p:nvGrpSpPr>
        <p:grpSpPr>
          <a:xfrm>
            <a:off x="644954" y="5010464"/>
            <a:ext cx="10902092" cy="1181100"/>
            <a:chOff x="352854" y="5010464"/>
            <a:chExt cx="10902092" cy="1181100"/>
          </a:xfrm>
        </p:grpSpPr>
        <p:pic>
          <p:nvPicPr>
            <p:cNvPr id="9" name="Picture 8" descr="A close-up of a number&#10;&#10;Description automatically generated">
              <a:extLst>
                <a:ext uri="{FF2B5EF4-FFF2-40B4-BE49-F238E27FC236}">
                  <a16:creationId xmlns:a16="http://schemas.microsoft.com/office/drawing/2014/main" id="{9493E115-2676-59B9-008A-02DF519F44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54" y="5023164"/>
              <a:ext cx="2197100" cy="1155700"/>
            </a:xfrm>
            <a:prstGeom prst="rect">
              <a:avLst/>
            </a:prstGeom>
          </p:spPr>
        </p:pic>
        <p:pic>
          <p:nvPicPr>
            <p:cNvPr id="12" name="Picture 11" descr="A blue and white text with blue numbers&#10;&#10;Description automatically generated">
              <a:extLst>
                <a:ext uri="{FF2B5EF4-FFF2-40B4-BE49-F238E27FC236}">
                  <a16:creationId xmlns:a16="http://schemas.microsoft.com/office/drawing/2014/main" id="{B3FBAC5D-57E2-E491-E5DF-1EEC9CA3B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8285" y="5010464"/>
              <a:ext cx="2933700" cy="1181100"/>
            </a:xfrm>
            <a:prstGeom prst="rect">
              <a:avLst/>
            </a:prstGeom>
          </p:spPr>
        </p:pic>
        <p:pic>
          <p:nvPicPr>
            <p:cNvPr id="17" name="Picture 16" descr="A close-up of a logo&#10;&#10;Description automatically generated">
              <a:extLst>
                <a:ext uri="{FF2B5EF4-FFF2-40B4-BE49-F238E27FC236}">
                  <a16:creationId xmlns:a16="http://schemas.microsoft.com/office/drawing/2014/main" id="{74993958-DB12-40D1-C913-FBAA69F30A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0316" y="5035864"/>
              <a:ext cx="2895600" cy="1130300"/>
            </a:xfrm>
            <a:prstGeom prst="rect">
              <a:avLst/>
            </a:prstGeom>
          </p:spPr>
        </p:pic>
        <p:pic>
          <p:nvPicPr>
            <p:cNvPr id="22" name="Picture 21" descr="A close-up of a number&#10;&#10;Description automatically generated">
              <a:extLst>
                <a:ext uri="{FF2B5EF4-FFF2-40B4-BE49-F238E27FC236}">
                  <a16:creationId xmlns:a16="http://schemas.microsoft.com/office/drawing/2014/main" id="{E431BB18-D108-16DB-DBA7-1DFE4E020B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4246" y="5023164"/>
              <a:ext cx="3060700" cy="1155700"/>
            </a:xfrm>
            <a:prstGeom prst="rect">
              <a:avLst/>
            </a:prstGeom>
          </p:spPr>
        </p:pic>
      </p:grpSp>
    </p:spTree>
    <p:extLst>
      <p:ext uri="{BB962C8B-B14F-4D97-AF65-F5344CB8AC3E}">
        <p14:creationId xmlns:p14="http://schemas.microsoft.com/office/powerpoint/2010/main" val="3377004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50557" y="2617320"/>
            <a:ext cx="2611867" cy="1446550"/>
          </a:xfrm>
          <a:prstGeom prst="rect">
            <a:avLst/>
          </a:prstGeom>
          <a:noFill/>
        </p:spPr>
        <p:txBody>
          <a:bodyPr wrap="square" rtlCol="0">
            <a:spAutoFit/>
          </a:bodyPr>
          <a:lstStyle/>
          <a:p>
            <a:pPr algn="ctr"/>
            <a:r>
              <a:rPr lang="en-US" sz="4400" b="1" dirty="0">
                <a:solidFill>
                  <a:srgbClr val="074D42"/>
                </a:solidFill>
                <a:latin typeface="Arial" panose="020B0604020202020204" pitchFamily="34" charset="0"/>
                <a:cs typeface="Arial" panose="020B0604020202020204" pitchFamily="34" charset="0"/>
              </a:rPr>
              <a:t>Trending Topics</a:t>
            </a:r>
          </a:p>
        </p:txBody>
      </p:sp>
      <p:graphicFrame>
        <p:nvGraphicFramePr>
          <p:cNvPr id="2" name="Diagram 1">
            <a:extLst>
              <a:ext uri="{FF2B5EF4-FFF2-40B4-BE49-F238E27FC236}">
                <a16:creationId xmlns:a16="http://schemas.microsoft.com/office/drawing/2014/main" id="{F8080B17-3AB3-DF45-A502-988493148BDB}"/>
              </a:ext>
            </a:extLst>
          </p:cNvPr>
          <p:cNvGraphicFramePr/>
          <p:nvPr>
            <p:extLst>
              <p:ext uri="{D42A27DB-BD31-4B8C-83A1-F6EECF244321}">
                <p14:modId xmlns:p14="http://schemas.microsoft.com/office/powerpoint/2010/main" val="2701444342"/>
              </p:ext>
            </p:extLst>
          </p:nvPr>
        </p:nvGraphicFramePr>
        <p:xfrm>
          <a:off x="3232357" y="555278"/>
          <a:ext cx="8832264" cy="573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B6F4A39-F4BA-1204-E75E-56C757AEBF19}"/>
              </a:ext>
            </a:extLst>
          </p:cNvPr>
          <p:cNvSpPr txBox="1"/>
          <p:nvPr/>
        </p:nvSpPr>
        <p:spPr>
          <a:xfrm>
            <a:off x="7743824" y="3479095"/>
            <a:ext cx="1485900"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Expanding Microbiome Research</a:t>
            </a:r>
          </a:p>
        </p:txBody>
      </p:sp>
      <p:sp>
        <p:nvSpPr>
          <p:cNvPr id="5" name="TextBox 4">
            <a:extLst>
              <a:ext uri="{FF2B5EF4-FFF2-40B4-BE49-F238E27FC236}">
                <a16:creationId xmlns:a16="http://schemas.microsoft.com/office/drawing/2014/main" id="{41EDFED8-6499-847D-64C3-C31885DF1E72}"/>
              </a:ext>
            </a:extLst>
          </p:cNvPr>
          <p:cNvSpPr txBox="1"/>
          <p:nvPr/>
        </p:nvSpPr>
        <p:spPr>
          <a:xfrm>
            <a:off x="9229724" y="2755820"/>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Microbiome Balance</a:t>
            </a:r>
          </a:p>
        </p:txBody>
      </p:sp>
      <p:sp>
        <p:nvSpPr>
          <p:cNvPr id="6" name="TextBox 5">
            <a:extLst>
              <a:ext uri="{FF2B5EF4-FFF2-40B4-BE49-F238E27FC236}">
                <a16:creationId xmlns:a16="http://schemas.microsoft.com/office/drawing/2014/main" id="{BADA3C87-38D9-DAEE-D420-EDAA1786F9BD}"/>
              </a:ext>
            </a:extLst>
          </p:cNvPr>
          <p:cNvSpPr txBox="1"/>
          <p:nvPr/>
        </p:nvSpPr>
        <p:spPr>
          <a:xfrm>
            <a:off x="9092821" y="4351784"/>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Anti-Inflammatory</a:t>
            </a:r>
          </a:p>
        </p:txBody>
      </p:sp>
      <p:sp>
        <p:nvSpPr>
          <p:cNvPr id="7" name="TextBox 6">
            <a:extLst>
              <a:ext uri="{FF2B5EF4-FFF2-40B4-BE49-F238E27FC236}">
                <a16:creationId xmlns:a16="http://schemas.microsoft.com/office/drawing/2014/main" id="{61D0DE98-512D-204F-1B74-ED5DB5906862}"/>
              </a:ext>
            </a:extLst>
          </p:cNvPr>
          <p:cNvSpPr txBox="1"/>
          <p:nvPr/>
        </p:nvSpPr>
        <p:spPr>
          <a:xfrm>
            <a:off x="4928606" y="4992764"/>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Mushrooms</a:t>
            </a:r>
          </a:p>
          <a:p>
            <a:r>
              <a:rPr lang="en-US" sz="1600" dirty="0">
                <a:solidFill>
                  <a:schemeClr val="bg1"/>
                </a:solidFill>
                <a:latin typeface="Arial" panose="020B0604020202020204" pitchFamily="34" charset="0"/>
                <a:cs typeface="Arial" panose="020B0604020202020204" pitchFamily="34" charset="0"/>
              </a:rPr>
              <a:t>&amp; Mycelium </a:t>
            </a:r>
          </a:p>
        </p:txBody>
      </p:sp>
      <p:sp>
        <p:nvSpPr>
          <p:cNvPr id="8" name="TextBox 7">
            <a:extLst>
              <a:ext uri="{FF2B5EF4-FFF2-40B4-BE49-F238E27FC236}">
                <a16:creationId xmlns:a16="http://schemas.microsoft.com/office/drawing/2014/main" id="{91D79227-8830-51E5-0117-CE71C35CE00D}"/>
              </a:ext>
            </a:extLst>
          </p:cNvPr>
          <p:cNvSpPr txBox="1"/>
          <p:nvPr/>
        </p:nvSpPr>
        <p:spPr>
          <a:xfrm>
            <a:off x="6414506" y="1159015"/>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Synbiotics</a:t>
            </a:r>
          </a:p>
        </p:txBody>
      </p:sp>
      <p:sp>
        <p:nvSpPr>
          <p:cNvPr id="9" name="TextBox 8">
            <a:extLst>
              <a:ext uri="{FF2B5EF4-FFF2-40B4-BE49-F238E27FC236}">
                <a16:creationId xmlns:a16="http://schemas.microsoft.com/office/drawing/2014/main" id="{E182DE46-2904-C69A-0FFE-6FFD8A95BDD4}"/>
              </a:ext>
            </a:extLst>
          </p:cNvPr>
          <p:cNvSpPr txBox="1"/>
          <p:nvPr/>
        </p:nvSpPr>
        <p:spPr>
          <a:xfrm>
            <a:off x="10578721" y="2103225"/>
            <a:ext cx="1485900"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Vegetarian &amp; Vegan Options</a:t>
            </a:r>
          </a:p>
        </p:txBody>
      </p:sp>
      <p:sp>
        <p:nvSpPr>
          <p:cNvPr id="10" name="TextBox 9">
            <a:extLst>
              <a:ext uri="{FF2B5EF4-FFF2-40B4-BE49-F238E27FC236}">
                <a16:creationId xmlns:a16="http://schemas.microsoft.com/office/drawing/2014/main" id="{713371C6-D1D2-C5B1-AEB8-921E6FCCE522}"/>
              </a:ext>
            </a:extLst>
          </p:cNvPr>
          <p:cNvSpPr txBox="1"/>
          <p:nvPr/>
        </p:nvSpPr>
        <p:spPr>
          <a:xfrm>
            <a:off x="3461511" y="2727691"/>
            <a:ext cx="1467095"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Updated Formulations</a:t>
            </a:r>
          </a:p>
        </p:txBody>
      </p:sp>
    </p:spTree>
    <p:extLst>
      <p:ext uri="{BB962C8B-B14F-4D97-AF65-F5344CB8AC3E}">
        <p14:creationId xmlns:p14="http://schemas.microsoft.com/office/powerpoint/2010/main" val="3660466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01FCF684-925B-354C-97BC-1D311429872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9565" b="10399"/>
          <a:stretch/>
        </p:blipFill>
        <p:spPr>
          <a:xfrm>
            <a:off x="605414" y="1097195"/>
            <a:ext cx="11000778" cy="5282733"/>
          </a:xfrm>
          <a:prstGeom prst="rect">
            <a:avLst/>
          </a:prstGeom>
        </p:spPr>
      </p:pic>
      <p:sp>
        <p:nvSpPr>
          <p:cNvPr id="86" name="Oval 85"/>
          <p:cNvSpPr/>
          <p:nvPr/>
        </p:nvSpPr>
        <p:spPr>
          <a:xfrm>
            <a:off x="2487952" y="2822580"/>
            <a:ext cx="841583" cy="873119"/>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Oval 86"/>
          <p:cNvSpPr/>
          <p:nvPr/>
        </p:nvSpPr>
        <p:spPr>
          <a:xfrm>
            <a:off x="5461553" y="2514135"/>
            <a:ext cx="372746" cy="384644"/>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8" name="Oval 87"/>
          <p:cNvSpPr/>
          <p:nvPr/>
        </p:nvSpPr>
        <p:spPr>
          <a:xfrm>
            <a:off x="10234081" y="5384589"/>
            <a:ext cx="230002" cy="215085"/>
          </a:xfrm>
          <a:prstGeom prst="ellipse">
            <a:avLst/>
          </a:prstGeom>
          <a:solidFill>
            <a:schemeClr val="accent3">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9" name="Oval 88"/>
          <p:cNvSpPr>
            <a:spLocks noChangeAspect="1"/>
          </p:cNvSpPr>
          <p:nvPr/>
        </p:nvSpPr>
        <p:spPr>
          <a:xfrm>
            <a:off x="7979630" y="3514628"/>
            <a:ext cx="401669" cy="401669"/>
          </a:xfrm>
          <a:prstGeom prst="ellipse">
            <a:avLst/>
          </a:prstGeom>
          <a:solidFill>
            <a:schemeClr val="accent4">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0" name="Oval 89"/>
          <p:cNvSpPr/>
          <p:nvPr/>
        </p:nvSpPr>
        <p:spPr>
          <a:xfrm rot="20473065">
            <a:off x="2575310" y="2194332"/>
            <a:ext cx="228600" cy="228600"/>
          </a:xfrm>
          <a:prstGeom prst="ellipse">
            <a:avLst/>
          </a:prstGeom>
          <a:solidFill>
            <a:schemeClr val="accent5">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91" name="Straight Arrow Connector 90"/>
          <p:cNvCxnSpPr>
            <a:cxnSpLocks/>
          </p:cNvCxnSpPr>
          <p:nvPr/>
        </p:nvCxnSpPr>
        <p:spPr>
          <a:xfrm>
            <a:off x="1828003" y="2900139"/>
            <a:ext cx="659949" cy="331569"/>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flipH="1" flipV="1">
            <a:off x="1512343" y="2898875"/>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70001" y="2806743"/>
            <a:ext cx="713657"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USA</a:t>
            </a:r>
          </a:p>
          <a:p>
            <a:pPr algn="ctr"/>
            <a:r>
              <a:rPr lang="en-US" sz="2000" dirty="0">
                <a:solidFill>
                  <a:schemeClr val="accent1"/>
                </a:solidFill>
                <a:latin typeface="Arial" panose="020B0604020202020204" pitchFamily="34" charset="0"/>
                <a:cs typeface="Arial" panose="020B0604020202020204" pitchFamily="34" charset="0"/>
              </a:rPr>
              <a:t>47</a:t>
            </a:r>
            <a:r>
              <a:rPr lang="id-ID" sz="2000" dirty="0">
                <a:solidFill>
                  <a:schemeClr val="accent1"/>
                </a:solidFill>
                <a:latin typeface="Arial" panose="020B0604020202020204" pitchFamily="34" charset="0"/>
                <a:cs typeface="Arial" panose="020B0604020202020204" pitchFamily="34" charset="0"/>
              </a:rPr>
              <a:t>%</a:t>
            </a:r>
          </a:p>
        </p:txBody>
      </p:sp>
      <p:sp>
        <p:nvSpPr>
          <p:cNvPr id="96" name="TextBox 95"/>
          <p:cNvSpPr txBox="1"/>
          <p:nvPr/>
        </p:nvSpPr>
        <p:spPr>
          <a:xfrm>
            <a:off x="7692229" y="4209997"/>
            <a:ext cx="768159" cy="707886"/>
          </a:xfrm>
          <a:prstGeom prst="rect">
            <a:avLst/>
          </a:prstGeom>
          <a:noFill/>
        </p:spPr>
        <p:txBody>
          <a:bodyPr wrap="none" rtlCol="0">
            <a:spAutoFit/>
          </a:bodyPr>
          <a:lstStyle/>
          <a:p>
            <a:pPr algn="ctr"/>
            <a:r>
              <a:rPr lang="id-ID" sz="2000" dirty="0">
                <a:solidFill>
                  <a:schemeClr val="accent3"/>
                </a:solidFill>
                <a:latin typeface="Arial" panose="020B0604020202020204" pitchFamily="34" charset="0"/>
                <a:cs typeface="Arial" panose="020B0604020202020204" pitchFamily="34" charset="0"/>
              </a:rPr>
              <a:t>India</a:t>
            </a:r>
          </a:p>
          <a:p>
            <a:pPr algn="ctr"/>
            <a:r>
              <a:rPr lang="en-US" sz="2000" dirty="0">
                <a:solidFill>
                  <a:schemeClr val="accent3"/>
                </a:solidFill>
                <a:latin typeface="Arial" panose="020B0604020202020204" pitchFamily="34" charset="0"/>
                <a:cs typeface="Arial" panose="020B0604020202020204" pitchFamily="34" charset="0"/>
              </a:rPr>
              <a:t>8</a:t>
            </a:r>
            <a:r>
              <a:rPr lang="id-ID" sz="2000" dirty="0">
                <a:solidFill>
                  <a:schemeClr val="accent3"/>
                </a:solidFill>
                <a:latin typeface="Arial" panose="020B0604020202020204" pitchFamily="34" charset="0"/>
                <a:cs typeface="Arial" panose="020B0604020202020204" pitchFamily="34" charset="0"/>
              </a:rPr>
              <a:t>%</a:t>
            </a:r>
          </a:p>
        </p:txBody>
      </p:sp>
      <p:cxnSp>
        <p:nvCxnSpPr>
          <p:cNvPr id="97" name="Straight Arrow Connector 96"/>
          <p:cNvCxnSpPr>
            <a:cxnSpLocks/>
            <a:endCxn id="90" idx="0"/>
          </p:cNvCxnSpPr>
          <p:nvPr/>
        </p:nvCxnSpPr>
        <p:spPr>
          <a:xfrm>
            <a:off x="1883946" y="1559740"/>
            <a:ext cx="768863" cy="640679"/>
          </a:xfrm>
          <a:prstGeom prst="straightConnector1">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H="1">
            <a:off x="1345016" y="1558787"/>
            <a:ext cx="542960" cy="1"/>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59474" y="1095505"/>
            <a:ext cx="1083951" cy="707886"/>
          </a:xfrm>
          <a:prstGeom prst="rect">
            <a:avLst/>
          </a:prstGeom>
          <a:noFill/>
        </p:spPr>
        <p:txBody>
          <a:bodyPr wrap="none" rtlCol="0">
            <a:spAutoFit/>
          </a:bodyPr>
          <a:lstStyle/>
          <a:p>
            <a:pPr algn="ctr"/>
            <a:r>
              <a:rPr lang="en-US" sz="2000" dirty="0">
                <a:solidFill>
                  <a:schemeClr val="accent5"/>
                </a:solidFill>
                <a:latin typeface="Arial" panose="020B0604020202020204" pitchFamily="34" charset="0"/>
                <a:cs typeface="Arial" panose="020B0604020202020204" pitchFamily="34" charset="0"/>
              </a:rPr>
              <a:t>Canada</a:t>
            </a:r>
          </a:p>
          <a:p>
            <a:pPr algn="ctr"/>
            <a:r>
              <a:rPr lang="en-US" sz="2000" dirty="0">
                <a:solidFill>
                  <a:schemeClr val="accent5"/>
                </a:solidFill>
                <a:latin typeface="Arial" panose="020B0604020202020204" pitchFamily="34" charset="0"/>
                <a:cs typeface="Arial" panose="020B0604020202020204" pitchFamily="34" charset="0"/>
              </a:rPr>
              <a:t>5</a:t>
            </a:r>
            <a:r>
              <a:rPr lang="id-ID" sz="2000" dirty="0">
                <a:solidFill>
                  <a:schemeClr val="accent5"/>
                </a:solidFill>
                <a:latin typeface="Arial" panose="020B0604020202020204" pitchFamily="34" charset="0"/>
                <a:cs typeface="Arial" panose="020B0604020202020204" pitchFamily="34" charset="0"/>
              </a:rPr>
              <a:t>%</a:t>
            </a:r>
          </a:p>
        </p:txBody>
      </p:sp>
      <p:cxnSp>
        <p:nvCxnSpPr>
          <p:cNvPr id="101" name="Straight Connector 100"/>
          <p:cNvCxnSpPr>
            <a:cxnSpLocks/>
            <a:stCxn id="87" idx="2"/>
          </p:cNvCxnSpPr>
          <p:nvPr/>
        </p:nvCxnSpPr>
        <p:spPr>
          <a:xfrm flipH="1">
            <a:off x="4950035" y="2706457"/>
            <a:ext cx="511518" cy="100286"/>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378123" y="2475782"/>
            <a:ext cx="554960" cy="707886"/>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UK</a:t>
            </a:r>
          </a:p>
          <a:p>
            <a:pPr algn="ctr"/>
            <a:r>
              <a:rPr lang="en-US" sz="2000" dirty="0">
                <a:solidFill>
                  <a:schemeClr val="accent2"/>
                </a:solidFill>
                <a:latin typeface="Arial" panose="020B0604020202020204" pitchFamily="34" charset="0"/>
                <a:cs typeface="Arial" panose="020B0604020202020204" pitchFamily="34" charset="0"/>
              </a:rPr>
              <a:t>6</a:t>
            </a:r>
            <a:r>
              <a:rPr lang="id-ID" sz="2000" dirty="0">
                <a:solidFill>
                  <a:schemeClr val="accent2"/>
                </a:solidFill>
                <a:latin typeface="Arial" panose="020B0604020202020204" pitchFamily="34" charset="0"/>
                <a:cs typeface="Arial" panose="020B0604020202020204" pitchFamily="34" charset="0"/>
              </a:rPr>
              <a:t>%</a:t>
            </a:r>
          </a:p>
        </p:txBody>
      </p:sp>
      <p:cxnSp>
        <p:nvCxnSpPr>
          <p:cNvPr id="103" name="Straight Arrow Connector 102"/>
          <p:cNvCxnSpPr>
            <a:cxnSpLocks/>
            <a:stCxn id="105" idx="0"/>
            <a:endCxn id="88" idx="3"/>
          </p:cNvCxnSpPr>
          <p:nvPr/>
        </p:nvCxnSpPr>
        <p:spPr>
          <a:xfrm flipV="1">
            <a:off x="9196808" y="5568176"/>
            <a:ext cx="1070956" cy="22390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692229" y="5792081"/>
            <a:ext cx="3009157" cy="707886"/>
          </a:xfrm>
          <a:prstGeom prst="rect">
            <a:avLst/>
          </a:prstGeom>
          <a:noFill/>
        </p:spPr>
        <p:txBody>
          <a:bodyPr wrap="none" rtlCol="0">
            <a:spAutoFit/>
          </a:bodyPr>
          <a:lstStyle/>
          <a:p>
            <a:pPr algn="ctr"/>
            <a:r>
              <a:rPr lang="en-US" sz="2000" dirty="0">
                <a:solidFill>
                  <a:schemeClr val="accent4"/>
                </a:solidFill>
                <a:latin typeface="Arial" panose="020B0604020202020204" pitchFamily="34" charset="0"/>
                <a:cs typeface="Arial" panose="020B0604020202020204" pitchFamily="34" charset="0"/>
              </a:rPr>
              <a:t>Australia &amp; New Zealand</a:t>
            </a:r>
          </a:p>
          <a:p>
            <a:pPr algn="ctr"/>
            <a:r>
              <a:rPr lang="en-US" sz="2000" dirty="0">
                <a:solidFill>
                  <a:schemeClr val="accent4"/>
                </a:solidFill>
                <a:latin typeface="Arial" panose="020B0604020202020204" pitchFamily="34" charset="0"/>
                <a:cs typeface="Arial" panose="020B0604020202020204" pitchFamily="34" charset="0"/>
              </a:rPr>
              <a:t>4</a:t>
            </a:r>
            <a:r>
              <a:rPr lang="id-ID" sz="2000" dirty="0">
                <a:solidFill>
                  <a:schemeClr val="accent4"/>
                </a:solidFill>
                <a:latin typeface="Arial" panose="020B0604020202020204" pitchFamily="34" charset="0"/>
                <a:cs typeface="Arial" panose="020B0604020202020204" pitchFamily="34" charset="0"/>
              </a:rPr>
              <a:t>%</a:t>
            </a:r>
          </a:p>
        </p:txBody>
      </p:sp>
      <p:sp>
        <p:nvSpPr>
          <p:cNvPr id="111" name="TextBox 110"/>
          <p:cNvSpPr txBox="1"/>
          <p:nvPr/>
        </p:nvSpPr>
        <p:spPr>
          <a:xfrm flipH="1">
            <a:off x="3147943" y="337914"/>
            <a:ext cx="5896165" cy="769441"/>
          </a:xfrm>
          <a:prstGeom prst="rect">
            <a:avLst/>
          </a:prstGeom>
          <a:noFill/>
        </p:spPr>
        <p:txBody>
          <a:bodyPr wrap="none" rtlCol="0">
            <a:spAutoFit/>
          </a:bodyPr>
          <a:lstStyle/>
          <a:p>
            <a:pPr algn="ctr"/>
            <a:r>
              <a:rPr lang="en-US" sz="4400" dirty="0">
                <a:solidFill>
                  <a:schemeClr val="accent5"/>
                </a:solidFill>
                <a:latin typeface="Arial" panose="020B0604020202020204" pitchFamily="34" charset="0"/>
                <a:cs typeface="Arial" panose="020B0604020202020204" pitchFamily="34" charset="0"/>
              </a:rPr>
              <a:t>Top Countries/Regions</a:t>
            </a:r>
          </a:p>
        </p:txBody>
      </p:sp>
      <p:cxnSp>
        <p:nvCxnSpPr>
          <p:cNvPr id="30" name="Straight Arrow Connector 29">
            <a:extLst>
              <a:ext uri="{FF2B5EF4-FFF2-40B4-BE49-F238E27FC236}">
                <a16:creationId xmlns:a16="http://schemas.microsoft.com/office/drawing/2014/main" id="{69F99980-D873-443A-B936-C57527243EE8}"/>
              </a:ext>
            </a:extLst>
          </p:cNvPr>
          <p:cNvCxnSpPr>
            <a:cxnSpLocks/>
            <a:endCxn id="89" idx="4"/>
          </p:cNvCxnSpPr>
          <p:nvPr/>
        </p:nvCxnSpPr>
        <p:spPr>
          <a:xfrm flipV="1">
            <a:off x="7887538" y="3916297"/>
            <a:ext cx="292927" cy="365117"/>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4008CE3-FAF3-4E5D-870C-FE5EDAD3CF4B}"/>
              </a:ext>
            </a:extLst>
          </p:cNvPr>
          <p:cNvSpPr/>
          <p:nvPr/>
        </p:nvSpPr>
        <p:spPr>
          <a:xfrm>
            <a:off x="5989477" y="2738285"/>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010CBF38-BB18-432B-9992-36BE7122C584}"/>
              </a:ext>
            </a:extLst>
          </p:cNvPr>
          <p:cNvCxnSpPr>
            <a:cxnSpLocks/>
          </p:cNvCxnSpPr>
          <p:nvPr/>
        </p:nvCxnSpPr>
        <p:spPr>
          <a:xfrm>
            <a:off x="5923838" y="2210941"/>
            <a:ext cx="131277" cy="504562"/>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4877378-064F-4303-BE5E-64957386FFC6}"/>
              </a:ext>
            </a:extLst>
          </p:cNvPr>
          <p:cNvSpPr txBox="1"/>
          <p:nvPr/>
        </p:nvSpPr>
        <p:spPr>
          <a:xfrm>
            <a:off x="5189677" y="1557486"/>
            <a:ext cx="1432662" cy="707886"/>
          </a:xfrm>
          <a:prstGeom prst="rect">
            <a:avLst/>
          </a:prstGeom>
          <a:noFill/>
        </p:spPr>
        <p:txBody>
          <a:bodyPr wrap="square" rtlCol="0">
            <a:spAutoFit/>
          </a:bodyPr>
          <a:lstStyle/>
          <a:p>
            <a:pPr algn="ctr"/>
            <a:r>
              <a:rPr lang="en-US" sz="2000" dirty="0">
                <a:solidFill>
                  <a:schemeClr val="accent3"/>
                </a:solidFill>
                <a:latin typeface="Arial" panose="020B0604020202020204" pitchFamily="34" charset="0"/>
                <a:cs typeface="Arial" panose="020B0604020202020204" pitchFamily="34" charset="0"/>
              </a:rPr>
              <a:t>Germany</a:t>
            </a:r>
          </a:p>
          <a:p>
            <a:pPr algn="ctr"/>
            <a:r>
              <a:rPr lang="en-US" sz="2000" dirty="0">
                <a:solidFill>
                  <a:schemeClr val="accent3"/>
                </a:solidFill>
                <a:latin typeface="Arial" panose="020B0604020202020204" pitchFamily="34" charset="0"/>
                <a:cs typeface="Arial" panose="020B0604020202020204" pitchFamily="34" charset="0"/>
              </a:rPr>
              <a:t>3</a:t>
            </a:r>
            <a:r>
              <a:rPr lang="id-ID" sz="2000" dirty="0">
                <a:solidFill>
                  <a:schemeClr val="accent3"/>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6F8A4045-62F9-5B34-D08C-F7E821FC1FBC}"/>
              </a:ext>
            </a:extLst>
          </p:cNvPr>
          <p:cNvSpPr txBox="1"/>
          <p:nvPr/>
        </p:nvSpPr>
        <p:spPr>
          <a:xfrm>
            <a:off x="1347415" y="4703038"/>
            <a:ext cx="1852174" cy="1015663"/>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South America</a:t>
            </a:r>
          </a:p>
          <a:p>
            <a:pPr algn="ctr"/>
            <a:r>
              <a:rPr lang="en-US" sz="2000" dirty="0">
                <a:solidFill>
                  <a:schemeClr val="accent2"/>
                </a:solidFill>
                <a:latin typeface="Arial" panose="020B0604020202020204" pitchFamily="34" charset="0"/>
                <a:cs typeface="Arial" panose="020B0604020202020204" pitchFamily="34" charset="0"/>
              </a:rPr>
              <a:t>&amp; Mexico</a:t>
            </a:r>
          </a:p>
          <a:p>
            <a:pPr algn="ctr"/>
            <a:r>
              <a:rPr lang="en-US" sz="2000" dirty="0">
                <a:solidFill>
                  <a:schemeClr val="accent2"/>
                </a:solidFill>
                <a:latin typeface="Arial" panose="020B0604020202020204" pitchFamily="34" charset="0"/>
                <a:cs typeface="Arial" panose="020B0604020202020204" pitchFamily="34" charset="0"/>
              </a:rPr>
              <a:t>2</a:t>
            </a:r>
            <a:r>
              <a:rPr lang="id-ID" sz="2000" dirty="0">
                <a:solidFill>
                  <a:schemeClr val="accent2"/>
                </a:solidFill>
                <a:latin typeface="Arial" panose="020B0604020202020204" pitchFamily="34" charset="0"/>
                <a:cs typeface="Arial" panose="020B0604020202020204" pitchFamily="34" charset="0"/>
              </a:rPr>
              <a:t>%</a:t>
            </a:r>
          </a:p>
        </p:txBody>
      </p:sp>
      <p:sp>
        <p:nvSpPr>
          <p:cNvPr id="5" name="Oval 4">
            <a:extLst>
              <a:ext uri="{FF2B5EF4-FFF2-40B4-BE49-F238E27FC236}">
                <a16:creationId xmlns:a16="http://schemas.microsoft.com/office/drawing/2014/main" id="{8AA282D5-EBDC-3A31-46DA-A4AF5B1F9E4A}"/>
              </a:ext>
            </a:extLst>
          </p:cNvPr>
          <p:cNvSpPr/>
          <p:nvPr/>
        </p:nvSpPr>
        <p:spPr>
          <a:xfrm>
            <a:off x="3512977" y="4138171"/>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D0DFF2BB-34E4-5592-575F-2B2902116D8E}"/>
              </a:ext>
            </a:extLst>
          </p:cNvPr>
          <p:cNvCxnSpPr>
            <a:cxnSpLocks/>
          </p:cNvCxnSpPr>
          <p:nvPr/>
        </p:nvCxnSpPr>
        <p:spPr>
          <a:xfrm flipH="1" flipV="1">
            <a:off x="2914027" y="5152645"/>
            <a:ext cx="315661" cy="126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3F0253-ECF5-1B84-C908-7894AE553074}"/>
              </a:ext>
            </a:extLst>
          </p:cNvPr>
          <p:cNvCxnSpPr>
            <a:cxnSpLocks/>
            <a:endCxn id="5" idx="4"/>
          </p:cNvCxnSpPr>
          <p:nvPr/>
        </p:nvCxnSpPr>
        <p:spPr>
          <a:xfrm flipV="1">
            <a:off x="3229688" y="4321051"/>
            <a:ext cx="374729" cy="831594"/>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F678EF-6F60-F57F-2F88-C70246F0AE56}"/>
              </a:ext>
            </a:extLst>
          </p:cNvPr>
          <p:cNvSpPr txBox="1"/>
          <p:nvPr/>
        </p:nvSpPr>
        <p:spPr>
          <a:xfrm>
            <a:off x="5146862" y="4703038"/>
            <a:ext cx="840295"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Africa</a:t>
            </a:r>
          </a:p>
          <a:p>
            <a:pPr algn="ctr"/>
            <a:r>
              <a:rPr lang="en-US" sz="2000" dirty="0">
                <a:solidFill>
                  <a:schemeClr val="accent1"/>
                </a:solidFill>
                <a:latin typeface="Arial" panose="020B0604020202020204" pitchFamily="34" charset="0"/>
                <a:cs typeface="Arial" panose="020B0604020202020204" pitchFamily="34" charset="0"/>
              </a:rPr>
              <a:t>3</a:t>
            </a:r>
            <a:r>
              <a:rPr lang="id-ID" sz="2000" dirty="0">
                <a:solidFill>
                  <a:schemeClr val="accent1"/>
                </a:solidFill>
                <a:latin typeface="Arial" panose="020B0604020202020204" pitchFamily="34" charset="0"/>
                <a:cs typeface="Arial" panose="020B0604020202020204" pitchFamily="34" charset="0"/>
              </a:rPr>
              <a:t>%</a:t>
            </a:r>
          </a:p>
        </p:txBody>
      </p:sp>
      <p:sp>
        <p:nvSpPr>
          <p:cNvPr id="10" name="Oval 9">
            <a:extLst>
              <a:ext uri="{FF2B5EF4-FFF2-40B4-BE49-F238E27FC236}">
                <a16:creationId xmlns:a16="http://schemas.microsoft.com/office/drawing/2014/main" id="{122A3F4C-1796-5E95-2833-C3618C324FC6}"/>
              </a:ext>
            </a:extLst>
          </p:cNvPr>
          <p:cNvSpPr/>
          <p:nvPr/>
        </p:nvSpPr>
        <p:spPr>
          <a:xfrm rot="20473065">
            <a:off x="6228289" y="4032449"/>
            <a:ext cx="182880" cy="182880"/>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FEA97F8-9F88-A1F5-43A2-6B441DF7BF8A}"/>
              </a:ext>
            </a:extLst>
          </p:cNvPr>
          <p:cNvCxnSpPr>
            <a:cxnSpLocks/>
          </p:cNvCxnSpPr>
          <p:nvPr/>
        </p:nvCxnSpPr>
        <p:spPr>
          <a:xfrm flipH="1" flipV="1">
            <a:off x="5753825" y="5047780"/>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BB7C58-91F3-ECB1-560C-FDE520E232D0}"/>
              </a:ext>
            </a:extLst>
          </p:cNvPr>
          <p:cNvCxnSpPr>
            <a:cxnSpLocks/>
          </p:cNvCxnSpPr>
          <p:nvPr/>
        </p:nvCxnSpPr>
        <p:spPr>
          <a:xfrm flipV="1">
            <a:off x="6055115" y="4229611"/>
            <a:ext cx="260311" cy="807806"/>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6803C63-81D7-5822-71D3-D3B2B4659972}"/>
              </a:ext>
            </a:extLst>
          </p:cNvPr>
          <p:cNvSpPr>
            <a:spLocks noChangeAspect="1"/>
          </p:cNvSpPr>
          <p:nvPr/>
        </p:nvSpPr>
        <p:spPr>
          <a:xfrm>
            <a:off x="8531016" y="2302181"/>
            <a:ext cx="504562" cy="504562"/>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B6AEA4D-BD02-6641-7186-16DF69DEDD0C}"/>
              </a:ext>
            </a:extLst>
          </p:cNvPr>
          <p:cNvSpPr txBox="1"/>
          <p:nvPr/>
        </p:nvSpPr>
        <p:spPr>
          <a:xfrm>
            <a:off x="10234082" y="3104023"/>
            <a:ext cx="684803" cy="707886"/>
          </a:xfrm>
          <a:prstGeom prst="rect">
            <a:avLst/>
          </a:prstGeom>
          <a:noFill/>
        </p:spPr>
        <p:txBody>
          <a:bodyPr wrap="none" rtlCol="0">
            <a:spAutoFit/>
          </a:bodyPr>
          <a:lstStyle/>
          <a:p>
            <a:pPr algn="ctr"/>
            <a:r>
              <a:rPr lang="id-ID" sz="2000" dirty="0">
                <a:solidFill>
                  <a:schemeClr val="accent1"/>
                </a:solidFill>
                <a:latin typeface="Arial" panose="020B0604020202020204" pitchFamily="34" charset="0"/>
                <a:cs typeface="Arial" panose="020B0604020202020204" pitchFamily="34" charset="0"/>
              </a:rPr>
              <a:t>Asia</a:t>
            </a:r>
          </a:p>
          <a:p>
            <a:pPr algn="ctr"/>
            <a:r>
              <a:rPr lang="en-US" sz="2000" dirty="0">
                <a:solidFill>
                  <a:schemeClr val="accent1"/>
                </a:solidFill>
                <a:latin typeface="Arial" panose="020B0604020202020204" pitchFamily="34" charset="0"/>
                <a:cs typeface="Arial" panose="020B0604020202020204" pitchFamily="34" charset="0"/>
              </a:rPr>
              <a:t>11</a:t>
            </a:r>
            <a:r>
              <a:rPr lang="id-ID" sz="2000" dirty="0">
                <a:solidFill>
                  <a:schemeClr val="accent1"/>
                </a:solidFill>
                <a:latin typeface="Arial" panose="020B0604020202020204" pitchFamily="34" charset="0"/>
                <a:cs typeface="Arial" panose="020B0604020202020204" pitchFamily="34" charset="0"/>
              </a:rPr>
              <a:t>%</a:t>
            </a:r>
          </a:p>
        </p:txBody>
      </p:sp>
      <p:cxnSp>
        <p:nvCxnSpPr>
          <p:cNvPr id="14" name="Straight Arrow Connector 13">
            <a:extLst>
              <a:ext uri="{FF2B5EF4-FFF2-40B4-BE49-F238E27FC236}">
                <a16:creationId xmlns:a16="http://schemas.microsoft.com/office/drawing/2014/main" id="{FDDB060F-8B71-4BCC-14CB-D03ACCF72193}"/>
              </a:ext>
            </a:extLst>
          </p:cNvPr>
          <p:cNvCxnSpPr>
            <a:cxnSpLocks/>
            <a:endCxn id="8" idx="4"/>
          </p:cNvCxnSpPr>
          <p:nvPr/>
        </p:nvCxnSpPr>
        <p:spPr>
          <a:xfrm flipH="1" flipV="1">
            <a:off x="8783297" y="2806743"/>
            <a:ext cx="1507782" cy="42496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32CCEEF-6FB8-9262-8728-150B077EECA9}"/>
              </a:ext>
            </a:extLst>
          </p:cNvPr>
          <p:cNvSpPr>
            <a:spLocks noChangeAspect="1"/>
          </p:cNvSpPr>
          <p:nvPr/>
        </p:nvSpPr>
        <p:spPr>
          <a:xfrm>
            <a:off x="5889187" y="2883819"/>
            <a:ext cx="182880" cy="182880"/>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4B1E4B18-F63E-D4F8-D658-80DDA7F2B468}"/>
              </a:ext>
            </a:extLst>
          </p:cNvPr>
          <p:cNvCxnSpPr>
            <a:cxnSpLocks/>
            <a:stCxn id="20" idx="2"/>
            <a:endCxn id="22" idx="0"/>
          </p:cNvCxnSpPr>
          <p:nvPr/>
        </p:nvCxnSpPr>
        <p:spPr>
          <a:xfrm flipH="1">
            <a:off x="4521576" y="2975259"/>
            <a:ext cx="1367611" cy="248281"/>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5375C5-CB46-6194-F993-0EED0DC3A166}"/>
              </a:ext>
            </a:extLst>
          </p:cNvPr>
          <p:cNvSpPr txBox="1"/>
          <p:nvPr/>
        </p:nvSpPr>
        <p:spPr>
          <a:xfrm>
            <a:off x="3599416" y="3223540"/>
            <a:ext cx="1844319" cy="1015663"/>
          </a:xfrm>
          <a:prstGeom prst="rect">
            <a:avLst/>
          </a:prstGeom>
          <a:noFill/>
        </p:spPr>
        <p:txBody>
          <a:bodyPr wrap="square" rtlCol="0">
            <a:spAutoFit/>
          </a:bodyPr>
          <a:lstStyle/>
          <a:p>
            <a:pPr algn="ctr"/>
            <a:r>
              <a:rPr lang="en-US" sz="2000" dirty="0">
                <a:solidFill>
                  <a:schemeClr val="accent2"/>
                </a:solidFill>
                <a:latin typeface="Arial" panose="020B0604020202020204" pitchFamily="34" charset="0"/>
                <a:cs typeface="Arial" panose="020B0604020202020204" pitchFamily="34" charset="0"/>
              </a:rPr>
              <a:t>France &amp; Switzerland</a:t>
            </a:r>
          </a:p>
          <a:p>
            <a:pPr algn="ctr"/>
            <a:r>
              <a:rPr lang="en-US" sz="2000" dirty="0">
                <a:solidFill>
                  <a:schemeClr val="accent2"/>
                </a:solidFill>
                <a:latin typeface="Arial" panose="020B0604020202020204" pitchFamily="34" charset="0"/>
                <a:cs typeface="Arial" panose="020B0604020202020204" pitchFamily="34" charset="0"/>
              </a:rPr>
              <a:t>8</a:t>
            </a:r>
            <a:r>
              <a:rPr lang="id-ID" sz="2000" dirty="0">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279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13CB7-81C0-41D8-9C72-DA22922240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01002" y="1068441"/>
            <a:ext cx="5953648" cy="4663466"/>
          </a:xfrm>
          <a:prstGeom prst="rect">
            <a:avLst/>
          </a:prstGeom>
        </p:spPr>
      </p:pic>
      <p:sp>
        <p:nvSpPr>
          <p:cNvPr id="4" name="TextBox 3"/>
          <p:cNvSpPr txBox="1"/>
          <p:nvPr/>
        </p:nvSpPr>
        <p:spPr>
          <a:xfrm flipH="1">
            <a:off x="4914311" y="479762"/>
            <a:ext cx="2727030" cy="769441"/>
          </a:xfrm>
          <a:prstGeom prst="rect">
            <a:avLst/>
          </a:prstGeom>
          <a:noFill/>
        </p:spPr>
        <p:txBody>
          <a:bodyPr wrap="none" rtlCol="0">
            <a:spAutoFit/>
          </a:bodyPr>
          <a:lstStyle/>
          <a:p>
            <a:pPr algn="ctr"/>
            <a:r>
              <a:rPr lang="en-US" sz="4400">
                <a:solidFill>
                  <a:schemeClr val="tx2"/>
                </a:solidFill>
                <a:latin typeface="Arial" panose="020B0604020202020204" pitchFamily="34" charset="0"/>
                <a:cs typeface="Arial" panose="020B0604020202020204" pitchFamily="34" charset="0"/>
              </a:rPr>
              <a:t>Sentiment</a:t>
            </a:r>
          </a:p>
        </p:txBody>
      </p:sp>
      <p:sp>
        <p:nvSpPr>
          <p:cNvPr id="24" name="TextBox 23">
            <a:extLst>
              <a:ext uri="{FF2B5EF4-FFF2-40B4-BE49-F238E27FC236}">
                <a16:creationId xmlns:a16="http://schemas.microsoft.com/office/drawing/2014/main" id="{4911E916-A003-0847-80C2-459347FABE4B}"/>
              </a:ext>
            </a:extLst>
          </p:cNvPr>
          <p:cNvSpPr txBox="1"/>
          <p:nvPr/>
        </p:nvSpPr>
        <p:spPr>
          <a:xfrm>
            <a:off x="1451535" y="5731907"/>
            <a:ext cx="928892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Coverage is positive overall, with more media coverage and study growing. Focus is on building additional understanding and driving increased media coverage.</a:t>
            </a:r>
          </a:p>
        </p:txBody>
      </p:sp>
    </p:spTree>
    <p:extLst>
      <p:ext uri="{BB962C8B-B14F-4D97-AF65-F5344CB8AC3E}">
        <p14:creationId xmlns:p14="http://schemas.microsoft.com/office/powerpoint/2010/main" val="423851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10AA3-5076-4105-AD1D-03DFD986AF36}"/>
              </a:ext>
            </a:extLst>
          </p:cNvPr>
          <p:cNvSpPr txBox="1"/>
          <p:nvPr/>
        </p:nvSpPr>
        <p:spPr>
          <a:xfrm>
            <a:off x="523160" y="586176"/>
            <a:ext cx="6318649"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chemeClr val="tx1">
                    <a:lumMod val="75000"/>
                    <a:lumOff val="25000"/>
                  </a:schemeClr>
                </a:solidFill>
                <a:latin typeface="Arial" panose="020B0604020202020204" pitchFamily="34" charset="0"/>
                <a:ea typeface="+mj-ea"/>
                <a:cs typeface="Arial" panose="020B0604020202020204" pitchFamily="34" charset="0"/>
              </a:rPr>
              <a:t>Experts &amp; Influencers</a:t>
            </a:r>
          </a:p>
        </p:txBody>
      </p:sp>
      <p:sp>
        <p:nvSpPr>
          <p:cNvPr id="6" name="TextBox 5">
            <a:extLst>
              <a:ext uri="{FF2B5EF4-FFF2-40B4-BE49-F238E27FC236}">
                <a16:creationId xmlns:a16="http://schemas.microsoft.com/office/drawing/2014/main" id="{8F509D34-9179-46B5-A941-04A3CC9C445A}"/>
              </a:ext>
            </a:extLst>
          </p:cNvPr>
          <p:cNvSpPr txBox="1"/>
          <p:nvPr/>
        </p:nvSpPr>
        <p:spPr>
          <a:xfrm>
            <a:off x="523160" y="1486566"/>
            <a:ext cx="9312633" cy="428208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kern="1200">
              <a:solidFill>
                <a:srgbClr val="000000"/>
              </a:solidFill>
              <a:latin typeface="Arial" panose="020B0604020202020204" pitchFamily="34" charset="0"/>
              <a:cs typeface="Arial" panose="020B0604020202020204" pitchFamily="34" charset="0"/>
            </a:endParaRPr>
          </a:p>
        </p:txBody>
      </p:sp>
      <p:sp>
        <p:nvSpPr>
          <p:cNvPr id="11" name="Right Brace 10">
            <a:extLst>
              <a:ext uri="{FF2B5EF4-FFF2-40B4-BE49-F238E27FC236}">
                <a16:creationId xmlns:a16="http://schemas.microsoft.com/office/drawing/2014/main" id="{54D7314F-F831-4BC7-B4C6-C0B010A827BA}"/>
              </a:ext>
            </a:extLst>
          </p:cNvPr>
          <p:cNvSpPr/>
          <p:nvPr/>
        </p:nvSpPr>
        <p:spPr>
          <a:xfrm>
            <a:off x="4670648" y="859597"/>
            <a:ext cx="595619" cy="90721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ight Brace 36">
            <a:extLst>
              <a:ext uri="{FF2B5EF4-FFF2-40B4-BE49-F238E27FC236}">
                <a16:creationId xmlns:a16="http://schemas.microsoft.com/office/drawing/2014/main" id="{DC198971-3416-4EFA-9AB6-7069C4C86101}"/>
              </a:ext>
            </a:extLst>
          </p:cNvPr>
          <p:cNvSpPr/>
          <p:nvPr/>
        </p:nvSpPr>
        <p:spPr>
          <a:xfrm rot="10800000">
            <a:off x="162977" y="859597"/>
            <a:ext cx="595619" cy="90721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Baskerville" panose="02020502070401020303" pitchFamily="18" charset="0"/>
              <a:cs typeface="Arial" panose="020B0604020202020204" pitchFamily="34" charset="0"/>
            </a:endParaRPr>
          </a:p>
        </p:txBody>
      </p:sp>
      <p:sp>
        <p:nvSpPr>
          <p:cNvPr id="8" name="TextBox 7">
            <a:extLst>
              <a:ext uri="{FF2B5EF4-FFF2-40B4-BE49-F238E27FC236}">
                <a16:creationId xmlns:a16="http://schemas.microsoft.com/office/drawing/2014/main" id="{F70C208F-5747-45C0-89CB-2F8379F6675A}"/>
              </a:ext>
            </a:extLst>
          </p:cNvPr>
          <p:cNvSpPr txBox="1"/>
          <p:nvPr/>
        </p:nvSpPr>
        <p:spPr>
          <a:xfrm>
            <a:off x="460788" y="1947140"/>
            <a:ext cx="11069225" cy="3524042"/>
          </a:xfrm>
          <a:prstGeom prst="rect">
            <a:avLst/>
          </a:prstGeom>
          <a:noFill/>
        </p:spPr>
        <p:txBody>
          <a:bodyPr wrap="square" rtlCol="0" anchor="t">
            <a:spAutoFit/>
          </a:bodyPr>
          <a:lstStyle/>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 healthy gut is a diverse gut, according to </a:t>
            </a:r>
            <a:r>
              <a:rPr lang="en-US" dirty="0">
                <a:latin typeface="Arial" panose="020B0604020202020204" pitchFamily="34" charset="0"/>
                <a:cs typeface="Arial" panose="020B0604020202020204" pitchFamily="34" charset="0"/>
                <a:hlinkClick r:id="rId3"/>
              </a:rPr>
              <a:t>Sam Treadway</a:t>
            </a:r>
            <a:r>
              <a:rPr lang="en-US" dirty="0">
                <a:latin typeface="Arial" panose="020B0604020202020204" pitchFamily="34" charset="0"/>
                <a:cs typeface="Arial" panose="020B0604020202020204" pitchFamily="34" charset="0"/>
              </a:rPr>
              <a:t>, chief scientific officer at The Functional Gut Clinic</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 5 Prebiotic Foods That Are Highly Recommended in Scientists, As Presented by Dr </a:t>
            </a:r>
            <a:r>
              <a:rPr lang="en-US" dirty="0">
                <a:latin typeface="Arial" panose="020B0604020202020204" pitchFamily="34" charset="0"/>
                <a:cs typeface="Arial" panose="020B0604020202020204" pitchFamily="34" charset="0"/>
                <a:hlinkClick r:id="rId4"/>
              </a:rPr>
              <a:t>Jennifer L. </a:t>
            </a:r>
            <a:r>
              <a:rPr lang="en-US" dirty="0" err="1">
                <a:latin typeface="Arial" panose="020B0604020202020204" pitchFamily="34" charset="0"/>
                <a:cs typeface="Arial" panose="020B0604020202020204" pitchFamily="34" charset="0"/>
                <a:hlinkClick r:id="rId4"/>
              </a:rPr>
              <a:t>Hanseth</a:t>
            </a:r>
            <a:endParaRPr lang="en-US"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Pioneers for small animal medicine, nutrition, and practice: AAHA and </a:t>
            </a:r>
            <a:r>
              <a:rPr lang="en-US" dirty="0">
                <a:latin typeface="Arial" panose="020B0604020202020204" pitchFamily="34" charset="0"/>
                <a:cs typeface="Arial" panose="020B0604020202020204" pitchFamily="34" charset="0"/>
                <a:hlinkClick r:id="rId5"/>
              </a:rPr>
              <a:t>Hill’s Pet Nutrition</a:t>
            </a:r>
            <a:r>
              <a:rPr lang="en-US" dirty="0">
                <a:latin typeface="Arial" panose="020B0604020202020204" pitchFamily="34" charset="0"/>
                <a:cs typeface="Arial" panose="020B0604020202020204" pitchFamily="34" charset="0"/>
              </a:rPr>
              <a:t> celebrate milestones</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Here’s what </a:t>
            </a:r>
            <a:r>
              <a:rPr lang="en-US" dirty="0">
                <a:latin typeface="Arial" panose="020B0604020202020204" pitchFamily="34" charset="0"/>
                <a:cs typeface="Arial" panose="020B0604020202020204" pitchFamily="34" charset="0"/>
                <a:hlinkClick r:id="rId6"/>
              </a:rPr>
              <a:t>health experts</a:t>
            </a:r>
            <a:r>
              <a:rPr lang="en-US" dirty="0">
                <a:latin typeface="Arial" panose="020B0604020202020204" pitchFamily="34" charset="0"/>
                <a:cs typeface="Arial" panose="020B0604020202020204" pitchFamily="34" charset="0"/>
              </a:rPr>
              <a:t> want you to know. Eat to calm anxiety Dr. Uma Naidoo is a leading expert in nutritional psychiatry and the bestselling author of This Is Your Brain On Food.</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7"/>
              </a:rPr>
              <a:t>Experts</a:t>
            </a:r>
            <a:r>
              <a:rPr lang="en-US" dirty="0">
                <a:latin typeface="Arial" panose="020B0604020202020204" pitchFamily="34" charset="0"/>
                <a:cs typeface="Arial" panose="020B0604020202020204" pitchFamily="34" charset="0"/>
              </a:rPr>
              <a:t> say that there are seven key signs of an unhealthy gut, and some are fairly easy to identify, since they're clearly linked with poor digestive function.</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Dr. Mickey Mehta’s </a:t>
            </a:r>
            <a:r>
              <a:rPr lang="en-US" dirty="0">
                <a:latin typeface="Arial" panose="020B0604020202020204" pitchFamily="34" charset="0"/>
                <a:cs typeface="Arial" panose="020B0604020202020204" pitchFamily="34" charset="0"/>
                <a:hlinkClick r:id="rId8"/>
              </a:rPr>
              <a:t>Guidelines for Gut Health</a:t>
            </a:r>
            <a:r>
              <a:rPr lang="en-US" dirty="0">
                <a:latin typeface="Arial" panose="020B0604020202020204" pitchFamily="34" charset="0"/>
                <a:cs typeface="Arial" panose="020B0604020202020204" pitchFamily="34" charset="0"/>
              </a:rPr>
              <a:t>: A Path to Emotional Positivity and Courage</a:t>
            </a:r>
          </a:p>
        </p:txBody>
      </p:sp>
    </p:spTree>
    <p:extLst>
      <p:ext uri="{BB962C8B-B14F-4D97-AF65-F5344CB8AC3E}">
        <p14:creationId xmlns:p14="http://schemas.microsoft.com/office/powerpoint/2010/main" val="277094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515187" y="1489717"/>
            <a:ext cx="10690360" cy="4632037"/>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dirty="0" err="1">
                <a:latin typeface="Arial" panose="020B0604020202020204" pitchFamily="34" charset="0"/>
                <a:cs typeface="Arial" panose="020B0604020202020204" pitchFamily="34" charset="0"/>
                <a:hlinkClick r:id="rId2"/>
              </a:rPr>
              <a:t>Asiros</a:t>
            </a:r>
            <a:r>
              <a:rPr lang="en-US" sz="2000" dirty="0">
                <a:latin typeface="Arial" panose="020B0604020202020204" pitchFamily="34" charset="0"/>
                <a:cs typeface="Arial" panose="020B0604020202020204" pitchFamily="34" charset="0"/>
                <a:hlinkClick r:id="rId2"/>
              </a:rPr>
              <a:t> Nordic</a:t>
            </a:r>
            <a:r>
              <a:rPr lang="en-US" sz="2000" dirty="0">
                <a:latin typeface="Arial" panose="020B0604020202020204" pitchFamily="34" charset="0"/>
                <a:cs typeface="Arial" panose="020B0604020202020204" pitchFamily="34" charset="0"/>
              </a:rPr>
              <a:t> Launches Prebiotic Berry Ingredients in the U.S. The Nordic berry specialist is launching a lineup of concentrates, juice powders, berry extracts, and liquid shots.</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Stratum, </a:t>
            </a:r>
            <a:r>
              <a:rPr lang="en-US" sz="2000" dirty="0" err="1">
                <a:latin typeface="Arial" panose="020B0604020202020204" pitchFamily="34" charset="0"/>
                <a:cs typeface="Arial" panose="020B0604020202020204" pitchFamily="34" charset="0"/>
              </a:rPr>
              <a:t>Clasado</a:t>
            </a:r>
            <a:r>
              <a:rPr lang="en-US" sz="2000" dirty="0">
                <a:latin typeface="Arial" panose="020B0604020202020204" pitchFamily="34" charset="0"/>
                <a:cs typeface="Arial" panose="020B0604020202020204" pitchFamily="34" charset="0"/>
              </a:rPr>
              <a:t> to launch </a:t>
            </a:r>
            <a:r>
              <a:rPr lang="en-US" sz="2000" dirty="0">
                <a:latin typeface="Arial" panose="020B0604020202020204" pitchFamily="34" charset="0"/>
                <a:cs typeface="Arial" panose="020B0604020202020204" pitchFamily="34" charset="0"/>
                <a:hlinkClick r:id="rId3"/>
              </a:rPr>
              <a:t>prebiotic-postbiotic</a:t>
            </a:r>
            <a:r>
              <a:rPr lang="en-US" sz="2000" dirty="0">
                <a:latin typeface="Arial" panose="020B0604020202020204" pitchFamily="34" charset="0"/>
                <a:cs typeface="Arial" panose="020B0604020202020204" pitchFamily="34" charset="0"/>
              </a:rPr>
              <a:t> gummy supplement at 2023 SupplySide West show</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4"/>
              </a:rPr>
              <a:t>Snickers</a:t>
            </a:r>
            <a:r>
              <a:rPr lang="en-US" sz="2000" dirty="0">
                <a:latin typeface="Arial" panose="020B0604020202020204" pitchFamily="34" charset="0"/>
                <a:cs typeface="Arial" panose="020B0604020202020204" pitchFamily="34" charset="0"/>
              </a:rPr>
              <a:t> launches brand new bar featuring low GI dark chocolate cereal</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Sol De Janeiro's </a:t>
            </a:r>
            <a:r>
              <a:rPr lang="en-US" sz="2000" dirty="0">
                <a:latin typeface="Arial" panose="020B0604020202020204" pitchFamily="34" charset="0"/>
                <a:ea typeface="+mn-lt"/>
                <a:cs typeface="Arial" panose="020B0604020202020204" pitchFamily="34" charset="0"/>
                <a:hlinkClick r:id="rId5"/>
              </a:rPr>
              <a:t>New Body Butter</a:t>
            </a:r>
            <a:r>
              <a:rPr lang="en-US" sz="2000" dirty="0">
                <a:latin typeface="Arial" panose="020B0604020202020204" pitchFamily="34" charset="0"/>
                <a:ea typeface="+mn-lt"/>
                <a:cs typeface="Arial" panose="020B0604020202020204" pitchFamily="34" charset="0"/>
              </a:rPr>
              <a:t> Is Like a Beach Vacation for Your Skin…Other key ingredients include hyaluronic acid for both fast-acting and long-lasting hydration, prebiotic hibiscus to nourish the microbiome…</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hlinkClick r:id="rId6"/>
              </a:rPr>
              <a:t>Nestlé</a:t>
            </a:r>
            <a:r>
              <a:rPr lang="en-US" sz="2000" dirty="0">
                <a:latin typeface="Arial" panose="020B0604020202020204" pitchFamily="34" charset="0"/>
                <a:ea typeface="+mn-lt"/>
                <a:cs typeface="Arial" panose="020B0604020202020204" pitchFamily="34" charset="0"/>
              </a:rPr>
              <a:t> develops N3 prebiotic </a:t>
            </a:r>
            <a:r>
              <a:rPr lang="en-US" sz="2000" dirty="0" err="1">
                <a:latin typeface="Arial" panose="020B0604020202020204" pitchFamily="34" charset="0"/>
                <a:ea typeface="+mn-lt"/>
                <a:cs typeface="Arial" panose="020B0604020202020204" pitchFamily="34" charset="0"/>
              </a:rPr>
              <a:t>fibre</a:t>
            </a:r>
            <a:r>
              <a:rPr lang="en-US" sz="2000" dirty="0">
                <a:latin typeface="Arial" panose="020B0604020202020204" pitchFamily="34" charset="0"/>
                <a:ea typeface="+mn-lt"/>
                <a:cs typeface="Arial" panose="020B0604020202020204" pitchFamily="34" charset="0"/>
              </a:rPr>
              <a:t> milk for China</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UK’s first hangover recovery drink, </a:t>
            </a:r>
            <a:r>
              <a:rPr lang="en-US" sz="2000" dirty="0">
                <a:latin typeface="Arial" panose="020B0604020202020204" pitchFamily="34" charset="0"/>
                <a:ea typeface="+mn-lt"/>
                <a:cs typeface="Arial" panose="020B0604020202020204" pitchFamily="34" charset="0"/>
                <a:hlinkClick r:id="rId7"/>
              </a:rPr>
              <a:t>Bounce Back</a:t>
            </a:r>
            <a:r>
              <a:rPr lang="en-US" sz="2000" dirty="0">
                <a:latin typeface="Arial" panose="020B0604020202020204" pitchFamily="34" charset="0"/>
                <a:ea typeface="+mn-lt"/>
                <a:cs typeface="Arial" panose="020B0604020202020204" pitchFamily="34" charset="0"/>
              </a:rPr>
              <a:t>, secures two national supermarket listings</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Prebiotic soda brand </a:t>
            </a:r>
            <a:r>
              <a:rPr lang="en-US" sz="2000" dirty="0">
                <a:latin typeface="Arial" panose="020B0604020202020204" pitchFamily="34" charset="0"/>
                <a:ea typeface="+mn-lt"/>
                <a:cs typeface="Arial" panose="020B0604020202020204" pitchFamily="34" charset="0"/>
                <a:hlinkClick r:id="rId8"/>
              </a:rPr>
              <a:t>Living Things</a:t>
            </a:r>
            <a:r>
              <a:rPr lang="en-US" sz="2000" dirty="0">
                <a:latin typeface="Arial" panose="020B0604020202020204" pitchFamily="34" charset="0"/>
                <a:ea typeface="+mn-lt"/>
                <a:cs typeface="Arial" panose="020B0604020202020204" pitchFamily="34" charset="0"/>
              </a:rPr>
              <a:t> launches in the UK</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Ultimate Pet Nutrition Introduces </a:t>
            </a:r>
            <a:r>
              <a:rPr lang="en-US" sz="2000" dirty="0">
                <a:latin typeface="Arial" panose="020B0604020202020204" pitchFamily="34" charset="0"/>
                <a:ea typeface="+mn-lt"/>
                <a:cs typeface="Arial" panose="020B0604020202020204" pitchFamily="34" charset="0"/>
                <a:hlinkClick r:id="rId9"/>
              </a:rPr>
              <a:t>Nutra Complete Infusions</a:t>
            </a:r>
            <a:r>
              <a:rPr lang="en-US" sz="2000" dirty="0">
                <a:latin typeface="Arial" panose="020B0604020202020204" pitchFamily="34" charset="0"/>
                <a:ea typeface="+mn-lt"/>
                <a:cs typeface="Arial" panose="020B0604020202020204" pitchFamily="34" charset="0"/>
              </a:rPr>
              <a:t> Dog Food Line</a:t>
            </a:r>
          </a:p>
        </p:txBody>
      </p:sp>
    </p:spTree>
    <p:extLst>
      <p:ext uri="{BB962C8B-B14F-4D97-AF65-F5344CB8AC3E}">
        <p14:creationId xmlns:p14="http://schemas.microsoft.com/office/powerpoint/2010/main" val="57060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6D90D79-B08A-6B46-B712-D5E6434F873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353" b="8353"/>
          <a:stretch>
            <a:fillRect/>
          </a:stretch>
        </p:blipFill>
        <p:spPr/>
      </p:pic>
      <p:sp>
        <p:nvSpPr>
          <p:cNvPr id="16" name="Rectangle 15">
            <a:extLst>
              <a:ext uri="{FF2B5EF4-FFF2-40B4-BE49-F238E27FC236}">
                <a16:creationId xmlns:a16="http://schemas.microsoft.com/office/drawing/2014/main" id="{839D7F1E-6BC0-266B-B3A3-715B4CD6BCD4}"/>
              </a:ext>
            </a:extLst>
          </p:cNvPr>
          <p:cNvSpPr/>
          <p:nvPr/>
        </p:nvSpPr>
        <p:spPr>
          <a:xfrm>
            <a:off x="-15348" y="0"/>
            <a:ext cx="12188952"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54184" y="2367171"/>
            <a:ext cx="4961001" cy="3139321"/>
          </a:xfrm>
          <a:prstGeom prst="rect">
            <a:avLst/>
          </a:prstGeom>
          <a:noFill/>
        </p:spPr>
        <p:txBody>
          <a:bodyPr wrap="square" rtlCol="0">
            <a:spAutoFit/>
          </a:bodyPr>
          <a:lstStyle/>
          <a:p>
            <a:r>
              <a:rPr lang="en-ID" sz="6600" b="1" dirty="0">
                <a:solidFill>
                  <a:srgbClr val="074D42"/>
                </a:solidFill>
                <a:latin typeface="Arial Black" panose="020B0604020202020204" pitchFamily="34" charset="0"/>
                <a:cs typeface="Arial Black" panose="020B0604020202020204" pitchFamily="34" charset="0"/>
              </a:rPr>
              <a:t>Media </a:t>
            </a:r>
          </a:p>
          <a:p>
            <a:r>
              <a:rPr lang="en-ID" sz="6600" b="1" dirty="0">
                <a:solidFill>
                  <a:srgbClr val="074D42"/>
                </a:solidFill>
                <a:latin typeface="Arial Black" panose="020B0604020202020204" pitchFamily="34" charset="0"/>
                <a:cs typeface="Arial Black" panose="020B0604020202020204" pitchFamily="34" charset="0"/>
              </a:rPr>
              <a:t>Coverage</a:t>
            </a:r>
          </a:p>
          <a:p>
            <a:r>
              <a:rPr lang="en-ID" sz="6600" b="1" dirty="0">
                <a:solidFill>
                  <a:srgbClr val="074D42"/>
                </a:solidFill>
                <a:latin typeface="Arial Black" panose="020B0604020202020204" pitchFamily="34" charset="0"/>
                <a:cs typeface="Arial Black" panose="020B0604020202020204" pitchFamily="34" charset="0"/>
              </a:rPr>
              <a:t>Highlights</a:t>
            </a:r>
            <a:endParaRPr lang="en-US" sz="6600" b="1" dirty="0">
              <a:solidFill>
                <a:srgbClr val="074D42"/>
              </a:solidFill>
              <a:latin typeface="Arial Black" panose="020B0604020202020204" pitchFamily="34" charset="0"/>
              <a:cs typeface="Arial Black" panose="020B0604020202020204" pitchFamily="34" charset="0"/>
            </a:endParaRPr>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865491" y="3963371"/>
              <a:ext cx="5326509"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351489" y="2926786"/>
              <a:ext cx="6840511"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057B083-EC82-529B-CD60-C6E76BF632A4}"/>
              </a:ext>
            </a:extLst>
          </p:cNvPr>
          <p:cNvGrpSpPr/>
          <p:nvPr/>
        </p:nvGrpSpPr>
        <p:grpSpPr>
          <a:xfrm>
            <a:off x="63500" y="152400"/>
            <a:ext cx="12192000" cy="6858000"/>
            <a:chOff x="0" y="0"/>
            <a:chExt cx="12192000" cy="6858000"/>
          </a:xfrm>
        </p:grpSpPr>
        <p:cxnSp>
          <p:nvCxnSpPr>
            <p:cNvPr id="20" name="Straight Connector 19">
              <a:extLst>
                <a:ext uri="{FF2B5EF4-FFF2-40B4-BE49-F238E27FC236}">
                  <a16:creationId xmlns:a16="http://schemas.microsoft.com/office/drawing/2014/main" id="{7C86F483-45D9-52D6-054B-66FF88B1DFF1}"/>
                </a:ext>
              </a:extLst>
            </p:cNvPr>
            <p:cNvCxnSpPr/>
            <p:nvPr/>
          </p:nvCxnSpPr>
          <p:spPr>
            <a:xfrm>
              <a:off x="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E86071-E85A-8B93-F29A-51B91E5AB811}"/>
                </a:ext>
              </a:extLst>
            </p:cNvPr>
            <p:cNvCxnSpPr>
              <a:cxnSpLocks/>
            </p:cNvCxnSpPr>
            <p:nvPr/>
          </p:nvCxnSpPr>
          <p:spPr>
            <a:xfrm>
              <a:off x="6865491" y="3963371"/>
              <a:ext cx="5326509"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8E77E7-092C-87AD-DA45-06037BAD87D3}"/>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73B6EA-AE57-C2E3-B3F9-743840F9E11D}"/>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C4D0E3-60F4-FD89-0C6D-460217CC14D5}"/>
                </a:ext>
              </a:extLst>
            </p:cNvPr>
            <p:cNvCxnSpPr/>
            <p:nvPr/>
          </p:nvCxnSpPr>
          <p:spPr>
            <a:xfrm>
              <a:off x="0" y="2926786"/>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7A08D8-CE5C-A27C-317C-58480F7EB2F2}"/>
                </a:ext>
              </a:extLst>
            </p:cNvPr>
            <p:cNvCxnSpPr>
              <a:cxnSpLocks/>
            </p:cNvCxnSpPr>
            <p:nvPr/>
          </p:nvCxnSpPr>
          <p:spPr>
            <a:xfrm>
              <a:off x="5351489" y="2926786"/>
              <a:ext cx="6840511"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129546"/>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3EB1CB"/>
      </a:accent1>
      <a:accent2>
        <a:srgbClr val="007FA3"/>
      </a:accent2>
      <a:accent3>
        <a:srgbClr val="086B8A"/>
      </a:accent3>
      <a:accent4>
        <a:srgbClr val="054458"/>
      </a:accent4>
      <a:accent5>
        <a:srgbClr val="001E3B"/>
      </a:accent5>
      <a:accent6>
        <a:srgbClr val="087196"/>
      </a:accent6>
      <a:hlink>
        <a:srgbClr val="0563C1"/>
      </a:hlink>
      <a:folHlink>
        <a:srgbClr val="954F72"/>
      </a:folHlink>
    </a:clrScheme>
    <a:fontScheme name="Custom 16">
      <a:majorFont>
        <a:latin typeface="Fira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0B4479C31A694882C9C401F166D122" ma:contentTypeVersion="12" ma:contentTypeDescription="Create a new document." ma:contentTypeScope="" ma:versionID="5cb9467de324bca509b05020b84c0b41">
  <xsd:schema xmlns:xsd="http://www.w3.org/2001/XMLSchema" xmlns:xs="http://www.w3.org/2001/XMLSchema" xmlns:p="http://schemas.microsoft.com/office/2006/metadata/properties" xmlns:ns3="f9190125-6734-4a5f-87bc-23048bd0d7af" xmlns:ns4="aaf452e4-5b34-40ae-b6bb-637ac221d2a1" targetNamespace="http://schemas.microsoft.com/office/2006/metadata/properties" ma:root="true" ma:fieldsID="8cceb033e6d1f97c75163429d3550ea2" ns3:_="" ns4:_="">
    <xsd:import namespace="f9190125-6734-4a5f-87bc-23048bd0d7af"/>
    <xsd:import namespace="aaf452e4-5b34-40ae-b6bb-637ac221d2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90125-6734-4a5f-87bc-23048bd0d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f452e4-5b34-40ae-b6bb-637ac221d2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92DABC-253F-4F54-A02C-13F2FD72717C}">
  <ds:schemaRefs>
    <ds:schemaRef ds:uri="http://schemas.openxmlformats.org/package/2006/metadata/core-properties"/>
    <ds:schemaRef ds:uri="aaf452e4-5b34-40ae-b6bb-637ac221d2a1"/>
    <ds:schemaRef ds:uri="http://schemas.microsoft.com/office/2006/documentManagement/types"/>
    <ds:schemaRef ds:uri="http://schemas.microsoft.com/office/infopath/2007/PartnerControls"/>
    <ds:schemaRef ds:uri="http://purl.org/dc/elements/1.1/"/>
    <ds:schemaRef ds:uri="http://schemas.microsoft.com/office/2006/metadata/properties"/>
    <ds:schemaRef ds:uri="f9190125-6734-4a5f-87bc-23048bd0d7af"/>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425346F4-F36E-45F0-A134-0A60B3458507}">
  <ds:schemaRefs>
    <ds:schemaRef ds:uri="aaf452e4-5b34-40ae-b6bb-637ac221d2a1"/>
    <ds:schemaRef ds:uri="f9190125-6734-4a5f-87bc-23048bd0d7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40F027-FEEA-4A62-8EBC-100C4A23C2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32538</TotalTime>
  <Words>1439</Words>
  <Application>Microsoft Macintosh PowerPoint</Application>
  <PresentationFormat>Widescreen</PresentationFormat>
  <Paragraphs>115</Paragraphs>
  <Slides>21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Black</vt:lpstr>
      <vt:lpstr>Calibri</vt:lpstr>
      <vt:lpstr>Helvetica</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Tim Mizones</cp:lastModifiedBy>
  <cp:revision>201</cp:revision>
  <dcterms:created xsi:type="dcterms:W3CDTF">2019-04-29T04:24:19Z</dcterms:created>
  <dcterms:modified xsi:type="dcterms:W3CDTF">2024-01-24T18:36:15Z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0x010100F00B4479C31A694882C9C401F166D122</vt:lpwstr>
  </property>
</Properties>
</file>