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handoutMasterIdLst>
    <p:handoutMasterId r:id="rId29"/>
  </p:handoutMasterIdLst>
  <p:sldIdLst>
    <p:sldId id="256" r:id="rId5"/>
    <p:sldId id="258" r:id="rId6"/>
    <p:sldId id="284" r:id="rId7"/>
    <p:sldId id="307" r:id="rId8"/>
    <p:sldId id="313" r:id="rId9"/>
    <p:sldId id="273" r:id="rId10"/>
    <p:sldId id="322" r:id="rId11"/>
    <p:sldId id="327" r:id="rId12"/>
    <p:sldId id="291" r:id="rId13"/>
    <p:sldId id="326" r:id="rId14"/>
    <p:sldId id="308" r:id="rId15"/>
    <p:sldId id="317" r:id="rId16"/>
    <p:sldId id="324" r:id="rId17"/>
    <p:sldId id="314" r:id="rId18"/>
    <p:sldId id="323" r:id="rId19"/>
    <p:sldId id="297" r:id="rId20"/>
    <p:sldId id="325" r:id="rId21"/>
    <p:sldId id="294" r:id="rId22"/>
    <p:sldId id="283" r:id="rId23"/>
    <p:sldId id="279" r:id="rId24"/>
    <p:sldId id="298" r:id="rId25"/>
    <p:sldId id="305"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i Dowden" initials="CD" lastIdx="3" clrIdx="0">
    <p:extLst>
      <p:ext uri="{19B8F6BF-5375-455C-9EA6-DF929625EA0E}">
        <p15:presenceInfo xmlns:p15="http://schemas.microsoft.com/office/powerpoint/2012/main" userId="Caiti Dow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D42"/>
    <a:srgbClr val="074D40"/>
    <a:srgbClr val="074D41"/>
    <a:srgbClr val="F0F3F6"/>
    <a:srgbClr val="F0F2F6"/>
    <a:srgbClr val="F0F2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76"/>
  </p:normalViewPr>
  <p:slideViewPr>
    <p:cSldViewPr snapToGrid="0">
      <p:cViewPr varScale="1">
        <p:scale>
          <a:sx n="86" d="100"/>
          <a:sy n="86" d="100"/>
        </p:scale>
        <p:origin x="232" y="52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019F97-1F83-AD4D-A2DC-40A964F3F484}"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AF797056-DDE5-3C49-9049-C95E77096C4D}">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Anxiety</a:t>
          </a:r>
        </a:p>
      </dgm:t>
    </dgm:pt>
    <dgm:pt modelId="{570F8D10-8988-5F41-A621-F72BCFB2B7F3}" type="parTrans" cxnId="{6335B92E-1DAC-D046-AF75-C04D386068D5}">
      <dgm:prSet custT="1"/>
      <dgm:spPr/>
      <dgm:t>
        <a:bodyPr/>
        <a:lstStyle/>
        <a:p>
          <a:endParaRPr lang="en-US" sz="1600" b="0">
            <a:latin typeface="Arial" panose="020B0604020202020204" pitchFamily="34" charset="0"/>
            <a:cs typeface="Arial" panose="020B0604020202020204" pitchFamily="34" charset="0"/>
          </a:endParaRPr>
        </a:p>
      </dgm:t>
    </dgm:pt>
    <dgm:pt modelId="{46D75D15-B45B-9C43-8251-BF904CC7296B}" type="sibTrans" cxnId="{6335B92E-1DAC-D046-AF75-C04D386068D5}">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8C14F78B-50C7-DB47-B918-B19E7865B7AE}">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Snacks</a:t>
          </a:r>
        </a:p>
      </dgm:t>
    </dgm:pt>
    <dgm:pt modelId="{AE0142A5-1ADE-764A-A33C-30CF701901E2}" type="parTrans" cxnId="{0443689E-90A4-5F46-B11C-CB8F4E34FCC0}">
      <dgm:prSet custT="1"/>
      <dgm:spPr/>
      <dgm:t>
        <a:bodyPr/>
        <a:lstStyle/>
        <a:p>
          <a:endParaRPr lang="en-US" sz="1600" b="0">
            <a:latin typeface="Arial" panose="020B0604020202020204" pitchFamily="34" charset="0"/>
            <a:cs typeface="Arial" panose="020B0604020202020204" pitchFamily="34" charset="0"/>
          </a:endParaRPr>
        </a:p>
      </dgm:t>
    </dgm:pt>
    <dgm:pt modelId="{4820ED6A-6466-3440-8C58-6A0653923449}" type="sibTrans" cxnId="{0443689E-90A4-5F46-B11C-CB8F4E34FCC0}">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6F059240-2F5D-BA4C-8E3D-610A91FE9BAE}">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Synbiotics</a:t>
          </a:r>
        </a:p>
      </dgm:t>
    </dgm:pt>
    <dgm:pt modelId="{AAC301FD-4B2C-ED45-B5FC-3BB6165BB93B}" type="parTrans" cxnId="{F972EAEC-7EAC-9C4F-875D-9EB3B1D4B335}">
      <dgm:prSet custT="1"/>
      <dgm:spPr/>
      <dgm:t>
        <a:bodyPr/>
        <a:lstStyle/>
        <a:p>
          <a:endParaRPr lang="en-US" sz="1600" b="0">
            <a:latin typeface="Arial" panose="020B0604020202020204" pitchFamily="34" charset="0"/>
            <a:cs typeface="Arial" panose="020B0604020202020204" pitchFamily="34" charset="0"/>
          </a:endParaRPr>
        </a:p>
      </dgm:t>
    </dgm:pt>
    <dgm:pt modelId="{46EE2F76-ABCF-BF44-A778-B00BB60C000E}" type="sibTrans" cxnId="{F972EAEC-7EAC-9C4F-875D-9EB3B1D4B335}">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53225244-667C-E04D-B715-9B119AB1AEB0}">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Skincare</a:t>
          </a:r>
        </a:p>
      </dgm:t>
    </dgm:pt>
    <dgm:pt modelId="{4963406C-E745-3143-8437-BA26786410B4}" type="parTrans" cxnId="{ED212F73-40B1-3044-AB1A-C402DB5B8D46}">
      <dgm:prSet custT="1"/>
      <dgm:spPr/>
      <dgm:t>
        <a:bodyPr/>
        <a:lstStyle/>
        <a:p>
          <a:endParaRPr lang="en-US" sz="1600" b="0">
            <a:latin typeface="Arial" panose="020B0604020202020204" pitchFamily="34" charset="0"/>
            <a:cs typeface="Arial" panose="020B0604020202020204" pitchFamily="34" charset="0"/>
          </a:endParaRPr>
        </a:p>
      </dgm:t>
    </dgm:pt>
    <dgm:pt modelId="{C75F3865-94CF-2548-9079-14344072522D}" type="sibTrans" cxnId="{ED212F73-40B1-3044-AB1A-C402DB5B8D46}">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D4B1988E-1D08-374E-A44B-9A9EDE80728F}">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Microbiome</a:t>
          </a:r>
        </a:p>
      </dgm:t>
    </dgm:pt>
    <dgm:pt modelId="{3369AC2E-0067-F14C-BCDA-876E3A42A923}" type="parTrans" cxnId="{1659D0DB-8D80-874E-9FB6-4F4CD2BC3BFB}">
      <dgm:prSet custT="1"/>
      <dgm:spPr/>
      <dgm:t>
        <a:bodyPr/>
        <a:lstStyle/>
        <a:p>
          <a:endParaRPr lang="en-US" sz="1600" b="0">
            <a:latin typeface="Arial" panose="020B0604020202020204" pitchFamily="34" charset="0"/>
            <a:cs typeface="Arial" panose="020B0604020202020204" pitchFamily="34" charset="0"/>
          </a:endParaRPr>
        </a:p>
      </dgm:t>
    </dgm:pt>
    <dgm:pt modelId="{27A85B8C-CE0E-E243-83BB-821A02613E58}" type="sibTrans" cxnId="{1659D0DB-8D80-874E-9FB6-4F4CD2BC3BFB}">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576FFF45-A4B9-4E8B-95AD-521E7786C25A}">
      <dgm:prSet custT="1"/>
      <dgm:spPr>
        <a:solidFill>
          <a:srgbClr val="074D42"/>
        </a:solidFill>
      </dgm:spPr>
      <dgm:t>
        <a:bodyPr/>
        <a:lstStyle/>
        <a:p>
          <a:r>
            <a:rPr lang="en-US" sz="1600" b="0" dirty="0">
              <a:latin typeface="Arial" panose="020B0604020202020204" pitchFamily="34" charset="0"/>
              <a:cs typeface="Arial" panose="020B0604020202020204" pitchFamily="34" charset="0"/>
            </a:rPr>
            <a:t>Pet Food</a:t>
          </a:r>
        </a:p>
      </dgm:t>
    </dgm:pt>
    <dgm:pt modelId="{A2BA6B01-6A27-46D1-84C7-EF373730E830}" type="parTrans" cxnId="{6A18A780-F2F3-44BF-8227-9DF3647347A4}">
      <dgm:prSet custT="1"/>
      <dgm:spPr/>
      <dgm:t>
        <a:bodyPr/>
        <a:lstStyle/>
        <a:p>
          <a:endParaRPr lang="en-US" sz="1600" b="0">
            <a:latin typeface="Arial" panose="020B0604020202020204" pitchFamily="34" charset="0"/>
            <a:cs typeface="Arial" panose="020B0604020202020204" pitchFamily="34" charset="0"/>
          </a:endParaRPr>
        </a:p>
      </dgm:t>
    </dgm:pt>
    <dgm:pt modelId="{C56E36C9-CADD-468A-85B1-098869DE68AE}" type="sibTrans" cxnId="{6A18A780-F2F3-44BF-8227-9DF3647347A4}">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4C78F741-43D2-D342-8EB3-F6D9DADAD7E0}">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Gut Health</a:t>
          </a:r>
        </a:p>
      </dgm:t>
    </dgm:pt>
    <dgm:pt modelId="{EACE635E-0EDF-1B40-AFF8-D4F683E8597D}" type="sibTrans" cxnId="{66D508DC-AFDD-F942-8598-B5B576054CCD}">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D587D37A-2213-A040-B7D7-83E3FAA40640}" type="parTrans" cxnId="{66D508DC-AFDD-F942-8598-B5B576054CCD}">
      <dgm:prSet/>
      <dgm:spPr/>
      <dgm:t>
        <a:bodyPr/>
        <a:lstStyle/>
        <a:p>
          <a:endParaRPr lang="en-US" sz="1600" b="0">
            <a:latin typeface="Arial" panose="020B0604020202020204" pitchFamily="34" charset="0"/>
            <a:cs typeface="Arial" panose="020B0604020202020204" pitchFamily="34" charset="0"/>
          </a:endParaRPr>
        </a:p>
      </dgm:t>
    </dgm:pt>
    <dgm:pt modelId="{27A9E67A-5CDF-974C-8D8A-40F99DC089C2}" type="pres">
      <dgm:prSet presAssocID="{FE019F97-1F83-AD4D-A2DC-40A964F3F484}" presName="Name0" presStyleCnt="0">
        <dgm:presLayoutVars>
          <dgm:chMax val="21"/>
          <dgm:chPref val="21"/>
        </dgm:presLayoutVars>
      </dgm:prSet>
      <dgm:spPr/>
    </dgm:pt>
    <dgm:pt modelId="{C08A847F-4F87-7248-A175-95A09E580A3C}" type="pres">
      <dgm:prSet presAssocID="{4C78F741-43D2-D342-8EB3-F6D9DADAD7E0}" presName="text1" presStyleCnt="0"/>
      <dgm:spPr/>
    </dgm:pt>
    <dgm:pt modelId="{81E49AB9-D1CA-EB4A-9E46-32603388E141}" type="pres">
      <dgm:prSet presAssocID="{4C78F741-43D2-D342-8EB3-F6D9DADAD7E0}" presName="textRepeatNode" presStyleLbl="alignNode1" presStyleIdx="0" presStyleCnt="7">
        <dgm:presLayoutVars>
          <dgm:chMax val="0"/>
          <dgm:chPref val="0"/>
          <dgm:bulletEnabled val="1"/>
        </dgm:presLayoutVars>
      </dgm:prSet>
      <dgm:spPr/>
    </dgm:pt>
    <dgm:pt modelId="{D620F5F1-55C0-284D-A46E-7955D68DE468}" type="pres">
      <dgm:prSet presAssocID="{4C78F741-43D2-D342-8EB3-F6D9DADAD7E0}" presName="textaccent1" presStyleCnt="0"/>
      <dgm:spPr/>
    </dgm:pt>
    <dgm:pt modelId="{458D406D-7406-A449-B34B-F113C7D7544F}" type="pres">
      <dgm:prSet presAssocID="{4C78F741-43D2-D342-8EB3-F6D9DADAD7E0}" presName="accentRepeatNode" presStyleLbl="solidAlignAcc1" presStyleIdx="0" presStyleCnt="14"/>
      <dgm:spPr/>
    </dgm:pt>
    <dgm:pt modelId="{0B856779-702F-A94F-8505-035823A1004B}" type="pres">
      <dgm:prSet presAssocID="{EACE635E-0EDF-1B40-AFF8-D4F683E8597D}" presName="image1" presStyleCnt="0"/>
      <dgm:spPr/>
    </dgm:pt>
    <dgm:pt modelId="{877FD51C-C7C7-8B4B-B328-051DD11FA63D}" type="pres">
      <dgm:prSet presAssocID="{EACE635E-0EDF-1B40-AFF8-D4F683E8597D}" presName="imageRepeatNode" presStyleLbl="alignAcc1" presStyleIdx="0" presStyleCnt="7"/>
      <dgm:spPr/>
    </dgm:pt>
    <dgm:pt modelId="{E8A80C2B-C05D-3348-AF0A-17EE3502F6DD}" type="pres">
      <dgm:prSet presAssocID="{EACE635E-0EDF-1B40-AFF8-D4F683E8597D}" presName="imageaccent1" presStyleCnt="0"/>
      <dgm:spPr/>
    </dgm:pt>
    <dgm:pt modelId="{9BF3DDDA-0AAC-9F4B-AD8B-0D991CED4AF4}" type="pres">
      <dgm:prSet presAssocID="{EACE635E-0EDF-1B40-AFF8-D4F683E8597D}" presName="accentRepeatNode" presStyleLbl="solidAlignAcc1" presStyleIdx="1" presStyleCnt="14"/>
      <dgm:spPr/>
    </dgm:pt>
    <dgm:pt modelId="{1D15EBAB-FEDE-884D-826D-885F65DA31F6}" type="pres">
      <dgm:prSet presAssocID="{8C14F78B-50C7-DB47-B918-B19E7865B7AE}" presName="text2" presStyleCnt="0"/>
      <dgm:spPr/>
    </dgm:pt>
    <dgm:pt modelId="{72CAC4A7-5387-E745-8B55-6F5E7DDA903D}" type="pres">
      <dgm:prSet presAssocID="{8C14F78B-50C7-DB47-B918-B19E7865B7AE}" presName="textRepeatNode" presStyleLbl="alignNode1" presStyleIdx="1" presStyleCnt="7">
        <dgm:presLayoutVars>
          <dgm:chMax val="0"/>
          <dgm:chPref val="0"/>
          <dgm:bulletEnabled val="1"/>
        </dgm:presLayoutVars>
      </dgm:prSet>
      <dgm:spPr/>
    </dgm:pt>
    <dgm:pt modelId="{C21D6EB1-C664-8A4D-9946-835B89202254}" type="pres">
      <dgm:prSet presAssocID="{8C14F78B-50C7-DB47-B918-B19E7865B7AE}" presName="textaccent2" presStyleCnt="0"/>
      <dgm:spPr/>
    </dgm:pt>
    <dgm:pt modelId="{78AA5E87-F508-E347-8717-0CF185ACECF4}" type="pres">
      <dgm:prSet presAssocID="{8C14F78B-50C7-DB47-B918-B19E7865B7AE}" presName="accentRepeatNode" presStyleLbl="solidAlignAcc1" presStyleIdx="2" presStyleCnt="14"/>
      <dgm:spPr/>
    </dgm:pt>
    <dgm:pt modelId="{48F975B2-99B2-C645-B5BF-19B50CA6577C}" type="pres">
      <dgm:prSet presAssocID="{4820ED6A-6466-3440-8C58-6A0653923449}" presName="image2" presStyleCnt="0"/>
      <dgm:spPr/>
    </dgm:pt>
    <dgm:pt modelId="{74587B1E-D526-CA4C-ADE4-B44B84BE1D47}" type="pres">
      <dgm:prSet presAssocID="{4820ED6A-6466-3440-8C58-6A0653923449}" presName="imageRepeatNode" presStyleLbl="alignAcc1" presStyleIdx="1" presStyleCnt="7"/>
      <dgm:spPr/>
    </dgm:pt>
    <dgm:pt modelId="{5108DAE8-0462-F449-B513-37FEB59ABEF3}" type="pres">
      <dgm:prSet presAssocID="{4820ED6A-6466-3440-8C58-6A0653923449}" presName="imageaccent2" presStyleCnt="0"/>
      <dgm:spPr/>
    </dgm:pt>
    <dgm:pt modelId="{041D6EF6-C55F-D843-B321-58CC5FE14990}" type="pres">
      <dgm:prSet presAssocID="{4820ED6A-6466-3440-8C58-6A0653923449}" presName="accentRepeatNode" presStyleLbl="solidAlignAcc1" presStyleIdx="3" presStyleCnt="14"/>
      <dgm:spPr/>
    </dgm:pt>
    <dgm:pt modelId="{BB402DB8-6A29-504B-80E1-60472C1EF59F}" type="pres">
      <dgm:prSet presAssocID="{6F059240-2F5D-BA4C-8E3D-610A91FE9BAE}" presName="text3" presStyleCnt="0"/>
      <dgm:spPr/>
    </dgm:pt>
    <dgm:pt modelId="{92FBFCCD-E561-9842-8266-F57FC816D69E}" type="pres">
      <dgm:prSet presAssocID="{6F059240-2F5D-BA4C-8E3D-610A91FE9BAE}" presName="textRepeatNode" presStyleLbl="alignNode1" presStyleIdx="2" presStyleCnt="7">
        <dgm:presLayoutVars>
          <dgm:chMax val="0"/>
          <dgm:chPref val="0"/>
          <dgm:bulletEnabled val="1"/>
        </dgm:presLayoutVars>
      </dgm:prSet>
      <dgm:spPr/>
    </dgm:pt>
    <dgm:pt modelId="{A5690BBA-0332-544F-8893-87652C28ED5C}" type="pres">
      <dgm:prSet presAssocID="{6F059240-2F5D-BA4C-8E3D-610A91FE9BAE}" presName="textaccent3" presStyleCnt="0"/>
      <dgm:spPr/>
    </dgm:pt>
    <dgm:pt modelId="{27C06A0F-90AB-D442-9F49-601A8B6D72A5}" type="pres">
      <dgm:prSet presAssocID="{6F059240-2F5D-BA4C-8E3D-610A91FE9BAE}" presName="accentRepeatNode" presStyleLbl="solidAlignAcc1" presStyleIdx="4" presStyleCnt="14"/>
      <dgm:spPr/>
    </dgm:pt>
    <dgm:pt modelId="{C5A223D2-45C8-324B-B223-2DA52A4126AC}" type="pres">
      <dgm:prSet presAssocID="{46EE2F76-ABCF-BF44-A778-B00BB60C000E}" presName="image3" presStyleCnt="0"/>
      <dgm:spPr/>
    </dgm:pt>
    <dgm:pt modelId="{66C9CDDE-162E-3B4F-BE58-CD42EA5DC53C}" type="pres">
      <dgm:prSet presAssocID="{46EE2F76-ABCF-BF44-A778-B00BB60C000E}" presName="imageRepeatNode" presStyleLbl="alignAcc1" presStyleIdx="2" presStyleCnt="7"/>
      <dgm:spPr/>
    </dgm:pt>
    <dgm:pt modelId="{E3F879F3-DAE7-DF46-9CDA-32635253E837}" type="pres">
      <dgm:prSet presAssocID="{46EE2F76-ABCF-BF44-A778-B00BB60C000E}" presName="imageaccent3" presStyleCnt="0"/>
      <dgm:spPr/>
    </dgm:pt>
    <dgm:pt modelId="{6187927A-4D82-7040-A656-EC58E1433C99}" type="pres">
      <dgm:prSet presAssocID="{46EE2F76-ABCF-BF44-A778-B00BB60C000E}" presName="accentRepeatNode" presStyleLbl="solidAlignAcc1" presStyleIdx="5" presStyleCnt="14"/>
      <dgm:spPr/>
    </dgm:pt>
    <dgm:pt modelId="{3A3D3076-158E-904A-9F6D-73E640E8A926}" type="pres">
      <dgm:prSet presAssocID="{53225244-667C-E04D-B715-9B119AB1AEB0}" presName="text4" presStyleCnt="0"/>
      <dgm:spPr/>
    </dgm:pt>
    <dgm:pt modelId="{AA7A0E5A-4299-1946-A351-73777FF6078B}" type="pres">
      <dgm:prSet presAssocID="{53225244-667C-E04D-B715-9B119AB1AEB0}" presName="textRepeatNode" presStyleLbl="alignNode1" presStyleIdx="3" presStyleCnt="7">
        <dgm:presLayoutVars>
          <dgm:chMax val="0"/>
          <dgm:chPref val="0"/>
          <dgm:bulletEnabled val="1"/>
        </dgm:presLayoutVars>
      </dgm:prSet>
      <dgm:spPr/>
    </dgm:pt>
    <dgm:pt modelId="{FC78F676-C070-EB4F-96FE-73A7B43C9450}" type="pres">
      <dgm:prSet presAssocID="{53225244-667C-E04D-B715-9B119AB1AEB0}" presName="textaccent4" presStyleCnt="0"/>
      <dgm:spPr/>
    </dgm:pt>
    <dgm:pt modelId="{BB7981AB-2416-C74A-A60A-8B0B42DD6B51}" type="pres">
      <dgm:prSet presAssocID="{53225244-667C-E04D-B715-9B119AB1AEB0}" presName="accentRepeatNode" presStyleLbl="solidAlignAcc1" presStyleIdx="6" presStyleCnt="14"/>
      <dgm:spPr/>
    </dgm:pt>
    <dgm:pt modelId="{F659914A-908A-D545-B68C-FD293601CB21}" type="pres">
      <dgm:prSet presAssocID="{C75F3865-94CF-2548-9079-14344072522D}" presName="image4" presStyleCnt="0"/>
      <dgm:spPr/>
    </dgm:pt>
    <dgm:pt modelId="{19478B4E-675B-6D4F-A0B7-E38BAC30EE31}" type="pres">
      <dgm:prSet presAssocID="{C75F3865-94CF-2548-9079-14344072522D}" presName="imageRepeatNode" presStyleLbl="alignAcc1" presStyleIdx="3" presStyleCnt="7" custLinFactNeighborX="-857"/>
      <dgm:spPr/>
    </dgm:pt>
    <dgm:pt modelId="{2E775E83-FE7E-0A4E-8DA4-75AF20EB69BD}" type="pres">
      <dgm:prSet presAssocID="{C75F3865-94CF-2548-9079-14344072522D}" presName="imageaccent4" presStyleCnt="0"/>
      <dgm:spPr/>
    </dgm:pt>
    <dgm:pt modelId="{D1297A70-3E91-2240-A023-8827BD59EE86}" type="pres">
      <dgm:prSet presAssocID="{C75F3865-94CF-2548-9079-14344072522D}" presName="accentRepeatNode" presStyleLbl="solidAlignAcc1" presStyleIdx="7" presStyleCnt="14"/>
      <dgm:spPr/>
    </dgm:pt>
    <dgm:pt modelId="{A5126DC3-34D4-3444-87CD-6E693FA52B1E}" type="pres">
      <dgm:prSet presAssocID="{576FFF45-A4B9-4E8B-95AD-521E7786C25A}" presName="text5" presStyleCnt="0"/>
      <dgm:spPr/>
    </dgm:pt>
    <dgm:pt modelId="{39F26913-9D79-CE4E-9211-FA1C6FB9A85C}" type="pres">
      <dgm:prSet presAssocID="{576FFF45-A4B9-4E8B-95AD-521E7786C25A}" presName="textRepeatNode" presStyleLbl="alignNode1" presStyleIdx="4" presStyleCnt="7">
        <dgm:presLayoutVars>
          <dgm:chMax val="0"/>
          <dgm:chPref val="0"/>
          <dgm:bulletEnabled val="1"/>
        </dgm:presLayoutVars>
      </dgm:prSet>
      <dgm:spPr/>
    </dgm:pt>
    <dgm:pt modelId="{C14D5C71-4C55-734C-A495-F069FA7F7087}" type="pres">
      <dgm:prSet presAssocID="{576FFF45-A4B9-4E8B-95AD-521E7786C25A}" presName="textaccent5" presStyleCnt="0"/>
      <dgm:spPr/>
    </dgm:pt>
    <dgm:pt modelId="{D3B1F47A-5AAB-8F43-A59B-32C096637B4D}" type="pres">
      <dgm:prSet presAssocID="{576FFF45-A4B9-4E8B-95AD-521E7786C25A}" presName="accentRepeatNode" presStyleLbl="solidAlignAcc1" presStyleIdx="8" presStyleCnt="14"/>
      <dgm:spPr/>
    </dgm:pt>
    <dgm:pt modelId="{3C82089E-12CC-2D46-9CF7-834933A48929}" type="pres">
      <dgm:prSet presAssocID="{C56E36C9-CADD-468A-85B1-098869DE68AE}" presName="image5" presStyleCnt="0"/>
      <dgm:spPr/>
    </dgm:pt>
    <dgm:pt modelId="{3F0F5953-E3C5-914D-AEB5-DC0028ED9892}" type="pres">
      <dgm:prSet presAssocID="{C56E36C9-CADD-468A-85B1-098869DE68AE}" presName="imageRepeatNode" presStyleLbl="alignAcc1" presStyleIdx="4" presStyleCnt="7"/>
      <dgm:spPr/>
    </dgm:pt>
    <dgm:pt modelId="{2674B7CF-1864-8E44-9979-D620007177F8}" type="pres">
      <dgm:prSet presAssocID="{C56E36C9-CADD-468A-85B1-098869DE68AE}" presName="imageaccent5" presStyleCnt="0"/>
      <dgm:spPr/>
    </dgm:pt>
    <dgm:pt modelId="{45E7D1E6-5F14-024D-99E9-AF573C7C043C}" type="pres">
      <dgm:prSet presAssocID="{C56E36C9-CADD-468A-85B1-098869DE68AE}" presName="accentRepeatNode" presStyleLbl="solidAlignAcc1" presStyleIdx="9" presStyleCnt="14"/>
      <dgm:spPr/>
    </dgm:pt>
    <dgm:pt modelId="{B1CDDEFA-BC0E-ED41-A495-CBB503C0BF8C}" type="pres">
      <dgm:prSet presAssocID="{D4B1988E-1D08-374E-A44B-9A9EDE80728F}" presName="text6" presStyleCnt="0"/>
      <dgm:spPr/>
    </dgm:pt>
    <dgm:pt modelId="{345ED9D0-F123-2C4A-8ABB-5386C2CFE03D}" type="pres">
      <dgm:prSet presAssocID="{D4B1988E-1D08-374E-A44B-9A9EDE80728F}" presName="textRepeatNode" presStyleLbl="alignNode1" presStyleIdx="5" presStyleCnt="7">
        <dgm:presLayoutVars>
          <dgm:chMax val="0"/>
          <dgm:chPref val="0"/>
          <dgm:bulletEnabled val="1"/>
        </dgm:presLayoutVars>
      </dgm:prSet>
      <dgm:spPr/>
    </dgm:pt>
    <dgm:pt modelId="{FF922A2D-DFDF-CC4B-81C8-9E17931618CA}" type="pres">
      <dgm:prSet presAssocID="{D4B1988E-1D08-374E-A44B-9A9EDE80728F}" presName="textaccent6" presStyleCnt="0"/>
      <dgm:spPr/>
    </dgm:pt>
    <dgm:pt modelId="{1314CEEA-22B6-B547-9AB1-556EFD29D5E4}" type="pres">
      <dgm:prSet presAssocID="{D4B1988E-1D08-374E-A44B-9A9EDE80728F}" presName="accentRepeatNode" presStyleLbl="solidAlignAcc1" presStyleIdx="10" presStyleCnt="14"/>
      <dgm:spPr/>
    </dgm:pt>
    <dgm:pt modelId="{296BD7FC-D0BF-FE44-B22D-63FC469E6FFC}" type="pres">
      <dgm:prSet presAssocID="{27A85B8C-CE0E-E243-83BB-821A02613E58}" presName="image6" presStyleCnt="0"/>
      <dgm:spPr/>
    </dgm:pt>
    <dgm:pt modelId="{2669D29C-EC3D-6C40-B24D-AB602A452EC7}" type="pres">
      <dgm:prSet presAssocID="{27A85B8C-CE0E-E243-83BB-821A02613E58}" presName="imageRepeatNode" presStyleLbl="alignAcc1" presStyleIdx="5" presStyleCnt="7"/>
      <dgm:spPr/>
    </dgm:pt>
    <dgm:pt modelId="{717A4369-C187-504A-96D8-BBFD31A8AB20}" type="pres">
      <dgm:prSet presAssocID="{27A85B8C-CE0E-E243-83BB-821A02613E58}" presName="imageaccent6" presStyleCnt="0"/>
      <dgm:spPr/>
    </dgm:pt>
    <dgm:pt modelId="{20ECBEFA-BE9D-3F43-B2D6-EF94DD5A2BB7}" type="pres">
      <dgm:prSet presAssocID="{27A85B8C-CE0E-E243-83BB-821A02613E58}" presName="accentRepeatNode" presStyleLbl="solidAlignAcc1" presStyleIdx="11" presStyleCnt="14"/>
      <dgm:spPr/>
    </dgm:pt>
    <dgm:pt modelId="{4B49BACA-F2B6-114E-8796-1B57ADF4262A}" type="pres">
      <dgm:prSet presAssocID="{AF797056-DDE5-3C49-9049-C95E77096C4D}" presName="text7" presStyleCnt="0"/>
      <dgm:spPr/>
    </dgm:pt>
    <dgm:pt modelId="{2AA7EC67-6BE3-8443-855A-520262515C90}" type="pres">
      <dgm:prSet presAssocID="{AF797056-DDE5-3C49-9049-C95E77096C4D}" presName="textRepeatNode" presStyleLbl="alignNode1" presStyleIdx="6" presStyleCnt="7">
        <dgm:presLayoutVars>
          <dgm:chMax val="0"/>
          <dgm:chPref val="0"/>
          <dgm:bulletEnabled val="1"/>
        </dgm:presLayoutVars>
      </dgm:prSet>
      <dgm:spPr/>
    </dgm:pt>
    <dgm:pt modelId="{FFDACBDF-53C6-BC40-B04A-7D5AF0A9869A}" type="pres">
      <dgm:prSet presAssocID="{AF797056-DDE5-3C49-9049-C95E77096C4D}" presName="textaccent7" presStyleCnt="0"/>
      <dgm:spPr/>
    </dgm:pt>
    <dgm:pt modelId="{21FE6202-39B3-364C-A82F-929A13502C18}" type="pres">
      <dgm:prSet presAssocID="{AF797056-DDE5-3C49-9049-C95E77096C4D}" presName="accentRepeatNode" presStyleLbl="solidAlignAcc1" presStyleIdx="12" presStyleCnt="14"/>
      <dgm:spPr/>
    </dgm:pt>
    <dgm:pt modelId="{89E683D8-30EA-B346-967E-09997733882B}" type="pres">
      <dgm:prSet presAssocID="{46D75D15-B45B-9C43-8251-BF904CC7296B}" presName="image7" presStyleCnt="0"/>
      <dgm:spPr/>
    </dgm:pt>
    <dgm:pt modelId="{52A4C9E1-CBA3-4C47-8190-34EF62AAA1C5}" type="pres">
      <dgm:prSet presAssocID="{46D75D15-B45B-9C43-8251-BF904CC7296B}" presName="imageRepeatNode" presStyleLbl="alignAcc1" presStyleIdx="6" presStyleCnt="7"/>
      <dgm:spPr/>
    </dgm:pt>
    <dgm:pt modelId="{312F9328-981A-744B-A8AB-DFD28D9E1D37}" type="pres">
      <dgm:prSet presAssocID="{46D75D15-B45B-9C43-8251-BF904CC7296B}" presName="imageaccent7" presStyleCnt="0"/>
      <dgm:spPr/>
    </dgm:pt>
    <dgm:pt modelId="{4FA6D158-A2C1-F34B-AED5-F7329C3C4912}" type="pres">
      <dgm:prSet presAssocID="{46D75D15-B45B-9C43-8251-BF904CC7296B}" presName="accentRepeatNode" presStyleLbl="solidAlignAcc1" presStyleIdx="13" presStyleCnt="14"/>
      <dgm:spPr/>
    </dgm:pt>
  </dgm:ptLst>
  <dgm:cxnLst>
    <dgm:cxn modelId="{E106D417-E9CA-F74A-B80A-FF88CADA75FE}" type="presOf" srcId="{6F059240-2F5D-BA4C-8E3D-610A91FE9BAE}" destId="{92FBFCCD-E561-9842-8266-F57FC816D69E}" srcOrd="0" destOrd="0" presId="urn:microsoft.com/office/officeart/2008/layout/HexagonCluster"/>
    <dgm:cxn modelId="{6335B92E-1DAC-D046-AF75-C04D386068D5}" srcId="{FE019F97-1F83-AD4D-A2DC-40A964F3F484}" destId="{AF797056-DDE5-3C49-9049-C95E77096C4D}" srcOrd="6" destOrd="0" parTransId="{570F8D10-8988-5F41-A621-F72BCFB2B7F3}" sibTransId="{46D75D15-B45B-9C43-8251-BF904CC7296B}"/>
    <dgm:cxn modelId="{A53AE833-3DD3-E448-A14C-FC685B94F040}" type="presOf" srcId="{53225244-667C-E04D-B715-9B119AB1AEB0}" destId="{AA7A0E5A-4299-1946-A351-73777FF6078B}" srcOrd="0" destOrd="0" presId="urn:microsoft.com/office/officeart/2008/layout/HexagonCluster"/>
    <dgm:cxn modelId="{1DA9983F-D720-1547-91E4-2BC584500567}" type="presOf" srcId="{D4B1988E-1D08-374E-A44B-9A9EDE80728F}" destId="{345ED9D0-F123-2C4A-8ABB-5386C2CFE03D}" srcOrd="0" destOrd="0" presId="urn:microsoft.com/office/officeart/2008/layout/HexagonCluster"/>
    <dgm:cxn modelId="{87D99747-E7BF-B44B-B61D-898FF2B0668A}" type="presOf" srcId="{EACE635E-0EDF-1B40-AFF8-D4F683E8597D}" destId="{877FD51C-C7C7-8B4B-B328-051DD11FA63D}" srcOrd="0" destOrd="0" presId="urn:microsoft.com/office/officeart/2008/layout/HexagonCluster"/>
    <dgm:cxn modelId="{FC556B58-4913-1E4F-A93D-603EA275B1F2}" type="presOf" srcId="{C56E36C9-CADD-468A-85B1-098869DE68AE}" destId="{3F0F5953-E3C5-914D-AEB5-DC0028ED9892}" srcOrd="0" destOrd="0" presId="urn:microsoft.com/office/officeart/2008/layout/HexagonCluster"/>
    <dgm:cxn modelId="{58651266-5851-8348-AE71-0BC1FA6A7609}" type="presOf" srcId="{576FFF45-A4B9-4E8B-95AD-521E7786C25A}" destId="{39F26913-9D79-CE4E-9211-FA1C6FB9A85C}" srcOrd="0" destOrd="0" presId="urn:microsoft.com/office/officeart/2008/layout/HexagonCluster"/>
    <dgm:cxn modelId="{58E2E768-B50C-4847-B981-668AC5615EB0}" type="presOf" srcId="{46EE2F76-ABCF-BF44-A778-B00BB60C000E}" destId="{66C9CDDE-162E-3B4F-BE58-CD42EA5DC53C}" srcOrd="0" destOrd="0" presId="urn:microsoft.com/office/officeart/2008/layout/HexagonCluster"/>
    <dgm:cxn modelId="{6D45B06A-5195-3143-A52C-F5A9503D33D3}" type="presOf" srcId="{AF797056-DDE5-3C49-9049-C95E77096C4D}" destId="{2AA7EC67-6BE3-8443-855A-520262515C90}" srcOrd="0" destOrd="0" presId="urn:microsoft.com/office/officeart/2008/layout/HexagonCluster"/>
    <dgm:cxn modelId="{ED212F73-40B1-3044-AB1A-C402DB5B8D46}" srcId="{FE019F97-1F83-AD4D-A2DC-40A964F3F484}" destId="{53225244-667C-E04D-B715-9B119AB1AEB0}" srcOrd="3" destOrd="0" parTransId="{4963406C-E745-3143-8437-BA26786410B4}" sibTransId="{C75F3865-94CF-2548-9079-14344072522D}"/>
    <dgm:cxn modelId="{6A18A780-F2F3-44BF-8227-9DF3647347A4}" srcId="{FE019F97-1F83-AD4D-A2DC-40A964F3F484}" destId="{576FFF45-A4B9-4E8B-95AD-521E7786C25A}" srcOrd="4" destOrd="0" parTransId="{A2BA6B01-6A27-46D1-84C7-EF373730E830}" sibTransId="{C56E36C9-CADD-468A-85B1-098869DE68AE}"/>
    <dgm:cxn modelId="{E5DDD280-924E-4343-BEBD-1B89FBB1CC0F}" type="presOf" srcId="{C75F3865-94CF-2548-9079-14344072522D}" destId="{19478B4E-675B-6D4F-A0B7-E38BAC30EE31}" srcOrd="0" destOrd="0" presId="urn:microsoft.com/office/officeart/2008/layout/HexagonCluster"/>
    <dgm:cxn modelId="{EB58AC8C-3462-F845-836C-FFF90B3646B5}" type="presOf" srcId="{27A85B8C-CE0E-E243-83BB-821A02613E58}" destId="{2669D29C-EC3D-6C40-B24D-AB602A452EC7}" srcOrd="0" destOrd="0" presId="urn:microsoft.com/office/officeart/2008/layout/HexagonCluster"/>
    <dgm:cxn modelId="{C5E6E991-71A7-D34D-BCF5-1F8BFE015272}" type="presOf" srcId="{FE019F97-1F83-AD4D-A2DC-40A964F3F484}" destId="{27A9E67A-5CDF-974C-8D8A-40F99DC089C2}" srcOrd="0" destOrd="0" presId="urn:microsoft.com/office/officeart/2008/layout/HexagonCluster"/>
    <dgm:cxn modelId="{0443689E-90A4-5F46-B11C-CB8F4E34FCC0}" srcId="{FE019F97-1F83-AD4D-A2DC-40A964F3F484}" destId="{8C14F78B-50C7-DB47-B918-B19E7865B7AE}" srcOrd="1" destOrd="0" parTransId="{AE0142A5-1ADE-764A-A33C-30CF701901E2}" sibTransId="{4820ED6A-6466-3440-8C58-6A0653923449}"/>
    <dgm:cxn modelId="{C55337BF-773A-DF4D-AD04-7A975C17AFE3}" type="presOf" srcId="{8C14F78B-50C7-DB47-B918-B19E7865B7AE}" destId="{72CAC4A7-5387-E745-8B55-6F5E7DDA903D}" srcOrd="0" destOrd="0" presId="urn:microsoft.com/office/officeart/2008/layout/HexagonCluster"/>
    <dgm:cxn modelId="{932F46C4-62D0-FA48-8CD7-F330626489DA}" type="presOf" srcId="{46D75D15-B45B-9C43-8251-BF904CC7296B}" destId="{52A4C9E1-CBA3-4C47-8190-34EF62AAA1C5}" srcOrd="0" destOrd="0" presId="urn:microsoft.com/office/officeart/2008/layout/HexagonCluster"/>
    <dgm:cxn modelId="{1659D0DB-8D80-874E-9FB6-4F4CD2BC3BFB}" srcId="{FE019F97-1F83-AD4D-A2DC-40A964F3F484}" destId="{D4B1988E-1D08-374E-A44B-9A9EDE80728F}" srcOrd="5" destOrd="0" parTransId="{3369AC2E-0067-F14C-BCDA-876E3A42A923}" sibTransId="{27A85B8C-CE0E-E243-83BB-821A02613E58}"/>
    <dgm:cxn modelId="{66D508DC-AFDD-F942-8598-B5B576054CCD}" srcId="{FE019F97-1F83-AD4D-A2DC-40A964F3F484}" destId="{4C78F741-43D2-D342-8EB3-F6D9DADAD7E0}" srcOrd="0" destOrd="0" parTransId="{D587D37A-2213-A040-B7D7-83E3FAA40640}" sibTransId="{EACE635E-0EDF-1B40-AFF8-D4F683E8597D}"/>
    <dgm:cxn modelId="{F972EAEC-7EAC-9C4F-875D-9EB3B1D4B335}" srcId="{FE019F97-1F83-AD4D-A2DC-40A964F3F484}" destId="{6F059240-2F5D-BA4C-8E3D-610A91FE9BAE}" srcOrd="2" destOrd="0" parTransId="{AAC301FD-4B2C-ED45-B5FC-3BB6165BB93B}" sibTransId="{46EE2F76-ABCF-BF44-A778-B00BB60C000E}"/>
    <dgm:cxn modelId="{AC7142EE-5DC5-4244-85B7-CD4435361B3C}" type="presOf" srcId="{4C78F741-43D2-D342-8EB3-F6D9DADAD7E0}" destId="{81E49AB9-D1CA-EB4A-9E46-32603388E141}" srcOrd="0" destOrd="0" presId="urn:microsoft.com/office/officeart/2008/layout/HexagonCluster"/>
    <dgm:cxn modelId="{7C7368F4-50B0-E648-8BD1-7F599F22B567}" type="presOf" srcId="{4820ED6A-6466-3440-8C58-6A0653923449}" destId="{74587B1E-D526-CA4C-ADE4-B44B84BE1D47}" srcOrd="0" destOrd="0" presId="urn:microsoft.com/office/officeart/2008/layout/HexagonCluster"/>
    <dgm:cxn modelId="{EE8A807C-124D-F845-93F1-CE68EB83BCA6}" type="presParOf" srcId="{27A9E67A-5CDF-974C-8D8A-40F99DC089C2}" destId="{C08A847F-4F87-7248-A175-95A09E580A3C}" srcOrd="0" destOrd="0" presId="urn:microsoft.com/office/officeart/2008/layout/HexagonCluster"/>
    <dgm:cxn modelId="{2FE89D58-01F7-A64B-9821-A71E4C973B69}" type="presParOf" srcId="{C08A847F-4F87-7248-A175-95A09E580A3C}" destId="{81E49AB9-D1CA-EB4A-9E46-32603388E141}" srcOrd="0" destOrd="0" presId="urn:microsoft.com/office/officeart/2008/layout/HexagonCluster"/>
    <dgm:cxn modelId="{9F7DAC70-14C1-F34D-A754-835EB4E6652D}" type="presParOf" srcId="{27A9E67A-5CDF-974C-8D8A-40F99DC089C2}" destId="{D620F5F1-55C0-284D-A46E-7955D68DE468}" srcOrd="1" destOrd="0" presId="urn:microsoft.com/office/officeart/2008/layout/HexagonCluster"/>
    <dgm:cxn modelId="{AC98E8F1-7946-2F47-B765-17490F8CA5B9}" type="presParOf" srcId="{D620F5F1-55C0-284D-A46E-7955D68DE468}" destId="{458D406D-7406-A449-B34B-F113C7D7544F}" srcOrd="0" destOrd="0" presId="urn:microsoft.com/office/officeart/2008/layout/HexagonCluster"/>
    <dgm:cxn modelId="{7636CFA3-27FF-F848-A3EF-F945F48C19FE}" type="presParOf" srcId="{27A9E67A-5CDF-974C-8D8A-40F99DC089C2}" destId="{0B856779-702F-A94F-8505-035823A1004B}" srcOrd="2" destOrd="0" presId="urn:microsoft.com/office/officeart/2008/layout/HexagonCluster"/>
    <dgm:cxn modelId="{C9F8C1EB-3670-0943-95D2-26504EB085C6}" type="presParOf" srcId="{0B856779-702F-A94F-8505-035823A1004B}" destId="{877FD51C-C7C7-8B4B-B328-051DD11FA63D}" srcOrd="0" destOrd="0" presId="urn:microsoft.com/office/officeart/2008/layout/HexagonCluster"/>
    <dgm:cxn modelId="{0B0D98AD-37A8-5B4F-95C3-2B917D04B8D9}" type="presParOf" srcId="{27A9E67A-5CDF-974C-8D8A-40F99DC089C2}" destId="{E8A80C2B-C05D-3348-AF0A-17EE3502F6DD}" srcOrd="3" destOrd="0" presId="urn:microsoft.com/office/officeart/2008/layout/HexagonCluster"/>
    <dgm:cxn modelId="{DCCDAEF7-BFD0-7240-AF55-1E8792BDFCC0}" type="presParOf" srcId="{E8A80C2B-C05D-3348-AF0A-17EE3502F6DD}" destId="{9BF3DDDA-0AAC-9F4B-AD8B-0D991CED4AF4}" srcOrd="0" destOrd="0" presId="urn:microsoft.com/office/officeart/2008/layout/HexagonCluster"/>
    <dgm:cxn modelId="{3926524E-E591-8C44-8733-FFF6A7C92872}" type="presParOf" srcId="{27A9E67A-5CDF-974C-8D8A-40F99DC089C2}" destId="{1D15EBAB-FEDE-884D-826D-885F65DA31F6}" srcOrd="4" destOrd="0" presId="urn:microsoft.com/office/officeart/2008/layout/HexagonCluster"/>
    <dgm:cxn modelId="{C4A9FA98-8CA1-D64B-B2EA-CA2987649237}" type="presParOf" srcId="{1D15EBAB-FEDE-884D-826D-885F65DA31F6}" destId="{72CAC4A7-5387-E745-8B55-6F5E7DDA903D}" srcOrd="0" destOrd="0" presId="urn:microsoft.com/office/officeart/2008/layout/HexagonCluster"/>
    <dgm:cxn modelId="{DFCAB215-F9DD-5C4E-8209-D211FFC35C17}" type="presParOf" srcId="{27A9E67A-5CDF-974C-8D8A-40F99DC089C2}" destId="{C21D6EB1-C664-8A4D-9946-835B89202254}" srcOrd="5" destOrd="0" presId="urn:microsoft.com/office/officeart/2008/layout/HexagonCluster"/>
    <dgm:cxn modelId="{D4C8E298-48E5-F54F-AC9E-95B2AD9E606A}" type="presParOf" srcId="{C21D6EB1-C664-8A4D-9946-835B89202254}" destId="{78AA5E87-F508-E347-8717-0CF185ACECF4}" srcOrd="0" destOrd="0" presId="urn:microsoft.com/office/officeart/2008/layout/HexagonCluster"/>
    <dgm:cxn modelId="{D71EE33F-D771-0D4C-90D1-96F17FA689B4}" type="presParOf" srcId="{27A9E67A-5CDF-974C-8D8A-40F99DC089C2}" destId="{48F975B2-99B2-C645-B5BF-19B50CA6577C}" srcOrd="6" destOrd="0" presId="urn:microsoft.com/office/officeart/2008/layout/HexagonCluster"/>
    <dgm:cxn modelId="{17BDFBD8-070F-9145-8365-9C70EFE19712}" type="presParOf" srcId="{48F975B2-99B2-C645-B5BF-19B50CA6577C}" destId="{74587B1E-D526-CA4C-ADE4-B44B84BE1D47}" srcOrd="0" destOrd="0" presId="urn:microsoft.com/office/officeart/2008/layout/HexagonCluster"/>
    <dgm:cxn modelId="{BB3EDEB4-6683-7145-A438-164954D36144}" type="presParOf" srcId="{27A9E67A-5CDF-974C-8D8A-40F99DC089C2}" destId="{5108DAE8-0462-F449-B513-37FEB59ABEF3}" srcOrd="7" destOrd="0" presId="urn:microsoft.com/office/officeart/2008/layout/HexagonCluster"/>
    <dgm:cxn modelId="{18496A14-2D80-9346-9809-03B08DF4D53D}" type="presParOf" srcId="{5108DAE8-0462-F449-B513-37FEB59ABEF3}" destId="{041D6EF6-C55F-D843-B321-58CC5FE14990}" srcOrd="0" destOrd="0" presId="urn:microsoft.com/office/officeart/2008/layout/HexagonCluster"/>
    <dgm:cxn modelId="{E013EDB3-BE44-FF4C-9D31-0504C9E00F08}" type="presParOf" srcId="{27A9E67A-5CDF-974C-8D8A-40F99DC089C2}" destId="{BB402DB8-6A29-504B-80E1-60472C1EF59F}" srcOrd="8" destOrd="0" presId="urn:microsoft.com/office/officeart/2008/layout/HexagonCluster"/>
    <dgm:cxn modelId="{B1108ED7-F2FE-2B46-A90D-441FF98B45F7}" type="presParOf" srcId="{BB402DB8-6A29-504B-80E1-60472C1EF59F}" destId="{92FBFCCD-E561-9842-8266-F57FC816D69E}" srcOrd="0" destOrd="0" presId="urn:microsoft.com/office/officeart/2008/layout/HexagonCluster"/>
    <dgm:cxn modelId="{35FC60BB-7642-4F41-904D-AC48424745DC}" type="presParOf" srcId="{27A9E67A-5CDF-974C-8D8A-40F99DC089C2}" destId="{A5690BBA-0332-544F-8893-87652C28ED5C}" srcOrd="9" destOrd="0" presId="urn:microsoft.com/office/officeart/2008/layout/HexagonCluster"/>
    <dgm:cxn modelId="{9798B467-F00A-044B-9E61-14E300A050EF}" type="presParOf" srcId="{A5690BBA-0332-544F-8893-87652C28ED5C}" destId="{27C06A0F-90AB-D442-9F49-601A8B6D72A5}" srcOrd="0" destOrd="0" presId="urn:microsoft.com/office/officeart/2008/layout/HexagonCluster"/>
    <dgm:cxn modelId="{8F0D4D68-008F-044E-A34E-1556D23663FB}" type="presParOf" srcId="{27A9E67A-5CDF-974C-8D8A-40F99DC089C2}" destId="{C5A223D2-45C8-324B-B223-2DA52A4126AC}" srcOrd="10" destOrd="0" presId="urn:microsoft.com/office/officeart/2008/layout/HexagonCluster"/>
    <dgm:cxn modelId="{029DCA8C-DD3F-814E-8FA0-BA48459E5B69}" type="presParOf" srcId="{C5A223D2-45C8-324B-B223-2DA52A4126AC}" destId="{66C9CDDE-162E-3B4F-BE58-CD42EA5DC53C}" srcOrd="0" destOrd="0" presId="urn:microsoft.com/office/officeart/2008/layout/HexagonCluster"/>
    <dgm:cxn modelId="{FDFC65A7-EC63-024B-8339-84FD57C3B23D}" type="presParOf" srcId="{27A9E67A-5CDF-974C-8D8A-40F99DC089C2}" destId="{E3F879F3-DAE7-DF46-9CDA-32635253E837}" srcOrd="11" destOrd="0" presId="urn:microsoft.com/office/officeart/2008/layout/HexagonCluster"/>
    <dgm:cxn modelId="{FCC474D5-C30A-0D45-A002-E3D4CFDA71A4}" type="presParOf" srcId="{E3F879F3-DAE7-DF46-9CDA-32635253E837}" destId="{6187927A-4D82-7040-A656-EC58E1433C99}" srcOrd="0" destOrd="0" presId="urn:microsoft.com/office/officeart/2008/layout/HexagonCluster"/>
    <dgm:cxn modelId="{FB4DC570-C707-3545-8063-8ED4CEC48E59}" type="presParOf" srcId="{27A9E67A-5CDF-974C-8D8A-40F99DC089C2}" destId="{3A3D3076-158E-904A-9F6D-73E640E8A926}" srcOrd="12" destOrd="0" presId="urn:microsoft.com/office/officeart/2008/layout/HexagonCluster"/>
    <dgm:cxn modelId="{FD6C7F37-0083-3540-AF76-C86E54F51362}" type="presParOf" srcId="{3A3D3076-158E-904A-9F6D-73E640E8A926}" destId="{AA7A0E5A-4299-1946-A351-73777FF6078B}" srcOrd="0" destOrd="0" presId="urn:microsoft.com/office/officeart/2008/layout/HexagonCluster"/>
    <dgm:cxn modelId="{3628A2F5-3037-194C-B66E-1125A81E3758}" type="presParOf" srcId="{27A9E67A-5CDF-974C-8D8A-40F99DC089C2}" destId="{FC78F676-C070-EB4F-96FE-73A7B43C9450}" srcOrd="13" destOrd="0" presId="urn:microsoft.com/office/officeart/2008/layout/HexagonCluster"/>
    <dgm:cxn modelId="{9BDD694D-6340-4840-8987-2E8A4CE16931}" type="presParOf" srcId="{FC78F676-C070-EB4F-96FE-73A7B43C9450}" destId="{BB7981AB-2416-C74A-A60A-8B0B42DD6B51}" srcOrd="0" destOrd="0" presId="urn:microsoft.com/office/officeart/2008/layout/HexagonCluster"/>
    <dgm:cxn modelId="{1D1B3012-CCAD-2B45-9B5D-4EC46D746991}" type="presParOf" srcId="{27A9E67A-5CDF-974C-8D8A-40F99DC089C2}" destId="{F659914A-908A-D545-B68C-FD293601CB21}" srcOrd="14" destOrd="0" presId="urn:microsoft.com/office/officeart/2008/layout/HexagonCluster"/>
    <dgm:cxn modelId="{8C6D7E39-B95F-E04F-8E86-94831833FF02}" type="presParOf" srcId="{F659914A-908A-D545-B68C-FD293601CB21}" destId="{19478B4E-675B-6D4F-A0B7-E38BAC30EE31}" srcOrd="0" destOrd="0" presId="urn:microsoft.com/office/officeart/2008/layout/HexagonCluster"/>
    <dgm:cxn modelId="{80DAD34C-9FB7-7C4A-9E27-1E0CAA829FDF}" type="presParOf" srcId="{27A9E67A-5CDF-974C-8D8A-40F99DC089C2}" destId="{2E775E83-FE7E-0A4E-8DA4-75AF20EB69BD}" srcOrd="15" destOrd="0" presId="urn:microsoft.com/office/officeart/2008/layout/HexagonCluster"/>
    <dgm:cxn modelId="{63361AE7-0B70-1944-A110-72B710893863}" type="presParOf" srcId="{2E775E83-FE7E-0A4E-8DA4-75AF20EB69BD}" destId="{D1297A70-3E91-2240-A023-8827BD59EE86}" srcOrd="0" destOrd="0" presId="urn:microsoft.com/office/officeart/2008/layout/HexagonCluster"/>
    <dgm:cxn modelId="{6AD61E0A-AD5E-8948-A08A-0FE52CC71E00}" type="presParOf" srcId="{27A9E67A-5CDF-974C-8D8A-40F99DC089C2}" destId="{A5126DC3-34D4-3444-87CD-6E693FA52B1E}" srcOrd="16" destOrd="0" presId="urn:microsoft.com/office/officeart/2008/layout/HexagonCluster"/>
    <dgm:cxn modelId="{6128F31B-A746-654E-8DD1-06650F2D5993}" type="presParOf" srcId="{A5126DC3-34D4-3444-87CD-6E693FA52B1E}" destId="{39F26913-9D79-CE4E-9211-FA1C6FB9A85C}" srcOrd="0" destOrd="0" presId="urn:microsoft.com/office/officeart/2008/layout/HexagonCluster"/>
    <dgm:cxn modelId="{380FA4E4-7F13-4043-A15D-CDD3698BE65E}" type="presParOf" srcId="{27A9E67A-5CDF-974C-8D8A-40F99DC089C2}" destId="{C14D5C71-4C55-734C-A495-F069FA7F7087}" srcOrd="17" destOrd="0" presId="urn:microsoft.com/office/officeart/2008/layout/HexagonCluster"/>
    <dgm:cxn modelId="{9C0D292C-5344-604D-B8AA-86B16A247798}" type="presParOf" srcId="{C14D5C71-4C55-734C-A495-F069FA7F7087}" destId="{D3B1F47A-5AAB-8F43-A59B-32C096637B4D}" srcOrd="0" destOrd="0" presId="urn:microsoft.com/office/officeart/2008/layout/HexagonCluster"/>
    <dgm:cxn modelId="{DC4AD3C5-0006-514A-B0F3-7B61541EA5F2}" type="presParOf" srcId="{27A9E67A-5CDF-974C-8D8A-40F99DC089C2}" destId="{3C82089E-12CC-2D46-9CF7-834933A48929}" srcOrd="18" destOrd="0" presId="urn:microsoft.com/office/officeart/2008/layout/HexagonCluster"/>
    <dgm:cxn modelId="{37548850-CF5B-D242-89E4-41F1BC576002}" type="presParOf" srcId="{3C82089E-12CC-2D46-9CF7-834933A48929}" destId="{3F0F5953-E3C5-914D-AEB5-DC0028ED9892}" srcOrd="0" destOrd="0" presId="urn:microsoft.com/office/officeart/2008/layout/HexagonCluster"/>
    <dgm:cxn modelId="{A985B6C5-278D-C942-B93B-2BD2F0D7015D}" type="presParOf" srcId="{27A9E67A-5CDF-974C-8D8A-40F99DC089C2}" destId="{2674B7CF-1864-8E44-9979-D620007177F8}" srcOrd="19" destOrd="0" presId="urn:microsoft.com/office/officeart/2008/layout/HexagonCluster"/>
    <dgm:cxn modelId="{0088D8BC-7BF0-824F-866C-3B913B4BE16B}" type="presParOf" srcId="{2674B7CF-1864-8E44-9979-D620007177F8}" destId="{45E7D1E6-5F14-024D-99E9-AF573C7C043C}" srcOrd="0" destOrd="0" presId="urn:microsoft.com/office/officeart/2008/layout/HexagonCluster"/>
    <dgm:cxn modelId="{9DEC41BC-F016-0C40-9D79-BF4F0CA85197}" type="presParOf" srcId="{27A9E67A-5CDF-974C-8D8A-40F99DC089C2}" destId="{B1CDDEFA-BC0E-ED41-A495-CBB503C0BF8C}" srcOrd="20" destOrd="0" presId="urn:microsoft.com/office/officeart/2008/layout/HexagonCluster"/>
    <dgm:cxn modelId="{044C8CC3-5221-F74F-9C63-A30D4FE09C0B}" type="presParOf" srcId="{B1CDDEFA-BC0E-ED41-A495-CBB503C0BF8C}" destId="{345ED9D0-F123-2C4A-8ABB-5386C2CFE03D}" srcOrd="0" destOrd="0" presId="urn:microsoft.com/office/officeart/2008/layout/HexagonCluster"/>
    <dgm:cxn modelId="{13499E31-0E61-9043-853E-94B0B2AE0795}" type="presParOf" srcId="{27A9E67A-5CDF-974C-8D8A-40F99DC089C2}" destId="{FF922A2D-DFDF-CC4B-81C8-9E17931618CA}" srcOrd="21" destOrd="0" presId="urn:microsoft.com/office/officeart/2008/layout/HexagonCluster"/>
    <dgm:cxn modelId="{2100B0BE-B190-DF43-B8BE-099F4DEF3E32}" type="presParOf" srcId="{FF922A2D-DFDF-CC4B-81C8-9E17931618CA}" destId="{1314CEEA-22B6-B547-9AB1-556EFD29D5E4}" srcOrd="0" destOrd="0" presId="urn:microsoft.com/office/officeart/2008/layout/HexagonCluster"/>
    <dgm:cxn modelId="{AEFFE2AC-7A17-3342-9446-6E0F427B2039}" type="presParOf" srcId="{27A9E67A-5CDF-974C-8D8A-40F99DC089C2}" destId="{296BD7FC-D0BF-FE44-B22D-63FC469E6FFC}" srcOrd="22" destOrd="0" presId="urn:microsoft.com/office/officeart/2008/layout/HexagonCluster"/>
    <dgm:cxn modelId="{90797F3D-8A0D-1947-8CB0-C4D61BA99C2B}" type="presParOf" srcId="{296BD7FC-D0BF-FE44-B22D-63FC469E6FFC}" destId="{2669D29C-EC3D-6C40-B24D-AB602A452EC7}" srcOrd="0" destOrd="0" presId="urn:microsoft.com/office/officeart/2008/layout/HexagonCluster"/>
    <dgm:cxn modelId="{DC1C4EAB-3D89-5A4D-A738-9CC8A783493D}" type="presParOf" srcId="{27A9E67A-5CDF-974C-8D8A-40F99DC089C2}" destId="{717A4369-C187-504A-96D8-BBFD31A8AB20}" srcOrd="23" destOrd="0" presId="urn:microsoft.com/office/officeart/2008/layout/HexagonCluster"/>
    <dgm:cxn modelId="{850DFF92-9014-7B4B-99A0-DC12F5C971D1}" type="presParOf" srcId="{717A4369-C187-504A-96D8-BBFD31A8AB20}" destId="{20ECBEFA-BE9D-3F43-B2D6-EF94DD5A2BB7}" srcOrd="0" destOrd="0" presId="urn:microsoft.com/office/officeart/2008/layout/HexagonCluster"/>
    <dgm:cxn modelId="{F57AD9D8-93ED-1C41-A941-C9737317079D}" type="presParOf" srcId="{27A9E67A-5CDF-974C-8D8A-40F99DC089C2}" destId="{4B49BACA-F2B6-114E-8796-1B57ADF4262A}" srcOrd="24" destOrd="0" presId="urn:microsoft.com/office/officeart/2008/layout/HexagonCluster"/>
    <dgm:cxn modelId="{D8A298A4-61BE-5B4A-B219-A3ADE98B427B}" type="presParOf" srcId="{4B49BACA-F2B6-114E-8796-1B57ADF4262A}" destId="{2AA7EC67-6BE3-8443-855A-520262515C90}" srcOrd="0" destOrd="0" presId="urn:microsoft.com/office/officeart/2008/layout/HexagonCluster"/>
    <dgm:cxn modelId="{D62A2581-96E5-FB41-90D1-5FCEEA01D429}" type="presParOf" srcId="{27A9E67A-5CDF-974C-8D8A-40F99DC089C2}" destId="{FFDACBDF-53C6-BC40-B04A-7D5AF0A9869A}" srcOrd="25" destOrd="0" presId="urn:microsoft.com/office/officeart/2008/layout/HexagonCluster"/>
    <dgm:cxn modelId="{ABE974BD-676B-8C47-A8BF-39843A482586}" type="presParOf" srcId="{FFDACBDF-53C6-BC40-B04A-7D5AF0A9869A}" destId="{21FE6202-39B3-364C-A82F-929A13502C18}" srcOrd="0" destOrd="0" presId="urn:microsoft.com/office/officeart/2008/layout/HexagonCluster"/>
    <dgm:cxn modelId="{B433F4F4-53C4-C149-9886-B173FF6F076A}" type="presParOf" srcId="{27A9E67A-5CDF-974C-8D8A-40F99DC089C2}" destId="{89E683D8-30EA-B346-967E-09997733882B}" srcOrd="26" destOrd="0" presId="urn:microsoft.com/office/officeart/2008/layout/HexagonCluster"/>
    <dgm:cxn modelId="{53F7E222-2D66-034E-89E5-EC0CB6FE998E}" type="presParOf" srcId="{89E683D8-30EA-B346-967E-09997733882B}" destId="{52A4C9E1-CBA3-4C47-8190-34EF62AAA1C5}" srcOrd="0" destOrd="0" presId="urn:microsoft.com/office/officeart/2008/layout/HexagonCluster"/>
    <dgm:cxn modelId="{12A96F08-5A0F-CF45-B7DE-1C5841CE0ADB}" type="presParOf" srcId="{27A9E67A-5CDF-974C-8D8A-40F99DC089C2}" destId="{312F9328-981A-744B-A8AB-DFD28D9E1D37}" srcOrd="27" destOrd="0" presId="urn:microsoft.com/office/officeart/2008/layout/HexagonCluster"/>
    <dgm:cxn modelId="{B267E5C6-B07F-B545-BB51-A63D63757133}" type="presParOf" srcId="{312F9328-981A-744B-A8AB-DFD28D9E1D37}" destId="{4FA6D158-A2C1-F34B-AED5-F7329C3C4912}"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49AB9-D1CA-EB4A-9E46-32603388E141}">
      <dsp:nvSpPr>
        <dsp:cNvPr id="0" name=""/>
        <dsp:cNvSpPr/>
      </dsp:nvSpPr>
      <dsp:spPr>
        <a:xfrm>
          <a:off x="1433476" y="2548996"/>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Gut Health</a:t>
          </a:r>
        </a:p>
      </dsp:txBody>
      <dsp:txXfrm>
        <a:off x="1691486" y="2770542"/>
        <a:ext cx="1149745" cy="987258"/>
      </dsp:txXfrm>
    </dsp:sp>
    <dsp:sp modelId="{458D406D-7406-A449-B34B-F113C7D7544F}">
      <dsp:nvSpPr>
        <dsp:cNvPr id="0" name=""/>
        <dsp:cNvSpPr/>
      </dsp:nvSpPr>
      <dsp:spPr>
        <a:xfrm>
          <a:off x="1473221" y="3188421"/>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7FD51C-C7C7-8B4B-B328-051DD11FA63D}">
      <dsp:nvSpPr>
        <dsp:cNvPr id="0" name=""/>
        <dsp:cNvSpPr/>
      </dsp:nvSpPr>
      <dsp:spPr>
        <a:xfrm>
          <a:off x="0" y="1758071"/>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F3DDDA-0AAC-9F4B-AD8B-0D991CED4AF4}">
      <dsp:nvSpPr>
        <dsp:cNvPr id="0" name=""/>
        <dsp:cNvSpPr/>
      </dsp:nvSpPr>
      <dsp:spPr>
        <a:xfrm>
          <a:off x="1141128" y="2998642"/>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CAC4A7-5387-E745-8B55-6F5E7DDA903D}">
      <dsp:nvSpPr>
        <dsp:cNvPr id="0" name=""/>
        <dsp:cNvSpPr/>
      </dsp:nvSpPr>
      <dsp:spPr>
        <a:xfrm>
          <a:off x="2866952" y="1753758"/>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Snacks</a:t>
          </a:r>
        </a:p>
      </dsp:txBody>
      <dsp:txXfrm>
        <a:off x="3124962" y="1975304"/>
        <a:ext cx="1149745" cy="987258"/>
      </dsp:txXfrm>
    </dsp:sp>
    <dsp:sp modelId="{78AA5E87-F508-E347-8717-0CF185ACECF4}">
      <dsp:nvSpPr>
        <dsp:cNvPr id="0" name=""/>
        <dsp:cNvSpPr/>
      </dsp:nvSpPr>
      <dsp:spPr>
        <a:xfrm>
          <a:off x="4013380" y="299109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587B1E-D526-CA4C-ADE4-B44B84BE1D47}">
      <dsp:nvSpPr>
        <dsp:cNvPr id="0" name=""/>
        <dsp:cNvSpPr/>
      </dsp:nvSpPr>
      <dsp:spPr>
        <a:xfrm>
          <a:off x="4299546" y="2545761"/>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1D6EF6-C55F-D843-B321-58CC5FE14990}">
      <dsp:nvSpPr>
        <dsp:cNvPr id="0" name=""/>
        <dsp:cNvSpPr/>
      </dsp:nvSpPr>
      <dsp:spPr>
        <a:xfrm>
          <a:off x="4340174" y="3182491"/>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FBFCCD-E561-9842-8266-F57FC816D69E}">
      <dsp:nvSpPr>
        <dsp:cNvPr id="0" name=""/>
        <dsp:cNvSpPr/>
      </dsp:nvSpPr>
      <dsp:spPr>
        <a:xfrm>
          <a:off x="1433476" y="967685"/>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Synbiotics</a:t>
          </a:r>
        </a:p>
      </dsp:txBody>
      <dsp:txXfrm>
        <a:off x="1691486" y="1189231"/>
        <a:ext cx="1149745" cy="987258"/>
      </dsp:txXfrm>
    </dsp:sp>
    <dsp:sp modelId="{27C06A0F-90AB-D442-9F49-601A8B6D72A5}">
      <dsp:nvSpPr>
        <dsp:cNvPr id="0" name=""/>
        <dsp:cNvSpPr/>
      </dsp:nvSpPr>
      <dsp:spPr>
        <a:xfrm>
          <a:off x="2567539" y="987095"/>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C9CDDE-162E-3B4F-BE58-CD42EA5DC53C}">
      <dsp:nvSpPr>
        <dsp:cNvPr id="0" name=""/>
        <dsp:cNvSpPr/>
      </dsp:nvSpPr>
      <dsp:spPr>
        <a:xfrm>
          <a:off x="2866952" y="172447"/>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87927A-4D82-7040-A656-EC58E1433C99}">
      <dsp:nvSpPr>
        <dsp:cNvPr id="0" name=""/>
        <dsp:cNvSpPr/>
      </dsp:nvSpPr>
      <dsp:spPr>
        <a:xfrm>
          <a:off x="2913763" y="805942"/>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7A0E5A-4299-1946-A351-73777FF6078B}">
      <dsp:nvSpPr>
        <dsp:cNvPr id="0" name=""/>
        <dsp:cNvSpPr/>
      </dsp:nvSpPr>
      <dsp:spPr>
        <a:xfrm>
          <a:off x="4299546" y="964451"/>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Skincare</a:t>
          </a:r>
        </a:p>
      </dsp:txBody>
      <dsp:txXfrm>
        <a:off x="4557556" y="1185997"/>
        <a:ext cx="1149745" cy="987258"/>
      </dsp:txXfrm>
    </dsp:sp>
    <dsp:sp modelId="{BB7981AB-2416-C74A-A60A-8B0B42DD6B51}">
      <dsp:nvSpPr>
        <dsp:cNvPr id="0" name=""/>
        <dsp:cNvSpPr/>
      </dsp:nvSpPr>
      <dsp:spPr>
        <a:xfrm>
          <a:off x="5740971" y="159848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478B4E-675B-6D4F-A0B7-E38BAC30EE31}">
      <dsp:nvSpPr>
        <dsp:cNvPr id="0" name=""/>
        <dsp:cNvSpPr/>
      </dsp:nvSpPr>
      <dsp:spPr>
        <a:xfrm>
          <a:off x="5718746" y="1768854"/>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297A70-3E91-2240-A023-8827BD59EE86}">
      <dsp:nvSpPr>
        <dsp:cNvPr id="0" name=""/>
        <dsp:cNvSpPr/>
      </dsp:nvSpPr>
      <dsp:spPr>
        <a:xfrm>
          <a:off x="6058049" y="179419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F26913-9D79-CE4E-9211-FA1C6FB9A85C}">
      <dsp:nvSpPr>
        <dsp:cNvPr id="0" name=""/>
        <dsp:cNvSpPr/>
      </dsp:nvSpPr>
      <dsp:spPr>
        <a:xfrm>
          <a:off x="5733022" y="187543"/>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Pet Food</a:t>
          </a:r>
        </a:p>
      </dsp:txBody>
      <dsp:txXfrm>
        <a:off x="5991032" y="409089"/>
        <a:ext cx="1149745" cy="987258"/>
      </dsp:txXfrm>
    </dsp:sp>
    <dsp:sp modelId="{D3B1F47A-5AAB-8F43-A59B-32C096637B4D}">
      <dsp:nvSpPr>
        <dsp:cNvPr id="0" name=""/>
        <dsp:cNvSpPr/>
      </dsp:nvSpPr>
      <dsp:spPr>
        <a:xfrm>
          <a:off x="7174448" y="828586"/>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0F5953-E3C5-914D-AEB5-DC0028ED9892}">
      <dsp:nvSpPr>
        <dsp:cNvPr id="0" name=""/>
        <dsp:cNvSpPr/>
      </dsp:nvSpPr>
      <dsp:spPr>
        <a:xfrm>
          <a:off x="7166499" y="985477"/>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E7D1E6-5F14-024D-99E9-AF573C7C043C}">
      <dsp:nvSpPr>
        <dsp:cNvPr id="0" name=""/>
        <dsp:cNvSpPr/>
      </dsp:nvSpPr>
      <dsp:spPr>
        <a:xfrm>
          <a:off x="7498592" y="1017287"/>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5ED9D0-F123-2C4A-8ABB-5386C2CFE03D}">
      <dsp:nvSpPr>
        <dsp:cNvPr id="0" name=""/>
        <dsp:cNvSpPr/>
      </dsp:nvSpPr>
      <dsp:spPr>
        <a:xfrm>
          <a:off x="7166499" y="2564092"/>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Microbiome</a:t>
          </a:r>
        </a:p>
      </dsp:txBody>
      <dsp:txXfrm>
        <a:off x="7424509" y="2785638"/>
        <a:ext cx="1149745" cy="987258"/>
      </dsp:txXfrm>
    </dsp:sp>
    <dsp:sp modelId="{1314CEEA-22B6-B547-9AB1-556EFD29D5E4}">
      <dsp:nvSpPr>
        <dsp:cNvPr id="0" name=""/>
        <dsp:cNvSpPr/>
      </dsp:nvSpPr>
      <dsp:spPr>
        <a:xfrm>
          <a:off x="7496825" y="381706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69D29C-EC3D-6C40-B24D-AB602A452EC7}">
      <dsp:nvSpPr>
        <dsp:cNvPr id="0" name=""/>
        <dsp:cNvSpPr/>
      </dsp:nvSpPr>
      <dsp:spPr>
        <a:xfrm>
          <a:off x="5733022" y="3347469"/>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ECBEFA-BE9D-3F43-B2D6-EF94DD5A2BB7}">
      <dsp:nvSpPr>
        <dsp:cNvPr id="0" name=""/>
        <dsp:cNvSpPr/>
      </dsp:nvSpPr>
      <dsp:spPr>
        <a:xfrm>
          <a:off x="7187696" y="3975033"/>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7EC67-6BE3-8443-855A-520262515C90}">
      <dsp:nvSpPr>
        <dsp:cNvPr id="0" name=""/>
        <dsp:cNvSpPr/>
      </dsp:nvSpPr>
      <dsp:spPr>
        <a:xfrm>
          <a:off x="2865186" y="3338303"/>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Anxiety</a:t>
          </a:r>
        </a:p>
      </dsp:txBody>
      <dsp:txXfrm>
        <a:off x="3123196" y="3559849"/>
        <a:ext cx="1149745" cy="987258"/>
      </dsp:txXfrm>
    </dsp:sp>
    <dsp:sp modelId="{21FE6202-39B3-364C-A82F-929A13502C18}">
      <dsp:nvSpPr>
        <dsp:cNvPr id="0" name=""/>
        <dsp:cNvSpPr/>
      </dsp:nvSpPr>
      <dsp:spPr>
        <a:xfrm>
          <a:off x="2912880" y="3972337"/>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A4C9E1-CBA3-4C47-8190-34EF62AAA1C5}">
      <dsp:nvSpPr>
        <dsp:cNvPr id="0" name=""/>
        <dsp:cNvSpPr/>
      </dsp:nvSpPr>
      <dsp:spPr>
        <a:xfrm>
          <a:off x="1432593" y="4133541"/>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A6D158-A2C1-F34B-AED5-F7329C3C4912}">
      <dsp:nvSpPr>
        <dsp:cNvPr id="0" name=""/>
        <dsp:cNvSpPr/>
      </dsp:nvSpPr>
      <dsp:spPr>
        <a:xfrm>
          <a:off x="2565772" y="4153490"/>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398AC5-F87A-4F6F-8042-0D84174CDDE4}" type="datetimeFigureOut">
              <a:rPr lang="en-US" smtClean="0"/>
              <a:t>2/10/23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0776B-2733-4171-9813-489C972CF6D3}" type="slidenum">
              <a:rPr lang="en-US" smtClean="0"/>
              <a:t>‹#›</a:t>
            </a:fld>
            <a:endParaRPr lang="en-US"/>
          </a:p>
        </p:txBody>
      </p:sp>
    </p:spTree>
    <p:extLst>
      <p:ext uri="{BB962C8B-B14F-4D97-AF65-F5344CB8AC3E}">
        <p14:creationId xmlns:p14="http://schemas.microsoft.com/office/powerpoint/2010/main" val="2876645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0FB84-D158-4846-A447-FF19330F62ED}" type="datetimeFigureOut">
              <a:rPr lang="en-US" smtClean="0"/>
              <a:t>2/10/23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A85F4-D1C0-4D5D-A99E-80ECF0E2412C}" type="slidenum">
              <a:rPr lang="en-US" smtClean="0"/>
              <a:t>‹#›</a:t>
            </a:fld>
            <a:endParaRPr lang="en-US"/>
          </a:p>
        </p:txBody>
      </p:sp>
    </p:spTree>
    <p:extLst>
      <p:ext uri="{BB962C8B-B14F-4D97-AF65-F5344CB8AC3E}">
        <p14:creationId xmlns:p14="http://schemas.microsoft.com/office/powerpoint/2010/main" val="277131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A85F4-D1C0-4D5D-A99E-80ECF0E2412C}" type="slidenum">
              <a:rPr lang="en-US" smtClean="0"/>
              <a:t>1</a:t>
            </a:fld>
            <a:endParaRPr lang="en-US"/>
          </a:p>
        </p:txBody>
      </p:sp>
    </p:spTree>
    <p:extLst>
      <p:ext uri="{BB962C8B-B14F-4D97-AF65-F5344CB8AC3E}">
        <p14:creationId xmlns:p14="http://schemas.microsoft.com/office/powerpoint/2010/main" val="1360057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70715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857750" y="2952750"/>
            <a:ext cx="2476500" cy="2476500"/>
          </a:xfrm>
          <a:custGeom>
            <a:avLst/>
            <a:gdLst>
              <a:gd name="connsiteX0" fmla="*/ 0 w 2476500"/>
              <a:gd name="connsiteY0" fmla="*/ 0 h 2476500"/>
              <a:gd name="connsiteX1" fmla="*/ 247650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0"/>
                </a:moveTo>
                <a:lnTo>
                  <a:pt x="2476500" y="0"/>
                </a:lnTo>
                <a:lnTo>
                  <a:pt x="2476500" y="2476500"/>
                </a:lnTo>
                <a:lnTo>
                  <a:pt x="0" y="24765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450620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872838"/>
            <a:ext cx="1482436" cy="5112327"/>
          </a:xfrm>
          <a:custGeom>
            <a:avLst/>
            <a:gdLst>
              <a:gd name="connsiteX0" fmla="*/ 0 w 1482436"/>
              <a:gd name="connsiteY0" fmla="*/ 0 h 5112327"/>
              <a:gd name="connsiteX1" fmla="*/ 1482436 w 1482436"/>
              <a:gd name="connsiteY1" fmla="*/ 0 h 5112327"/>
              <a:gd name="connsiteX2" fmla="*/ 1482436 w 1482436"/>
              <a:gd name="connsiteY2" fmla="*/ 5112327 h 5112327"/>
              <a:gd name="connsiteX3" fmla="*/ 0 w 1482436"/>
              <a:gd name="connsiteY3" fmla="*/ 5112327 h 5112327"/>
            </a:gdLst>
            <a:ahLst/>
            <a:cxnLst>
              <a:cxn ang="0">
                <a:pos x="connsiteX0" y="connsiteY0"/>
              </a:cxn>
              <a:cxn ang="0">
                <a:pos x="connsiteX1" y="connsiteY1"/>
              </a:cxn>
              <a:cxn ang="0">
                <a:pos x="connsiteX2" y="connsiteY2"/>
              </a:cxn>
              <a:cxn ang="0">
                <a:pos x="connsiteX3" y="connsiteY3"/>
              </a:cxn>
            </a:cxnLst>
            <a:rect l="l" t="t" r="r" b="b"/>
            <a:pathLst>
              <a:path w="1482436" h="5112327">
                <a:moveTo>
                  <a:pt x="0" y="0"/>
                </a:moveTo>
                <a:lnTo>
                  <a:pt x="1482436" y="0"/>
                </a:lnTo>
                <a:lnTo>
                  <a:pt x="1482436" y="5112327"/>
                </a:lnTo>
                <a:lnTo>
                  <a:pt x="0" y="511232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211252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58972" y="3304855"/>
            <a:ext cx="6633029" cy="2762116"/>
          </a:xfrm>
          <a:custGeom>
            <a:avLst/>
            <a:gdLst>
              <a:gd name="connsiteX0" fmla="*/ 0 w 6633029"/>
              <a:gd name="connsiteY0" fmla="*/ 0 h 2762116"/>
              <a:gd name="connsiteX1" fmla="*/ 6633029 w 6633029"/>
              <a:gd name="connsiteY1" fmla="*/ 0 h 2762116"/>
              <a:gd name="connsiteX2" fmla="*/ 6633029 w 6633029"/>
              <a:gd name="connsiteY2" fmla="*/ 2762116 h 2762116"/>
              <a:gd name="connsiteX3" fmla="*/ 0 w 6633029"/>
              <a:gd name="connsiteY3" fmla="*/ 2762116 h 2762116"/>
            </a:gdLst>
            <a:ahLst/>
            <a:cxnLst>
              <a:cxn ang="0">
                <a:pos x="connsiteX0" y="connsiteY0"/>
              </a:cxn>
              <a:cxn ang="0">
                <a:pos x="connsiteX1" y="connsiteY1"/>
              </a:cxn>
              <a:cxn ang="0">
                <a:pos x="connsiteX2" y="connsiteY2"/>
              </a:cxn>
              <a:cxn ang="0">
                <a:pos x="connsiteX3" y="connsiteY3"/>
              </a:cxn>
            </a:cxnLst>
            <a:rect l="l" t="t" r="r" b="b"/>
            <a:pathLst>
              <a:path w="6633029" h="2762116">
                <a:moveTo>
                  <a:pt x="0" y="0"/>
                </a:moveTo>
                <a:lnTo>
                  <a:pt x="6633029" y="0"/>
                </a:lnTo>
                <a:lnTo>
                  <a:pt x="6633029" y="2762116"/>
                </a:lnTo>
                <a:lnTo>
                  <a:pt x="0" y="276211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8739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918029"/>
            <a:ext cx="5950857" cy="5021942"/>
          </a:xfrm>
          <a:custGeom>
            <a:avLst/>
            <a:gdLst>
              <a:gd name="connsiteX0" fmla="*/ 0 w 2554514"/>
              <a:gd name="connsiteY0" fmla="*/ 0 h 5021942"/>
              <a:gd name="connsiteX1" fmla="*/ 2554514 w 2554514"/>
              <a:gd name="connsiteY1" fmla="*/ 0 h 5021942"/>
              <a:gd name="connsiteX2" fmla="*/ 2554514 w 2554514"/>
              <a:gd name="connsiteY2" fmla="*/ 5021942 h 5021942"/>
              <a:gd name="connsiteX3" fmla="*/ 0 w 2554514"/>
              <a:gd name="connsiteY3" fmla="*/ 5021942 h 5021942"/>
            </a:gdLst>
            <a:ahLst/>
            <a:cxnLst>
              <a:cxn ang="0">
                <a:pos x="connsiteX0" y="connsiteY0"/>
              </a:cxn>
              <a:cxn ang="0">
                <a:pos x="connsiteX1" y="connsiteY1"/>
              </a:cxn>
              <a:cxn ang="0">
                <a:pos x="connsiteX2" y="connsiteY2"/>
              </a:cxn>
              <a:cxn ang="0">
                <a:pos x="connsiteX3" y="connsiteY3"/>
              </a:cxn>
            </a:cxnLst>
            <a:rect l="l" t="t" r="r" b="b"/>
            <a:pathLst>
              <a:path w="2554514" h="5021942">
                <a:moveTo>
                  <a:pt x="0" y="0"/>
                </a:moveTo>
                <a:lnTo>
                  <a:pt x="2554514" y="0"/>
                </a:lnTo>
                <a:lnTo>
                  <a:pt x="2554514" y="5021942"/>
                </a:lnTo>
                <a:lnTo>
                  <a:pt x="0" y="502194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79379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5370286" y="3875314"/>
            <a:ext cx="4499428"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2685143"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0" y="870858"/>
            <a:ext cx="4020456" cy="2873829"/>
          </a:xfrm>
          <a:custGeom>
            <a:avLst/>
            <a:gdLst>
              <a:gd name="connsiteX0" fmla="*/ 0 w 4020456"/>
              <a:gd name="connsiteY0" fmla="*/ 0 h 2873829"/>
              <a:gd name="connsiteX1" fmla="*/ 4020456 w 4020456"/>
              <a:gd name="connsiteY1" fmla="*/ 0 h 2873829"/>
              <a:gd name="connsiteX2" fmla="*/ 4020456 w 4020456"/>
              <a:gd name="connsiteY2" fmla="*/ 2873829 h 2873829"/>
              <a:gd name="connsiteX3" fmla="*/ 0 w 4020456"/>
              <a:gd name="connsiteY3" fmla="*/ 2873829 h 2873829"/>
            </a:gdLst>
            <a:ahLst/>
            <a:cxnLst>
              <a:cxn ang="0">
                <a:pos x="connsiteX0" y="connsiteY0"/>
              </a:cxn>
              <a:cxn ang="0">
                <a:pos x="connsiteX1" y="connsiteY1"/>
              </a:cxn>
              <a:cxn ang="0">
                <a:pos x="connsiteX2" y="connsiteY2"/>
              </a:cxn>
              <a:cxn ang="0">
                <a:pos x="connsiteX3" y="connsiteY3"/>
              </a:cxn>
            </a:cxnLst>
            <a:rect l="l" t="t" r="r" b="b"/>
            <a:pathLst>
              <a:path w="4020456" h="2873829">
                <a:moveTo>
                  <a:pt x="0" y="0"/>
                </a:moveTo>
                <a:lnTo>
                  <a:pt x="4020456" y="0"/>
                </a:lnTo>
                <a:lnTo>
                  <a:pt x="4020456" y="2873829"/>
                </a:lnTo>
                <a:lnTo>
                  <a:pt x="0" y="287382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626164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522515"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9" name="Picture Placeholder 8"/>
          <p:cNvSpPr>
            <a:spLocks noGrp="1"/>
          </p:cNvSpPr>
          <p:nvPr>
            <p:ph type="pic" sz="quarter" idx="11"/>
          </p:nvPr>
        </p:nvSpPr>
        <p:spPr>
          <a:xfrm>
            <a:off x="4296229"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7" name="Picture Placeholder 6"/>
          <p:cNvSpPr>
            <a:spLocks noGrp="1"/>
          </p:cNvSpPr>
          <p:nvPr>
            <p:ph type="pic" sz="quarter" idx="10"/>
          </p:nvPr>
        </p:nvSpPr>
        <p:spPr>
          <a:xfrm>
            <a:off x="8069944" y="635000"/>
            <a:ext cx="4122057" cy="5588000"/>
          </a:xfrm>
          <a:custGeom>
            <a:avLst/>
            <a:gdLst>
              <a:gd name="connsiteX0" fmla="*/ 0 w 4122057"/>
              <a:gd name="connsiteY0" fmla="*/ 0 h 5588000"/>
              <a:gd name="connsiteX1" fmla="*/ 4122057 w 4122057"/>
              <a:gd name="connsiteY1" fmla="*/ 0 h 5588000"/>
              <a:gd name="connsiteX2" fmla="*/ 4122057 w 4122057"/>
              <a:gd name="connsiteY2" fmla="*/ 5588000 h 5588000"/>
              <a:gd name="connsiteX3" fmla="*/ 0 w 4122057"/>
              <a:gd name="connsiteY3" fmla="*/ 5588000 h 5588000"/>
            </a:gdLst>
            <a:ahLst/>
            <a:cxnLst>
              <a:cxn ang="0">
                <a:pos x="connsiteX0" y="connsiteY0"/>
              </a:cxn>
              <a:cxn ang="0">
                <a:pos x="connsiteX1" y="connsiteY1"/>
              </a:cxn>
              <a:cxn ang="0">
                <a:pos x="connsiteX2" y="connsiteY2"/>
              </a:cxn>
              <a:cxn ang="0">
                <a:pos x="connsiteX3" y="connsiteY3"/>
              </a:cxn>
            </a:cxnLst>
            <a:rect l="l" t="t" r="r" b="b"/>
            <a:pathLst>
              <a:path w="4122057" h="5588000">
                <a:moveTo>
                  <a:pt x="0" y="0"/>
                </a:moveTo>
                <a:lnTo>
                  <a:pt x="4122057" y="0"/>
                </a:lnTo>
                <a:lnTo>
                  <a:pt x="4122057" y="5588000"/>
                </a:lnTo>
                <a:lnTo>
                  <a:pt x="0" y="55880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83826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1" y="3458029"/>
            <a:ext cx="4296229" cy="2728686"/>
          </a:xfrm>
          <a:custGeom>
            <a:avLst/>
            <a:gdLst>
              <a:gd name="connsiteX0" fmla="*/ 0 w 4296229"/>
              <a:gd name="connsiteY0" fmla="*/ 0 h 2728686"/>
              <a:gd name="connsiteX1" fmla="*/ 4296229 w 4296229"/>
              <a:gd name="connsiteY1" fmla="*/ 0 h 2728686"/>
              <a:gd name="connsiteX2" fmla="*/ 4296229 w 4296229"/>
              <a:gd name="connsiteY2" fmla="*/ 2728686 h 2728686"/>
              <a:gd name="connsiteX3" fmla="*/ 0 w 4296229"/>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4296229" h="2728686">
                <a:moveTo>
                  <a:pt x="0" y="0"/>
                </a:moveTo>
                <a:lnTo>
                  <a:pt x="4296229" y="0"/>
                </a:lnTo>
                <a:lnTo>
                  <a:pt x="4296229"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6328229"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3164115"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1"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2079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6296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
        <p:nvSpPr>
          <p:cNvPr id="6" name="Picture Placeholder 5"/>
          <p:cNvSpPr>
            <a:spLocks noGrp="1"/>
          </p:cNvSpPr>
          <p:nvPr>
            <p:ph type="pic" sz="quarter" idx="10"/>
          </p:nvPr>
        </p:nvSpPr>
        <p:spPr>
          <a:xfrm>
            <a:off x="49339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727337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969645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708660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260985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38112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400552" y="1903866"/>
            <a:ext cx="3390899" cy="3007406"/>
          </a:xfrm>
          <a:custGeom>
            <a:avLst/>
            <a:gdLst>
              <a:gd name="connsiteX0" fmla="*/ 0 w 3390899"/>
              <a:gd name="connsiteY0" fmla="*/ 0 h 3007406"/>
              <a:gd name="connsiteX1" fmla="*/ 3390899 w 3390899"/>
              <a:gd name="connsiteY1" fmla="*/ 0 h 3007406"/>
              <a:gd name="connsiteX2" fmla="*/ 3390899 w 3390899"/>
              <a:gd name="connsiteY2" fmla="*/ 3007406 h 3007406"/>
              <a:gd name="connsiteX3" fmla="*/ 0 w 3390899"/>
              <a:gd name="connsiteY3" fmla="*/ 3007406 h 3007406"/>
            </a:gdLst>
            <a:ahLst/>
            <a:cxnLst>
              <a:cxn ang="0">
                <a:pos x="connsiteX0" y="connsiteY0"/>
              </a:cxn>
              <a:cxn ang="0">
                <a:pos x="connsiteX1" y="connsiteY1"/>
              </a:cxn>
              <a:cxn ang="0">
                <a:pos x="connsiteX2" y="connsiteY2"/>
              </a:cxn>
              <a:cxn ang="0">
                <a:pos x="connsiteX3" y="connsiteY3"/>
              </a:cxn>
            </a:cxnLst>
            <a:rect l="l" t="t" r="r" b="b"/>
            <a:pathLst>
              <a:path w="3390899" h="3007406">
                <a:moveTo>
                  <a:pt x="0" y="0"/>
                </a:moveTo>
                <a:lnTo>
                  <a:pt x="3390899" y="0"/>
                </a:lnTo>
                <a:lnTo>
                  <a:pt x="3390899" y="3007406"/>
                </a:lnTo>
                <a:lnTo>
                  <a:pt x="0" y="300740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91828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251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77522" y="1553478"/>
            <a:ext cx="5361243" cy="3366909"/>
          </a:xfrm>
          <a:custGeom>
            <a:avLst/>
            <a:gdLst>
              <a:gd name="connsiteX0" fmla="*/ 0 w 5361243"/>
              <a:gd name="connsiteY0" fmla="*/ 0 h 3366909"/>
              <a:gd name="connsiteX1" fmla="*/ 5361243 w 5361243"/>
              <a:gd name="connsiteY1" fmla="*/ 0 h 3366909"/>
              <a:gd name="connsiteX2" fmla="*/ 5361243 w 5361243"/>
              <a:gd name="connsiteY2" fmla="*/ 3366909 h 3366909"/>
              <a:gd name="connsiteX3" fmla="*/ 0 w 5361243"/>
              <a:gd name="connsiteY3" fmla="*/ 3366909 h 3366909"/>
            </a:gdLst>
            <a:ahLst/>
            <a:cxnLst>
              <a:cxn ang="0">
                <a:pos x="connsiteX0" y="connsiteY0"/>
              </a:cxn>
              <a:cxn ang="0">
                <a:pos x="connsiteX1" y="connsiteY1"/>
              </a:cxn>
              <a:cxn ang="0">
                <a:pos x="connsiteX2" y="connsiteY2"/>
              </a:cxn>
              <a:cxn ang="0">
                <a:pos x="connsiteX3" y="connsiteY3"/>
              </a:cxn>
            </a:cxnLst>
            <a:rect l="l" t="t" r="r" b="b"/>
            <a:pathLst>
              <a:path w="5361243" h="3366909">
                <a:moveTo>
                  <a:pt x="0" y="0"/>
                </a:moveTo>
                <a:lnTo>
                  <a:pt x="5361243" y="0"/>
                </a:lnTo>
                <a:lnTo>
                  <a:pt x="5361243" y="3366909"/>
                </a:lnTo>
                <a:lnTo>
                  <a:pt x="0" y="336690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779605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3403" y="1793263"/>
            <a:ext cx="4355085" cy="3267052"/>
          </a:xfrm>
          <a:custGeom>
            <a:avLst/>
            <a:gdLst>
              <a:gd name="connsiteX0" fmla="*/ 0 w 4355085"/>
              <a:gd name="connsiteY0" fmla="*/ 0 h 3267052"/>
              <a:gd name="connsiteX1" fmla="*/ 4355085 w 4355085"/>
              <a:gd name="connsiteY1" fmla="*/ 0 h 3267052"/>
              <a:gd name="connsiteX2" fmla="*/ 4355085 w 4355085"/>
              <a:gd name="connsiteY2" fmla="*/ 3267052 h 3267052"/>
              <a:gd name="connsiteX3" fmla="*/ 0 w 4355085"/>
              <a:gd name="connsiteY3" fmla="*/ 3267052 h 3267052"/>
            </a:gdLst>
            <a:ahLst/>
            <a:cxnLst>
              <a:cxn ang="0">
                <a:pos x="connsiteX0" y="connsiteY0"/>
              </a:cxn>
              <a:cxn ang="0">
                <a:pos x="connsiteX1" y="connsiteY1"/>
              </a:cxn>
              <a:cxn ang="0">
                <a:pos x="connsiteX2" y="connsiteY2"/>
              </a:cxn>
              <a:cxn ang="0">
                <a:pos x="connsiteX3" y="connsiteY3"/>
              </a:cxn>
            </a:cxnLst>
            <a:rect l="l" t="t" r="r" b="b"/>
            <a:pathLst>
              <a:path w="4355085" h="3267052">
                <a:moveTo>
                  <a:pt x="0" y="0"/>
                </a:moveTo>
                <a:lnTo>
                  <a:pt x="4355085" y="0"/>
                </a:lnTo>
                <a:lnTo>
                  <a:pt x="4355085" y="3267052"/>
                </a:lnTo>
                <a:lnTo>
                  <a:pt x="0" y="326705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327038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33501"/>
            <a:ext cx="12192000" cy="2917657"/>
          </a:xfrm>
          <a:custGeom>
            <a:avLst/>
            <a:gdLst>
              <a:gd name="connsiteX0" fmla="*/ 0 w 12192000"/>
              <a:gd name="connsiteY0" fmla="*/ 0 h 2917657"/>
              <a:gd name="connsiteX1" fmla="*/ 12192000 w 12192000"/>
              <a:gd name="connsiteY1" fmla="*/ 0 h 2917657"/>
              <a:gd name="connsiteX2" fmla="*/ 12192000 w 12192000"/>
              <a:gd name="connsiteY2" fmla="*/ 2917657 h 2917657"/>
              <a:gd name="connsiteX3" fmla="*/ 0 w 12192000"/>
              <a:gd name="connsiteY3" fmla="*/ 2917657 h 2917657"/>
            </a:gdLst>
            <a:ahLst/>
            <a:cxnLst>
              <a:cxn ang="0">
                <a:pos x="connsiteX0" y="connsiteY0"/>
              </a:cxn>
              <a:cxn ang="0">
                <a:pos x="connsiteX1" y="connsiteY1"/>
              </a:cxn>
              <a:cxn ang="0">
                <a:pos x="connsiteX2" y="connsiteY2"/>
              </a:cxn>
              <a:cxn ang="0">
                <a:pos x="connsiteX3" y="connsiteY3"/>
              </a:cxn>
            </a:cxnLst>
            <a:rect l="l" t="t" r="r" b="b"/>
            <a:pathLst>
              <a:path w="12192000" h="2917657">
                <a:moveTo>
                  <a:pt x="0" y="0"/>
                </a:moveTo>
                <a:lnTo>
                  <a:pt x="12192000" y="0"/>
                </a:lnTo>
                <a:lnTo>
                  <a:pt x="12192000" y="2917657"/>
                </a:lnTo>
                <a:lnTo>
                  <a:pt x="0" y="291765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8446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82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46372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55314"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60975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921829" y="943428"/>
            <a:ext cx="6270171" cy="3321732"/>
          </a:xfrm>
          <a:custGeom>
            <a:avLst/>
            <a:gdLst>
              <a:gd name="connsiteX0" fmla="*/ 0 w 6270171"/>
              <a:gd name="connsiteY0" fmla="*/ 0 h 3321732"/>
              <a:gd name="connsiteX1" fmla="*/ 6270171 w 6270171"/>
              <a:gd name="connsiteY1" fmla="*/ 0 h 3321732"/>
              <a:gd name="connsiteX2" fmla="*/ 6270171 w 6270171"/>
              <a:gd name="connsiteY2" fmla="*/ 3321732 h 3321732"/>
              <a:gd name="connsiteX3" fmla="*/ 0 w 6270171"/>
              <a:gd name="connsiteY3" fmla="*/ 3321732 h 3321732"/>
            </a:gdLst>
            <a:ahLst/>
            <a:cxnLst>
              <a:cxn ang="0">
                <a:pos x="connsiteX0" y="connsiteY0"/>
              </a:cxn>
              <a:cxn ang="0">
                <a:pos x="connsiteX1" y="connsiteY1"/>
              </a:cxn>
              <a:cxn ang="0">
                <a:pos x="connsiteX2" y="connsiteY2"/>
              </a:cxn>
              <a:cxn ang="0">
                <a:pos x="connsiteX3" y="connsiteY3"/>
              </a:cxn>
            </a:cxnLst>
            <a:rect l="l" t="t" r="r" b="b"/>
            <a:pathLst>
              <a:path w="6270171" h="3321732">
                <a:moveTo>
                  <a:pt x="0" y="0"/>
                </a:moveTo>
                <a:lnTo>
                  <a:pt x="6270171" y="0"/>
                </a:lnTo>
                <a:lnTo>
                  <a:pt x="6270171" y="3321732"/>
                </a:lnTo>
                <a:lnTo>
                  <a:pt x="0" y="332173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5472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943429"/>
            <a:ext cx="6270171" cy="3323771"/>
          </a:xfrm>
          <a:custGeom>
            <a:avLst/>
            <a:gdLst>
              <a:gd name="connsiteX0" fmla="*/ 0 w 6270171"/>
              <a:gd name="connsiteY0" fmla="*/ 0 h 3323771"/>
              <a:gd name="connsiteX1" fmla="*/ 6270171 w 6270171"/>
              <a:gd name="connsiteY1" fmla="*/ 0 h 3323771"/>
              <a:gd name="connsiteX2" fmla="*/ 6270171 w 6270171"/>
              <a:gd name="connsiteY2" fmla="*/ 3323771 h 3323771"/>
              <a:gd name="connsiteX3" fmla="*/ 0 w 6270171"/>
              <a:gd name="connsiteY3" fmla="*/ 3323771 h 3323771"/>
            </a:gdLst>
            <a:ahLst/>
            <a:cxnLst>
              <a:cxn ang="0">
                <a:pos x="connsiteX0" y="connsiteY0"/>
              </a:cxn>
              <a:cxn ang="0">
                <a:pos x="connsiteX1" y="connsiteY1"/>
              </a:cxn>
              <a:cxn ang="0">
                <a:pos x="connsiteX2" y="connsiteY2"/>
              </a:cxn>
              <a:cxn ang="0">
                <a:pos x="connsiteX3" y="connsiteY3"/>
              </a:cxn>
            </a:cxnLst>
            <a:rect l="l" t="t" r="r" b="b"/>
            <a:pathLst>
              <a:path w="6270171" h="3323771">
                <a:moveTo>
                  <a:pt x="0" y="0"/>
                </a:moveTo>
                <a:lnTo>
                  <a:pt x="6270171" y="0"/>
                </a:lnTo>
                <a:lnTo>
                  <a:pt x="6270171" y="3323771"/>
                </a:lnTo>
                <a:lnTo>
                  <a:pt x="0" y="3323771"/>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526781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032510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214615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17461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p:cNvCxnSpPr/>
          <p:nvPr/>
        </p:nvCxnSpPr>
        <p:spPr>
          <a:xfrm>
            <a:off x="1733550" y="337233"/>
            <a:ext cx="10458450"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flipH="1">
            <a:off x="11576014" y="6382043"/>
            <a:ext cx="372218" cy="276999"/>
          </a:xfrm>
          <a:prstGeom prst="rect">
            <a:avLst/>
          </a:prstGeom>
          <a:noFill/>
        </p:spPr>
        <p:txBody>
          <a:bodyPr wrap="none" rtlCol="0">
            <a:spAutoFit/>
          </a:bodyPr>
          <a:lstStyle/>
          <a:p>
            <a:pPr algn="r"/>
            <a:fld id="{2859942A-F89F-4D3A-8383-07B7ACFFAA2D}" type="slidenum">
              <a:rPr lang="en-US" sz="1200" smtClean="0">
                <a:solidFill>
                  <a:schemeClr val="bg1">
                    <a:lumMod val="75000"/>
                  </a:schemeClr>
                </a:solidFill>
                <a:latin typeface="Helvetica" pitchFamily="2" charset="0"/>
              </a:rPr>
              <a:pPr algn="r"/>
              <a:t>‹#›</a:t>
            </a:fld>
            <a:endParaRPr lang="en-US" sz="1200">
              <a:solidFill>
                <a:schemeClr val="bg1">
                  <a:lumMod val="75000"/>
                </a:schemeClr>
              </a:solidFill>
              <a:latin typeface="Helvetica" pitchFamily="2" charset="0"/>
            </a:endParaRPr>
          </a:p>
        </p:txBody>
      </p:sp>
      <p:cxnSp>
        <p:nvCxnSpPr>
          <p:cNvPr id="9" name="Straight Connector 8"/>
          <p:cNvCxnSpPr>
            <a:cxnSpLocks/>
          </p:cNvCxnSpPr>
          <p:nvPr/>
        </p:nvCxnSpPr>
        <p:spPr>
          <a:xfrm flipH="1">
            <a:off x="1" y="6534832"/>
            <a:ext cx="11501119"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36F1EF-1423-3844-A8DC-918E669F8C4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90501" y="123190"/>
            <a:ext cx="1319183" cy="685800"/>
          </a:xfrm>
          <a:prstGeom prst="rect">
            <a:avLst/>
          </a:prstGeom>
        </p:spPr>
      </p:pic>
    </p:spTree>
    <p:extLst>
      <p:ext uri="{BB962C8B-B14F-4D97-AF65-F5344CB8AC3E}">
        <p14:creationId xmlns:p14="http://schemas.microsoft.com/office/powerpoint/2010/main" val="3867627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a.sports.yahoo.com/news/love-bananas-try-prebiotic-soda-211308452.html?guccounter=1"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msn.com/en-us/health/nutrition/5-aapi-owned-fermented-food-brands-on-a-mission-to-balance-your-gut-microbiome-while-staying-true-to-their-cultural-roots/ar-AAXJiKH?li=BBnba9O&amp;srcref=rs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cnbc.com/2022/05/14/harvard-nutritionist-and-brain-expert-avoids-these-foods-that-make-you-tired-and-stressed.html"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eatthis.com/breakfast-habits-healthy-gut/"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eandt.theiet.org/content/articles/2022/06/from-rotting-potatoes-to-nourishing-prebiotics/"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psychologytoday.com/us/blog/mood-mind-and-microbes/202206/the-current-view-microbes-and-mental-health"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mindbodygreen.com/articles/superfood-powders/"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nimalwellnessmagazine.com/probiotics-and-prebiotics-why-theyre-so-important-for-your-dog-or-cat/"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hyperlink" Target="https://www.quarterhorsenews.com/2022/06/5-ways-to-beat-heat-stress-while-hauling/" TargetMode="External"/><Relationship Id="rId2" Type="http://schemas.openxmlformats.org/officeDocument/2006/relationships/hyperlink" Target="https://www.refinery29.com/en-us/2022/06/11029572/probiotic-skincare-prebiotic-supplements-explained" TargetMode="External"/><Relationship Id="rId1" Type="http://schemas.openxmlformats.org/officeDocument/2006/relationships/slideLayout" Target="../slideLayouts/slideLayout22.xml"/><Relationship Id="rId6" Type="http://schemas.openxmlformats.org/officeDocument/2006/relationships/hyperlink" Target="https://www.healthline.com/health-news/new-ibs-guidelines-call-for-personalized-treatments-what-to-know#Reaction-from-an-expert" TargetMode="External"/><Relationship Id="rId5" Type="http://schemas.openxmlformats.org/officeDocument/2006/relationships/hyperlink" Target="https://drruscio.com/what-your-gut-microbiota-says-about-mood-thyroid-and-more/" TargetMode="External"/><Relationship Id="rId4" Type="http://schemas.openxmlformats.org/officeDocument/2006/relationships/hyperlink" Target="https://www.everydayhealth.com/crohns-disease/what-you-need-to-know-about-the-crohns-disease-exclusion-die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https://www.petfoodprocessing.net/articles/16346-dog-child-debuts-new-products-to-help-consumers-cook-for-their-dogs" TargetMode="External"/><Relationship Id="rId3" Type="http://schemas.openxmlformats.org/officeDocument/2006/relationships/hyperlink" Target="http://businessnewsthisweek.com/health/deconstruct-delves-into-scalp-care-announces-launch-of-scalp-serums/" TargetMode="External"/><Relationship Id="rId7" Type="http://schemas.openxmlformats.org/officeDocument/2006/relationships/hyperlink" Target="https://www.theplantbasemag.com/news/brainmd-launches-plant-powdered-protein-bars/" TargetMode="External"/><Relationship Id="rId2" Type="http://schemas.openxmlformats.org/officeDocument/2006/relationships/hyperlink" Target="https://www.archynetys.com/bacardi-and-pet-home-released-new-products-of-kanqi-staple-food-and-launched-a-public-welfare-project-for-guide-dogs-teller-report/" TargetMode="External"/><Relationship Id="rId1" Type="http://schemas.openxmlformats.org/officeDocument/2006/relationships/slideLayout" Target="../slideLayouts/slideLayout8.xml"/><Relationship Id="rId6" Type="http://schemas.openxmlformats.org/officeDocument/2006/relationships/hyperlink" Target="https://www.cosmeticsandtoiletries.com/cosmetic-ingredients/actives/news/22591367/arcaea-21106-arcaea-to-launch-scentarc-prebiotic-active-for-deodorant-in-early-2023" TargetMode="External"/><Relationship Id="rId5" Type="http://schemas.openxmlformats.org/officeDocument/2006/relationships/hyperlink" Target="https://theindustry.beauty/this-weeks-beauty-launches-beauty-kins-eczema-friendly-soap-my-little-cocos-multivitamins-and-more/" TargetMode="External"/><Relationship Id="rId4" Type="http://schemas.openxmlformats.org/officeDocument/2006/relationships/hyperlink" Target="https://www.betterretailing.com/product-news/costco-announces-listing-of-post-social-replenishment-drink-bounce-back/"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foodbeverageinsider.com/fiber/prebiotic-fibers-canada-regulatory-environment-status-and-claims-potential" TargetMode="External"/><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hyperlink" Target="https://www.foodnavigator-usa.com/Article/2022/05/11/solnul-potato-prebiotic-gains-upcycling-certification" TargetMode="External"/><Relationship Id="rId17" Type="http://schemas.openxmlformats.org/officeDocument/2006/relationships/image" Target="../media/image15.png"/><Relationship Id="rId2" Type="http://schemas.openxmlformats.org/officeDocument/2006/relationships/hyperlink" Target="https://www.nutritionaloutlook.com/view/clasado-biosciences-prebiotic-receives-approval-for-22-fsanz-self-substantiated-claims" TargetMode="External"/><Relationship Id="rId16" Type="http://schemas.openxmlformats.org/officeDocument/2006/relationships/hyperlink" Target="https://www.nutraingredients.com/Article/2022/05/18/review-finds-neuroprotective-potential-in-probiotics-and-prebiotics-but-hard-data-hard-to-find" TargetMode="External"/><Relationship Id="rId1" Type="http://schemas.openxmlformats.org/officeDocument/2006/relationships/slideLayout" Target="../slideLayouts/slideLayout8.xml"/><Relationship Id="rId6" Type="http://schemas.openxmlformats.org/officeDocument/2006/relationships/hyperlink" Target="https://www.naturalproductsinsider.com/digestive-health/probiotics-and-prebiotics-feed-digestive-health-category" TargetMode="External"/><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hyperlink" Target="https://www.nutritioninsight.com/news/kyowa-hakko-advances-pro-and-prebiotics-knowledge-spotlights-immuse-postbiotic.html" TargetMode="External"/><Relationship Id="rId4" Type="http://schemas.openxmlformats.org/officeDocument/2006/relationships/hyperlink" Target="https://www.nutraingredients.com/Article/2022/06/20/high-purity-prebiotic-designed-for-challenging-convenient-supplements-market" TargetMode="External"/><Relationship Id="rId9" Type="http://schemas.openxmlformats.org/officeDocument/2006/relationships/image" Target="../media/image11.png"/><Relationship Id="rId14" Type="http://schemas.openxmlformats.org/officeDocument/2006/relationships/hyperlink" Target="https://wholefoodsmagazine.com/supplements/news-supplements/prebiotic-supplements-on-the-rise-post-pandemic/"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everydayhealth.com/diet-nutrition/a-complete-guide-to-prebiotics-and-what-they-do/"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womenshealthmag.com/food/a39194485/best-foods-for-gut-health/"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2290D-1B37-ABA1-D9B4-C835B5043CE7}"/>
              </a:ext>
            </a:extLst>
          </p:cNvPr>
          <p:cNvPicPr>
            <a:picLocks noChangeAspect="1"/>
          </p:cNvPicPr>
          <p:nvPr/>
        </p:nvPicPr>
        <p:blipFill rotWithShape="1">
          <a:blip r:embed="rId3">
            <a:extLst>
              <a:ext uri="{28A0092B-C50C-407E-A947-70E740481C1C}">
                <a14:useLocalDpi xmlns:a14="http://schemas.microsoft.com/office/drawing/2010/main" val="0"/>
              </a:ext>
            </a:extLst>
          </a:blip>
          <a:srcRect l="9588" r="6493"/>
          <a:stretch/>
        </p:blipFill>
        <p:spPr>
          <a:xfrm rot="16200000">
            <a:off x="2634345" y="-2634344"/>
            <a:ext cx="6923310" cy="12191999"/>
          </a:xfrm>
          <a:prstGeom prst="rect">
            <a:avLst/>
          </a:prstGeom>
        </p:spPr>
      </p:pic>
      <p:sp>
        <p:nvSpPr>
          <p:cNvPr id="4" name="Rectangle 3">
            <a:extLst>
              <a:ext uri="{FF2B5EF4-FFF2-40B4-BE49-F238E27FC236}">
                <a16:creationId xmlns:a16="http://schemas.microsoft.com/office/drawing/2014/main" id="{C6608FEE-495E-E8C6-46E9-0511D121E27F}"/>
              </a:ext>
            </a:extLst>
          </p:cNvPr>
          <p:cNvSpPr/>
          <p:nvPr/>
        </p:nvSpPr>
        <p:spPr>
          <a:xfrm>
            <a:off x="-15348" y="0"/>
            <a:ext cx="12188952" cy="6858000"/>
          </a:xfrm>
          <a:prstGeom prst="rect">
            <a:avLst/>
          </a:prstGeom>
          <a:solidFill>
            <a:schemeClr val="bg1">
              <a:alpha val="771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31" name="Group 30"/>
          <p:cNvGrpSpPr/>
          <p:nvPr/>
        </p:nvGrpSpPr>
        <p:grpSpPr>
          <a:xfrm>
            <a:off x="-1246016" y="32655"/>
            <a:ext cx="13419620" cy="6858000"/>
            <a:chOff x="-1227620" y="0"/>
            <a:chExt cx="13419620" cy="6858000"/>
          </a:xfrm>
        </p:grpSpPr>
        <p:cxnSp>
          <p:nvCxnSpPr>
            <p:cNvPr id="7" name="Straight Connector 6"/>
            <p:cNvCxnSpPr>
              <a:cxnSpLocks/>
            </p:cNvCxnSpPr>
            <p:nvPr/>
          </p:nvCxnSpPr>
          <p:spPr>
            <a:xfrm>
              <a:off x="-122762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62255" y="3963371"/>
              <a:ext cx="59297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0" y="2926786"/>
              <a:ext cx="119692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8753582" y="2926786"/>
              <a:ext cx="3438418"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F4356C9B-5545-4A4D-968E-FF1B093764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924" y="877271"/>
            <a:ext cx="3345095" cy="1739006"/>
          </a:xfrm>
          <a:prstGeom prst="rect">
            <a:avLst/>
          </a:prstGeom>
        </p:spPr>
      </p:pic>
      <p:sp>
        <p:nvSpPr>
          <p:cNvPr id="13" name="TextBox 12">
            <a:extLst>
              <a:ext uri="{FF2B5EF4-FFF2-40B4-BE49-F238E27FC236}">
                <a16:creationId xmlns:a16="http://schemas.microsoft.com/office/drawing/2014/main" id="{D32613FD-40E7-3B48-99F2-B6F57F4DF195}"/>
              </a:ext>
            </a:extLst>
          </p:cNvPr>
          <p:cNvSpPr txBox="1"/>
          <p:nvPr/>
        </p:nvSpPr>
        <p:spPr>
          <a:xfrm>
            <a:off x="1196925" y="2642927"/>
            <a:ext cx="7669087" cy="1015663"/>
          </a:xfrm>
          <a:prstGeom prst="rect">
            <a:avLst/>
          </a:prstGeom>
          <a:noFill/>
        </p:spPr>
        <p:txBody>
          <a:bodyPr wrap="none" rtlCol="0">
            <a:spAutoFit/>
          </a:bodyPr>
          <a:lstStyle/>
          <a:p>
            <a:r>
              <a:rPr lang="en-ID" sz="6000" dirty="0">
                <a:solidFill>
                  <a:srgbClr val="074D42"/>
                </a:solidFill>
                <a:latin typeface="Arial" panose="020B0604020202020204" pitchFamily="34" charset="0"/>
                <a:cs typeface="Arial" panose="020B0604020202020204" pitchFamily="34" charset="0"/>
              </a:rPr>
              <a:t>Media Insights Report</a:t>
            </a:r>
            <a:endParaRPr lang="en-US" sz="6000" dirty="0">
              <a:solidFill>
                <a:srgbClr val="074D4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AF31EB8-400D-804F-B8BA-412DB83E7F74}"/>
              </a:ext>
            </a:extLst>
          </p:cNvPr>
          <p:cNvSpPr txBox="1"/>
          <p:nvPr/>
        </p:nvSpPr>
        <p:spPr>
          <a:xfrm>
            <a:off x="1288366" y="3606338"/>
            <a:ext cx="1635384" cy="461665"/>
          </a:xfrm>
          <a:prstGeom prst="rect">
            <a:avLst/>
          </a:prstGeom>
          <a:noFill/>
        </p:spPr>
        <p:txBody>
          <a:bodyPr wrap="none" lIns="91440" tIns="45720" rIns="91440" bIns="45720" rtlCol="0" anchor="t">
            <a:spAutoFit/>
          </a:bodyPr>
          <a:lstStyle/>
          <a:p>
            <a:r>
              <a:rPr lang="en-ID" sz="2400" spc="300" dirty="0">
                <a:solidFill>
                  <a:srgbClr val="074D42"/>
                </a:solidFill>
                <a:latin typeface="Arial" panose="020B0604020202020204" pitchFamily="34" charset="0"/>
                <a:cs typeface="Arial" panose="020B0604020202020204" pitchFamily="34" charset="0"/>
              </a:rPr>
              <a:t>Q4 2022</a:t>
            </a:r>
            <a:endParaRPr lang="en-US" sz="2400" spc="300" dirty="0">
              <a:solidFill>
                <a:srgbClr val="074D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490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27312" y="1469455"/>
            <a:ext cx="6096000"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Yahoo!</a:t>
            </a:r>
          </a:p>
          <a:p>
            <a:r>
              <a:rPr lang="en-US" sz="3200" dirty="0">
                <a:solidFill>
                  <a:schemeClr val="tx1">
                    <a:lumMod val="75000"/>
                    <a:lumOff val="25000"/>
                  </a:schemeClr>
                </a:solidFill>
                <a:latin typeface="Arial" panose="020B0604020202020204" pitchFamily="34" charset="0"/>
                <a:cs typeface="Arial" panose="020B0604020202020204" pitchFamily="34" charset="0"/>
              </a:rPr>
              <a:t>UVM 456,238,592</a:t>
            </a:r>
          </a:p>
        </p:txBody>
      </p:sp>
      <p:sp>
        <p:nvSpPr>
          <p:cNvPr id="4" name="TextBox 3">
            <a:extLst>
              <a:ext uri="{FF2B5EF4-FFF2-40B4-BE49-F238E27FC236}">
                <a16:creationId xmlns:a16="http://schemas.microsoft.com/office/drawing/2014/main" id="{3AEB94E0-D27C-48DE-ABB7-B18FBE8BC9D8}"/>
              </a:ext>
            </a:extLst>
          </p:cNvPr>
          <p:cNvSpPr txBox="1"/>
          <p:nvPr/>
        </p:nvSpPr>
        <p:spPr>
          <a:xfrm>
            <a:off x="127311" y="2782430"/>
            <a:ext cx="5841377"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According to the brand’s team of microbiome researchers, </a:t>
            </a:r>
            <a:r>
              <a:rPr lang="en-US" dirty="0" err="1">
                <a:latin typeface="Arial" panose="020B0604020202020204" pitchFamily="34" charset="0"/>
                <a:cs typeface="Arial" panose="020B0604020202020204" pitchFamily="34" charset="0"/>
              </a:rPr>
              <a:t>Olipop</a:t>
            </a:r>
            <a:r>
              <a:rPr lang="en-US" dirty="0">
                <a:latin typeface="Arial" panose="020B0604020202020204" pitchFamily="34" charset="0"/>
                <a:cs typeface="Arial" panose="020B0604020202020204" pitchFamily="34" charset="0"/>
              </a:rPr>
              <a:t> soda features research-backed ingredients that can improve gut health. Each can has 35 to 45 calories and contains 2 to 5 grams of natural sugar, and the main ingredient is </a:t>
            </a:r>
            <a:r>
              <a:rPr lang="en-US" dirty="0" err="1">
                <a:latin typeface="Arial" panose="020B0604020202020204" pitchFamily="34" charset="0"/>
                <a:cs typeface="Arial" panose="020B0604020202020204" pitchFamily="34" charset="0"/>
              </a:rPr>
              <a:t>Olismart</a:t>
            </a:r>
            <a:r>
              <a:rPr lang="en-US" dirty="0">
                <a:latin typeface="Arial" panose="020B0604020202020204" pitchFamily="34" charset="0"/>
                <a:cs typeface="Arial" panose="020B0604020202020204" pitchFamily="34" charset="0"/>
              </a:rPr>
              <a:t>, a proprietary blend of botanicals, plant fibers, and prebiotics. </a:t>
            </a:r>
            <a:r>
              <a:rPr lang="en-US" dirty="0" err="1">
                <a:latin typeface="Arial" panose="020B0604020202020204" pitchFamily="34" charset="0"/>
                <a:cs typeface="Arial" panose="020B0604020202020204" pitchFamily="34" charset="0"/>
              </a:rPr>
              <a:t>Olipop</a:t>
            </a:r>
            <a:r>
              <a:rPr lang="en-US" dirty="0">
                <a:latin typeface="Arial" panose="020B0604020202020204" pitchFamily="34" charset="0"/>
                <a:cs typeface="Arial" panose="020B0604020202020204" pitchFamily="34" charset="0"/>
              </a:rPr>
              <a:t> describes the banana cream flavor as “a work of evil genius,” which is no surprise considering the characters that inspired it.</a:t>
            </a:r>
          </a:p>
        </p:txBody>
      </p:sp>
      <p:pic>
        <p:nvPicPr>
          <p:cNvPr id="8" name="Picture 7">
            <a:hlinkClick r:id="rId2"/>
            <a:extLst>
              <a:ext uri="{FF2B5EF4-FFF2-40B4-BE49-F238E27FC236}">
                <a16:creationId xmlns:a16="http://schemas.microsoft.com/office/drawing/2014/main" id="{31DFC21F-151A-DAB7-CA02-7843978A3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312" y="1143000"/>
            <a:ext cx="5080000" cy="4572000"/>
          </a:xfrm>
          <a:prstGeom prst="rect">
            <a:avLst/>
          </a:prstGeom>
        </p:spPr>
      </p:pic>
    </p:spTree>
    <p:extLst>
      <p:ext uri="{BB962C8B-B14F-4D97-AF65-F5344CB8AC3E}">
        <p14:creationId xmlns:p14="http://schemas.microsoft.com/office/powerpoint/2010/main" val="1291579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467954" y="1565707"/>
            <a:ext cx="6096000"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MSN</a:t>
            </a:r>
          </a:p>
          <a:p>
            <a:r>
              <a:rPr lang="en-US" sz="3200" dirty="0">
                <a:solidFill>
                  <a:schemeClr val="tx1">
                    <a:lumMod val="75000"/>
                    <a:lumOff val="25000"/>
                  </a:schemeClr>
                </a:solidFill>
                <a:latin typeface="Arial" panose="020B0604020202020204" pitchFamily="34" charset="0"/>
                <a:cs typeface="Arial" panose="020B0604020202020204" pitchFamily="34" charset="0"/>
              </a:rPr>
              <a:t>UVM 193,867,586</a:t>
            </a:r>
          </a:p>
        </p:txBody>
      </p:sp>
      <p:sp>
        <p:nvSpPr>
          <p:cNvPr id="4" name="TextBox 3">
            <a:extLst>
              <a:ext uri="{FF2B5EF4-FFF2-40B4-BE49-F238E27FC236}">
                <a16:creationId xmlns:a16="http://schemas.microsoft.com/office/drawing/2014/main" id="{3AEB94E0-D27C-48DE-ABB7-B18FBE8BC9D8}"/>
              </a:ext>
            </a:extLst>
          </p:cNvPr>
          <p:cNvSpPr txBox="1"/>
          <p:nvPr/>
        </p:nvSpPr>
        <p:spPr>
          <a:xfrm>
            <a:off x="6467955" y="2889146"/>
            <a:ext cx="5443308" cy="341632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prebiotic and probiotic sparkling drink company </a:t>
            </a:r>
            <a:r>
              <a:rPr lang="en-US" dirty="0" err="1">
                <a:latin typeface="Arial" panose="020B0604020202020204" pitchFamily="34" charset="0"/>
                <a:cs typeface="Arial" panose="020B0604020202020204" pitchFamily="34" charset="0"/>
              </a:rPr>
              <a:t>Wildwonder</a:t>
            </a:r>
            <a:r>
              <a:rPr lang="en-US" dirty="0">
                <a:latin typeface="Arial" panose="020B0604020202020204" pitchFamily="34" charset="0"/>
                <a:cs typeface="Arial" panose="020B0604020202020204" pitchFamily="34" charset="0"/>
              </a:rPr>
              <a:t> was inspired by the healing tonics that founder Rosa Li’s Chinese grandmother would make for her when growing up. According to Li, these herbal-infused beverages would lift her spirits, calm her stomach, and keep her healthy. Later in life, while working a stressful finance job, Li experienced several gastrointestinal issues. After an eye-opening microbiome test revealed the impact stress was playing on her gut health, Li set out to modernize her grandmother’s healing tonics and launched </a:t>
            </a:r>
            <a:r>
              <a:rPr lang="en-US" dirty="0" err="1">
                <a:latin typeface="Arial" panose="020B0604020202020204" pitchFamily="34" charset="0"/>
                <a:cs typeface="Arial" panose="020B0604020202020204" pitchFamily="34" charset="0"/>
              </a:rPr>
              <a:t>Wildwonder</a:t>
            </a:r>
            <a:r>
              <a:rPr lang="en-US" dirty="0">
                <a:latin typeface="Arial" panose="020B0604020202020204" pitchFamily="34" charset="0"/>
                <a:cs typeface="Arial" panose="020B0604020202020204" pitchFamily="34" charset="0"/>
              </a:rPr>
              <a:t>.</a:t>
            </a:r>
          </a:p>
        </p:txBody>
      </p:sp>
      <p:pic>
        <p:nvPicPr>
          <p:cNvPr id="5" name="Picture 4" descr="A plate of food&#10;&#10;Description automatically generated with low confidence">
            <a:hlinkClick r:id="rId2"/>
            <a:extLst>
              <a:ext uri="{FF2B5EF4-FFF2-40B4-BE49-F238E27FC236}">
                <a16:creationId xmlns:a16="http://schemas.microsoft.com/office/drawing/2014/main" id="{998C5454-53B8-EA7D-9E7F-3B2DE1B3F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5707"/>
            <a:ext cx="6502400" cy="3848100"/>
          </a:xfrm>
          <a:prstGeom prst="rect">
            <a:avLst/>
          </a:prstGeom>
        </p:spPr>
      </p:pic>
    </p:spTree>
    <p:extLst>
      <p:ext uri="{BB962C8B-B14F-4D97-AF65-F5344CB8AC3E}">
        <p14:creationId xmlns:p14="http://schemas.microsoft.com/office/powerpoint/2010/main" val="128282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89428" y="1613059"/>
            <a:ext cx="660806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CNBC</a:t>
            </a:r>
          </a:p>
          <a:p>
            <a:r>
              <a:rPr lang="en-US" sz="3200" dirty="0">
                <a:solidFill>
                  <a:schemeClr val="tx1">
                    <a:lumMod val="75000"/>
                    <a:lumOff val="25000"/>
                  </a:schemeClr>
                </a:solidFill>
                <a:latin typeface="Arial" panose="020B0604020202020204" pitchFamily="34" charset="0"/>
                <a:cs typeface="Arial" panose="020B0604020202020204" pitchFamily="34" charset="0"/>
              </a:rPr>
              <a:t>UVM 57,164,915</a:t>
            </a:r>
          </a:p>
        </p:txBody>
      </p:sp>
      <p:sp>
        <p:nvSpPr>
          <p:cNvPr id="9" name="TextBox 8">
            <a:extLst>
              <a:ext uri="{FF2B5EF4-FFF2-40B4-BE49-F238E27FC236}">
                <a16:creationId xmlns:a16="http://schemas.microsoft.com/office/drawing/2014/main" id="{7F70532B-6C23-4CD4-BE6C-76B45395B438}"/>
              </a:ext>
            </a:extLst>
          </p:cNvPr>
          <p:cNvSpPr txBox="1"/>
          <p:nvPr/>
        </p:nvSpPr>
        <p:spPr>
          <a:xfrm>
            <a:off x="240323" y="3056342"/>
            <a:ext cx="5463053"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"Here are the foods, vitamins, and nutrients I try to embrace for a happy brain and healthy body; Probiotics: yogurt with active cultures, tempeh, miso, sauerkraut, kefir, kimchi, kombucha and certain cheeses; Prebiotics: beans, oats, bananas, berries, garlic, onions, dandelion greens, asparagus, artichokes and leeks.”</a:t>
            </a:r>
          </a:p>
        </p:txBody>
      </p:sp>
      <p:pic>
        <p:nvPicPr>
          <p:cNvPr id="4" name="Picture 3" descr="A person eating a burger&#10;&#10;Description automatically generated with medium confidence">
            <a:hlinkClick r:id="rId2"/>
            <a:extLst>
              <a:ext uri="{FF2B5EF4-FFF2-40B4-BE49-F238E27FC236}">
                <a16:creationId xmlns:a16="http://schemas.microsoft.com/office/drawing/2014/main" id="{AE70ADF3-ABB2-2C37-8E9B-0574CA58AABA}"/>
              </a:ext>
            </a:extLst>
          </p:cNvPr>
          <p:cNvPicPr>
            <a:picLocks noChangeAspect="1"/>
          </p:cNvPicPr>
          <p:nvPr/>
        </p:nvPicPr>
        <p:blipFill rotWithShape="1">
          <a:blip r:embed="rId3">
            <a:extLst>
              <a:ext uri="{28A0092B-C50C-407E-A947-70E740481C1C}">
                <a14:useLocalDpi xmlns:a14="http://schemas.microsoft.com/office/drawing/2010/main" val="0"/>
              </a:ext>
            </a:extLst>
          </a:blip>
          <a:srcRect l="2015" r="3063"/>
          <a:stretch/>
        </p:blipFill>
        <p:spPr>
          <a:xfrm>
            <a:off x="5818340" y="1117441"/>
            <a:ext cx="6184232" cy="4127500"/>
          </a:xfrm>
          <a:prstGeom prst="rect">
            <a:avLst/>
          </a:prstGeom>
        </p:spPr>
      </p:pic>
    </p:spTree>
    <p:extLst>
      <p:ext uri="{BB962C8B-B14F-4D97-AF65-F5344CB8AC3E}">
        <p14:creationId xmlns:p14="http://schemas.microsoft.com/office/powerpoint/2010/main" val="2225419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348986" y="1392033"/>
            <a:ext cx="555024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Eat This, Not That</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17,171,546</a:t>
            </a:r>
          </a:p>
        </p:txBody>
      </p:sp>
      <p:sp>
        <p:nvSpPr>
          <p:cNvPr id="5" name="TextBox 4">
            <a:extLst>
              <a:ext uri="{FF2B5EF4-FFF2-40B4-BE49-F238E27FC236}">
                <a16:creationId xmlns:a16="http://schemas.microsoft.com/office/drawing/2014/main" id="{CBF7619D-25E6-48BF-9E33-F42ACD1702E7}"/>
              </a:ext>
            </a:extLst>
          </p:cNvPr>
          <p:cNvSpPr txBox="1"/>
          <p:nvPr/>
        </p:nvSpPr>
        <p:spPr>
          <a:xfrm>
            <a:off x="6164502" y="2715472"/>
            <a:ext cx="5919214"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Apples contain polyphenols-antioxidant and anti-inflammatory properties. The polyphenols have prebiotic characteristics and apply antimicrobial effects against pathogenic gut microflora—meaning they protect your body from harmful bacterial species that promote their own growth and can spread disease throughout the body. They also contain fiber to contribute to lowering cholesterol. "Pears contain prebiotic fiber that helps improve gut health by providing food for good probiotic bacteria," says Dunn. "Bananas contain prebiotics and resistant starch. Resistant starch is resistant to digestion, and bacteria can feed on it as it passes through the large intestines."</a:t>
            </a:r>
          </a:p>
        </p:txBody>
      </p:sp>
      <p:pic>
        <p:nvPicPr>
          <p:cNvPr id="4" name="Picture 3" descr="A picture containing person, indoor, fruit, vegetable&#10;&#10;Description automatically generated">
            <a:hlinkClick r:id="rId2"/>
            <a:extLst>
              <a:ext uri="{FF2B5EF4-FFF2-40B4-BE49-F238E27FC236}">
                <a16:creationId xmlns:a16="http://schemas.microsoft.com/office/drawing/2014/main" id="{7E3FE9DD-3A86-E712-737C-2F3BF4DAA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61" y="1259810"/>
            <a:ext cx="5919214" cy="4338380"/>
          </a:xfrm>
          <a:prstGeom prst="rect">
            <a:avLst/>
          </a:prstGeom>
        </p:spPr>
      </p:pic>
    </p:spTree>
    <p:extLst>
      <p:ext uri="{BB962C8B-B14F-4D97-AF65-F5344CB8AC3E}">
        <p14:creationId xmlns:p14="http://schemas.microsoft.com/office/powerpoint/2010/main" val="784516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62997" y="1105626"/>
            <a:ext cx="6608066" cy="1200329"/>
          </a:xfrm>
          <a:prstGeom prst="rect">
            <a:avLst/>
          </a:prstGeom>
          <a:noFill/>
        </p:spPr>
        <p:txBody>
          <a:bodyPr wrap="square" rtlCol="0">
            <a:spAutoFit/>
          </a:bodyPr>
          <a:lstStyle/>
          <a:p>
            <a:r>
              <a:rPr lang="en-US" sz="4000" dirty="0">
                <a:solidFill>
                  <a:schemeClr val="tx1">
                    <a:lumMod val="75000"/>
                    <a:lumOff val="25000"/>
                  </a:schemeClr>
                </a:solidFill>
                <a:latin typeface="Arial" panose="020B0604020202020204" pitchFamily="34" charset="0"/>
                <a:cs typeface="Arial" panose="020B0604020202020204" pitchFamily="34" charset="0"/>
              </a:rPr>
              <a:t>Engineering &amp; Technology</a:t>
            </a:r>
          </a:p>
          <a:p>
            <a:r>
              <a:rPr lang="en-US" sz="3200" dirty="0">
                <a:solidFill>
                  <a:schemeClr val="tx1">
                    <a:lumMod val="75000"/>
                    <a:lumOff val="25000"/>
                  </a:schemeClr>
                </a:solidFill>
                <a:latin typeface="Arial" panose="020B0604020202020204" pitchFamily="34" charset="0"/>
                <a:cs typeface="Arial" panose="020B0604020202020204" pitchFamily="34" charset="0"/>
              </a:rPr>
              <a:t>UVM 11,739,503</a:t>
            </a:r>
          </a:p>
        </p:txBody>
      </p:sp>
      <p:sp>
        <p:nvSpPr>
          <p:cNvPr id="5" name="TextBox 4">
            <a:extLst>
              <a:ext uri="{FF2B5EF4-FFF2-40B4-BE49-F238E27FC236}">
                <a16:creationId xmlns:a16="http://schemas.microsoft.com/office/drawing/2014/main" id="{D45B1EAA-082E-4D1A-A204-330C0AA65B16}"/>
              </a:ext>
            </a:extLst>
          </p:cNvPr>
          <p:cNvSpPr txBox="1"/>
          <p:nvPr/>
        </p:nvSpPr>
        <p:spPr>
          <a:xfrm>
            <a:off x="262997" y="2305955"/>
            <a:ext cx="5641857"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Engineers and scientists are working on a new way to extract target carbohydrates needed to make prebiotics; a group of non-digestible nutrients – mostly carbohydrates – that are resistant to the acidic conditions found in the human gut and boost the growth of beneficial bacteria.... Currently, experts use enzymes to produce prebiotics on an industrial scale, but they are expensive. Scientists are working on new ways to synthesize nutrients in a more sustainable way, by using enzymes that grow on food waste.</a:t>
            </a:r>
          </a:p>
        </p:txBody>
      </p:sp>
      <p:pic>
        <p:nvPicPr>
          <p:cNvPr id="4" name="Picture 3" descr="A picture containing outdoor, ground, person, dirt&#10;&#10;Description automatically generated">
            <a:hlinkClick r:id="rId2"/>
            <a:extLst>
              <a:ext uri="{FF2B5EF4-FFF2-40B4-BE49-F238E27FC236}">
                <a16:creationId xmlns:a16="http://schemas.microsoft.com/office/drawing/2014/main" id="{214B4B33-6351-DBED-8BBF-8FCB3AD427D6}"/>
              </a:ext>
            </a:extLst>
          </p:cNvPr>
          <p:cNvPicPr>
            <a:picLocks noChangeAspect="1"/>
          </p:cNvPicPr>
          <p:nvPr/>
        </p:nvPicPr>
        <p:blipFill rotWithShape="1">
          <a:blip r:embed="rId3">
            <a:extLst>
              <a:ext uri="{28A0092B-C50C-407E-A947-70E740481C1C}">
                <a14:useLocalDpi xmlns:a14="http://schemas.microsoft.com/office/drawing/2010/main" val="0"/>
              </a:ext>
            </a:extLst>
          </a:blip>
          <a:srcRect l="817"/>
          <a:stretch/>
        </p:blipFill>
        <p:spPr>
          <a:xfrm>
            <a:off x="6785811" y="1705790"/>
            <a:ext cx="4383504" cy="4089400"/>
          </a:xfrm>
          <a:prstGeom prst="rect">
            <a:avLst/>
          </a:prstGeom>
        </p:spPr>
      </p:pic>
    </p:spTree>
    <p:extLst>
      <p:ext uri="{BB962C8B-B14F-4D97-AF65-F5344CB8AC3E}">
        <p14:creationId xmlns:p14="http://schemas.microsoft.com/office/powerpoint/2010/main" val="3600761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376997" y="1408958"/>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Psychology Today</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11,935,172</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6376997" y="2863719"/>
            <a:ext cx="5506772" cy="2308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potential benefit of microbiota-targeted therapeutics to treat brain-related disorders has led to an expansion of companies targeting the gut-brain axis. In addition to probiotics and prebiotics, companies are developing live biotherapeutic products to be used, while others are focusing on the molecules produced by microbes as potential therapeutics.</a:t>
            </a:r>
          </a:p>
        </p:txBody>
      </p:sp>
      <p:pic>
        <p:nvPicPr>
          <p:cNvPr id="5" name="Picture 4" descr="A person with her hands on her face&#10;&#10;Description automatically generated with medium confidence">
            <a:hlinkClick r:id="rId2"/>
            <a:extLst>
              <a:ext uri="{FF2B5EF4-FFF2-40B4-BE49-F238E27FC236}">
                <a16:creationId xmlns:a16="http://schemas.microsoft.com/office/drawing/2014/main" id="{BA03F38F-DBE2-B393-4FCA-D49C6239B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36" y="1648327"/>
            <a:ext cx="6067915" cy="3337353"/>
          </a:xfrm>
          <a:prstGeom prst="rect">
            <a:avLst/>
          </a:prstGeom>
        </p:spPr>
      </p:pic>
    </p:spTree>
    <p:extLst>
      <p:ext uri="{BB962C8B-B14F-4D97-AF65-F5344CB8AC3E}">
        <p14:creationId xmlns:p14="http://schemas.microsoft.com/office/powerpoint/2010/main" val="3224208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339940" y="1357604"/>
            <a:ext cx="4988768"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Mind Body Green</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6,436,879</a:t>
            </a:r>
          </a:p>
        </p:txBody>
      </p:sp>
      <p:sp>
        <p:nvSpPr>
          <p:cNvPr id="5" name="TextBox 4">
            <a:extLst>
              <a:ext uri="{FF2B5EF4-FFF2-40B4-BE49-F238E27FC236}">
                <a16:creationId xmlns:a16="http://schemas.microsoft.com/office/drawing/2014/main" id="{CBF7619D-25E6-48BF-9E33-F42ACD1702E7}"/>
              </a:ext>
            </a:extLst>
          </p:cNvPr>
          <p:cNvSpPr txBox="1"/>
          <p:nvPr/>
        </p:nvSpPr>
        <p:spPr>
          <a:xfrm>
            <a:off x="6339940" y="2773376"/>
            <a:ext cx="5506771"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When a superfood powder does double-duty to support digestion, that's a win. Prebiotic fiber, digestive enzymes, and even probiotics (described at the strain level) are all a major plus.</a:t>
            </a:r>
          </a:p>
          <a:p>
            <a:r>
              <a:rPr lang="en-US" dirty="0">
                <a:latin typeface="Arial" panose="020B0604020202020204" pitchFamily="34" charset="0"/>
                <a:cs typeface="Arial" panose="020B0604020202020204" pitchFamily="34" charset="0"/>
              </a:rPr>
              <a:t>It's always great when your existing diet provides your body with a diverse array of nutrients to thrive; but enhancing your eating habits with a superfood powder can easily slip some extra vitamins, minerals, phytonutrients, fiber, and other healthy ingredients into your day.</a:t>
            </a:r>
          </a:p>
        </p:txBody>
      </p:sp>
      <p:pic>
        <p:nvPicPr>
          <p:cNvPr id="9" name="Picture 8" descr="A bowl of broccoli&#10;&#10;Description automatically generated">
            <a:hlinkClick r:id="rId2"/>
            <a:extLst>
              <a:ext uri="{FF2B5EF4-FFF2-40B4-BE49-F238E27FC236}">
                <a16:creationId xmlns:a16="http://schemas.microsoft.com/office/drawing/2014/main" id="{A300FD8C-36B6-9475-AD32-F985F8CC857F}"/>
              </a:ext>
            </a:extLst>
          </p:cNvPr>
          <p:cNvPicPr>
            <a:picLocks noChangeAspect="1"/>
          </p:cNvPicPr>
          <p:nvPr/>
        </p:nvPicPr>
        <p:blipFill rotWithShape="1">
          <a:blip r:embed="rId3">
            <a:extLst>
              <a:ext uri="{28A0092B-C50C-407E-A947-70E740481C1C}">
                <a14:useLocalDpi xmlns:a14="http://schemas.microsoft.com/office/drawing/2010/main" val="0"/>
              </a:ext>
            </a:extLst>
          </a:blip>
          <a:srcRect b="12991"/>
          <a:stretch/>
        </p:blipFill>
        <p:spPr>
          <a:xfrm>
            <a:off x="345289" y="1219200"/>
            <a:ext cx="5803900" cy="3845461"/>
          </a:xfrm>
          <a:prstGeom prst="rect">
            <a:avLst/>
          </a:prstGeom>
        </p:spPr>
      </p:pic>
      <p:sp>
        <p:nvSpPr>
          <p:cNvPr id="10" name="TextBox 9">
            <a:hlinkClick r:id="rId2"/>
            <a:extLst>
              <a:ext uri="{FF2B5EF4-FFF2-40B4-BE49-F238E27FC236}">
                <a16:creationId xmlns:a16="http://schemas.microsoft.com/office/drawing/2014/main" id="{459BF736-ACF3-8CFE-B088-7FC9E63A192D}"/>
              </a:ext>
            </a:extLst>
          </p:cNvPr>
          <p:cNvSpPr txBox="1"/>
          <p:nvPr/>
        </p:nvSpPr>
        <p:spPr>
          <a:xfrm>
            <a:off x="345288" y="5064661"/>
            <a:ext cx="5779008" cy="584775"/>
          </a:xfrm>
          <a:prstGeom prst="rect">
            <a:avLst/>
          </a:prstGeom>
          <a:solidFill>
            <a:srgbClr val="F0F3F6"/>
          </a:solidFill>
        </p:spPr>
        <p:txBody>
          <a:bodyPr wrap="square" rtlCol="0">
            <a:spAutoFit/>
          </a:bodyPr>
          <a:lstStyle/>
          <a:p>
            <a:r>
              <a:rPr lang="en-US" sz="1600" b="1" dirty="0">
                <a:latin typeface="Arial" panose="020B0604020202020204" pitchFamily="34" charset="0"/>
                <a:cs typeface="Arial" panose="020B0604020202020204" pitchFamily="34" charset="0"/>
              </a:rPr>
              <a:t>15 Best Superfood Powders To Try, According To Nutrition Experts</a:t>
            </a:r>
          </a:p>
        </p:txBody>
      </p:sp>
    </p:spTree>
    <p:extLst>
      <p:ext uri="{BB962C8B-B14F-4D97-AF65-F5344CB8AC3E}">
        <p14:creationId xmlns:p14="http://schemas.microsoft.com/office/powerpoint/2010/main" val="739655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550142" y="1034733"/>
            <a:ext cx="546138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Animal Wellness</a:t>
            </a:r>
          </a:p>
          <a:p>
            <a:r>
              <a:rPr lang="en-US" sz="3200" dirty="0">
                <a:solidFill>
                  <a:schemeClr val="tx1">
                    <a:lumMod val="75000"/>
                    <a:lumOff val="25000"/>
                  </a:schemeClr>
                </a:solidFill>
                <a:latin typeface="Arial" panose="020B0604020202020204" pitchFamily="34" charset="0"/>
                <a:cs typeface="Arial" panose="020B0604020202020204" pitchFamily="34" charset="0"/>
              </a:rPr>
              <a:t>UVM 71,517</a:t>
            </a:r>
          </a:p>
        </p:txBody>
      </p:sp>
      <p:sp>
        <p:nvSpPr>
          <p:cNvPr id="5" name="TextBox 4">
            <a:extLst>
              <a:ext uri="{FF2B5EF4-FFF2-40B4-BE49-F238E27FC236}">
                <a16:creationId xmlns:a16="http://schemas.microsoft.com/office/drawing/2014/main" id="{D45B1EAA-082E-4D1A-A204-330C0AA65B16}"/>
              </a:ext>
            </a:extLst>
          </p:cNvPr>
          <p:cNvSpPr txBox="1"/>
          <p:nvPr/>
        </p:nvSpPr>
        <p:spPr>
          <a:xfrm>
            <a:off x="6489983" y="2358172"/>
            <a:ext cx="5461385" cy="341632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 balanced microbiome has a positive impact on your dog or cat’s health that goes well beyond digestive function. Probiotics and prebiotics can help achieve and maintain that balance.</a:t>
            </a:r>
          </a:p>
          <a:p>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 well-balanced and nutritionally adequate diet, supplemented with specific prebiotic fibers and viable probiotics, can help support and maintain a normal microbiome. Feeding the microbiome with prebiotic fibers in the diet helps the commensal bacteria perform their functions, while probiotics provide further reinforcement to that bacteria.</a:t>
            </a:r>
          </a:p>
        </p:txBody>
      </p:sp>
      <p:pic>
        <p:nvPicPr>
          <p:cNvPr id="4" name="Picture 3" descr="A dog with its tongue out&#10;&#10;Description automatically generated">
            <a:hlinkClick r:id="rId2"/>
            <a:extLst>
              <a:ext uri="{FF2B5EF4-FFF2-40B4-BE49-F238E27FC236}">
                <a16:creationId xmlns:a16="http://schemas.microsoft.com/office/drawing/2014/main" id="{DC2739DE-9A09-EAC7-4DA9-829D2045BA8C}"/>
              </a:ext>
            </a:extLst>
          </p:cNvPr>
          <p:cNvPicPr>
            <a:picLocks noChangeAspect="1"/>
          </p:cNvPicPr>
          <p:nvPr/>
        </p:nvPicPr>
        <p:blipFill rotWithShape="1">
          <a:blip r:embed="rId3">
            <a:extLst>
              <a:ext uri="{28A0092B-C50C-407E-A947-70E740481C1C}">
                <a14:useLocalDpi xmlns:a14="http://schemas.microsoft.com/office/drawing/2010/main" val="0"/>
              </a:ext>
            </a:extLst>
          </a:blip>
          <a:srcRect l="1932" t="1585" r="2690"/>
          <a:stretch/>
        </p:blipFill>
        <p:spPr>
          <a:xfrm>
            <a:off x="180471" y="1251285"/>
            <a:ext cx="6226036" cy="4699513"/>
          </a:xfrm>
          <a:prstGeom prst="rect">
            <a:avLst/>
          </a:prstGeom>
        </p:spPr>
      </p:pic>
    </p:spTree>
    <p:extLst>
      <p:ext uri="{BB962C8B-B14F-4D97-AF65-F5344CB8AC3E}">
        <p14:creationId xmlns:p14="http://schemas.microsoft.com/office/powerpoint/2010/main" val="1388630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FE7816E-C24B-954C-BB0B-0F36A49B2A2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20" b="7820"/>
          <a:stretch>
            <a:fillRect/>
          </a:stretch>
        </p:blipFill>
        <p:spPr>
          <a:xfrm>
            <a:off x="-49023" y="0"/>
            <a:ext cx="12192000" cy="6858000"/>
          </a:xfrm>
        </p:spPr>
      </p:pic>
      <p:sp>
        <p:nvSpPr>
          <p:cNvPr id="19" name="Rectangle 18">
            <a:extLst>
              <a:ext uri="{FF2B5EF4-FFF2-40B4-BE49-F238E27FC236}">
                <a16:creationId xmlns:a16="http://schemas.microsoft.com/office/drawing/2014/main" id="{FF165C9D-A9B5-1D5F-E27A-D9F22880AAB8}"/>
              </a:ext>
            </a:extLst>
          </p:cNvPr>
          <p:cNvSpPr/>
          <p:nvPr/>
        </p:nvSpPr>
        <p:spPr>
          <a:xfrm>
            <a:off x="-15348" y="0"/>
            <a:ext cx="12188952" cy="6858000"/>
          </a:xfrm>
          <a:prstGeom prst="rect">
            <a:avLst/>
          </a:prstGeom>
          <a:solidFill>
            <a:schemeClr val="bg1">
              <a:alpha val="771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0" y="0"/>
            <a:ext cx="12192000" cy="6858000"/>
            <a:chOff x="0" y="0"/>
            <a:chExt cx="12192000" cy="6858000"/>
          </a:xfrm>
        </p:grpSpPr>
        <p:cxnSp>
          <p:nvCxnSpPr>
            <p:cNvPr id="7" name="Straight Connector 6"/>
            <p:cNvCxnSpPr/>
            <p:nvPr/>
          </p:nvCxnSpPr>
          <p:spPr>
            <a:xfrm>
              <a:off x="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62255" y="3963371"/>
              <a:ext cx="59297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97236" y="2926786"/>
              <a:ext cx="6594764"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8F41564C-D163-FC45-BB5D-549C203CE7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1371" y="342643"/>
            <a:ext cx="2187223" cy="1137066"/>
          </a:xfrm>
          <a:prstGeom prst="rect">
            <a:avLst/>
          </a:prstGeom>
        </p:spPr>
      </p:pic>
      <p:sp>
        <p:nvSpPr>
          <p:cNvPr id="9" name="TextBox 8"/>
          <p:cNvSpPr txBox="1"/>
          <p:nvPr/>
        </p:nvSpPr>
        <p:spPr>
          <a:xfrm>
            <a:off x="2458220" y="2372788"/>
            <a:ext cx="3878649" cy="1107996"/>
          </a:xfrm>
          <a:prstGeom prst="rect">
            <a:avLst/>
          </a:prstGeom>
          <a:noFill/>
          <a:ln>
            <a:noFill/>
          </a:ln>
          <a:effectLst/>
        </p:spPr>
        <p:txBody>
          <a:bodyPr wrap="square" rtlCol="0">
            <a:spAutoFit/>
          </a:bodyPr>
          <a:lstStyle/>
          <a:p>
            <a:r>
              <a:rPr lang="en-ID" sz="6600" dirty="0">
                <a:solidFill>
                  <a:srgbClr val="074D42"/>
                </a:solidFill>
                <a:latin typeface="Arial" panose="020B0604020202020204" pitchFamily="34" charset="0"/>
                <a:cs typeface="Arial" panose="020B0604020202020204" pitchFamily="34" charset="0"/>
              </a:rPr>
              <a:t>Insights</a:t>
            </a:r>
            <a:endParaRPr lang="en-US" sz="6600" dirty="0">
              <a:solidFill>
                <a:srgbClr val="074D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7465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a:extLst>
              <a:ext uri="{FF2B5EF4-FFF2-40B4-BE49-F238E27FC236}">
                <a16:creationId xmlns:a16="http://schemas.microsoft.com/office/drawing/2014/main" id="{01FCF684-925B-354C-97BC-1D311429872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9565" b="10399"/>
          <a:stretch/>
        </p:blipFill>
        <p:spPr>
          <a:xfrm>
            <a:off x="605414" y="1097195"/>
            <a:ext cx="11000778" cy="5282733"/>
          </a:xfrm>
          <a:prstGeom prst="rect">
            <a:avLst/>
          </a:prstGeom>
        </p:spPr>
      </p:pic>
      <p:sp>
        <p:nvSpPr>
          <p:cNvPr id="86" name="Oval 85"/>
          <p:cNvSpPr/>
          <p:nvPr/>
        </p:nvSpPr>
        <p:spPr>
          <a:xfrm>
            <a:off x="2487952" y="2822580"/>
            <a:ext cx="841583" cy="873119"/>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7" name="Oval 86"/>
          <p:cNvSpPr/>
          <p:nvPr/>
        </p:nvSpPr>
        <p:spPr>
          <a:xfrm>
            <a:off x="5461553" y="2514135"/>
            <a:ext cx="372746" cy="384644"/>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8" name="Oval 87"/>
          <p:cNvSpPr/>
          <p:nvPr/>
        </p:nvSpPr>
        <p:spPr>
          <a:xfrm>
            <a:off x="10234081" y="5384589"/>
            <a:ext cx="230002" cy="215085"/>
          </a:xfrm>
          <a:prstGeom prst="ellipse">
            <a:avLst/>
          </a:prstGeom>
          <a:solidFill>
            <a:schemeClr val="accent3">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9" name="Oval 88"/>
          <p:cNvSpPr>
            <a:spLocks noChangeAspect="1"/>
          </p:cNvSpPr>
          <p:nvPr/>
        </p:nvSpPr>
        <p:spPr>
          <a:xfrm>
            <a:off x="7887538" y="3422536"/>
            <a:ext cx="493762" cy="493762"/>
          </a:xfrm>
          <a:prstGeom prst="ellipse">
            <a:avLst/>
          </a:prstGeom>
          <a:solidFill>
            <a:schemeClr val="accent4">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0" name="Oval 89"/>
          <p:cNvSpPr/>
          <p:nvPr/>
        </p:nvSpPr>
        <p:spPr>
          <a:xfrm rot="20473065">
            <a:off x="2575310" y="2194332"/>
            <a:ext cx="228600" cy="228600"/>
          </a:xfrm>
          <a:prstGeom prst="ellipse">
            <a:avLst/>
          </a:prstGeom>
          <a:solidFill>
            <a:schemeClr val="accent5">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91" name="Straight Arrow Connector 90"/>
          <p:cNvCxnSpPr>
            <a:cxnSpLocks/>
          </p:cNvCxnSpPr>
          <p:nvPr/>
        </p:nvCxnSpPr>
        <p:spPr>
          <a:xfrm>
            <a:off x="1828003" y="2900139"/>
            <a:ext cx="659949" cy="331569"/>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p:cNvCxnSpPr>
          <p:nvPr/>
        </p:nvCxnSpPr>
        <p:spPr>
          <a:xfrm flipH="1" flipV="1">
            <a:off x="1512343" y="2898875"/>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70001" y="2806743"/>
            <a:ext cx="713657" cy="707886"/>
          </a:xfrm>
          <a:prstGeom prst="rect">
            <a:avLst/>
          </a:prstGeom>
          <a:noFill/>
        </p:spPr>
        <p:txBody>
          <a:bodyPr wrap="none" rtlCol="0">
            <a:spAutoFit/>
          </a:bodyPr>
          <a:lstStyle/>
          <a:p>
            <a:pPr algn="ctr"/>
            <a:r>
              <a:rPr lang="en-US" sz="2000" dirty="0">
                <a:solidFill>
                  <a:schemeClr val="accent1"/>
                </a:solidFill>
                <a:latin typeface="Arial" panose="020B0604020202020204" pitchFamily="34" charset="0"/>
                <a:cs typeface="Arial" panose="020B0604020202020204" pitchFamily="34" charset="0"/>
              </a:rPr>
              <a:t>USA</a:t>
            </a:r>
          </a:p>
          <a:p>
            <a:pPr algn="ctr"/>
            <a:r>
              <a:rPr lang="en-US" sz="2000" dirty="0">
                <a:solidFill>
                  <a:schemeClr val="accent1"/>
                </a:solidFill>
                <a:latin typeface="Arial" panose="020B0604020202020204" pitchFamily="34" charset="0"/>
                <a:cs typeface="Arial" panose="020B0604020202020204" pitchFamily="34" charset="0"/>
              </a:rPr>
              <a:t>64</a:t>
            </a:r>
            <a:r>
              <a:rPr lang="id-ID" sz="2000" dirty="0">
                <a:solidFill>
                  <a:schemeClr val="accent1"/>
                </a:solidFill>
                <a:latin typeface="Arial" panose="020B0604020202020204" pitchFamily="34" charset="0"/>
                <a:cs typeface="Arial" panose="020B0604020202020204" pitchFamily="34" charset="0"/>
              </a:rPr>
              <a:t>%</a:t>
            </a:r>
          </a:p>
        </p:txBody>
      </p:sp>
      <p:sp>
        <p:nvSpPr>
          <p:cNvPr id="96" name="TextBox 95"/>
          <p:cNvSpPr txBox="1"/>
          <p:nvPr/>
        </p:nvSpPr>
        <p:spPr>
          <a:xfrm>
            <a:off x="7692229" y="4209997"/>
            <a:ext cx="768159" cy="707886"/>
          </a:xfrm>
          <a:prstGeom prst="rect">
            <a:avLst/>
          </a:prstGeom>
          <a:noFill/>
        </p:spPr>
        <p:txBody>
          <a:bodyPr wrap="none" rtlCol="0">
            <a:spAutoFit/>
          </a:bodyPr>
          <a:lstStyle/>
          <a:p>
            <a:pPr algn="ctr"/>
            <a:r>
              <a:rPr lang="id-ID" sz="2000" dirty="0">
                <a:solidFill>
                  <a:schemeClr val="accent3"/>
                </a:solidFill>
                <a:latin typeface="Arial" panose="020B0604020202020204" pitchFamily="34" charset="0"/>
                <a:cs typeface="Arial" panose="020B0604020202020204" pitchFamily="34" charset="0"/>
              </a:rPr>
              <a:t>India</a:t>
            </a:r>
          </a:p>
          <a:p>
            <a:pPr algn="ctr"/>
            <a:r>
              <a:rPr lang="en-US" sz="2000" dirty="0">
                <a:solidFill>
                  <a:schemeClr val="accent3"/>
                </a:solidFill>
                <a:latin typeface="Arial" panose="020B0604020202020204" pitchFamily="34" charset="0"/>
                <a:cs typeface="Arial" panose="020B0604020202020204" pitchFamily="34" charset="0"/>
              </a:rPr>
              <a:t>8</a:t>
            </a:r>
            <a:r>
              <a:rPr lang="id-ID" sz="2000" dirty="0">
                <a:solidFill>
                  <a:schemeClr val="accent3"/>
                </a:solidFill>
                <a:latin typeface="Arial" panose="020B0604020202020204" pitchFamily="34" charset="0"/>
                <a:cs typeface="Arial" panose="020B0604020202020204" pitchFamily="34" charset="0"/>
              </a:rPr>
              <a:t>%</a:t>
            </a:r>
          </a:p>
        </p:txBody>
      </p:sp>
      <p:cxnSp>
        <p:nvCxnSpPr>
          <p:cNvPr id="97" name="Straight Arrow Connector 96"/>
          <p:cNvCxnSpPr>
            <a:cxnSpLocks/>
            <a:endCxn id="90" idx="0"/>
          </p:cNvCxnSpPr>
          <p:nvPr/>
        </p:nvCxnSpPr>
        <p:spPr>
          <a:xfrm>
            <a:off x="1883946" y="1559740"/>
            <a:ext cx="768863" cy="640679"/>
          </a:xfrm>
          <a:prstGeom prst="straightConnector1">
            <a:avLst/>
          </a:prstGeom>
          <a:ln w="12700">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p:cNvCxnSpPr>
          <p:nvPr/>
        </p:nvCxnSpPr>
        <p:spPr>
          <a:xfrm flipH="1">
            <a:off x="1345016" y="1558787"/>
            <a:ext cx="542960" cy="1"/>
          </a:xfrm>
          <a:prstGeom prst="line">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359474" y="1095505"/>
            <a:ext cx="1083951" cy="707886"/>
          </a:xfrm>
          <a:prstGeom prst="rect">
            <a:avLst/>
          </a:prstGeom>
          <a:noFill/>
        </p:spPr>
        <p:txBody>
          <a:bodyPr wrap="none" rtlCol="0">
            <a:spAutoFit/>
          </a:bodyPr>
          <a:lstStyle/>
          <a:p>
            <a:pPr algn="ctr"/>
            <a:r>
              <a:rPr lang="en-US" sz="2000" dirty="0">
                <a:solidFill>
                  <a:schemeClr val="accent5"/>
                </a:solidFill>
                <a:latin typeface="Arial" panose="020B0604020202020204" pitchFamily="34" charset="0"/>
                <a:cs typeface="Arial" panose="020B0604020202020204" pitchFamily="34" charset="0"/>
              </a:rPr>
              <a:t>Canada</a:t>
            </a:r>
          </a:p>
          <a:p>
            <a:pPr algn="ctr"/>
            <a:r>
              <a:rPr lang="en-US" sz="2000" dirty="0">
                <a:solidFill>
                  <a:schemeClr val="accent5"/>
                </a:solidFill>
                <a:latin typeface="Arial" panose="020B0604020202020204" pitchFamily="34" charset="0"/>
                <a:cs typeface="Arial" panose="020B0604020202020204" pitchFamily="34" charset="0"/>
              </a:rPr>
              <a:t>3.5</a:t>
            </a:r>
            <a:r>
              <a:rPr lang="id-ID" sz="2000" dirty="0">
                <a:solidFill>
                  <a:schemeClr val="accent5"/>
                </a:solidFill>
                <a:latin typeface="Arial" panose="020B0604020202020204" pitchFamily="34" charset="0"/>
                <a:cs typeface="Arial" panose="020B0604020202020204" pitchFamily="34" charset="0"/>
              </a:rPr>
              <a:t>%</a:t>
            </a:r>
          </a:p>
        </p:txBody>
      </p:sp>
      <p:cxnSp>
        <p:nvCxnSpPr>
          <p:cNvPr id="100" name="Straight Arrow Connector 99"/>
          <p:cNvCxnSpPr>
            <a:cxnSpLocks/>
          </p:cNvCxnSpPr>
          <p:nvPr/>
        </p:nvCxnSpPr>
        <p:spPr>
          <a:xfrm>
            <a:off x="4802770" y="2606944"/>
            <a:ext cx="658783" cy="0"/>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cxnSpLocks/>
          </p:cNvCxnSpPr>
          <p:nvPr/>
        </p:nvCxnSpPr>
        <p:spPr>
          <a:xfrm flipH="1">
            <a:off x="4793363" y="2608500"/>
            <a:ext cx="9407" cy="291033"/>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563856" y="2910074"/>
            <a:ext cx="554960" cy="707886"/>
          </a:xfrm>
          <a:prstGeom prst="rect">
            <a:avLst/>
          </a:prstGeom>
          <a:noFill/>
        </p:spPr>
        <p:txBody>
          <a:bodyPr wrap="none" rtlCol="0">
            <a:spAutoFit/>
          </a:bodyPr>
          <a:lstStyle/>
          <a:p>
            <a:pPr algn="ctr"/>
            <a:r>
              <a:rPr lang="en-US" sz="2000" dirty="0">
                <a:solidFill>
                  <a:schemeClr val="accent2"/>
                </a:solidFill>
                <a:latin typeface="Arial" panose="020B0604020202020204" pitchFamily="34" charset="0"/>
                <a:cs typeface="Arial" panose="020B0604020202020204" pitchFamily="34" charset="0"/>
              </a:rPr>
              <a:t>UK</a:t>
            </a:r>
          </a:p>
          <a:p>
            <a:pPr algn="ctr"/>
            <a:r>
              <a:rPr lang="en-US" sz="2000" dirty="0">
                <a:solidFill>
                  <a:schemeClr val="accent2"/>
                </a:solidFill>
                <a:latin typeface="Arial" panose="020B0604020202020204" pitchFamily="34" charset="0"/>
                <a:cs typeface="Arial" panose="020B0604020202020204" pitchFamily="34" charset="0"/>
              </a:rPr>
              <a:t>7</a:t>
            </a:r>
            <a:r>
              <a:rPr lang="id-ID" sz="2000" dirty="0">
                <a:solidFill>
                  <a:schemeClr val="accent2"/>
                </a:solidFill>
                <a:latin typeface="Arial" panose="020B0604020202020204" pitchFamily="34" charset="0"/>
                <a:cs typeface="Arial" panose="020B0604020202020204" pitchFamily="34" charset="0"/>
              </a:rPr>
              <a:t>%</a:t>
            </a:r>
          </a:p>
        </p:txBody>
      </p:sp>
      <p:cxnSp>
        <p:nvCxnSpPr>
          <p:cNvPr id="103" name="Straight Arrow Connector 102"/>
          <p:cNvCxnSpPr>
            <a:cxnSpLocks/>
            <a:stCxn id="105" idx="0"/>
            <a:endCxn id="88" idx="3"/>
          </p:cNvCxnSpPr>
          <p:nvPr/>
        </p:nvCxnSpPr>
        <p:spPr>
          <a:xfrm flipV="1">
            <a:off x="9196808" y="5568176"/>
            <a:ext cx="1070956" cy="223905"/>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7692229" y="5792081"/>
            <a:ext cx="3009157" cy="707886"/>
          </a:xfrm>
          <a:prstGeom prst="rect">
            <a:avLst/>
          </a:prstGeom>
          <a:noFill/>
        </p:spPr>
        <p:txBody>
          <a:bodyPr wrap="none" rtlCol="0">
            <a:spAutoFit/>
          </a:bodyPr>
          <a:lstStyle/>
          <a:p>
            <a:pPr algn="ctr"/>
            <a:r>
              <a:rPr lang="en-US" sz="2000" dirty="0">
                <a:solidFill>
                  <a:schemeClr val="accent4"/>
                </a:solidFill>
                <a:latin typeface="Arial" panose="020B0604020202020204" pitchFamily="34" charset="0"/>
                <a:cs typeface="Arial" panose="020B0604020202020204" pitchFamily="34" charset="0"/>
              </a:rPr>
              <a:t>Australia &amp; New Zealand</a:t>
            </a:r>
          </a:p>
          <a:p>
            <a:pPr algn="ctr"/>
            <a:r>
              <a:rPr lang="en-US" sz="2000" dirty="0">
                <a:solidFill>
                  <a:schemeClr val="accent4"/>
                </a:solidFill>
                <a:latin typeface="Arial" panose="020B0604020202020204" pitchFamily="34" charset="0"/>
                <a:cs typeface="Arial" panose="020B0604020202020204" pitchFamily="34" charset="0"/>
              </a:rPr>
              <a:t>2.5</a:t>
            </a:r>
            <a:r>
              <a:rPr lang="id-ID" sz="2000" dirty="0">
                <a:solidFill>
                  <a:schemeClr val="accent4"/>
                </a:solidFill>
                <a:latin typeface="Arial" panose="020B0604020202020204" pitchFamily="34" charset="0"/>
                <a:cs typeface="Arial" panose="020B0604020202020204" pitchFamily="34" charset="0"/>
              </a:rPr>
              <a:t>%</a:t>
            </a:r>
          </a:p>
        </p:txBody>
      </p:sp>
      <p:sp>
        <p:nvSpPr>
          <p:cNvPr id="111" name="TextBox 110"/>
          <p:cNvSpPr txBox="1"/>
          <p:nvPr/>
        </p:nvSpPr>
        <p:spPr>
          <a:xfrm flipH="1">
            <a:off x="3147943" y="337914"/>
            <a:ext cx="5896165" cy="769441"/>
          </a:xfrm>
          <a:prstGeom prst="rect">
            <a:avLst/>
          </a:prstGeom>
          <a:noFill/>
        </p:spPr>
        <p:txBody>
          <a:bodyPr wrap="none" rtlCol="0">
            <a:spAutoFit/>
          </a:bodyPr>
          <a:lstStyle/>
          <a:p>
            <a:pPr algn="ctr"/>
            <a:r>
              <a:rPr lang="en-US" sz="4400" dirty="0">
                <a:solidFill>
                  <a:schemeClr val="accent5"/>
                </a:solidFill>
                <a:latin typeface="Arial" panose="020B0604020202020204" pitchFamily="34" charset="0"/>
                <a:cs typeface="Arial" panose="020B0604020202020204" pitchFamily="34" charset="0"/>
              </a:rPr>
              <a:t>Top Countries/Regions</a:t>
            </a:r>
          </a:p>
        </p:txBody>
      </p:sp>
      <p:cxnSp>
        <p:nvCxnSpPr>
          <p:cNvPr id="30" name="Straight Arrow Connector 29">
            <a:extLst>
              <a:ext uri="{FF2B5EF4-FFF2-40B4-BE49-F238E27FC236}">
                <a16:creationId xmlns:a16="http://schemas.microsoft.com/office/drawing/2014/main" id="{69F99980-D873-443A-B936-C57527243EE8}"/>
              </a:ext>
            </a:extLst>
          </p:cNvPr>
          <p:cNvCxnSpPr>
            <a:cxnSpLocks/>
            <a:endCxn id="89" idx="4"/>
          </p:cNvCxnSpPr>
          <p:nvPr/>
        </p:nvCxnSpPr>
        <p:spPr>
          <a:xfrm flipV="1">
            <a:off x="7887538" y="3916298"/>
            <a:ext cx="246881" cy="365116"/>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44008CE3-FAF3-4E5D-870C-FE5EDAD3CF4B}"/>
              </a:ext>
            </a:extLst>
          </p:cNvPr>
          <p:cNvSpPr/>
          <p:nvPr/>
        </p:nvSpPr>
        <p:spPr>
          <a:xfrm>
            <a:off x="5989477" y="2738285"/>
            <a:ext cx="182880" cy="182880"/>
          </a:xfrm>
          <a:prstGeom prst="ellipse">
            <a:avLst/>
          </a:prstGeom>
          <a:solidFill>
            <a:schemeClr val="accent3">
              <a:lumMod val="40000"/>
              <a:lumOff val="60000"/>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010CBF38-BB18-432B-9992-36BE7122C584}"/>
              </a:ext>
            </a:extLst>
          </p:cNvPr>
          <p:cNvCxnSpPr>
            <a:cxnSpLocks/>
          </p:cNvCxnSpPr>
          <p:nvPr/>
        </p:nvCxnSpPr>
        <p:spPr>
          <a:xfrm>
            <a:off x="5923838" y="2210941"/>
            <a:ext cx="131277" cy="504562"/>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4877378-064F-4303-BE5E-64957386FFC6}"/>
              </a:ext>
            </a:extLst>
          </p:cNvPr>
          <p:cNvSpPr txBox="1"/>
          <p:nvPr/>
        </p:nvSpPr>
        <p:spPr>
          <a:xfrm>
            <a:off x="5189677" y="1557486"/>
            <a:ext cx="1432662" cy="707886"/>
          </a:xfrm>
          <a:prstGeom prst="rect">
            <a:avLst/>
          </a:prstGeom>
          <a:noFill/>
        </p:spPr>
        <p:txBody>
          <a:bodyPr wrap="square" rtlCol="0">
            <a:spAutoFit/>
          </a:bodyPr>
          <a:lstStyle/>
          <a:p>
            <a:pPr algn="ctr"/>
            <a:r>
              <a:rPr lang="en-US" sz="2000" dirty="0">
                <a:solidFill>
                  <a:schemeClr val="accent3"/>
                </a:solidFill>
                <a:latin typeface="Arial" panose="020B0604020202020204" pitchFamily="34" charset="0"/>
                <a:cs typeface="Arial" panose="020B0604020202020204" pitchFamily="34" charset="0"/>
              </a:rPr>
              <a:t>Germany</a:t>
            </a:r>
          </a:p>
          <a:p>
            <a:pPr algn="ctr"/>
            <a:r>
              <a:rPr lang="en-US" sz="2000" dirty="0">
                <a:solidFill>
                  <a:schemeClr val="accent3"/>
                </a:solidFill>
                <a:latin typeface="Arial" panose="020B0604020202020204" pitchFamily="34" charset="0"/>
                <a:cs typeface="Arial" panose="020B0604020202020204" pitchFamily="34" charset="0"/>
              </a:rPr>
              <a:t>3</a:t>
            </a:r>
            <a:r>
              <a:rPr lang="id-ID" sz="2000" dirty="0">
                <a:solidFill>
                  <a:schemeClr val="accent3"/>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6F8A4045-62F9-5B34-D08C-F7E821FC1FBC}"/>
              </a:ext>
            </a:extLst>
          </p:cNvPr>
          <p:cNvSpPr txBox="1"/>
          <p:nvPr/>
        </p:nvSpPr>
        <p:spPr>
          <a:xfrm>
            <a:off x="1347415" y="4703038"/>
            <a:ext cx="1852174" cy="1015663"/>
          </a:xfrm>
          <a:prstGeom prst="rect">
            <a:avLst/>
          </a:prstGeom>
          <a:noFill/>
        </p:spPr>
        <p:txBody>
          <a:bodyPr wrap="none" rtlCol="0">
            <a:spAutoFit/>
          </a:bodyPr>
          <a:lstStyle/>
          <a:p>
            <a:pPr algn="ctr"/>
            <a:r>
              <a:rPr lang="en-US" sz="2000" dirty="0">
                <a:solidFill>
                  <a:schemeClr val="accent2"/>
                </a:solidFill>
                <a:latin typeface="Arial" panose="020B0604020202020204" pitchFamily="34" charset="0"/>
                <a:cs typeface="Arial" panose="020B0604020202020204" pitchFamily="34" charset="0"/>
              </a:rPr>
              <a:t>South America</a:t>
            </a:r>
          </a:p>
          <a:p>
            <a:pPr algn="ctr"/>
            <a:r>
              <a:rPr lang="en-US" sz="2000" dirty="0">
                <a:solidFill>
                  <a:schemeClr val="accent2"/>
                </a:solidFill>
                <a:latin typeface="Arial" panose="020B0604020202020204" pitchFamily="34" charset="0"/>
                <a:cs typeface="Arial" panose="020B0604020202020204" pitchFamily="34" charset="0"/>
              </a:rPr>
              <a:t>&amp; Mexico</a:t>
            </a:r>
          </a:p>
          <a:p>
            <a:pPr algn="ctr"/>
            <a:r>
              <a:rPr lang="en-US" sz="2000" dirty="0">
                <a:solidFill>
                  <a:schemeClr val="accent2"/>
                </a:solidFill>
                <a:latin typeface="Arial" panose="020B0604020202020204" pitchFamily="34" charset="0"/>
                <a:cs typeface="Arial" panose="020B0604020202020204" pitchFamily="34" charset="0"/>
              </a:rPr>
              <a:t>0.5</a:t>
            </a:r>
            <a:r>
              <a:rPr lang="id-ID" sz="2000" dirty="0">
                <a:solidFill>
                  <a:schemeClr val="accent2"/>
                </a:solidFill>
                <a:latin typeface="Arial" panose="020B0604020202020204" pitchFamily="34" charset="0"/>
                <a:cs typeface="Arial" panose="020B0604020202020204" pitchFamily="34" charset="0"/>
              </a:rPr>
              <a:t>%</a:t>
            </a:r>
          </a:p>
        </p:txBody>
      </p:sp>
      <p:sp>
        <p:nvSpPr>
          <p:cNvPr id="5" name="Oval 4">
            <a:extLst>
              <a:ext uri="{FF2B5EF4-FFF2-40B4-BE49-F238E27FC236}">
                <a16:creationId xmlns:a16="http://schemas.microsoft.com/office/drawing/2014/main" id="{8AA282D5-EBDC-3A31-46DA-A4AF5B1F9E4A}"/>
              </a:ext>
            </a:extLst>
          </p:cNvPr>
          <p:cNvSpPr/>
          <p:nvPr/>
        </p:nvSpPr>
        <p:spPr>
          <a:xfrm>
            <a:off x="3512977" y="4138171"/>
            <a:ext cx="182880" cy="182880"/>
          </a:xfrm>
          <a:prstGeom prst="ellipse">
            <a:avLst/>
          </a:prstGeom>
          <a:solidFill>
            <a:schemeClr val="accent3">
              <a:lumMod val="40000"/>
              <a:lumOff val="60000"/>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D0DFF2BB-34E4-5592-575F-2B2902116D8E}"/>
              </a:ext>
            </a:extLst>
          </p:cNvPr>
          <p:cNvCxnSpPr>
            <a:cxnSpLocks/>
          </p:cNvCxnSpPr>
          <p:nvPr/>
        </p:nvCxnSpPr>
        <p:spPr>
          <a:xfrm flipH="1" flipV="1">
            <a:off x="2914027" y="5152645"/>
            <a:ext cx="315661" cy="126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A3F0253-ECF5-1B84-C908-7894AE553074}"/>
              </a:ext>
            </a:extLst>
          </p:cNvPr>
          <p:cNvCxnSpPr>
            <a:cxnSpLocks/>
            <a:endCxn id="5" idx="4"/>
          </p:cNvCxnSpPr>
          <p:nvPr/>
        </p:nvCxnSpPr>
        <p:spPr>
          <a:xfrm flipV="1">
            <a:off x="3229688" y="4321051"/>
            <a:ext cx="374729" cy="831594"/>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F678EF-6F60-F57F-2F88-C70246F0AE56}"/>
              </a:ext>
            </a:extLst>
          </p:cNvPr>
          <p:cNvSpPr txBox="1"/>
          <p:nvPr/>
        </p:nvSpPr>
        <p:spPr>
          <a:xfrm>
            <a:off x="5146862" y="4703038"/>
            <a:ext cx="840295" cy="707886"/>
          </a:xfrm>
          <a:prstGeom prst="rect">
            <a:avLst/>
          </a:prstGeom>
          <a:noFill/>
        </p:spPr>
        <p:txBody>
          <a:bodyPr wrap="none" rtlCol="0">
            <a:spAutoFit/>
          </a:bodyPr>
          <a:lstStyle/>
          <a:p>
            <a:pPr algn="ctr"/>
            <a:r>
              <a:rPr lang="en-US" sz="2000" dirty="0">
                <a:solidFill>
                  <a:schemeClr val="accent1"/>
                </a:solidFill>
                <a:latin typeface="Arial" panose="020B0604020202020204" pitchFamily="34" charset="0"/>
                <a:cs typeface="Arial" panose="020B0604020202020204" pitchFamily="34" charset="0"/>
              </a:rPr>
              <a:t>Africa</a:t>
            </a:r>
          </a:p>
          <a:p>
            <a:pPr algn="ctr"/>
            <a:r>
              <a:rPr lang="en-US" sz="2000" dirty="0">
                <a:solidFill>
                  <a:schemeClr val="accent1"/>
                </a:solidFill>
                <a:latin typeface="Arial" panose="020B0604020202020204" pitchFamily="34" charset="0"/>
                <a:cs typeface="Arial" panose="020B0604020202020204" pitchFamily="34" charset="0"/>
              </a:rPr>
              <a:t>1.5</a:t>
            </a:r>
            <a:r>
              <a:rPr lang="id-ID" sz="2000" dirty="0">
                <a:solidFill>
                  <a:schemeClr val="accent1"/>
                </a:solidFill>
                <a:latin typeface="Arial" panose="020B0604020202020204" pitchFamily="34" charset="0"/>
                <a:cs typeface="Arial" panose="020B0604020202020204" pitchFamily="34" charset="0"/>
              </a:rPr>
              <a:t>%</a:t>
            </a:r>
          </a:p>
        </p:txBody>
      </p:sp>
      <p:sp>
        <p:nvSpPr>
          <p:cNvPr id="10" name="Oval 9">
            <a:extLst>
              <a:ext uri="{FF2B5EF4-FFF2-40B4-BE49-F238E27FC236}">
                <a16:creationId xmlns:a16="http://schemas.microsoft.com/office/drawing/2014/main" id="{122A3F4C-1796-5E95-2833-C3618C324FC6}"/>
              </a:ext>
            </a:extLst>
          </p:cNvPr>
          <p:cNvSpPr/>
          <p:nvPr/>
        </p:nvSpPr>
        <p:spPr>
          <a:xfrm rot="20473065">
            <a:off x="6228289" y="4032449"/>
            <a:ext cx="182880" cy="182880"/>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6FEA97F8-9F88-A1F5-43A2-6B441DF7BF8A}"/>
              </a:ext>
            </a:extLst>
          </p:cNvPr>
          <p:cNvCxnSpPr>
            <a:cxnSpLocks/>
          </p:cNvCxnSpPr>
          <p:nvPr/>
        </p:nvCxnSpPr>
        <p:spPr>
          <a:xfrm flipH="1" flipV="1">
            <a:off x="5753825" y="5047780"/>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0BB7C58-91F3-ECB1-560C-FDE520E232D0}"/>
              </a:ext>
            </a:extLst>
          </p:cNvPr>
          <p:cNvCxnSpPr>
            <a:cxnSpLocks/>
          </p:cNvCxnSpPr>
          <p:nvPr/>
        </p:nvCxnSpPr>
        <p:spPr>
          <a:xfrm flipV="1">
            <a:off x="6055115" y="4229611"/>
            <a:ext cx="260311" cy="807806"/>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6803C63-81D7-5822-71D3-D3B2B4659972}"/>
              </a:ext>
            </a:extLst>
          </p:cNvPr>
          <p:cNvSpPr>
            <a:spLocks noChangeAspect="1"/>
          </p:cNvSpPr>
          <p:nvPr/>
        </p:nvSpPr>
        <p:spPr>
          <a:xfrm>
            <a:off x="8742970" y="2514135"/>
            <a:ext cx="292608" cy="292608"/>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B6AEA4D-BD02-6641-7186-16DF69DEDD0C}"/>
              </a:ext>
            </a:extLst>
          </p:cNvPr>
          <p:cNvSpPr txBox="1"/>
          <p:nvPr/>
        </p:nvSpPr>
        <p:spPr>
          <a:xfrm>
            <a:off x="10234081" y="3104023"/>
            <a:ext cx="684804" cy="707886"/>
          </a:xfrm>
          <a:prstGeom prst="rect">
            <a:avLst/>
          </a:prstGeom>
          <a:noFill/>
        </p:spPr>
        <p:txBody>
          <a:bodyPr wrap="none" rtlCol="0">
            <a:spAutoFit/>
          </a:bodyPr>
          <a:lstStyle/>
          <a:p>
            <a:pPr algn="ctr"/>
            <a:r>
              <a:rPr lang="id-ID" sz="2000" dirty="0">
                <a:solidFill>
                  <a:schemeClr val="accent1"/>
                </a:solidFill>
                <a:latin typeface="Arial" panose="020B0604020202020204" pitchFamily="34" charset="0"/>
                <a:cs typeface="Arial" panose="020B0604020202020204" pitchFamily="34" charset="0"/>
              </a:rPr>
              <a:t>Asia</a:t>
            </a:r>
          </a:p>
          <a:p>
            <a:pPr algn="ctr"/>
            <a:r>
              <a:rPr lang="en-US" sz="2000" dirty="0">
                <a:solidFill>
                  <a:schemeClr val="accent1"/>
                </a:solidFill>
                <a:latin typeface="Arial" panose="020B0604020202020204" pitchFamily="34" charset="0"/>
                <a:cs typeface="Arial" panose="020B0604020202020204" pitchFamily="34" charset="0"/>
              </a:rPr>
              <a:t>4</a:t>
            </a:r>
            <a:r>
              <a:rPr lang="id-ID" sz="2000" dirty="0">
                <a:solidFill>
                  <a:schemeClr val="accent1"/>
                </a:solidFill>
                <a:latin typeface="Arial" panose="020B0604020202020204" pitchFamily="34" charset="0"/>
                <a:cs typeface="Arial" panose="020B0604020202020204" pitchFamily="34" charset="0"/>
              </a:rPr>
              <a:t>%</a:t>
            </a:r>
          </a:p>
        </p:txBody>
      </p:sp>
      <p:cxnSp>
        <p:nvCxnSpPr>
          <p:cNvPr id="14" name="Straight Arrow Connector 13">
            <a:extLst>
              <a:ext uri="{FF2B5EF4-FFF2-40B4-BE49-F238E27FC236}">
                <a16:creationId xmlns:a16="http://schemas.microsoft.com/office/drawing/2014/main" id="{FDDB060F-8B71-4BCC-14CB-D03ACCF72193}"/>
              </a:ext>
            </a:extLst>
          </p:cNvPr>
          <p:cNvCxnSpPr>
            <a:cxnSpLocks/>
            <a:endCxn id="8" idx="4"/>
          </p:cNvCxnSpPr>
          <p:nvPr/>
        </p:nvCxnSpPr>
        <p:spPr>
          <a:xfrm flipH="1" flipV="1">
            <a:off x="8889274" y="2806743"/>
            <a:ext cx="1401805" cy="424965"/>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532CCEEF-6FB8-9262-8728-150B077EECA9}"/>
              </a:ext>
            </a:extLst>
          </p:cNvPr>
          <p:cNvSpPr>
            <a:spLocks noChangeAspect="1"/>
          </p:cNvSpPr>
          <p:nvPr/>
        </p:nvSpPr>
        <p:spPr>
          <a:xfrm>
            <a:off x="6960467" y="3160686"/>
            <a:ext cx="182880" cy="182880"/>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4B1E4B18-F63E-D4F8-D658-80DDA7F2B468}"/>
              </a:ext>
            </a:extLst>
          </p:cNvPr>
          <p:cNvCxnSpPr>
            <a:cxnSpLocks/>
            <a:stCxn id="20" idx="0"/>
            <a:endCxn id="22" idx="2"/>
          </p:cNvCxnSpPr>
          <p:nvPr/>
        </p:nvCxnSpPr>
        <p:spPr>
          <a:xfrm flipV="1">
            <a:off x="7051907" y="1754997"/>
            <a:ext cx="990911" cy="1405689"/>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5375C5-CB46-6194-F993-0EED0DC3A166}"/>
              </a:ext>
            </a:extLst>
          </p:cNvPr>
          <p:cNvSpPr txBox="1"/>
          <p:nvPr/>
        </p:nvSpPr>
        <p:spPr>
          <a:xfrm>
            <a:off x="7280430" y="1047111"/>
            <a:ext cx="1524776" cy="707886"/>
          </a:xfrm>
          <a:prstGeom prst="rect">
            <a:avLst/>
          </a:prstGeom>
          <a:noFill/>
        </p:spPr>
        <p:txBody>
          <a:bodyPr wrap="none" rtlCol="0">
            <a:spAutoFit/>
          </a:bodyPr>
          <a:lstStyle/>
          <a:p>
            <a:pPr algn="ctr"/>
            <a:r>
              <a:rPr lang="en-US" sz="2000" dirty="0">
                <a:solidFill>
                  <a:schemeClr val="accent2"/>
                </a:solidFill>
                <a:latin typeface="Arial" panose="020B0604020202020204" pitchFamily="34" charset="0"/>
                <a:cs typeface="Arial" panose="020B0604020202020204" pitchFamily="34" charset="0"/>
              </a:rPr>
              <a:t>Middle East</a:t>
            </a:r>
          </a:p>
          <a:p>
            <a:pPr algn="ctr"/>
            <a:r>
              <a:rPr lang="en-US" sz="2000" dirty="0">
                <a:solidFill>
                  <a:schemeClr val="accent2"/>
                </a:solidFill>
                <a:latin typeface="Arial" panose="020B0604020202020204" pitchFamily="34" charset="0"/>
                <a:cs typeface="Arial" panose="020B0604020202020204" pitchFamily="34" charset="0"/>
              </a:rPr>
              <a:t>1</a:t>
            </a:r>
            <a:r>
              <a:rPr lang="id-ID" sz="2000" dirty="0">
                <a:solidFill>
                  <a:schemeClr val="accent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32799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flipH="1">
            <a:off x="3716123" y="1151299"/>
            <a:ext cx="3416320" cy="646331"/>
          </a:xfrm>
          <a:prstGeom prst="rect">
            <a:avLst/>
          </a:prstGeom>
          <a:noFill/>
        </p:spPr>
        <p:txBody>
          <a:bodyPr wrap="none" rtlCol="0">
            <a:spAutoFit/>
          </a:bodyPr>
          <a:lstStyle/>
          <a:p>
            <a:r>
              <a:rPr lang="en-US" sz="3600" b="1" dirty="0">
                <a:solidFill>
                  <a:srgbClr val="074D42"/>
                </a:solidFill>
                <a:latin typeface="Arial" panose="020B0604020202020204" pitchFamily="34" charset="0"/>
                <a:cs typeface="Arial" panose="020B0604020202020204" pitchFamily="34" charset="0"/>
              </a:rPr>
              <a:t>Data Summary</a:t>
            </a:r>
          </a:p>
        </p:txBody>
      </p:sp>
      <p:sp>
        <p:nvSpPr>
          <p:cNvPr id="23" name="TextBox 22"/>
          <p:cNvSpPr txBox="1"/>
          <p:nvPr/>
        </p:nvSpPr>
        <p:spPr>
          <a:xfrm>
            <a:off x="3716123" y="1995351"/>
            <a:ext cx="7649705" cy="224676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Data was pulled from Muck Rack insights for the period of October 1 to December 31, 2022.</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Reports looked at traditional media and social media, with a heavy emphasis on consumer-reaching media.</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Trade coverage and new product launches are also included.</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Full text of articles may be accessed by clicking the article image on each slide.</a:t>
            </a:r>
          </a:p>
        </p:txBody>
      </p:sp>
      <p:pic>
        <p:nvPicPr>
          <p:cNvPr id="8" name="Picture Placeholder 7">
            <a:extLst>
              <a:ext uri="{FF2B5EF4-FFF2-40B4-BE49-F238E27FC236}">
                <a16:creationId xmlns:a16="http://schemas.microsoft.com/office/drawing/2014/main" id="{7C01B77F-45B8-B043-A696-0DBE11C4FC9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9981" r="29981"/>
          <a:stretch>
            <a:fillRect/>
          </a:stretch>
        </p:blipFill>
        <p:spPr/>
      </p:pic>
    </p:spTree>
    <p:extLst>
      <p:ext uri="{BB962C8B-B14F-4D97-AF65-F5344CB8AC3E}">
        <p14:creationId xmlns:p14="http://schemas.microsoft.com/office/powerpoint/2010/main" val="3459819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50557" y="2617320"/>
            <a:ext cx="2611867" cy="1446550"/>
          </a:xfrm>
          <a:prstGeom prst="rect">
            <a:avLst/>
          </a:prstGeom>
          <a:noFill/>
        </p:spPr>
        <p:txBody>
          <a:bodyPr wrap="square" rtlCol="0">
            <a:spAutoFit/>
          </a:bodyPr>
          <a:lstStyle/>
          <a:p>
            <a:pPr algn="ctr"/>
            <a:r>
              <a:rPr lang="en-US" sz="4400" b="1" dirty="0">
                <a:solidFill>
                  <a:srgbClr val="074D42"/>
                </a:solidFill>
                <a:latin typeface="Arial" panose="020B0604020202020204" pitchFamily="34" charset="0"/>
                <a:cs typeface="Arial" panose="020B0604020202020204" pitchFamily="34" charset="0"/>
              </a:rPr>
              <a:t>Trending Topics</a:t>
            </a:r>
          </a:p>
        </p:txBody>
      </p:sp>
      <p:graphicFrame>
        <p:nvGraphicFramePr>
          <p:cNvPr id="2" name="Diagram 1">
            <a:extLst>
              <a:ext uri="{FF2B5EF4-FFF2-40B4-BE49-F238E27FC236}">
                <a16:creationId xmlns:a16="http://schemas.microsoft.com/office/drawing/2014/main" id="{F8080B17-3AB3-DF45-A502-988493148BDB}"/>
              </a:ext>
            </a:extLst>
          </p:cNvPr>
          <p:cNvGraphicFramePr/>
          <p:nvPr>
            <p:extLst>
              <p:ext uri="{D42A27DB-BD31-4B8C-83A1-F6EECF244321}">
                <p14:modId xmlns:p14="http://schemas.microsoft.com/office/powerpoint/2010/main" val="1093733909"/>
              </p:ext>
            </p:extLst>
          </p:nvPr>
        </p:nvGraphicFramePr>
        <p:xfrm>
          <a:off x="3232357" y="555278"/>
          <a:ext cx="8832264" cy="5736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B6F4A39-F4BA-1204-E75E-56C757AEBF19}"/>
              </a:ext>
            </a:extLst>
          </p:cNvPr>
          <p:cNvSpPr txBox="1"/>
          <p:nvPr/>
        </p:nvSpPr>
        <p:spPr>
          <a:xfrm>
            <a:off x="7743824" y="3623473"/>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Mental Health</a:t>
            </a:r>
          </a:p>
        </p:txBody>
      </p:sp>
      <p:sp>
        <p:nvSpPr>
          <p:cNvPr id="5" name="TextBox 4">
            <a:extLst>
              <a:ext uri="{FF2B5EF4-FFF2-40B4-BE49-F238E27FC236}">
                <a16:creationId xmlns:a16="http://schemas.microsoft.com/office/drawing/2014/main" id="{41EDFED8-6499-847D-64C3-C31885DF1E72}"/>
              </a:ext>
            </a:extLst>
          </p:cNvPr>
          <p:cNvSpPr txBox="1"/>
          <p:nvPr/>
        </p:nvSpPr>
        <p:spPr>
          <a:xfrm>
            <a:off x="9186860" y="2850802"/>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Super Foods</a:t>
            </a:r>
          </a:p>
        </p:txBody>
      </p:sp>
      <p:sp>
        <p:nvSpPr>
          <p:cNvPr id="6" name="TextBox 5">
            <a:extLst>
              <a:ext uri="{FF2B5EF4-FFF2-40B4-BE49-F238E27FC236}">
                <a16:creationId xmlns:a16="http://schemas.microsoft.com/office/drawing/2014/main" id="{BADA3C87-38D9-DAEE-D420-EDAA1786F9BD}"/>
              </a:ext>
            </a:extLst>
          </p:cNvPr>
          <p:cNvSpPr txBox="1"/>
          <p:nvPr/>
        </p:nvSpPr>
        <p:spPr>
          <a:xfrm>
            <a:off x="9229724" y="4416221"/>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Postbiotics</a:t>
            </a:r>
          </a:p>
        </p:txBody>
      </p:sp>
      <p:sp>
        <p:nvSpPr>
          <p:cNvPr id="7" name="TextBox 6">
            <a:extLst>
              <a:ext uri="{FF2B5EF4-FFF2-40B4-BE49-F238E27FC236}">
                <a16:creationId xmlns:a16="http://schemas.microsoft.com/office/drawing/2014/main" id="{61D0DE98-512D-204F-1B74-ED5DB5906862}"/>
              </a:ext>
            </a:extLst>
          </p:cNvPr>
          <p:cNvSpPr txBox="1"/>
          <p:nvPr/>
        </p:nvSpPr>
        <p:spPr>
          <a:xfrm>
            <a:off x="5157786" y="5190336"/>
            <a:ext cx="14859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Fungi</a:t>
            </a:r>
          </a:p>
          <a:p>
            <a:endParaRPr lang="en-US" sz="16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1D79227-8830-51E5-0117-CE71C35CE00D}"/>
              </a:ext>
            </a:extLst>
          </p:cNvPr>
          <p:cNvSpPr txBox="1"/>
          <p:nvPr/>
        </p:nvSpPr>
        <p:spPr>
          <a:xfrm>
            <a:off x="6486524" y="1293882"/>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Balance</a:t>
            </a:r>
          </a:p>
        </p:txBody>
      </p:sp>
      <p:sp>
        <p:nvSpPr>
          <p:cNvPr id="9" name="TextBox 8">
            <a:extLst>
              <a:ext uri="{FF2B5EF4-FFF2-40B4-BE49-F238E27FC236}">
                <a16:creationId xmlns:a16="http://schemas.microsoft.com/office/drawing/2014/main" id="{E182DE46-2904-C69A-0FFE-6FFD8A95BDD4}"/>
              </a:ext>
            </a:extLst>
          </p:cNvPr>
          <p:cNvSpPr txBox="1"/>
          <p:nvPr/>
        </p:nvSpPr>
        <p:spPr>
          <a:xfrm>
            <a:off x="10715624" y="2103225"/>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Immunity</a:t>
            </a:r>
          </a:p>
        </p:txBody>
      </p:sp>
      <p:sp>
        <p:nvSpPr>
          <p:cNvPr id="10" name="TextBox 9">
            <a:extLst>
              <a:ext uri="{FF2B5EF4-FFF2-40B4-BE49-F238E27FC236}">
                <a16:creationId xmlns:a16="http://schemas.microsoft.com/office/drawing/2014/main" id="{713371C6-D1D2-C5B1-AEB8-921E6FCCE522}"/>
              </a:ext>
            </a:extLst>
          </p:cNvPr>
          <p:cNvSpPr txBox="1"/>
          <p:nvPr/>
        </p:nvSpPr>
        <p:spPr>
          <a:xfrm>
            <a:off x="3643310" y="2858393"/>
            <a:ext cx="1300164"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Integrity</a:t>
            </a:r>
          </a:p>
        </p:txBody>
      </p:sp>
    </p:spTree>
    <p:extLst>
      <p:ext uri="{BB962C8B-B14F-4D97-AF65-F5344CB8AC3E}">
        <p14:creationId xmlns:p14="http://schemas.microsoft.com/office/powerpoint/2010/main" val="3660466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4942165-9229-9042-BD0C-D712636CBE3B}"/>
              </a:ext>
            </a:extLst>
          </p:cNvPr>
          <p:cNvPicPr>
            <a:picLocks noChangeAspect="1"/>
          </p:cNvPicPr>
          <p:nvPr/>
        </p:nvPicPr>
        <p:blipFill rotWithShape="1">
          <a:blip r:embed="rId2"/>
          <a:srcRect t="25266" b="25515"/>
          <a:stretch/>
        </p:blipFill>
        <p:spPr>
          <a:xfrm>
            <a:off x="1674421" y="954885"/>
            <a:ext cx="9123657" cy="3167936"/>
          </a:xfrm>
          <a:prstGeom prst="rect">
            <a:avLst/>
          </a:prstGeom>
        </p:spPr>
      </p:pic>
      <p:sp>
        <p:nvSpPr>
          <p:cNvPr id="4" name="TextBox 3"/>
          <p:cNvSpPr txBox="1"/>
          <p:nvPr/>
        </p:nvSpPr>
        <p:spPr>
          <a:xfrm flipH="1">
            <a:off x="4732506" y="479762"/>
            <a:ext cx="2727030" cy="769441"/>
          </a:xfrm>
          <a:prstGeom prst="rect">
            <a:avLst/>
          </a:prstGeom>
          <a:noFill/>
        </p:spPr>
        <p:txBody>
          <a:bodyPr wrap="none" rtlCol="0">
            <a:spAutoFit/>
          </a:bodyPr>
          <a:lstStyle/>
          <a:p>
            <a:pPr algn="ctr"/>
            <a:r>
              <a:rPr lang="en-US" sz="4400">
                <a:solidFill>
                  <a:schemeClr val="tx2"/>
                </a:solidFill>
                <a:latin typeface="Arial" panose="020B0604020202020204" pitchFamily="34" charset="0"/>
                <a:cs typeface="Arial" panose="020B0604020202020204" pitchFamily="34" charset="0"/>
              </a:rPr>
              <a:t>Sentiment</a:t>
            </a:r>
          </a:p>
        </p:txBody>
      </p:sp>
      <p:sp>
        <p:nvSpPr>
          <p:cNvPr id="8" name="TextBox 7"/>
          <p:cNvSpPr txBox="1"/>
          <p:nvPr/>
        </p:nvSpPr>
        <p:spPr>
          <a:xfrm>
            <a:off x="2690684" y="4069833"/>
            <a:ext cx="1364476" cy="830997"/>
          </a:xfrm>
          <a:prstGeom prst="rect">
            <a:avLst/>
          </a:prstGeom>
          <a:noFill/>
        </p:spPr>
        <p:txBody>
          <a:bodyPr wrap="none" rtlCol="0">
            <a:spAutoFit/>
          </a:bodyPr>
          <a:lstStyle/>
          <a:p>
            <a:pPr algn="ctr"/>
            <a:r>
              <a:rPr lang="en-US" sz="2400" b="1" dirty="0">
                <a:solidFill>
                  <a:schemeClr val="tx1">
                    <a:lumMod val="75000"/>
                    <a:lumOff val="25000"/>
                  </a:schemeClr>
                </a:solidFill>
                <a:latin typeface="Arial" panose="020B0604020202020204" pitchFamily="34" charset="0"/>
                <a:cs typeface="Arial" panose="020B0604020202020204" pitchFamily="34" charset="0"/>
              </a:rPr>
              <a:t>Positive</a:t>
            </a:r>
          </a:p>
          <a:p>
            <a:pPr algn="ctr"/>
            <a:r>
              <a:rPr lang="en-US" sz="2400" b="1" dirty="0">
                <a:solidFill>
                  <a:schemeClr val="tx1">
                    <a:lumMod val="75000"/>
                    <a:lumOff val="25000"/>
                  </a:schemeClr>
                </a:solidFill>
                <a:latin typeface="Arial" panose="020B0604020202020204" pitchFamily="34" charset="0"/>
                <a:cs typeface="Arial" panose="020B0604020202020204" pitchFamily="34" charset="0"/>
              </a:rPr>
              <a:t>92%</a:t>
            </a:r>
          </a:p>
        </p:txBody>
      </p:sp>
      <p:sp>
        <p:nvSpPr>
          <p:cNvPr id="20" name="TextBox 19">
            <a:extLst>
              <a:ext uri="{FF2B5EF4-FFF2-40B4-BE49-F238E27FC236}">
                <a16:creationId xmlns:a16="http://schemas.microsoft.com/office/drawing/2014/main" id="{101EA905-1074-5F41-A793-8624366342E6}"/>
              </a:ext>
            </a:extLst>
          </p:cNvPr>
          <p:cNvSpPr txBox="1"/>
          <p:nvPr/>
        </p:nvSpPr>
        <p:spPr>
          <a:xfrm>
            <a:off x="4732506" y="4016844"/>
            <a:ext cx="3008014" cy="830997"/>
          </a:xfrm>
          <a:prstGeom prst="rect">
            <a:avLst/>
          </a:prstGeom>
          <a:noFill/>
        </p:spPr>
        <p:txBody>
          <a:bodyPr wrap="square" rtlCol="0">
            <a:spAutoFit/>
          </a:bodyPr>
          <a:lstStyle/>
          <a:p>
            <a:pPr algn="ctr"/>
            <a:r>
              <a:rPr lang="en-US" sz="2400" b="1" dirty="0">
                <a:solidFill>
                  <a:schemeClr val="tx1">
                    <a:lumMod val="75000"/>
                    <a:lumOff val="25000"/>
                  </a:schemeClr>
                </a:solidFill>
                <a:latin typeface="Arial" panose="020B0604020202020204" pitchFamily="34" charset="0"/>
                <a:cs typeface="Arial" panose="020B0604020202020204" pitchFamily="34" charset="0"/>
              </a:rPr>
              <a:t>Neutral</a:t>
            </a:r>
          </a:p>
          <a:p>
            <a:pPr algn="ctr"/>
            <a:r>
              <a:rPr lang="en-US" sz="2400" b="1" dirty="0">
                <a:solidFill>
                  <a:schemeClr val="tx1">
                    <a:lumMod val="75000"/>
                    <a:lumOff val="25000"/>
                  </a:schemeClr>
                </a:solidFill>
                <a:latin typeface="Arial" panose="020B0604020202020204" pitchFamily="34" charset="0"/>
                <a:cs typeface="Arial" panose="020B0604020202020204" pitchFamily="34" charset="0"/>
              </a:rPr>
              <a:t>7%</a:t>
            </a:r>
          </a:p>
        </p:txBody>
      </p:sp>
      <p:sp>
        <p:nvSpPr>
          <p:cNvPr id="24" name="TextBox 23">
            <a:extLst>
              <a:ext uri="{FF2B5EF4-FFF2-40B4-BE49-F238E27FC236}">
                <a16:creationId xmlns:a16="http://schemas.microsoft.com/office/drawing/2014/main" id="{4911E916-A003-0847-80C2-459347FABE4B}"/>
              </a:ext>
            </a:extLst>
          </p:cNvPr>
          <p:cNvSpPr txBox="1"/>
          <p:nvPr/>
        </p:nvSpPr>
        <p:spPr>
          <a:xfrm>
            <a:off x="712519" y="5664530"/>
            <a:ext cx="10557164"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Coverage continues to be positive overall, but we do continue to see prebiotics referred to as only food for probiotics or fiber.</a:t>
            </a:r>
          </a:p>
        </p:txBody>
      </p:sp>
      <p:sp>
        <p:nvSpPr>
          <p:cNvPr id="27" name="TextBox 26">
            <a:extLst>
              <a:ext uri="{FF2B5EF4-FFF2-40B4-BE49-F238E27FC236}">
                <a16:creationId xmlns:a16="http://schemas.microsoft.com/office/drawing/2014/main" id="{0D0A545E-2BE0-CA4C-A5B3-0ED658D9CE4A}"/>
              </a:ext>
            </a:extLst>
          </p:cNvPr>
          <p:cNvSpPr txBox="1"/>
          <p:nvPr/>
        </p:nvSpPr>
        <p:spPr>
          <a:xfrm>
            <a:off x="8047411" y="4003200"/>
            <a:ext cx="2310566" cy="1477328"/>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Negative</a:t>
            </a:r>
          </a:p>
          <a:p>
            <a:pPr algn="ctr"/>
            <a:r>
              <a:rPr lang="en-US" sz="2400" b="1" dirty="0">
                <a:latin typeface="Arial" panose="020B0604020202020204" pitchFamily="34" charset="0"/>
                <a:cs typeface="Arial" panose="020B0604020202020204" pitchFamily="34" charset="0"/>
              </a:rPr>
              <a:t>1%</a:t>
            </a:r>
          </a:p>
          <a:p>
            <a:pPr algn="ctr"/>
            <a:endParaRPr lang="en-US" dirty="0">
              <a:latin typeface="Arial" panose="020B0604020202020204" pitchFamily="34" charset="0"/>
              <a:cs typeface="Arial" panose="020B0604020202020204" pitchFamily="34" charset="0"/>
            </a:endParaRPr>
          </a:p>
          <a:p>
            <a:pPr algn="ct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8513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810AA3-5076-4105-AD1D-03DFD986AF36}"/>
              </a:ext>
            </a:extLst>
          </p:cNvPr>
          <p:cNvSpPr txBox="1"/>
          <p:nvPr/>
        </p:nvSpPr>
        <p:spPr>
          <a:xfrm>
            <a:off x="523160" y="759540"/>
            <a:ext cx="6318649" cy="145405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a:solidFill>
                  <a:schemeClr val="tx1">
                    <a:lumMod val="75000"/>
                    <a:lumOff val="25000"/>
                  </a:schemeClr>
                </a:solidFill>
                <a:latin typeface="Arial" panose="020B0604020202020204" pitchFamily="34" charset="0"/>
                <a:ea typeface="+mj-ea"/>
                <a:cs typeface="Arial" panose="020B0604020202020204" pitchFamily="34" charset="0"/>
              </a:rPr>
              <a:t>Experts &amp; Influencers</a:t>
            </a:r>
          </a:p>
        </p:txBody>
      </p:sp>
      <p:sp>
        <p:nvSpPr>
          <p:cNvPr id="6" name="TextBox 5">
            <a:extLst>
              <a:ext uri="{FF2B5EF4-FFF2-40B4-BE49-F238E27FC236}">
                <a16:creationId xmlns:a16="http://schemas.microsoft.com/office/drawing/2014/main" id="{8F509D34-9179-46B5-A941-04A3CC9C445A}"/>
              </a:ext>
            </a:extLst>
          </p:cNvPr>
          <p:cNvSpPr txBox="1"/>
          <p:nvPr/>
        </p:nvSpPr>
        <p:spPr>
          <a:xfrm>
            <a:off x="523160" y="1486566"/>
            <a:ext cx="9312633" cy="428208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kern="1200">
              <a:solidFill>
                <a:srgbClr val="000000"/>
              </a:solidFill>
              <a:latin typeface="Arial" panose="020B0604020202020204" pitchFamily="34" charset="0"/>
              <a:cs typeface="Arial" panose="020B0604020202020204" pitchFamily="34" charset="0"/>
            </a:endParaRPr>
          </a:p>
        </p:txBody>
      </p:sp>
      <p:sp>
        <p:nvSpPr>
          <p:cNvPr id="11" name="Right Brace 10">
            <a:extLst>
              <a:ext uri="{FF2B5EF4-FFF2-40B4-BE49-F238E27FC236}">
                <a16:creationId xmlns:a16="http://schemas.microsoft.com/office/drawing/2014/main" id="{54D7314F-F831-4BC7-B4C6-C0B010A827BA}"/>
              </a:ext>
            </a:extLst>
          </p:cNvPr>
          <p:cNvSpPr/>
          <p:nvPr/>
        </p:nvSpPr>
        <p:spPr>
          <a:xfrm>
            <a:off x="4670648" y="937087"/>
            <a:ext cx="595619" cy="109895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ight Brace 36">
            <a:extLst>
              <a:ext uri="{FF2B5EF4-FFF2-40B4-BE49-F238E27FC236}">
                <a16:creationId xmlns:a16="http://schemas.microsoft.com/office/drawing/2014/main" id="{DC198971-3416-4EFA-9AB6-7069C4C86101}"/>
              </a:ext>
            </a:extLst>
          </p:cNvPr>
          <p:cNvSpPr/>
          <p:nvPr/>
        </p:nvSpPr>
        <p:spPr>
          <a:xfrm rot="10800000">
            <a:off x="162978" y="937087"/>
            <a:ext cx="595619" cy="109895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ea typeface="Baskerville" panose="02020502070401020303" pitchFamily="18" charset="0"/>
              <a:cs typeface="Arial" panose="020B0604020202020204" pitchFamily="34" charset="0"/>
            </a:endParaRPr>
          </a:p>
        </p:txBody>
      </p:sp>
      <p:sp>
        <p:nvSpPr>
          <p:cNvPr id="8" name="TextBox 7">
            <a:extLst>
              <a:ext uri="{FF2B5EF4-FFF2-40B4-BE49-F238E27FC236}">
                <a16:creationId xmlns:a16="http://schemas.microsoft.com/office/drawing/2014/main" id="{F70C208F-5747-45C0-89CB-2F8379F6675A}"/>
              </a:ext>
            </a:extLst>
          </p:cNvPr>
          <p:cNvSpPr txBox="1"/>
          <p:nvPr/>
        </p:nvSpPr>
        <p:spPr>
          <a:xfrm>
            <a:off x="460787" y="2436420"/>
            <a:ext cx="11069225" cy="3447098"/>
          </a:xfrm>
          <a:prstGeom prst="rect">
            <a:avLst/>
          </a:prstGeom>
          <a:noFill/>
        </p:spPr>
        <p:txBody>
          <a:bodyPr wrap="square" rtlCol="0" anchor="t">
            <a:spAutoFit/>
          </a:bodyPr>
          <a:lstStyle/>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2"/>
              </a:rPr>
              <a:t>Dr. Whitney Bowe </a:t>
            </a:r>
            <a:r>
              <a:rPr lang="en-US" dirty="0">
                <a:latin typeface="Arial" panose="020B0604020202020204" pitchFamily="34" charset="0"/>
                <a:cs typeface="Arial" panose="020B0604020202020204" pitchFamily="34" charset="0"/>
              </a:rPr>
              <a:t>holds that there is a founded gut-skin connection — we understand skincare is holistic</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3"/>
              </a:rPr>
              <a:t>Dr. Megan Petty</a:t>
            </a:r>
            <a:r>
              <a:rPr lang="en-US" dirty="0">
                <a:latin typeface="Arial" panose="020B0604020202020204" pitchFamily="34" charset="0"/>
                <a:cs typeface="Arial" panose="020B0604020202020204" pitchFamily="34" charset="0"/>
              </a:rPr>
              <a:t>, resident farm veterinarian, on the importance of prebiotics and probiotics "support the microflora in the gut, giving the horse a better baseline for staying healthy…” </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4"/>
              </a:rPr>
              <a:t>Laura Manning, MPH, RDN</a:t>
            </a:r>
            <a:r>
              <a:rPr lang="en-US" dirty="0">
                <a:latin typeface="Arial" panose="020B0604020202020204" pitchFamily="34" charset="0"/>
                <a:cs typeface="Arial" panose="020B0604020202020204" pitchFamily="34" charset="0"/>
              </a:rPr>
              <a:t>, a clinical nutrition coordinator, discusses the Crohn’s Disease Exclusion Diet.</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5"/>
              </a:rPr>
              <a:t>Dr. </a:t>
            </a:r>
            <a:r>
              <a:rPr lang="en-US" dirty="0" err="1">
                <a:latin typeface="Arial" panose="020B0604020202020204" pitchFamily="34" charset="0"/>
                <a:cs typeface="Arial" panose="020B0604020202020204" pitchFamily="34" charset="0"/>
                <a:hlinkClick r:id="rId5"/>
              </a:rPr>
              <a:t>Ruscio</a:t>
            </a:r>
            <a:r>
              <a:rPr lang="en-US" dirty="0">
                <a:latin typeface="Arial" panose="020B0604020202020204" pitchFamily="34" charset="0"/>
                <a:cs typeface="Arial" panose="020B0604020202020204" pitchFamily="34" charset="0"/>
                <a:hlinkClick r:id="rId5"/>
              </a:rPr>
              <a:t> </a:t>
            </a:r>
            <a:r>
              <a:rPr lang="en-US" dirty="0">
                <a:latin typeface="Arial" panose="020B0604020202020204" pitchFamily="34" charset="0"/>
                <a:cs typeface="Arial" panose="020B0604020202020204" pitchFamily="34" charset="0"/>
              </a:rPr>
              <a:t>devotes a podcast to how your gut health correlates with subclinical hypothyroidism, rheumatoid arthritis, depression, H. Pylori, and more</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6"/>
              </a:rPr>
              <a:t>Dr. Raphael </a:t>
            </a:r>
            <a:r>
              <a:rPr lang="en-US" dirty="0" err="1">
                <a:latin typeface="Arial" panose="020B0604020202020204" pitchFamily="34" charset="0"/>
                <a:cs typeface="Arial" panose="020B0604020202020204" pitchFamily="34" charset="0"/>
                <a:hlinkClick r:id="rId6"/>
              </a:rPr>
              <a:t>Kellman</a:t>
            </a:r>
            <a:r>
              <a:rPr lang="en-US" dirty="0">
                <a:latin typeface="Arial" panose="020B0604020202020204" pitchFamily="34" charset="0"/>
                <a:cs typeface="Arial" panose="020B0604020202020204" pitchFamily="34" charset="0"/>
              </a:rPr>
              <a:t>, a specialist in integrative and functional medicine describes “The microbiome diet can significantly help many patients with both forms of IBS…and the use of probiotics and prebiotics are glaringly missing”</a:t>
            </a:r>
          </a:p>
        </p:txBody>
      </p:sp>
    </p:spTree>
    <p:extLst>
      <p:ext uri="{BB962C8B-B14F-4D97-AF65-F5344CB8AC3E}">
        <p14:creationId xmlns:p14="http://schemas.microsoft.com/office/powerpoint/2010/main" val="2770944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0D74BC3-7FE3-6A44-9A6D-497E9CCF9B6F}"/>
              </a:ext>
            </a:extLst>
          </p:cNvPr>
          <p:cNvPicPr>
            <a:picLocks noGrp="1" noChangeAspect="1"/>
          </p:cNvPicPr>
          <p:nvPr>
            <p:ph type="pic" sz="quarter" idx="10"/>
          </p:nvPr>
        </p:nvPicPr>
        <p:blipFill>
          <a:blip r:embed="rId2" cstate="print">
            <a:alphaModFix/>
            <a:extLst>
              <a:ext uri="{28A0092B-C50C-407E-A947-70E740481C1C}">
                <a14:useLocalDpi xmlns:a14="http://schemas.microsoft.com/office/drawing/2010/main" val="0"/>
              </a:ext>
            </a:extLst>
          </a:blip>
          <a:srcRect t="7827" b="7827"/>
          <a:stretch>
            <a:fillRect/>
          </a:stretch>
        </p:blipFill>
        <p:spPr/>
      </p:pic>
      <p:sp>
        <p:nvSpPr>
          <p:cNvPr id="14" name="Rectangle 13">
            <a:extLst>
              <a:ext uri="{FF2B5EF4-FFF2-40B4-BE49-F238E27FC236}">
                <a16:creationId xmlns:a16="http://schemas.microsoft.com/office/drawing/2014/main" id="{D454985A-E196-D511-6F6F-971663B248A3}"/>
              </a:ext>
            </a:extLst>
          </p:cNvPr>
          <p:cNvSpPr/>
          <p:nvPr/>
        </p:nvSpPr>
        <p:spPr>
          <a:xfrm>
            <a:off x="-15348" y="0"/>
            <a:ext cx="12188952"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a:off x="6207738" y="1977887"/>
            <a:ext cx="3302507" cy="830997"/>
          </a:xfrm>
          <a:prstGeom prst="rect">
            <a:avLst/>
          </a:prstGeom>
          <a:noFill/>
        </p:spPr>
        <p:txBody>
          <a:bodyPr wrap="none" rtlCol="0">
            <a:spAutoFit/>
          </a:bodyPr>
          <a:lstStyle/>
          <a:p>
            <a:r>
              <a:rPr lang="en-ID" sz="4800">
                <a:solidFill>
                  <a:schemeClr val="tx1">
                    <a:lumMod val="75000"/>
                    <a:lumOff val="25000"/>
                  </a:schemeClr>
                </a:solidFill>
                <a:latin typeface="Arial" panose="020B0604020202020204" pitchFamily="34" charset="0"/>
                <a:cs typeface="Arial" panose="020B0604020202020204" pitchFamily="34" charset="0"/>
              </a:rPr>
              <a:t>Questions?</a:t>
            </a:r>
          </a:p>
        </p:txBody>
      </p:sp>
      <p:grpSp>
        <p:nvGrpSpPr>
          <p:cNvPr id="6" name="Group 5"/>
          <p:cNvGrpSpPr/>
          <p:nvPr/>
        </p:nvGrpSpPr>
        <p:grpSpPr>
          <a:xfrm flipH="1">
            <a:off x="-133350" y="0"/>
            <a:ext cx="12325350" cy="6858000"/>
            <a:chOff x="1409700" y="533400"/>
            <a:chExt cx="12325350" cy="6858000"/>
          </a:xfrm>
        </p:grpSpPr>
        <p:cxnSp>
          <p:nvCxnSpPr>
            <p:cNvPr id="7" name="Straight Connector 6"/>
            <p:cNvCxnSpPr>
              <a:cxnSpLocks/>
            </p:cNvCxnSpPr>
            <p:nvPr/>
          </p:nvCxnSpPr>
          <p:spPr>
            <a:xfrm flipV="1">
              <a:off x="1409700" y="3962400"/>
              <a:ext cx="1758120" cy="971"/>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6547757" y="3963371"/>
              <a:ext cx="7053943"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268691" y="533400"/>
              <a:ext cx="0" cy="34554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764983" y="2926786"/>
              <a:ext cx="0" cy="44646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0970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505700" y="2926786"/>
              <a:ext cx="6229350"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098E1AD-4A45-8542-A835-5032C7ABF2C3}"/>
              </a:ext>
            </a:extLst>
          </p:cNvPr>
          <p:cNvSpPr txBox="1"/>
          <p:nvPr/>
        </p:nvSpPr>
        <p:spPr>
          <a:xfrm>
            <a:off x="7169727" y="3251278"/>
            <a:ext cx="4296230" cy="1938992"/>
          </a:xfrm>
          <a:prstGeom prst="rect">
            <a:avLst/>
          </a:prstGeom>
          <a:noFill/>
        </p:spPr>
        <p:txBody>
          <a:bodyPr wrap="square" rtlCol="0">
            <a:spAutoFit/>
          </a:bodyPr>
          <a:lstStyle/>
          <a:p>
            <a:r>
              <a:rPr lang="en-ID" sz="2400">
                <a:solidFill>
                  <a:schemeClr val="tx1">
                    <a:lumMod val="75000"/>
                    <a:lumOff val="25000"/>
                  </a:schemeClr>
                </a:solidFill>
                <a:latin typeface="Arial" panose="020B0604020202020204" pitchFamily="34" charset="0"/>
                <a:cs typeface="Arial" panose="020B0604020202020204" pitchFamily="34" charset="0"/>
              </a:rPr>
              <a:t>Traci Kantowski</a:t>
            </a:r>
          </a:p>
          <a:p>
            <a:r>
              <a:rPr lang="en-ID" sz="2400">
                <a:solidFill>
                  <a:schemeClr val="tx1">
                    <a:lumMod val="75000"/>
                    <a:lumOff val="25000"/>
                  </a:schemeClr>
                </a:solidFill>
                <a:latin typeface="Arial" panose="020B0604020202020204" pitchFamily="34" charset="0"/>
                <a:cs typeface="Arial" panose="020B0604020202020204" pitchFamily="34" charset="0"/>
              </a:rPr>
              <a:t>Communications Director</a:t>
            </a:r>
          </a:p>
          <a:p>
            <a:r>
              <a:rPr lang="en-ID" sz="2400">
                <a:solidFill>
                  <a:schemeClr val="tx1">
                    <a:lumMod val="75000"/>
                    <a:lumOff val="25000"/>
                  </a:schemeClr>
                </a:solidFill>
                <a:latin typeface="Arial" panose="020B0604020202020204" pitchFamily="34" charset="0"/>
                <a:cs typeface="Arial" panose="020B0604020202020204" pitchFamily="34" charset="0"/>
              </a:rPr>
              <a:t>Global Prebiotic Association </a:t>
            </a:r>
          </a:p>
          <a:p>
            <a:r>
              <a:rPr lang="en-ID" sz="2400">
                <a:solidFill>
                  <a:schemeClr val="tx1">
                    <a:lumMod val="75000"/>
                    <a:lumOff val="25000"/>
                  </a:schemeClr>
                </a:solidFill>
                <a:latin typeface="Arial" panose="020B0604020202020204" pitchFamily="34" charset="0"/>
                <a:cs typeface="Arial" panose="020B0604020202020204" pitchFamily="34" charset="0"/>
              </a:rPr>
              <a:t>+1 630.923.0211</a:t>
            </a:r>
          </a:p>
          <a:p>
            <a:r>
              <a:rPr lang="en-ID" sz="2400" err="1">
                <a:solidFill>
                  <a:schemeClr val="tx1">
                    <a:lumMod val="75000"/>
                    <a:lumOff val="25000"/>
                  </a:schemeClr>
                </a:solidFill>
                <a:latin typeface="Arial" panose="020B0604020202020204" pitchFamily="34" charset="0"/>
                <a:cs typeface="Arial" panose="020B0604020202020204" pitchFamily="34" charset="0"/>
              </a:rPr>
              <a:t>traci@prebioticassociation.org</a:t>
            </a:r>
            <a:endParaRPr lang="en-ID" sz="2400">
              <a:solidFill>
                <a:schemeClr val="tx1">
                  <a:lumMod val="75000"/>
                  <a:lumOff val="25000"/>
                </a:schemeClr>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D715B46F-EB02-4346-B57D-C5669E0A0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777" y="0"/>
            <a:ext cx="2187223" cy="1137066"/>
          </a:xfrm>
          <a:prstGeom prst="rect">
            <a:avLst/>
          </a:prstGeom>
        </p:spPr>
      </p:pic>
    </p:spTree>
    <p:extLst>
      <p:ext uri="{BB962C8B-B14F-4D97-AF65-F5344CB8AC3E}">
        <p14:creationId xmlns:p14="http://schemas.microsoft.com/office/powerpoint/2010/main" val="3076601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FE0AC-625C-BB44-B837-FDFA8BD13AA0}"/>
              </a:ext>
            </a:extLst>
          </p:cNvPr>
          <p:cNvSpPr txBox="1"/>
          <p:nvPr/>
        </p:nvSpPr>
        <p:spPr>
          <a:xfrm>
            <a:off x="2464085" y="6550223"/>
            <a:ext cx="7263829" cy="307777"/>
          </a:xfrm>
          <a:prstGeom prst="rect">
            <a:avLst/>
          </a:prstGeom>
          <a:noFill/>
        </p:spPr>
        <p:txBody>
          <a:bodyPr wrap="square" rtlCol="0">
            <a:spAutoFit/>
          </a:bodyPr>
          <a:lstStyle/>
          <a:p>
            <a:pPr algn="ctr"/>
            <a:r>
              <a:rPr lang="en-US" sz="1400">
                <a:solidFill>
                  <a:schemeClr val="bg2">
                    <a:lumMod val="50000"/>
                  </a:schemeClr>
                </a:solidFill>
                <a:latin typeface="Arial" panose="020B0604020202020204" pitchFamily="34" charset="0"/>
                <a:cs typeface="Arial" panose="020B0604020202020204" pitchFamily="34" charset="0"/>
              </a:rPr>
              <a:t>Coverage drivers are listed on the following slides.</a:t>
            </a:r>
          </a:p>
        </p:txBody>
      </p:sp>
      <p:sp>
        <p:nvSpPr>
          <p:cNvPr id="19" name="TextBox 18">
            <a:extLst>
              <a:ext uri="{FF2B5EF4-FFF2-40B4-BE49-F238E27FC236}">
                <a16:creationId xmlns:a16="http://schemas.microsoft.com/office/drawing/2014/main" id="{57D5F1A3-9B5C-F13D-B889-F414BF424DD0}"/>
              </a:ext>
            </a:extLst>
          </p:cNvPr>
          <p:cNvSpPr txBox="1"/>
          <p:nvPr/>
        </p:nvSpPr>
        <p:spPr>
          <a:xfrm>
            <a:off x="1978024" y="9937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Articles Over Time</a:t>
            </a:r>
          </a:p>
        </p:txBody>
      </p:sp>
      <p:sp>
        <p:nvSpPr>
          <p:cNvPr id="18" name="TextBox 17">
            <a:extLst>
              <a:ext uri="{FF2B5EF4-FFF2-40B4-BE49-F238E27FC236}">
                <a16:creationId xmlns:a16="http://schemas.microsoft.com/office/drawing/2014/main" id="{B8D8013B-616D-91D6-FF00-60BE89A7C439}"/>
              </a:ext>
            </a:extLst>
          </p:cNvPr>
          <p:cNvSpPr txBox="1"/>
          <p:nvPr/>
        </p:nvSpPr>
        <p:spPr>
          <a:xfrm>
            <a:off x="8359775" y="1184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panose="020B0604020202020204" pitchFamily="34" charset="0"/>
                <a:cs typeface="Arial" panose="020B0604020202020204" pitchFamily="34" charset="0"/>
              </a:rPr>
              <a:t>Unique Outlets</a:t>
            </a:r>
            <a:endParaRPr lang="en-US" dirty="0">
              <a:latin typeface="Arial" panose="020B0604020202020204" pitchFamily="34" charset="0"/>
              <a:ea typeface="Lato"/>
              <a:cs typeface="Arial" panose="020B0604020202020204" pitchFamily="34" charset="0"/>
            </a:endParaRPr>
          </a:p>
        </p:txBody>
      </p:sp>
      <p:pic>
        <p:nvPicPr>
          <p:cNvPr id="4" name="Picture 3">
            <a:extLst>
              <a:ext uri="{FF2B5EF4-FFF2-40B4-BE49-F238E27FC236}">
                <a16:creationId xmlns:a16="http://schemas.microsoft.com/office/drawing/2014/main" id="{C2A01B64-BE30-D4FE-38E5-007C39011582}"/>
              </a:ext>
            </a:extLst>
          </p:cNvPr>
          <p:cNvPicPr>
            <a:picLocks noChangeAspect="1"/>
          </p:cNvPicPr>
          <p:nvPr/>
        </p:nvPicPr>
        <p:blipFill rotWithShape="1">
          <a:blip r:embed="rId2">
            <a:clrChange>
              <a:clrFrom>
                <a:srgbClr val="FEAE8D"/>
              </a:clrFrom>
              <a:clrTo>
                <a:srgbClr val="FEAE8D">
                  <a:alpha val="0"/>
                </a:srgbClr>
              </a:clrTo>
            </a:clrChange>
            <a:extLst>
              <a:ext uri="{28A0092B-C50C-407E-A947-70E740481C1C}">
                <a14:useLocalDpi xmlns:a14="http://schemas.microsoft.com/office/drawing/2010/main" val="0"/>
              </a:ext>
            </a:extLst>
          </a:blip>
          <a:srcRect b="10118"/>
          <a:stretch/>
        </p:blipFill>
        <p:spPr>
          <a:xfrm>
            <a:off x="170121" y="1394295"/>
            <a:ext cx="6826102" cy="3301233"/>
          </a:xfrm>
          <a:prstGeom prst="rect">
            <a:avLst/>
          </a:prstGeom>
          <a:solidFill>
            <a:schemeClr val="accent1"/>
          </a:solidFill>
        </p:spPr>
      </p:pic>
      <p:pic>
        <p:nvPicPr>
          <p:cNvPr id="6" name="Picture 5">
            <a:extLst>
              <a:ext uri="{FF2B5EF4-FFF2-40B4-BE49-F238E27FC236}">
                <a16:creationId xmlns:a16="http://schemas.microsoft.com/office/drawing/2014/main" id="{BCB65AAB-E078-3ADD-34CE-0D1D484D6DA1}"/>
              </a:ext>
            </a:extLst>
          </p:cNvPr>
          <p:cNvPicPr>
            <a:picLocks noChangeAspect="1"/>
          </p:cNvPicPr>
          <p:nvPr/>
        </p:nvPicPr>
        <p:blipFill rotWithShape="1">
          <a:blip r:embed="rId3">
            <a:clrChange>
              <a:clrFrom>
                <a:srgbClr val="FEAE8D"/>
              </a:clrFrom>
              <a:clrTo>
                <a:srgbClr val="FEAE8D">
                  <a:alpha val="0"/>
                </a:srgbClr>
              </a:clrTo>
            </a:clrChange>
            <a:extLst>
              <a:ext uri="{28A0092B-C50C-407E-A947-70E740481C1C}">
                <a14:useLocalDpi xmlns:a14="http://schemas.microsoft.com/office/drawing/2010/main" val="0"/>
              </a:ext>
            </a:extLst>
          </a:blip>
          <a:srcRect b="11650"/>
          <a:stretch/>
        </p:blipFill>
        <p:spPr>
          <a:xfrm>
            <a:off x="7372146" y="1681332"/>
            <a:ext cx="4326973" cy="2916646"/>
          </a:xfrm>
          <a:prstGeom prst="rect">
            <a:avLst/>
          </a:prstGeom>
          <a:solidFill>
            <a:schemeClr val="accent2"/>
          </a:solidFill>
        </p:spPr>
      </p:pic>
      <p:pic>
        <p:nvPicPr>
          <p:cNvPr id="8" name="Picture 7">
            <a:extLst>
              <a:ext uri="{FF2B5EF4-FFF2-40B4-BE49-F238E27FC236}">
                <a16:creationId xmlns:a16="http://schemas.microsoft.com/office/drawing/2014/main" id="{E0643D66-BFDC-C7C1-33AD-ED571C5C9E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5187473"/>
            <a:ext cx="12192000" cy="1115383"/>
          </a:xfrm>
          <a:prstGeom prst="rect">
            <a:avLst/>
          </a:prstGeom>
        </p:spPr>
      </p:pic>
    </p:spTree>
    <p:extLst>
      <p:ext uri="{BB962C8B-B14F-4D97-AF65-F5344CB8AC3E}">
        <p14:creationId xmlns:p14="http://schemas.microsoft.com/office/powerpoint/2010/main" val="3377004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20542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5249642"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Product Launches</a:t>
            </a:r>
          </a:p>
        </p:txBody>
      </p:sp>
      <p:sp>
        <p:nvSpPr>
          <p:cNvPr id="24" name="TextBox 23"/>
          <p:cNvSpPr txBox="1"/>
          <p:nvPr/>
        </p:nvSpPr>
        <p:spPr>
          <a:xfrm>
            <a:off x="515187" y="1598203"/>
            <a:ext cx="10690360" cy="4555093"/>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Bacardi and Pet Home released new products of </a:t>
            </a:r>
            <a:r>
              <a:rPr lang="en-US" sz="2000" dirty="0" err="1">
                <a:latin typeface="Arial" panose="020B0604020202020204" pitchFamily="34" charset="0"/>
                <a:cs typeface="Arial" panose="020B0604020202020204" pitchFamily="34" charset="0"/>
                <a:hlinkClick r:id="rId2"/>
              </a:rPr>
              <a:t>Kanqi</a:t>
            </a:r>
            <a:r>
              <a:rPr lang="en-US" sz="2000" dirty="0">
                <a:latin typeface="Arial" panose="020B0604020202020204" pitchFamily="34" charset="0"/>
                <a:cs typeface="Arial" panose="020B0604020202020204" pitchFamily="34" charset="0"/>
                <a:hlinkClick r:id="rId2"/>
              </a:rPr>
              <a:t> staple food</a:t>
            </a:r>
            <a:r>
              <a:rPr lang="en-US" sz="2000" dirty="0">
                <a:latin typeface="Arial" panose="020B0604020202020204" pitchFamily="34" charset="0"/>
                <a:cs typeface="Arial" panose="020B0604020202020204" pitchFamily="34" charset="0"/>
              </a:rPr>
              <a:t> and launched a public welfare project for guide dogs</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Deconstruct, a </a:t>
            </a:r>
            <a:r>
              <a:rPr lang="en-US" sz="2000" dirty="0">
                <a:latin typeface="Arial" panose="020B0604020202020204" pitchFamily="34" charset="0"/>
                <a:cs typeface="Arial" panose="020B0604020202020204" pitchFamily="34" charset="0"/>
                <a:hlinkClick r:id="rId3"/>
              </a:rPr>
              <a:t>science-based</a:t>
            </a:r>
            <a:r>
              <a:rPr lang="en-US" sz="2000" dirty="0">
                <a:latin typeface="Arial" panose="020B0604020202020204" pitchFamily="34" charset="0"/>
                <a:cs typeface="Arial" panose="020B0604020202020204" pitchFamily="34" charset="0"/>
              </a:rPr>
              <a:t> skincare brand, announced the launch of its new range of scalp serums, designed to address and resolve some of the most popular hair care issues concerning users</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hlinkClick r:id="rId4"/>
              </a:rPr>
              <a:t>Bounce Back</a:t>
            </a:r>
            <a:r>
              <a:rPr lang="en-US" sz="2000" dirty="0">
                <a:latin typeface="Arial" panose="020B0604020202020204" pitchFamily="34" charset="0"/>
                <a:cs typeface="Arial" panose="020B0604020202020204" pitchFamily="34" charset="0"/>
              </a:rPr>
              <a:t>, available in 250ml cans, contains 17 vitamins, minerals, amino acids and prebiotics and is designed for users to drink after a night out </a:t>
            </a:r>
          </a:p>
          <a:p>
            <a:pPr marL="342900" indent="-342900">
              <a:spcAft>
                <a:spcPts val="600"/>
              </a:spcAft>
              <a:buFont typeface="Arial" panose="020B0604020202020204" pitchFamily="34" charset="0"/>
              <a:buChar char="•"/>
            </a:pPr>
            <a:r>
              <a:rPr lang="en-US" sz="2000" dirty="0">
                <a:latin typeface="Arial" panose="020B0604020202020204" pitchFamily="34" charset="0"/>
                <a:ea typeface="+mn-lt"/>
                <a:cs typeface="Arial" panose="020B0604020202020204" pitchFamily="34" charset="0"/>
              </a:rPr>
              <a:t>With a pH balance of 5.5, the fragrance-free bar contains prebiotics, probiotics and postbiotics that work with the skin’s natural microbiome…Beauty Kin's </a:t>
            </a:r>
            <a:r>
              <a:rPr lang="en-US" sz="2000" dirty="0">
                <a:latin typeface="Arial" panose="020B0604020202020204" pitchFamily="34" charset="0"/>
                <a:ea typeface="+mn-lt"/>
                <a:cs typeface="Arial" panose="020B0604020202020204" pitchFamily="34" charset="0"/>
                <a:hlinkClick r:id="rId5"/>
              </a:rPr>
              <a:t>Eczema-friendly soap</a:t>
            </a:r>
            <a:endParaRPr lang="en-US" sz="2000" dirty="0">
              <a:latin typeface="Arial" panose="020B0604020202020204" pitchFamily="34" charset="0"/>
              <a:ea typeface="+mn-lt"/>
              <a:cs typeface="Arial" panose="020B0604020202020204" pitchFamily="34" charset="0"/>
            </a:endParaRPr>
          </a:p>
          <a:p>
            <a:pPr marL="342900" indent="-342900">
              <a:spcAft>
                <a:spcPts val="600"/>
              </a:spcAft>
              <a:buFont typeface="Arial" panose="020B0604020202020204" pitchFamily="34" charset="0"/>
              <a:buChar char="•"/>
            </a:pPr>
            <a:r>
              <a:rPr lang="en-US" sz="2000" dirty="0" err="1">
                <a:latin typeface="Arial" panose="020B0604020202020204" pitchFamily="34" charset="0"/>
                <a:cs typeface="Arial" panose="020B0604020202020204" pitchFamily="34" charset="0"/>
                <a:hlinkClick r:id="rId6"/>
              </a:rPr>
              <a:t>Arcaea</a:t>
            </a:r>
            <a:r>
              <a:rPr lang="en-US" sz="2000" dirty="0">
                <a:latin typeface="Arial" panose="020B0604020202020204" pitchFamily="34" charset="0"/>
                <a:cs typeface="Arial" panose="020B0604020202020204" pitchFamily="34" charset="0"/>
              </a:rPr>
              <a:t> to Launch </a:t>
            </a:r>
            <a:r>
              <a:rPr lang="en-US" sz="2000" dirty="0" err="1">
                <a:latin typeface="Arial" panose="020B0604020202020204" pitchFamily="34" charset="0"/>
                <a:cs typeface="Arial" panose="020B0604020202020204" pitchFamily="34" charset="0"/>
              </a:rPr>
              <a:t>ScentArc</a:t>
            </a:r>
            <a:r>
              <a:rPr lang="en-US" sz="2000" dirty="0">
                <a:latin typeface="Arial" panose="020B0604020202020204" pitchFamily="34" charset="0"/>
                <a:cs typeface="Arial" panose="020B0604020202020204" pitchFamily="34" charset="0"/>
              </a:rPr>
              <a:t>, Prebiotic Active for Deodorant in Early 2023</a:t>
            </a:r>
          </a:p>
          <a:p>
            <a:pPr marL="342900" indent="-342900">
              <a:spcAft>
                <a:spcPts val="600"/>
              </a:spcAft>
              <a:buFont typeface="Arial" panose="020B0604020202020204" pitchFamily="34" charset="0"/>
              <a:buChar char="•"/>
            </a:pPr>
            <a:r>
              <a:rPr lang="en-US" sz="2000" dirty="0" err="1">
                <a:latin typeface="Arial" panose="020B0604020202020204" pitchFamily="34" charset="0"/>
                <a:ea typeface="+mn-lt"/>
                <a:cs typeface="Arial" panose="020B0604020202020204" pitchFamily="34" charset="0"/>
              </a:rPr>
              <a:t>BrainMD</a:t>
            </a:r>
            <a:r>
              <a:rPr lang="en-US" sz="2000" dirty="0">
                <a:latin typeface="Arial" panose="020B0604020202020204" pitchFamily="34" charset="0"/>
                <a:ea typeface="+mn-lt"/>
                <a:cs typeface="Arial" panose="020B0604020202020204" pitchFamily="34" charset="0"/>
              </a:rPr>
              <a:t> has announced the launch of plant-powdered protein bars, called </a:t>
            </a:r>
            <a:r>
              <a:rPr lang="en-US" sz="2000" dirty="0">
                <a:latin typeface="Arial" panose="020B0604020202020204" pitchFamily="34" charset="0"/>
                <a:ea typeface="+mn-lt"/>
                <a:cs typeface="Arial" panose="020B0604020202020204" pitchFamily="34" charset="0"/>
                <a:hlinkClick r:id="rId7"/>
              </a:rPr>
              <a:t>Brain Boost</a:t>
            </a:r>
            <a:r>
              <a:rPr lang="en-US" sz="2000" dirty="0">
                <a:latin typeface="Arial" panose="020B0604020202020204" pitchFamily="34" charset="0"/>
                <a:ea typeface="+mn-lt"/>
                <a:cs typeface="Arial" panose="020B0604020202020204" pitchFamily="34" charset="0"/>
              </a:rPr>
              <a:t>.</a:t>
            </a:r>
          </a:p>
          <a:p>
            <a:pPr marL="342900" indent="-342900">
              <a:spcAft>
                <a:spcPts val="600"/>
              </a:spcAft>
              <a:buFont typeface="Arial" panose="020B0604020202020204" pitchFamily="34" charset="0"/>
              <a:buChar char="•"/>
            </a:pPr>
            <a:r>
              <a:rPr lang="en-US" sz="2000" dirty="0">
                <a:latin typeface="Arial" panose="020B0604020202020204" pitchFamily="34" charset="0"/>
                <a:ea typeface="+mn-lt"/>
                <a:cs typeface="Arial" panose="020B0604020202020204" pitchFamily="34" charset="0"/>
                <a:hlinkClick r:id="rId8"/>
              </a:rPr>
              <a:t>Dog Child</a:t>
            </a:r>
            <a:r>
              <a:rPr lang="en-US" sz="2000" dirty="0">
                <a:latin typeface="Arial" panose="020B0604020202020204" pitchFamily="34" charset="0"/>
                <a:ea typeface="+mn-lt"/>
                <a:cs typeface="Arial" panose="020B0604020202020204" pitchFamily="34" charset="0"/>
              </a:rPr>
              <a:t> debuts new products to help consumers cook for their dogs</a:t>
            </a:r>
          </a:p>
        </p:txBody>
      </p:sp>
    </p:spTree>
    <p:extLst>
      <p:ext uri="{BB962C8B-B14F-4D97-AF65-F5344CB8AC3E}">
        <p14:creationId xmlns:p14="http://schemas.microsoft.com/office/powerpoint/2010/main" val="57060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14526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4597990"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Trade Coverage</a:t>
            </a:r>
          </a:p>
        </p:txBody>
      </p:sp>
      <p:pic>
        <p:nvPicPr>
          <p:cNvPr id="3" name="Picture 2" descr="A picture containing cup, indoor&#10;&#10;Description automatically generated">
            <a:hlinkClick r:id="rId2"/>
            <a:extLst>
              <a:ext uri="{FF2B5EF4-FFF2-40B4-BE49-F238E27FC236}">
                <a16:creationId xmlns:a16="http://schemas.microsoft.com/office/drawing/2014/main" id="{2DAC9C9D-2B50-6610-5EFA-4ABB4162F0E0}"/>
              </a:ext>
            </a:extLst>
          </p:cNvPr>
          <p:cNvPicPr>
            <a:picLocks noChangeAspect="1"/>
          </p:cNvPicPr>
          <p:nvPr/>
        </p:nvPicPr>
        <p:blipFill rotWithShape="1">
          <a:blip r:embed="rId3">
            <a:extLst>
              <a:ext uri="{28A0092B-C50C-407E-A947-70E740481C1C}">
                <a14:useLocalDpi xmlns:a14="http://schemas.microsoft.com/office/drawing/2010/main" val="0"/>
              </a:ext>
            </a:extLst>
          </a:blip>
          <a:srcRect t="13750"/>
          <a:stretch/>
        </p:blipFill>
        <p:spPr>
          <a:xfrm>
            <a:off x="9247835" y="3290999"/>
            <a:ext cx="2120362" cy="1828800"/>
          </a:xfrm>
          <a:prstGeom prst="rect">
            <a:avLst/>
          </a:prstGeom>
        </p:spPr>
      </p:pic>
      <p:pic>
        <p:nvPicPr>
          <p:cNvPr id="6" name="Picture 5" descr="A picture containing text, person&#10;&#10;Description automatically generated">
            <a:hlinkClick r:id="rId4"/>
            <a:extLst>
              <a:ext uri="{FF2B5EF4-FFF2-40B4-BE49-F238E27FC236}">
                <a16:creationId xmlns:a16="http://schemas.microsoft.com/office/drawing/2014/main" id="{24EFB491-DB49-485D-0C74-31E0CC347C5D}"/>
              </a:ext>
            </a:extLst>
          </p:cNvPr>
          <p:cNvPicPr>
            <a:picLocks noChangeAspect="1"/>
          </p:cNvPicPr>
          <p:nvPr/>
        </p:nvPicPr>
        <p:blipFill rotWithShape="1">
          <a:blip r:embed="rId5">
            <a:extLst>
              <a:ext uri="{28A0092B-C50C-407E-A947-70E740481C1C}">
                <a14:useLocalDpi xmlns:a14="http://schemas.microsoft.com/office/drawing/2010/main" val="0"/>
              </a:ext>
            </a:extLst>
          </a:blip>
          <a:srcRect l="2166" r="16117"/>
          <a:stretch/>
        </p:blipFill>
        <p:spPr>
          <a:xfrm>
            <a:off x="7213974" y="1279940"/>
            <a:ext cx="2033861" cy="1828800"/>
          </a:xfrm>
          <a:prstGeom prst="rect">
            <a:avLst/>
          </a:prstGeom>
        </p:spPr>
      </p:pic>
      <p:pic>
        <p:nvPicPr>
          <p:cNvPr id="9" name="Picture 8" descr="A picture containing text, person, wall, indoor&#10;&#10;Description automatically generated">
            <a:hlinkClick r:id="rId6"/>
            <a:extLst>
              <a:ext uri="{FF2B5EF4-FFF2-40B4-BE49-F238E27FC236}">
                <a16:creationId xmlns:a16="http://schemas.microsoft.com/office/drawing/2014/main" id="{314822A5-4672-E272-0EDF-B072DD799958}"/>
              </a:ext>
            </a:extLst>
          </p:cNvPr>
          <p:cNvPicPr>
            <a:picLocks noChangeAspect="1"/>
          </p:cNvPicPr>
          <p:nvPr/>
        </p:nvPicPr>
        <p:blipFill rotWithShape="1">
          <a:blip r:embed="rId7">
            <a:extLst>
              <a:ext uri="{28A0092B-C50C-407E-A947-70E740481C1C}">
                <a14:useLocalDpi xmlns:a14="http://schemas.microsoft.com/office/drawing/2010/main" val="0"/>
              </a:ext>
            </a:extLst>
          </a:blip>
          <a:srcRect l="3714" t="8601" r="4196"/>
          <a:stretch/>
        </p:blipFill>
        <p:spPr>
          <a:xfrm>
            <a:off x="9640149" y="1261466"/>
            <a:ext cx="2322143" cy="1828800"/>
          </a:xfrm>
          <a:prstGeom prst="rect">
            <a:avLst/>
          </a:prstGeom>
        </p:spPr>
      </p:pic>
      <p:pic>
        <p:nvPicPr>
          <p:cNvPr id="11" name="Picture 10" descr="A picture containing text, tableware&#10;&#10;Description automatically generated">
            <a:hlinkClick r:id="rId8"/>
            <a:extLst>
              <a:ext uri="{FF2B5EF4-FFF2-40B4-BE49-F238E27FC236}">
                <a16:creationId xmlns:a16="http://schemas.microsoft.com/office/drawing/2014/main" id="{540E636B-DB42-1427-DDA0-431F0D829E6C}"/>
              </a:ext>
            </a:extLst>
          </p:cNvPr>
          <p:cNvPicPr>
            <a:picLocks noChangeAspect="1"/>
          </p:cNvPicPr>
          <p:nvPr/>
        </p:nvPicPr>
        <p:blipFill rotWithShape="1">
          <a:blip r:embed="rId9">
            <a:extLst>
              <a:ext uri="{28A0092B-C50C-407E-A947-70E740481C1C}">
                <a14:useLocalDpi xmlns:a14="http://schemas.microsoft.com/office/drawing/2010/main" val="0"/>
              </a:ext>
            </a:extLst>
          </a:blip>
          <a:srcRect l="2627" t="13610" r="4606"/>
          <a:stretch/>
        </p:blipFill>
        <p:spPr>
          <a:xfrm>
            <a:off x="103214" y="1279940"/>
            <a:ext cx="3342335" cy="1828800"/>
          </a:xfrm>
          <a:prstGeom prst="rect">
            <a:avLst/>
          </a:prstGeom>
        </p:spPr>
      </p:pic>
      <p:pic>
        <p:nvPicPr>
          <p:cNvPr id="4" name="Picture 3" descr="A picture containing text&#10;&#10;Description automatically generated">
            <a:hlinkClick r:id="rId10"/>
            <a:extLst>
              <a:ext uri="{FF2B5EF4-FFF2-40B4-BE49-F238E27FC236}">
                <a16:creationId xmlns:a16="http://schemas.microsoft.com/office/drawing/2014/main" id="{B591E684-7EB6-FEB3-78C4-94CDB48538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944" y="3290999"/>
            <a:ext cx="2196757" cy="1828800"/>
          </a:xfrm>
          <a:prstGeom prst="rect">
            <a:avLst/>
          </a:prstGeom>
        </p:spPr>
      </p:pic>
      <p:pic>
        <p:nvPicPr>
          <p:cNvPr id="12" name="Picture 11" descr="A pile of cookies&#10;&#10;Description automatically generated with medium confidence">
            <a:hlinkClick r:id="rId12"/>
            <a:extLst>
              <a:ext uri="{FF2B5EF4-FFF2-40B4-BE49-F238E27FC236}">
                <a16:creationId xmlns:a16="http://schemas.microsoft.com/office/drawing/2014/main" id="{A21D824C-50E5-1530-2DBE-22C3F156FE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83232" y="1261466"/>
            <a:ext cx="3093059" cy="1828800"/>
          </a:xfrm>
          <a:prstGeom prst="rect">
            <a:avLst/>
          </a:prstGeom>
        </p:spPr>
      </p:pic>
      <p:pic>
        <p:nvPicPr>
          <p:cNvPr id="14" name="Picture 13" descr="A picture containing text, vegetable&#10;&#10;Description automatically generated">
            <a:hlinkClick r:id="rId14"/>
            <a:extLst>
              <a:ext uri="{FF2B5EF4-FFF2-40B4-BE49-F238E27FC236}">
                <a16:creationId xmlns:a16="http://schemas.microsoft.com/office/drawing/2014/main" id="{BAE24C14-41A8-6057-BA70-C74D62273B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48888" y="3290999"/>
            <a:ext cx="3463636" cy="1828800"/>
          </a:xfrm>
          <a:prstGeom prst="rect">
            <a:avLst/>
          </a:prstGeom>
        </p:spPr>
      </p:pic>
      <p:pic>
        <p:nvPicPr>
          <p:cNvPr id="13" name="Picture 12" descr="A picture containing graphical user interface&#10;&#10;Description automatically generated">
            <a:hlinkClick r:id="rId16"/>
            <a:extLst>
              <a:ext uri="{FF2B5EF4-FFF2-40B4-BE49-F238E27FC236}">
                <a16:creationId xmlns:a16="http://schemas.microsoft.com/office/drawing/2014/main" id="{88672B62-9D0E-0174-5C4B-E101108A4DC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59711" y="3290999"/>
            <a:ext cx="2693132" cy="1828800"/>
          </a:xfrm>
          <a:prstGeom prst="rect">
            <a:avLst/>
          </a:prstGeom>
        </p:spPr>
      </p:pic>
    </p:spTree>
    <p:extLst>
      <p:ext uri="{BB962C8B-B14F-4D97-AF65-F5344CB8AC3E}">
        <p14:creationId xmlns:p14="http://schemas.microsoft.com/office/powerpoint/2010/main" val="4105912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6D90D79-B08A-6B46-B712-D5E6434F873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353" b="8353"/>
          <a:stretch>
            <a:fillRect/>
          </a:stretch>
        </p:blipFill>
        <p:spPr/>
      </p:pic>
      <p:sp>
        <p:nvSpPr>
          <p:cNvPr id="16" name="Rectangle 15">
            <a:extLst>
              <a:ext uri="{FF2B5EF4-FFF2-40B4-BE49-F238E27FC236}">
                <a16:creationId xmlns:a16="http://schemas.microsoft.com/office/drawing/2014/main" id="{839D7F1E-6BC0-266B-B3A3-715B4CD6BCD4}"/>
              </a:ext>
            </a:extLst>
          </p:cNvPr>
          <p:cNvSpPr/>
          <p:nvPr/>
        </p:nvSpPr>
        <p:spPr>
          <a:xfrm>
            <a:off x="-15348" y="0"/>
            <a:ext cx="12188952"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54185" y="2367171"/>
            <a:ext cx="4511306" cy="2123658"/>
          </a:xfrm>
          <a:prstGeom prst="rect">
            <a:avLst/>
          </a:prstGeom>
          <a:noFill/>
        </p:spPr>
        <p:txBody>
          <a:bodyPr wrap="square" rtlCol="0">
            <a:spAutoFit/>
          </a:bodyPr>
          <a:lstStyle/>
          <a:p>
            <a:r>
              <a:rPr lang="en-ID" sz="6600" b="1" dirty="0">
                <a:solidFill>
                  <a:srgbClr val="074D42"/>
                </a:solidFill>
                <a:latin typeface="Arial Black" panose="020B0604020202020204" pitchFamily="34" charset="0"/>
                <a:cs typeface="Arial Black" panose="020B0604020202020204" pitchFamily="34" charset="0"/>
              </a:rPr>
              <a:t>Media </a:t>
            </a:r>
          </a:p>
          <a:p>
            <a:r>
              <a:rPr lang="en-ID" sz="6600" b="1" dirty="0">
                <a:solidFill>
                  <a:srgbClr val="074D42"/>
                </a:solidFill>
                <a:latin typeface="Arial Black" panose="020B0604020202020204" pitchFamily="34" charset="0"/>
                <a:cs typeface="Arial Black" panose="020B0604020202020204" pitchFamily="34" charset="0"/>
              </a:rPr>
              <a:t>Coverage</a:t>
            </a:r>
            <a:endParaRPr lang="en-US" sz="6600" b="1" dirty="0">
              <a:solidFill>
                <a:srgbClr val="074D42"/>
              </a:solidFill>
              <a:latin typeface="Arial Black" panose="020B0604020202020204" pitchFamily="34" charset="0"/>
              <a:cs typeface="Arial Black" panose="020B0604020202020204" pitchFamily="34" charset="0"/>
            </a:endParaRPr>
          </a:p>
        </p:txBody>
      </p:sp>
      <p:grpSp>
        <p:nvGrpSpPr>
          <p:cNvPr id="17" name="Group 16"/>
          <p:cNvGrpSpPr/>
          <p:nvPr/>
        </p:nvGrpSpPr>
        <p:grpSpPr>
          <a:xfrm>
            <a:off x="0" y="0"/>
            <a:ext cx="12192000" cy="6858000"/>
            <a:chOff x="0" y="0"/>
            <a:chExt cx="12192000" cy="6858000"/>
          </a:xfrm>
        </p:grpSpPr>
        <p:cxnSp>
          <p:nvCxnSpPr>
            <p:cNvPr id="7" name="Straight Connector 6"/>
            <p:cNvCxnSpPr/>
            <p:nvPr/>
          </p:nvCxnSpPr>
          <p:spPr>
            <a:xfrm>
              <a:off x="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6865491" y="3963371"/>
              <a:ext cx="5326509"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5351489" y="2926786"/>
              <a:ext cx="6840511"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0129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40324" y="962845"/>
            <a:ext cx="4945287"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Everyday Health</a:t>
            </a:r>
          </a:p>
          <a:p>
            <a:r>
              <a:rPr lang="en-US" sz="3200" dirty="0">
                <a:solidFill>
                  <a:schemeClr val="tx1">
                    <a:lumMod val="75000"/>
                    <a:lumOff val="25000"/>
                  </a:schemeClr>
                </a:solidFill>
                <a:latin typeface="Arial" panose="020B0604020202020204" pitchFamily="34" charset="0"/>
                <a:cs typeface="Arial" panose="020B0604020202020204" pitchFamily="34" charset="0"/>
              </a:rPr>
              <a:t>UVM 11,185,632</a:t>
            </a:r>
          </a:p>
        </p:txBody>
      </p:sp>
      <p:sp>
        <p:nvSpPr>
          <p:cNvPr id="5" name="TextBox 4">
            <a:extLst>
              <a:ext uri="{FF2B5EF4-FFF2-40B4-BE49-F238E27FC236}">
                <a16:creationId xmlns:a16="http://schemas.microsoft.com/office/drawing/2014/main" id="{3AA6B7B3-BB80-41E2-B89E-243AD6FC18BE}"/>
              </a:ext>
            </a:extLst>
          </p:cNvPr>
          <p:cNvSpPr txBox="1"/>
          <p:nvPr/>
        </p:nvSpPr>
        <p:spPr>
          <a:xfrm>
            <a:off x="240324" y="2238156"/>
            <a:ext cx="5298547"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Incorporating a variety of prebiotics into your diet helps prevent bad bacteria from taking over and encourages good bacteria to produce anti-inflammatory compounds, called short-chain fatty acids, which nourish the cells lining the colon. If our gut microbiome were a garden, prebiotics would be the fertilizer. Fortunately, there are many prebiotic-rich foods to choose from that suit a variety of dietary needs and taste preferences. With a little extra thought and planning, you can easily incorporate prebiotic-rich foods into every meal to promote the growth of healthy gut bacteria.</a:t>
            </a:r>
          </a:p>
        </p:txBody>
      </p:sp>
      <p:pic>
        <p:nvPicPr>
          <p:cNvPr id="4" name="Picture 3" descr="A group of vegetables&#10;&#10;Description automatically generated with low confidence">
            <a:extLst>
              <a:ext uri="{FF2B5EF4-FFF2-40B4-BE49-F238E27FC236}">
                <a16:creationId xmlns:a16="http://schemas.microsoft.com/office/drawing/2014/main" id="{8C002A1F-9878-C4D1-586C-E0341CBA5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8871" y="1503988"/>
            <a:ext cx="6311900" cy="3708400"/>
          </a:xfrm>
          <a:prstGeom prst="rect">
            <a:avLst/>
          </a:prstGeom>
        </p:spPr>
      </p:pic>
    </p:spTree>
    <p:extLst>
      <p:ext uri="{BB962C8B-B14F-4D97-AF65-F5344CB8AC3E}">
        <p14:creationId xmlns:p14="http://schemas.microsoft.com/office/powerpoint/2010/main" val="3816111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40324" y="962845"/>
            <a:ext cx="4945287"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Everyday Health</a:t>
            </a:r>
          </a:p>
          <a:p>
            <a:r>
              <a:rPr lang="en-US" sz="3200" dirty="0">
                <a:solidFill>
                  <a:schemeClr val="tx1">
                    <a:lumMod val="75000"/>
                    <a:lumOff val="25000"/>
                  </a:schemeClr>
                </a:solidFill>
                <a:latin typeface="Arial" panose="020B0604020202020204" pitchFamily="34" charset="0"/>
                <a:cs typeface="Arial" panose="020B0604020202020204" pitchFamily="34" charset="0"/>
              </a:rPr>
              <a:t>UVM 11,185,632</a:t>
            </a:r>
          </a:p>
        </p:txBody>
      </p:sp>
      <p:pic>
        <p:nvPicPr>
          <p:cNvPr id="6" name="Picture 5" descr="A picture containing text, different, vegetable, bunch&#10;&#10;Description automatically generated">
            <a:hlinkClick r:id="rId2"/>
            <a:extLst>
              <a:ext uri="{FF2B5EF4-FFF2-40B4-BE49-F238E27FC236}">
                <a16:creationId xmlns:a16="http://schemas.microsoft.com/office/drawing/2014/main" id="{8D979EDB-92D1-B06C-E342-7E68227EE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131" y="1292431"/>
            <a:ext cx="4572000" cy="3657600"/>
          </a:xfrm>
          <a:prstGeom prst="rect">
            <a:avLst/>
          </a:prstGeom>
        </p:spPr>
      </p:pic>
      <p:sp>
        <p:nvSpPr>
          <p:cNvPr id="8" name="Rectangle 3">
            <a:extLst>
              <a:ext uri="{FF2B5EF4-FFF2-40B4-BE49-F238E27FC236}">
                <a16:creationId xmlns:a16="http://schemas.microsoft.com/office/drawing/2014/main" id="{F2AACD75-4725-C380-481D-A339F6238624}"/>
              </a:ext>
            </a:extLst>
          </p:cNvPr>
          <p:cNvSpPr>
            <a:spLocks noChangeArrowheads="1"/>
          </p:cNvSpPr>
          <p:nvPr/>
        </p:nvSpPr>
        <p:spPr bwMode="auto">
          <a:xfrm>
            <a:off x="240324" y="2286284"/>
            <a:ext cx="572063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333333"/>
                </a:solidFill>
                <a:effectLst/>
                <a:ea typeface="Lato" panose="020F0502020204030203" pitchFamily="34" charset="0"/>
                <a:cs typeface="Arial" panose="020B0604020202020204" pitchFamily="34" charset="0"/>
              </a:rPr>
              <a:t>To understand prebiotics, we need to understand the microbiome, the community of microorganisms, including bacteria, fungi, and viruses living on and in the human body. This collection of microorganisms is located primarily in the gut, and they work together to protect you from infections and other health risks.</a:t>
            </a:r>
            <a:endParaRPr kumimoji="0" lang="en-US" altLang="en-US" b="0" i="0" u="none" strike="noStrike" cap="none" normalizeH="0" baseline="0" dirty="0">
              <a:ln>
                <a:noFill/>
              </a:ln>
              <a:solidFill>
                <a:schemeClr val="tx1"/>
              </a:solidFill>
              <a:effectLst/>
              <a:ea typeface="Lato" panose="020F0502020204030203"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333333"/>
                </a:solidFill>
                <a:effectLst/>
                <a:ea typeface="Lato" panose="020F0502020204030203" pitchFamily="34" charset="0"/>
                <a:cs typeface="Arial" panose="020B0604020202020204" pitchFamily="34" charset="0"/>
              </a:rPr>
              <a:t> The good bacteria in your gut are called probiotics. They occur there naturally, but you can increase their numbers by eating fermented foods or taking probiotic supplements. These bacteria eat the food you eat: Nutrients that humans can’t digest are consumed by the bacteria, helping them to thrive. Those nutrients are called prebiotics</a:t>
            </a:r>
            <a:endParaRPr kumimoji="0" lang="en-US" altLang="en-US" b="0" i="0" u="none" strike="noStrike" cap="none" normalizeH="0" baseline="0" dirty="0">
              <a:ln>
                <a:noFill/>
              </a:ln>
              <a:solidFill>
                <a:schemeClr val="tx1"/>
              </a:solidFill>
              <a:effectLst/>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3210290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307065" y="1350696"/>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Women’s Health</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a:p>
            <a:r>
              <a:rPr lang="en-US" sz="3200" dirty="0">
                <a:solidFill>
                  <a:schemeClr val="tx1">
                    <a:lumMod val="75000"/>
                    <a:lumOff val="25000"/>
                  </a:schemeClr>
                </a:solidFill>
                <a:latin typeface="Arial" panose="020B0604020202020204" pitchFamily="34" charset="0"/>
                <a:cs typeface="Arial" panose="020B0604020202020204" pitchFamily="34" charset="0"/>
              </a:rPr>
              <a:t>UVM 22,549,321</a:t>
            </a:r>
            <a:endParaRPr lang="en-US" sz="5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307065" y="2683930"/>
            <a:ext cx="5506771" cy="2308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probiotics, their partner in keeping your gut happy are prebiotics. Prebiotic foods contain fibers that promote the growth of healthy bacteria in the gut, notes </a:t>
            </a:r>
            <a:r>
              <a:rPr lang="en-US" dirty="0" err="1">
                <a:latin typeface="Arial" panose="020B0604020202020204" pitchFamily="34" charset="0"/>
                <a:cs typeface="Arial" panose="020B0604020202020204" pitchFamily="34" charset="0"/>
              </a:rPr>
              <a:t>Matone</a:t>
            </a:r>
            <a:r>
              <a:rPr lang="en-US" dirty="0">
                <a:latin typeface="Arial" panose="020B0604020202020204" pitchFamily="34" charset="0"/>
                <a:cs typeface="Arial" panose="020B0604020202020204" pitchFamily="34" charset="0"/>
              </a:rPr>
              <a:t>, and they help make sure the probiotics in that kombucha you drank don’t get flushed out right away. The two work together to make sure that the microorganisms in your gut are living their best lives.</a:t>
            </a:r>
          </a:p>
        </p:txBody>
      </p:sp>
      <p:pic>
        <p:nvPicPr>
          <p:cNvPr id="5" name="Picture 4" descr="A table full of food&#10;&#10;Description automatically generated with low confidence">
            <a:hlinkClick r:id="rId2"/>
            <a:extLst>
              <a:ext uri="{FF2B5EF4-FFF2-40B4-BE49-F238E27FC236}">
                <a16:creationId xmlns:a16="http://schemas.microsoft.com/office/drawing/2014/main" id="{7294F6FE-69FE-A6D5-255D-FD6ABEF67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918" y="1350696"/>
            <a:ext cx="6286500" cy="3708400"/>
          </a:xfrm>
          <a:prstGeom prst="rect">
            <a:avLst/>
          </a:prstGeom>
        </p:spPr>
      </p:pic>
    </p:spTree>
    <p:extLst>
      <p:ext uri="{BB962C8B-B14F-4D97-AF65-F5344CB8AC3E}">
        <p14:creationId xmlns:p14="http://schemas.microsoft.com/office/powerpoint/2010/main" val="3174588121"/>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3EB1CB"/>
      </a:accent1>
      <a:accent2>
        <a:srgbClr val="007FA3"/>
      </a:accent2>
      <a:accent3>
        <a:srgbClr val="086B8A"/>
      </a:accent3>
      <a:accent4>
        <a:srgbClr val="054458"/>
      </a:accent4>
      <a:accent5>
        <a:srgbClr val="001E3B"/>
      </a:accent5>
      <a:accent6>
        <a:srgbClr val="087196"/>
      </a:accent6>
      <a:hlink>
        <a:srgbClr val="0563C1"/>
      </a:hlink>
      <a:folHlink>
        <a:srgbClr val="954F72"/>
      </a:folHlink>
    </a:clrScheme>
    <a:fontScheme name="Custom 16">
      <a:majorFont>
        <a:latin typeface="Fira Sans"/>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0B4479C31A694882C9C401F166D122" ma:contentTypeVersion="12" ma:contentTypeDescription="Create a new document." ma:contentTypeScope="" ma:versionID="5cb9467de324bca509b05020b84c0b41">
  <xsd:schema xmlns:xsd="http://www.w3.org/2001/XMLSchema" xmlns:xs="http://www.w3.org/2001/XMLSchema" xmlns:p="http://schemas.microsoft.com/office/2006/metadata/properties" xmlns:ns3="f9190125-6734-4a5f-87bc-23048bd0d7af" xmlns:ns4="aaf452e4-5b34-40ae-b6bb-637ac221d2a1" targetNamespace="http://schemas.microsoft.com/office/2006/metadata/properties" ma:root="true" ma:fieldsID="8cceb033e6d1f97c75163429d3550ea2" ns3:_="" ns4:_="">
    <xsd:import namespace="f9190125-6734-4a5f-87bc-23048bd0d7af"/>
    <xsd:import namespace="aaf452e4-5b34-40ae-b6bb-637ac221d2a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90125-6734-4a5f-87bc-23048bd0d7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f452e4-5b34-40ae-b6bb-637ac221d2a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92DABC-253F-4F54-A02C-13F2FD72717C}">
  <ds:schemaRefs>
    <ds:schemaRef ds:uri="http://schemas.openxmlformats.org/package/2006/metadata/core-properties"/>
    <ds:schemaRef ds:uri="aaf452e4-5b34-40ae-b6bb-637ac221d2a1"/>
    <ds:schemaRef ds:uri="http://schemas.microsoft.com/office/2006/documentManagement/types"/>
    <ds:schemaRef ds:uri="http://schemas.microsoft.com/office/infopath/2007/PartnerControls"/>
    <ds:schemaRef ds:uri="http://purl.org/dc/elements/1.1/"/>
    <ds:schemaRef ds:uri="http://schemas.microsoft.com/office/2006/metadata/properties"/>
    <ds:schemaRef ds:uri="f9190125-6734-4a5f-87bc-23048bd0d7af"/>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D440F027-FEEA-4A62-8EBC-100C4A23C2D2}">
  <ds:schemaRefs>
    <ds:schemaRef ds:uri="http://schemas.microsoft.com/sharepoint/v3/contenttype/forms"/>
  </ds:schemaRefs>
</ds:datastoreItem>
</file>

<file path=customXml/itemProps3.xml><?xml version="1.0" encoding="utf-8"?>
<ds:datastoreItem xmlns:ds="http://schemas.openxmlformats.org/officeDocument/2006/customXml" ds:itemID="{425346F4-F36E-45F0-A134-0A60B3458507}">
  <ds:schemaRefs>
    <ds:schemaRef ds:uri="aaf452e4-5b34-40ae-b6bb-637ac221d2a1"/>
    <ds:schemaRef ds:uri="f9190125-6734-4a5f-87bc-23048bd0d7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14384</TotalTime>
  <Words>1488</Words>
  <Application>Microsoft Macintosh PowerPoint</Application>
  <PresentationFormat>Widescreen</PresentationFormat>
  <Paragraphs>117</Paragraphs>
  <Slides>23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Black</vt:lpstr>
      <vt:lpstr>Calibri</vt:lpstr>
      <vt:lpstr>Helvetica</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Tim Mizones</cp:lastModifiedBy>
  <cp:revision>170</cp:revision>
  <dcterms:created xsi:type="dcterms:W3CDTF">2019-04-29T04:24:19Z</dcterms:created>
  <dcterms:modified xsi:type="dcterms:W3CDTF">2023-02-13T22:40:00Z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0x010100F00B4479C31A694882C9C401F166D122</vt:lpwstr>
  </property>
</Properties>
</file>