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256" r:id="rId5"/>
    <p:sldId id="258" r:id="rId6"/>
    <p:sldId id="273" r:id="rId7"/>
    <p:sldId id="284" r:id="rId8"/>
    <p:sldId id="307" r:id="rId9"/>
    <p:sldId id="313" r:id="rId10"/>
    <p:sldId id="317" r:id="rId11"/>
    <p:sldId id="308" r:id="rId12"/>
    <p:sldId id="314" r:id="rId13"/>
    <p:sldId id="324" r:id="rId14"/>
    <p:sldId id="320" r:id="rId15"/>
    <p:sldId id="323" r:id="rId16"/>
    <p:sldId id="291" r:id="rId17"/>
    <p:sldId id="297" r:id="rId18"/>
    <p:sldId id="322" r:id="rId19"/>
    <p:sldId id="310" r:id="rId20"/>
    <p:sldId id="294" r:id="rId21"/>
    <p:sldId id="283" r:id="rId22"/>
    <p:sldId id="279" r:id="rId23"/>
    <p:sldId id="298" r:id="rId24"/>
    <p:sldId id="305"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i Dowden" initials="CD" lastIdx="3" clrIdx="0">
    <p:extLst>
      <p:ext uri="{19B8F6BF-5375-455C-9EA6-DF929625EA0E}">
        <p15:presenceInfo xmlns:p15="http://schemas.microsoft.com/office/powerpoint/2012/main" userId="Caiti Dow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D42"/>
    <a:srgbClr val="F0F2F6"/>
    <a:srgbClr val="F0F2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4674"/>
  </p:normalViewPr>
  <p:slideViewPr>
    <p:cSldViewPr snapToGrid="0">
      <p:cViewPr varScale="1">
        <p:scale>
          <a:sx n="91" d="100"/>
          <a:sy n="91" d="100"/>
        </p:scale>
        <p:origin x="216" y="32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019F97-1F83-AD4D-A2DC-40A964F3F484}"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4C78F741-43D2-D342-8EB3-F6D9DADAD7E0}">
      <dgm:prSet phldrT="[Text]" custT="1"/>
      <dgm:spPr>
        <a:solidFill>
          <a:srgbClr val="074D42"/>
        </a:solidFill>
      </dgm:spPr>
      <dgm:t>
        <a:bodyPr/>
        <a:lstStyle/>
        <a:p>
          <a:r>
            <a:rPr lang="en-US" sz="1600" b="0">
              <a:latin typeface="Arial" panose="020B0604020202020204" pitchFamily="34" charset="0"/>
              <a:cs typeface="Arial" panose="020B0604020202020204" pitchFamily="34" charset="0"/>
            </a:rPr>
            <a:t>Gut Health</a:t>
          </a:r>
        </a:p>
      </dgm:t>
    </dgm:pt>
    <dgm:pt modelId="{D587D37A-2213-A040-B7D7-83E3FAA40640}" type="parTrans" cxnId="{66D508DC-AFDD-F942-8598-B5B576054CCD}">
      <dgm:prSet/>
      <dgm:spPr/>
      <dgm:t>
        <a:bodyPr/>
        <a:lstStyle/>
        <a:p>
          <a:endParaRPr lang="en-US" sz="1600" b="0">
            <a:latin typeface="Arial" panose="020B0604020202020204" pitchFamily="34" charset="0"/>
            <a:cs typeface="Arial" panose="020B0604020202020204" pitchFamily="34" charset="0"/>
          </a:endParaRPr>
        </a:p>
      </dgm:t>
    </dgm:pt>
    <dgm:pt modelId="{EACE635E-0EDF-1B40-AFF8-D4F683E8597D}" type="sibTrans" cxnId="{66D508DC-AFDD-F942-8598-B5B576054CCD}">
      <dgm:prSet/>
      <dgm:spPr/>
      <dgm:t>
        <a:bodyPr/>
        <a:lstStyle/>
        <a:p>
          <a:endParaRPr lang="en-US" sz="1600" b="0">
            <a:latin typeface="Arial" panose="020B0604020202020204" pitchFamily="34" charset="0"/>
            <a:cs typeface="Arial" panose="020B0604020202020204" pitchFamily="34" charset="0"/>
          </a:endParaRPr>
        </a:p>
      </dgm:t>
    </dgm:pt>
    <dgm:pt modelId="{AF797056-DDE5-3C49-9049-C95E77096C4D}">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Anxiety</a:t>
          </a:r>
        </a:p>
      </dgm:t>
    </dgm:pt>
    <dgm:pt modelId="{570F8D10-8988-5F41-A621-F72BCFB2B7F3}" type="parTrans" cxnId="{6335B92E-1DAC-D046-AF75-C04D386068D5}">
      <dgm:prSet custT="1"/>
      <dgm:spPr/>
      <dgm:t>
        <a:bodyPr/>
        <a:lstStyle/>
        <a:p>
          <a:endParaRPr lang="en-US" sz="1600" b="0">
            <a:latin typeface="Arial" panose="020B0604020202020204" pitchFamily="34" charset="0"/>
            <a:cs typeface="Arial" panose="020B0604020202020204" pitchFamily="34" charset="0"/>
          </a:endParaRPr>
        </a:p>
      </dgm:t>
    </dgm:pt>
    <dgm:pt modelId="{46D75D15-B45B-9C43-8251-BF904CC7296B}" type="sibTrans" cxnId="{6335B92E-1DAC-D046-AF75-C04D386068D5}">
      <dgm:prSet/>
      <dgm:spPr/>
      <dgm:t>
        <a:bodyPr/>
        <a:lstStyle/>
        <a:p>
          <a:endParaRPr lang="en-US" sz="1600" b="0">
            <a:latin typeface="Arial" panose="020B0604020202020204" pitchFamily="34" charset="0"/>
            <a:cs typeface="Arial" panose="020B0604020202020204" pitchFamily="34" charset="0"/>
          </a:endParaRPr>
        </a:p>
      </dgm:t>
    </dgm:pt>
    <dgm:pt modelId="{8C14F78B-50C7-DB47-B918-B19E7865B7AE}">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Snacks</a:t>
          </a:r>
        </a:p>
      </dgm:t>
    </dgm:pt>
    <dgm:pt modelId="{AE0142A5-1ADE-764A-A33C-30CF701901E2}" type="parTrans" cxnId="{0443689E-90A4-5F46-B11C-CB8F4E34FCC0}">
      <dgm:prSet custT="1"/>
      <dgm:spPr/>
      <dgm:t>
        <a:bodyPr/>
        <a:lstStyle/>
        <a:p>
          <a:endParaRPr lang="en-US" sz="1600" b="0">
            <a:latin typeface="Arial" panose="020B0604020202020204" pitchFamily="34" charset="0"/>
            <a:cs typeface="Arial" panose="020B0604020202020204" pitchFamily="34" charset="0"/>
          </a:endParaRPr>
        </a:p>
      </dgm:t>
    </dgm:pt>
    <dgm:pt modelId="{4820ED6A-6466-3440-8C58-6A0653923449}" type="sibTrans" cxnId="{0443689E-90A4-5F46-B11C-CB8F4E34FCC0}">
      <dgm:prSet/>
      <dgm:spPr/>
      <dgm:t>
        <a:bodyPr/>
        <a:lstStyle/>
        <a:p>
          <a:endParaRPr lang="en-US" sz="1600" b="0">
            <a:latin typeface="Arial" panose="020B0604020202020204" pitchFamily="34" charset="0"/>
            <a:cs typeface="Arial" panose="020B0604020202020204" pitchFamily="34" charset="0"/>
          </a:endParaRPr>
        </a:p>
      </dgm:t>
    </dgm:pt>
    <dgm:pt modelId="{6F059240-2F5D-BA4C-8E3D-610A91FE9BAE}">
      <dgm:prSet phldrT="[Text]" custT="1"/>
      <dgm:spPr>
        <a:solidFill>
          <a:srgbClr val="074D42"/>
        </a:solidFill>
      </dgm:spPr>
      <dgm:t>
        <a:bodyPr/>
        <a:lstStyle/>
        <a:p>
          <a:r>
            <a:rPr lang="en-US" sz="1600" b="0" dirty="0" err="1">
              <a:latin typeface="Arial" panose="020B0604020202020204" pitchFamily="34" charset="0"/>
              <a:cs typeface="Arial" panose="020B0604020202020204" pitchFamily="34" charset="0"/>
            </a:rPr>
            <a:t>Synbiotics</a:t>
          </a:r>
          <a:endParaRPr lang="en-US" sz="1600" b="0" dirty="0">
            <a:latin typeface="Arial" panose="020B0604020202020204" pitchFamily="34" charset="0"/>
            <a:cs typeface="Arial" panose="020B0604020202020204" pitchFamily="34" charset="0"/>
          </a:endParaRPr>
        </a:p>
      </dgm:t>
    </dgm:pt>
    <dgm:pt modelId="{AAC301FD-4B2C-ED45-B5FC-3BB6165BB93B}" type="parTrans" cxnId="{F972EAEC-7EAC-9C4F-875D-9EB3B1D4B335}">
      <dgm:prSet custT="1"/>
      <dgm:spPr/>
      <dgm:t>
        <a:bodyPr/>
        <a:lstStyle/>
        <a:p>
          <a:endParaRPr lang="en-US" sz="1600" b="0">
            <a:latin typeface="Arial" panose="020B0604020202020204" pitchFamily="34" charset="0"/>
            <a:cs typeface="Arial" panose="020B0604020202020204" pitchFamily="34" charset="0"/>
          </a:endParaRPr>
        </a:p>
      </dgm:t>
    </dgm:pt>
    <dgm:pt modelId="{46EE2F76-ABCF-BF44-A778-B00BB60C000E}" type="sibTrans" cxnId="{F972EAEC-7EAC-9C4F-875D-9EB3B1D4B335}">
      <dgm:prSet/>
      <dgm:spPr/>
      <dgm:t>
        <a:bodyPr/>
        <a:lstStyle/>
        <a:p>
          <a:endParaRPr lang="en-US" sz="1600" b="0">
            <a:latin typeface="Arial" panose="020B0604020202020204" pitchFamily="34" charset="0"/>
            <a:cs typeface="Arial" panose="020B0604020202020204" pitchFamily="34" charset="0"/>
          </a:endParaRPr>
        </a:p>
      </dgm:t>
    </dgm:pt>
    <dgm:pt modelId="{53225244-667C-E04D-B715-9B119AB1AEB0}">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Skincare</a:t>
          </a:r>
        </a:p>
      </dgm:t>
    </dgm:pt>
    <dgm:pt modelId="{4963406C-E745-3143-8437-BA26786410B4}" type="parTrans" cxnId="{ED212F73-40B1-3044-AB1A-C402DB5B8D46}">
      <dgm:prSet custT="1"/>
      <dgm:spPr/>
      <dgm:t>
        <a:bodyPr/>
        <a:lstStyle/>
        <a:p>
          <a:endParaRPr lang="en-US" sz="1600" b="0">
            <a:latin typeface="Arial" panose="020B0604020202020204" pitchFamily="34" charset="0"/>
            <a:cs typeface="Arial" panose="020B0604020202020204" pitchFamily="34" charset="0"/>
          </a:endParaRPr>
        </a:p>
      </dgm:t>
    </dgm:pt>
    <dgm:pt modelId="{C75F3865-94CF-2548-9079-14344072522D}" type="sibTrans" cxnId="{ED212F73-40B1-3044-AB1A-C402DB5B8D46}">
      <dgm:prSet/>
      <dgm:spPr/>
      <dgm:t>
        <a:bodyPr/>
        <a:lstStyle/>
        <a:p>
          <a:endParaRPr lang="en-US" sz="1600" b="0">
            <a:latin typeface="Arial" panose="020B0604020202020204" pitchFamily="34" charset="0"/>
            <a:cs typeface="Arial" panose="020B0604020202020204" pitchFamily="34" charset="0"/>
          </a:endParaRPr>
        </a:p>
      </dgm:t>
    </dgm:pt>
    <dgm:pt modelId="{D4B1988E-1D08-374E-A44B-9A9EDE80728F}">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Microbiome</a:t>
          </a:r>
        </a:p>
      </dgm:t>
    </dgm:pt>
    <dgm:pt modelId="{3369AC2E-0067-F14C-BCDA-876E3A42A923}" type="parTrans" cxnId="{1659D0DB-8D80-874E-9FB6-4F4CD2BC3BFB}">
      <dgm:prSet custT="1"/>
      <dgm:spPr/>
      <dgm:t>
        <a:bodyPr/>
        <a:lstStyle/>
        <a:p>
          <a:endParaRPr lang="en-US" sz="1600" b="0">
            <a:latin typeface="Arial" panose="020B0604020202020204" pitchFamily="34" charset="0"/>
            <a:cs typeface="Arial" panose="020B0604020202020204" pitchFamily="34" charset="0"/>
          </a:endParaRPr>
        </a:p>
      </dgm:t>
    </dgm:pt>
    <dgm:pt modelId="{27A85B8C-CE0E-E243-83BB-821A02613E58}" type="sibTrans" cxnId="{1659D0DB-8D80-874E-9FB6-4F4CD2BC3BFB}">
      <dgm:prSet/>
      <dgm:spPr/>
      <dgm:t>
        <a:bodyPr/>
        <a:lstStyle/>
        <a:p>
          <a:endParaRPr lang="en-US" sz="1600" b="0">
            <a:latin typeface="Arial" panose="020B0604020202020204" pitchFamily="34" charset="0"/>
            <a:cs typeface="Arial" panose="020B0604020202020204" pitchFamily="34" charset="0"/>
          </a:endParaRPr>
        </a:p>
      </dgm:t>
    </dgm:pt>
    <dgm:pt modelId="{576FFF45-A4B9-4E8B-95AD-521E7786C25A}">
      <dgm:prSet custT="1"/>
      <dgm:spPr>
        <a:solidFill>
          <a:srgbClr val="074D42"/>
        </a:solidFill>
      </dgm:spPr>
      <dgm:t>
        <a:bodyPr/>
        <a:lstStyle/>
        <a:p>
          <a:r>
            <a:rPr lang="en-US" sz="1600" b="0" dirty="0">
              <a:latin typeface="Arial" panose="020B0604020202020204" pitchFamily="34" charset="0"/>
              <a:cs typeface="Arial" panose="020B0604020202020204" pitchFamily="34" charset="0"/>
            </a:rPr>
            <a:t>Pet Food</a:t>
          </a:r>
        </a:p>
      </dgm:t>
    </dgm:pt>
    <dgm:pt modelId="{A2BA6B01-6A27-46D1-84C7-EF373730E830}" type="parTrans" cxnId="{6A18A780-F2F3-44BF-8227-9DF3647347A4}">
      <dgm:prSet custT="1"/>
      <dgm:spPr/>
      <dgm:t>
        <a:bodyPr/>
        <a:lstStyle/>
        <a:p>
          <a:endParaRPr lang="en-US" sz="1600" b="0">
            <a:latin typeface="Arial" panose="020B0604020202020204" pitchFamily="34" charset="0"/>
            <a:cs typeface="Arial" panose="020B0604020202020204" pitchFamily="34" charset="0"/>
          </a:endParaRPr>
        </a:p>
      </dgm:t>
    </dgm:pt>
    <dgm:pt modelId="{C56E36C9-CADD-468A-85B1-098869DE68AE}" type="sibTrans" cxnId="{6A18A780-F2F3-44BF-8227-9DF3647347A4}">
      <dgm:prSet/>
      <dgm:spPr/>
      <dgm:t>
        <a:bodyPr/>
        <a:lstStyle/>
        <a:p>
          <a:endParaRPr lang="en-US" sz="1600" b="0">
            <a:latin typeface="Arial" panose="020B0604020202020204" pitchFamily="34" charset="0"/>
            <a:cs typeface="Arial" panose="020B0604020202020204" pitchFamily="34" charset="0"/>
          </a:endParaRPr>
        </a:p>
      </dgm:t>
    </dgm:pt>
    <dgm:pt modelId="{A525E499-7F88-2944-8C34-0AA4C4BC8D1F}" type="pres">
      <dgm:prSet presAssocID="{FE019F97-1F83-AD4D-A2DC-40A964F3F484}" presName="cycle" presStyleCnt="0">
        <dgm:presLayoutVars>
          <dgm:chMax val="1"/>
          <dgm:dir/>
          <dgm:animLvl val="ctr"/>
          <dgm:resizeHandles val="exact"/>
        </dgm:presLayoutVars>
      </dgm:prSet>
      <dgm:spPr/>
    </dgm:pt>
    <dgm:pt modelId="{0F5679B8-461A-494F-97E6-9C7DB83F9E4B}" type="pres">
      <dgm:prSet presAssocID="{4C78F741-43D2-D342-8EB3-F6D9DADAD7E0}" presName="centerShape" presStyleLbl="node0" presStyleIdx="0" presStyleCnt="1" custScaleX="105822" custScaleY="100683"/>
      <dgm:spPr/>
    </dgm:pt>
    <dgm:pt modelId="{39798A2C-2C2E-B44B-A56E-C3C3FCD66FA6}" type="pres">
      <dgm:prSet presAssocID="{570F8D10-8988-5F41-A621-F72BCFB2B7F3}" presName="Name9" presStyleLbl="parChTrans1D2" presStyleIdx="0" presStyleCnt="6"/>
      <dgm:spPr/>
    </dgm:pt>
    <dgm:pt modelId="{A04B33A2-DBE7-6240-A7F2-487693C635DB}" type="pres">
      <dgm:prSet presAssocID="{570F8D10-8988-5F41-A621-F72BCFB2B7F3}" presName="connTx" presStyleLbl="parChTrans1D2" presStyleIdx="0" presStyleCnt="6"/>
      <dgm:spPr/>
    </dgm:pt>
    <dgm:pt modelId="{2C3B0BAC-B058-C647-BE1B-1045FADF8E60}" type="pres">
      <dgm:prSet presAssocID="{AF797056-DDE5-3C49-9049-C95E77096C4D}" presName="node" presStyleLbl="node1" presStyleIdx="0" presStyleCnt="6" custScaleX="105822" custScaleY="100683">
        <dgm:presLayoutVars>
          <dgm:bulletEnabled val="1"/>
        </dgm:presLayoutVars>
      </dgm:prSet>
      <dgm:spPr/>
    </dgm:pt>
    <dgm:pt modelId="{87DC2543-37E2-8A42-917C-49102CFB3F42}" type="pres">
      <dgm:prSet presAssocID="{AE0142A5-1ADE-764A-A33C-30CF701901E2}" presName="Name9" presStyleLbl="parChTrans1D2" presStyleIdx="1" presStyleCnt="6"/>
      <dgm:spPr/>
    </dgm:pt>
    <dgm:pt modelId="{22A86C3B-D135-CD4E-9E8F-496F22CEB126}" type="pres">
      <dgm:prSet presAssocID="{AE0142A5-1ADE-764A-A33C-30CF701901E2}" presName="connTx" presStyleLbl="parChTrans1D2" presStyleIdx="1" presStyleCnt="6"/>
      <dgm:spPr/>
    </dgm:pt>
    <dgm:pt modelId="{D8FDC3A6-570A-7B4A-809D-5759443DC287}" type="pres">
      <dgm:prSet presAssocID="{8C14F78B-50C7-DB47-B918-B19E7865B7AE}" presName="node" presStyleLbl="node1" presStyleIdx="1" presStyleCnt="6" custScaleX="107469" custScaleY="109231" custRadScaleRad="101212" custRadScaleInc="-3336">
        <dgm:presLayoutVars>
          <dgm:bulletEnabled val="1"/>
        </dgm:presLayoutVars>
      </dgm:prSet>
      <dgm:spPr/>
    </dgm:pt>
    <dgm:pt modelId="{C09E1459-FD3D-EC4A-9F26-3CC34D5885C0}" type="pres">
      <dgm:prSet presAssocID="{AAC301FD-4B2C-ED45-B5FC-3BB6165BB93B}" presName="Name9" presStyleLbl="parChTrans1D2" presStyleIdx="2" presStyleCnt="6"/>
      <dgm:spPr/>
    </dgm:pt>
    <dgm:pt modelId="{519D5515-B627-A443-8E9C-00DA916369E5}" type="pres">
      <dgm:prSet presAssocID="{AAC301FD-4B2C-ED45-B5FC-3BB6165BB93B}" presName="connTx" presStyleLbl="parChTrans1D2" presStyleIdx="2" presStyleCnt="6"/>
      <dgm:spPr/>
    </dgm:pt>
    <dgm:pt modelId="{75C83A41-539C-074D-97F2-3FE3D622C7FF}" type="pres">
      <dgm:prSet presAssocID="{6F059240-2F5D-BA4C-8E3D-610A91FE9BAE}" presName="node" presStyleLbl="node1" presStyleIdx="2" presStyleCnt="6" custScaleX="105822" custScaleY="100683">
        <dgm:presLayoutVars>
          <dgm:bulletEnabled val="1"/>
        </dgm:presLayoutVars>
      </dgm:prSet>
      <dgm:spPr/>
    </dgm:pt>
    <dgm:pt modelId="{37BB29DA-3DBA-0F40-9C53-0F9A4C7C8906}" type="pres">
      <dgm:prSet presAssocID="{4963406C-E745-3143-8437-BA26786410B4}" presName="Name9" presStyleLbl="parChTrans1D2" presStyleIdx="3" presStyleCnt="6"/>
      <dgm:spPr/>
    </dgm:pt>
    <dgm:pt modelId="{C6F8AF3F-7022-2544-B9CC-82252F1D5F5A}" type="pres">
      <dgm:prSet presAssocID="{4963406C-E745-3143-8437-BA26786410B4}" presName="connTx" presStyleLbl="parChTrans1D2" presStyleIdx="3" presStyleCnt="6"/>
      <dgm:spPr/>
    </dgm:pt>
    <dgm:pt modelId="{3083258C-2F99-F349-89F3-F195639AA48D}" type="pres">
      <dgm:prSet presAssocID="{53225244-667C-E04D-B715-9B119AB1AEB0}" presName="node" presStyleLbl="node1" presStyleIdx="3" presStyleCnt="6" custScaleX="105822" custScaleY="100683">
        <dgm:presLayoutVars>
          <dgm:bulletEnabled val="1"/>
        </dgm:presLayoutVars>
      </dgm:prSet>
      <dgm:spPr/>
    </dgm:pt>
    <dgm:pt modelId="{EB23972E-9FAD-4294-AB09-4F219DABDA00}" type="pres">
      <dgm:prSet presAssocID="{A2BA6B01-6A27-46D1-84C7-EF373730E830}" presName="Name9" presStyleLbl="parChTrans1D2" presStyleIdx="4" presStyleCnt="6"/>
      <dgm:spPr/>
    </dgm:pt>
    <dgm:pt modelId="{D27B718D-4844-4129-B99E-6761E8DC0883}" type="pres">
      <dgm:prSet presAssocID="{A2BA6B01-6A27-46D1-84C7-EF373730E830}" presName="connTx" presStyleLbl="parChTrans1D2" presStyleIdx="4" presStyleCnt="6"/>
      <dgm:spPr/>
    </dgm:pt>
    <dgm:pt modelId="{2E6B5848-3AFF-4086-BA70-08127084B3C5}" type="pres">
      <dgm:prSet presAssocID="{576FFF45-A4B9-4E8B-95AD-521E7786C25A}" presName="node" presStyleLbl="node1" presStyleIdx="4" presStyleCnt="6">
        <dgm:presLayoutVars>
          <dgm:bulletEnabled val="1"/>
        </dgm:presLayoutVars>
      </dgm:prSet>
      <dgm:spPr/>
    </dgm:pt>
    <dgm:pt modelId="{B96894DB-963A-664F-BB35-36A67B129159}" type="pres">
      <dgm:prSet presAssocID="{3369AC2E-0067-F14C-BCDA-876E3A42A923}" presName="Name9" presStyleLbl="parChTrans1D2" presStyleIdx="5" presStyleCnt="6"/>
      <dgm:spPr/>
    </dgm:pt>
    <dgm:pt modelId="{464519AB-3037-C64C-A0A4-174CFC71C190}" type="pres">
      <dgm:prSet presAssocID="{3369AC2E-0067-F14C-BCDA-876E3A42A923}" presName="connTx" presStyleLbl="parChTrans1D2" presStyleIdx="5" presStyleCnt="6"/>
      <dgm:spPr/>
    </dgm:pt>
    <dgm:pt modelId="{7B303BF7-9B3D-424F-A474-E4AB3036078C}" type="pres">
      <dgm:prSet presAssocID="{D4B1988E-1D08-374E-A44B-9A9EDE80728F}" presName="node" presStyleLbl="node1" presStyleIdx="5" presStyleCnt="6" custScaleX="105822" custScaleY="100683">
        <dgm:presLayoutVars>
          <dgm:bulletEnabled val="1"/>
        </dgm:presLayoutVars>
      </dgm:prSet>
      <dgm:spPr/>
    </dgm:pt>
  </dgm:ptLst>
  <dgm:cxnLst>
    <dgm:cxn modelId="{80770302-257C-A041-9610-FDF66AFE5A7D}" type="presOf" srcId="{AE0142A5-1ADE-764A-A33C-30CF701901E2}" destId="{87DC2543-37E2-8A42-917C-49102CFB3F42}" srcOrd="0" destOrd="0" presId="urn:microsoft.com/office/officeart/2005/8/layout/radial1"/>
    <dgm:cxn modelId="{263DD60E-7B5E-064D-939E-3CFB75C84045}" type="presOf" srcId="{AAC301FD-4B2C-ED45-B5FC-3BB6165BB93B}" destId="{C09E1459-FD3D-EC4A-9F26-3CC34D5885C0}" srcOrd="0" destOrd="0" presId="urn:microsoft.com/office/officeart/2005/8/layout/radial1"/>
    <dgm:cxn modelId="{5731711B-8E9F-0D43-82C7-EA3B41BF3D10}" type="presOf" srcId="{AF797056-DDE5-3C49-9049-C95E77096C4D}" destId="{2C3B0BAC-B058-C647-BE1B-1045FADF8E60}" srcOrd="0" destOrd="0" presId="urn:microsoft.com/office/officeart/2005/8/layout/radial1"/>
    <dgm:cxn modelId="{A2B19121-8604-0F45-B515-D62A105AAA4A}" type="presOf" srcId="{AAC301FD-4B2C-ED45-B5FC-3BB6165BB93B}" destId="{519D5515-B627-A443-8E9C-00DA916369E5}" srcOrd="1" destOrd="0" presId="urn:microsoft.com/office/officeart/2005/8/layout/radial1"/>
    <dgm:cxn modelId="{6335B92E-1DAC-D046-AF75-C04D386068D5}" srcId="{4C78F741-43D2-D342-8EB3-F6D9DADAD7E0}" destId="{AF797056-DDE5-3C49-9049-C95E77096C4D}" srcOrd="0" destOrd="0" parTransId="{570F8D10-8988-5F41-A621-F72BCFB2B7F3}" sibTransId="{46D75D15-B45B-9C43-8251-BF904CC7296B}"/>
    <dgm:cxn modelId="{0A6FC535-FB8C-174E-86BB-5E4BBA13719E}" type="presOf" srcId="{570F8D10-8988-5F41-A621-F72BCFB2B7F3}" destId="{39798A2C-2C2E-B44B-A56E-C3C3FCD66FA6}" srcOrd="0" destOrd="0" presId="urn:microsoft.com/office/officeart/2005/8/layout/radial1"/>
    <dgm:cxn modelId="{D27DF24A-3D4A-0B4D-9B61-3A074F9A8013}" type="presOf" srcId="{3369AC2E-0067-F14C-BCDA-876E3A42A923}" destId="{464519AB-3037-C64C-A0A4-174CFC71C190}" srcOrd="1" destOrd="0" presId="urn:microsoft.com/office/officeart/2005/8/layout/radial1"/>
    <dgm:cxn modelId="{11C0CB61-FDB2-044D-A6E8-DE8817637F1D}" type="presOf" srcId="{570F8D10-8988-5F41-A621-F72BCFB2B7F3}" destId="{A04B33A2-DBE7-6240-A7F2-487693C635DB}" srcOrd="1" destOrd="0" presId="urn:microsoft.com/office/officeart/2005/8/layout/radial1"/>
    <dgm:cxn modelId="{458AC76A-2316-F94A-BD10-09EFBBC45B9F}" type="presOf" srcId="{4963406C-E745-3143-8437-BA26786410B4}" destId="{C6F8AF3F-7022-2544-B9CC-82252F1D5F5A}" srcOrd="1" destOrd="0" presId="urn:microsoft.com/office/officeart/2005/8/layout/radial1"/>
    <dgm:cxn modelId="{0472FA6B-65BE-1E4E-B3DA-DAED1EE915D1}" type="presOf" srcId="{4963406C-E745-3143-8437-BA26786410B4}" destId="{37BB29DA-3DBA-0F40-9C53-0F9A4C7C8906}" srcOrd="0" destOrd="0" presId="urn:microsoft.com/office/officeart/2005/8/layout/radial1"/>
    <dgm:cxn modelId="{ED212F73-40B1-3044-AB1A-C402DB5B8D46}" srcId="{4C78F741-43D2-D342-8EB3-F6D9DADAD7E0}" destId="{53225244-667C-E04D-B715-9B119AB1AEB0}" srcOrd="3" destOrd="0" parTransId="{4963406C-E745-3143-8437-BA26786410B4}" sibTransId="{C75F3865-94CF-2548-9079-14344072522D}"/>
    <dgm:cxn modelId="{C29B177A-CFD4-C840-A403-E19B9237B256}" type="presOf" srcId="{6F059240-2F5D-BA4C-8E3D-610A91FE9BAE}" destId="{75C83A41-539C-074D-97F2-3FE3D622C7FF}" srcOrd="0" destOrd="0" presId="urn:microsoft.com/office/officeart/2005/8/layout/radial1"/>
    <dgm:cxn modelId="{6A18A780-F2F3-44BF-8227-9DF3647347A4}" srcId="{4C78F741-43D2-D342-8EB3-F6D9DADAD7E0}" destId="{576FFF45-A4B9-4E8B-95AD-521E7786C25A}" srcOrd="4" destOrd="0" parTransId="{A2BA6B01-6A27-46D1-84C7-EF373730E830}" sibTransId="{C56E36C9-CADD-468A-85B1-098869DE68AE}"/>
    <dgm:cxn modelId="{647D4084-A71E-7D4A-8502-86C2EACED206}" type="presOf" srcId="{4C78F741-43D2-D342-8EB3-F6D9DADAD7E0}" destId="{0F5679B8-461A-494F-97E6-9C7DB83F9E4B}" srcOrd="0" destOrd="0" presId="urn:microsoft.com/office/officeart/2005/8/layout/radial1"/>
    <dgm:cxn modelId="{026D2185-0AE4-4C6E-9A45-A3F4B461A316}" type="presOf" srcId="{576FFF45-A4B9-4E8B-95AD-521E7786C25A}" destId="{2E6B5848-3AFF-4086-BA70-08127084B3C5}" srcOrd="0" destOrd="0" presId="urn:microsoft.com/office/officeart/2005/8/layout/radial1"/>
    <dgm:cxn modelId="{0443689E-90A4-5F46-B11C-CB8F4E34FCC0}" srcId="{4C78F741-43D2-D342-8EB3-F6D9DADAD7E0}" destId="{8C14F78B-50C7-DB47-B918-B19E7865B7AE}" srcOrd="1" destOrd="0" parTransId="{AE0142A5-1ADE-764A-A33C-30CF701901E2}" sibTransId="{4820ED6A-6466-3440-8C58-6A0653923449}"/>
    <dgm:cxn modelId="{CB0132A4-5AFA-4885-9ADC-1D0EF3A2118E}" type="presOf" srcId="{A2BA6B01-6A27-46D1-84C7-EF373730E830}" destId="{EB23972E-9FAD-4294-AB09-4F219DABDA00}" srcOrd="0" destOrd="0" presId="urn:microsoft.com/office/officeart/2005/8/layout/radial1"/>
    <dgm:cxn modelId="{7D5BCBA9-F947-C042-8EB7-B69AB69E39C0}" type="presOf" srcId="{AE0142A5-1ADE-764A-A33C-30CF701901E2}" destId="{22A86C3B-D135-CD4E-9E8F-496F22CEB126}" srcOrd="1" destOrd="0" presId="urn:microsoft.com/office/officeart/2005/8/layout/radial1"/>
    <dgm:cxn modelId="{FA244CCF-3D80-D348-BD37-6A943F71F992}" type="presOf" srcId="{3369AC2E-0067-F14C-BCDA-876E3A42A923}" destId="{B96894DB-963A-664F-BB35-36A67B129159}" srcOrd="0" destOrd="0" presId="urn:microsoft.com/office/officeart/2005/8/layout/radial1"/>
    <dgm:cxn modelId="{74E913D2-BC2A-B145-9A48-5207F126CB58}" type="presOf" srcId="{53225244-667C-E04D-B715-9B119AB1AEB0}" destId="{3083258C-2F99-F349-89F3-F195639AA48D}" srcOrd="0" destOrd="0" presId="urn:microsoft.com/office/officeart/2005/8/layout/radial1"/>
    <dgm:cxn modelId="{1659D0DB-8D80-874E-9FB6-4F4CD2BC3BFB}" srcId="{4C78F741-43D2-D342-8EB3-F6D9DADAD7E0}" destId="{D4B1988E-1D08-374E-A44B-9A9EDE80728F}" srcOrd="5" destOrd="0" parTransId="{3369AC2E-0067-F14C-BCDA-876E3A42A923}" sibTransId="{27A85B8C-CE0E-E243-83BB-821A02613E58}"/>
    <dgm:cxn modelId="{66D508DC-AFDD-F942-8598-B5B576054CCD}" srcId="{FE019F97-1F83-AD4D-A2DC-40A964F3F484}" destId="{4C78F741-43D2-D342-8EB3-F6D9DADAD7E0}" srcOrd="0" destOrd="0" parTransId="{D587D37A-2213-A040-B7D7-83E3FAA40640}" sibTransId="{EACE635E-0EDF-1B40-AFF8-D4F683E8597D}"/>
    <dgm:cxn modelId="{CA665CE8-E0E8-0D4E-9B67-8A8974FD15CF}" type="presOf" srcId="{FE019F97-1F83-AD4D-A2DC-40A964F3F484}" destId="{A525E499-7F88-2944-8C34-0AA4C4BC8D1F}" srcOrd="0" destOrd="0" presId="urn:microsoft.com/office/officeart/2005/8/layout/radial1"/>
    <dgm:cxn modelId="{F972EAEC-7EAC-9C4F-875D-9EB3B1D4B335}" srcId="{4C78F741-43D2-D342-8EB3-F6D9DADAD7E0}" destId="{6F059240-2F5D-BA4C-8E3D-610A91FE9BAE}" srcOrd="2" destOrd="0" parTransId="{AAC301FD-4B2C-ED45-B5FC-3BB6165BB93B}" sibTransId="{46EE2F76-ABCF-BF44-A778-B00BB60C000E}"/>
    <dgm:cxn modelId="{16084EED-E330-4F80-86F2-D14771E1EA44}" type="presOf" srcId="{A2BA6B01-6A27-46D1-84C7-EF373730E830}" destId="{D27B718D-4844-4129-B99E-6761E8DC0883}" srcOrd="1" destOrd="0" presId="urn:microsoft.com/office/officeart/2005/8/layout/radial1"/>
    <dgm:cxn modelId="{69BA6AF0-F827-944C-89A8-37CEF248DF03}" type="presOf" srcId="{8C14F78B-50C7-DB47-B918-B19E7865B7AE}" destId="{D8FDC3A6-570A-7B4A-809D-5759443DC287}" srcOrd="0" destOrd="0" presId="urn:microsoft.com/office/officeart/2005/8/layout/radial1"/>
    <dgm:cxn modelId="{21C314F3-92FC-0F46-B935-BD9A64BA3987}" type="presOf" srcId="{D4B1988E-1D08-374E-A44B-9A9EDE80728F}" destId="{7B303BF7-9B3D-424F-A474-E4AB3036078C}" srcOrd="0" destOrd="0" presId="urn:microsoft.com/office/officeart/2005/8/layout/radial1"/>
    <dgm:cxn modelId="{0D706582-C8C4-0741-8813-43E34553B92A}" type="presParOf" srcId="{A525E499-7F88-2944-8C34-0AA4C4BC8D1F}" destId="{0F5679B8-461A-494F-97E6-9C7DB83F9E4B}" srcOrd="0" destOrd="0" presId="urn:microsoft.com/office/officeart/2005/8/layout/radial1"/>
    <dgm:cxn modelId="{FEBE9735-AEA2-FD40-B003-A207CCA33D54}" type="presParOf" srcId="{A525E499-7F88-2944-8C34-0AA4C4BC8D1F}" destId="{39798A2C-2C2E-B44B-A56E-C3C3FCD66FA6}" srcOrd="1" destOrd="0" presId="urn:microsoft.com/office/officeart/2005/8/layout/radial1"/>
    <dgm:cxn modelId="{155F6E78-510A-6149-A613-7FDA21F3A7F3}" type="presParOf" srcId="{39798A2C-2C2E-B44B-A56E-C3C3FCD66FA6}" destId="{A04B33A2-DBE7-6240-A7F2-487693C635DB}" srcOrd="0" destOrd="0" presId="urn:microsoft.com/office/officeart/2005/8/layout/radial1"/>
    <dgm:cxn modelId="{D144FC2F-DD2E-AB4C-BBA3-B45F461539A6}" type="presParOf" srcId="{A525E499-7F88-2944-8C34-0AA4C4BC8D1F}" destId="{2C3B0BAC-B058-C647-BE1B-1045FADF8E60}" srcOrd="2" destOrd="0" presId="urn:microsoft.com/office/officeart/2005/8/layout/radial1"/>
    <dgm:cxn modelId="{AF16C557-48BF-2D42-9D89-3A4E51412430}" type="presParOf" srcId="{A525E499-7F88-2944-8C34-0AA4C4BC8D1F}" destId="{87DC2543-37E2-8A42-917C-49102CFB3F42}" srcOrd="3" destOrd="0" presId="urn:microsoft.com/office/officeart/2005/8/layout/radial1"/>
    <dgm:cxn modelId="{66CFC155-6FC4-E146-898E-1CBC5035EDF4}" type="presParOf" srcId="{87DC2543-37E2-8A42-917C-49102CFB3F42}" destId="{22A86C3B-D135-CD4E-9E8F-496F22CEB126}" srcOrd="0" destOrd="0" presId="urn:microsoft.com/office/officeart/2005/8/layout/radial1"/>
    <dgm:cxn modelId="{BF01E295-B5F3-0B4B-B92C-A6246DDF6956}" type="presParOf" srcId="{A525E499-7F88-2944-8C34-0AA4C4BC8D1F}" destId="{D8FDC3A6-570A-7B4A-809D-5759443DC287}" srcOrd="4" destOrd="0" presId="urn:microsoft.com/office/officeart/2005/8/layout/radial1"/>
    <dgm:cxn modelId="{DE9B86F3-C135-F543-8943-FB1CA5BBEB3F}" type="presParOf" srcId="{A525E499-7F88-2944-8C34-0AA4C4BC8D1F}" destId="{C09E1459-FD3D-EC4A-9F26-3CC34D5885C0}" srcOrd="5" destOrd="0" presId="urn:microsoft.com/office/officeart/2005/8/layout/radial1"/>
    <dgm:cxn modelId="{73F917BD-0840-EE45-90BD-230F52FD4EE7}" type="presParOf" srcId="{C09E1459-FD3D-EC4A-9F26-3CC34D5885C0}" destId="{519D5515-B627-A443-8E9C-00DA916369E5}" srcOrd="0" destOrd="0" presId="urn:microsoft.com/office/officeart/2005/8/layout/radial1"/>
    <dgm:cxn modelId="{020A7F69-E99D-8045-8221-4DF2361D5B9D}" type="presParOf" srcId="{A525E499-7F88-2944-8C34-0AA4C4BC8D1F}" destId="{75C83A41-539C-074D-97F2-3FE3D622C7FF}" srcOrd="6" destOrd="0" presId="urn:microsoft.com/office/officeart/2005/8/layout/radial1"/>
    <dgm:cxn modelId="{F19B13A1-0D21-F449-A030-4D3319A19029}" type="presParOf" srcId="{A525E499-7F88-2944-8C34-0AA4C4BC8D1F}" destId="{37BB29DA-3DBA-0F40-9C53-0F9A4C7C8906}" srcOrd="7" destOrd="0" presId="urn:microsoft.com/office/officeart/2005/8/layout/radial1"/>
    <dgm:cxn modelId="{443E423F-7834-D34C-A8D4-B52DF78D3021}" type="presParOf" srcId="{37BB29DA-3DBA-0F40-9C53-0F9A4C7C8906}" destId="{C6F8AF3F-7022-2544-B9CC-82252F1D5F5A}" srcOrd="0" destOrd="0" presId="urn:microsoft.com/office/officeart/2005/8/layout/radial1"/>
    <dgm:cxn modelId="{A5B25C6F-B16C-0742-8205-D7CDCA776449}" type="presParOf" srcId="{A525E499-7F88-2944-8C34-0AA4C4BC8D1F}" destId="{3083258C-2F99-F349-89F3-F195639AA48D}" srcOrd="8" destOrd="0" presId="urn:microsoft.com/office/officeart/2005/8/layout/radial1"/>
    <dgm:cxn modelId="{F9F42274-811D-4F71-91EC-19D8C351971B}" type="presParOf" srcId="{A525E499-7F88-2944-8C34-0AA4C4BC8D1F}" destId="{EB23972E-9FAD-4294-AB09-4F219DABDA00}" srcOrd="9" destOrd="0" presId="urn:microsoft.com/office/officeart/2005/8/layout/radial1"/>
    <dgm:cxn modelId="{A10938A3-D44D-4EC1-86EC-B2964FBF5087}" type="presParOf" srcId="{EB23972E-9FAD-4294-AB09-4F219DABDA00}" destId="{D27B718D-4844-4129-B99E-6761E8DC0883}" srcOrd="0" destOrd="0" presId="urn:microsoft.com/office/officeart/2005/8/layout/radial1"/>
    <dgm:cxn modelId="{552A4024-2358-4689-8784-48F4B911EC69}" type="presParOf" srcId="{A525E499-7F88-2944-8C34-0AA4C4BC8D1F}" destId="{2E6B5848-3AFF-4086-BA70-08127084B3C5}" srcOrd="10" destOrd="0" presId="urn:microsoft.com/office/officeart/2005/8/layout/radial1"/>
    <dgm:cxn modelId="{C360275B-A965-6C4E-8C71-E3A5FE397E4C}" type="presParOf" srcId="{A525E499-7F88-2944-8C34-0AA4C4BC8D1F}" destId="{B96894DB-963A-664F-BB35-36A67B129159}" srcOrd="11" destOrd="0" presId="urn:microsoft.com/office/officeart/2005/8/layout/radial1"/>
    <dgm:cxn modelId="{8AB8FFB4-EFE4-5A4D-9EF0-07CBE1A21EA3}" type="presParOf" srcId="{B96894DB-963A-664F-BB35-36A67B129159}" destId="{464519AB-3037-C64C-A0A4-174CFC71C190}" srcOrd="0" destOrd="0" presId="urn:microsoft.com/office/officeart/2005/8/layout/radial1"/>
    <dgm:cxn modelId="{1AD39AA5-CBCB-4347-8191-6CB5ACE383F4}" type="presParOf" srcId="{A525E499-7F88-2944-8C34-0AA4C4BC8D1F}" destId="{7B303BF7-9B3D-424F-A474-E4AB3036078C}"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679B8-461A-494F-97E6-9C7DB83F9E4B}">
      <dsp:nvSpPr>
        <dsp:cNvPr id="0" name=""/>
        <dsp:cNvSpPr/>
      </dsp:nvSpPr>
      <dsp:spPr>
        <a:xfrm>
          <a:off x="3567575" y="2067055"/>
          <a:ext cx="1684009" cy="1602229"/>
        </a:xfrm>
        <a:prstGeom prst="ellipse">
          <a:avLst/>
        </a:prstGeom>
        <a:solidFill>
          <a:srgbClr val="074D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a:latin typeface="Arial" panose="020B0604020202020204" pitchFamily="34" charset="0"/>
              <a:cs typeface="Arial" panose="020B0604020202020204" pitchFamily="34" charset="0"/>
            </a:rPr>
            <a:t>Gut Health</a:t>
          </a:r>
        </a:p>
      </dsp:txBody>
      <dsp:txXfrm>
        <a:off x="3814192" y="2301696"/>
        <a:ext cx="1190775" cy="1132947"/>
      </dsp:txXfrm>
    </dsp:sp>
    <dsp:sp modelId="{39798A2C-2C2E-B44B-A56E-C3C3FCD66FA6}">
      <dsp:nvSpPr>
        <dsp:cNvPr id="0" name=""/>
        <dsp:cNvSpPr/>
      </dsp:nvSpPr>
      <dsp:spPr>
        <a:xfrm rot="16200000">
          <a:off x="4176298" y="1817558"/>
          <a:ext cx="466561" cy="32431"/>
        </a:xfrm>
        <a:custGeom>
          <a:avLst/>
          <a:gdLst/>
          <a:ahLst/>
          <a:cxnLst/>
          <a:rect l="0" t="0" r="0" b="0"/>
          <a:pathLst>
            <a:path>
              <a:moveTo>
                <a:pt x="0" y="16215"/>
              </a:moveTo>
              <a:lnTo>
                <a:pt x="466561" y="162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latin typeface="Arial" panose="020B0604020202020204" pitchFamily="34" charset="0"/>
            <a:cs typeface="Arial" panose="020B0604020202020204" pitchFamily="34" charset="0"/>
          </a:endParaRPr>
        </a:p>
      </dsp:txBody>
      <dsp:txXfrm>
        <a:off x="4397915" y="1822110"/>
        <a:ext cx="23328" cy="23328"/>
      </dsp:txXfrm>
    </dsp:sp>
    <dsp:sp modelId="{2C3B0BAC-B058-C647-BE1B-1045FADF8E60}">
      <dsp:nvSpPr>
        <dsp:cNvPr id="0" name=""/>
        <dsp:cNvSpPr/>
      </dsp:nvSpPr>
      <dsp:spPr>
        <a:xfrm>
          <a:off x="3567575" y="-1735"/>
          <a:ext cx="1684009" cy="1602229"/>
        </a:xfrm>
        <a:prstGeom prst="ellipse">
          <a:avLst/>
        </a:prstGeom>
        <a:solidFill>
          <a:srgbClr val="074D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Anxiety</a:t>
          </a:r>
        </a:p>
      </dsp:txBody>
      <dsp:txXfrm>
        <a:off x="3814192" y="232906"/>
        <a:ext cx="1190775" cy="1132947"/>
      </dsp:txXfrm>
    </dsp:sp>
    <dsp:sp modelId="{87DC2543-37E2-8A42-917C-49102CFB3F42}">
      <dsp:nvSpPr>
        <dsp:cNvPr id="0" name=""/>
        <dsp:cNvSpPr/>
      </dsp:nvSpPr>
      <dsp:spPr>
        <a:xfrm rot="19739952">
          <a:off x="5092601" y="2319996"/>
          <a:ext cx="404551" cy="32431"/>
        </a:xfrm>
        <a:custGeom>
          <a:avLst/>
          <a:gdLst/>
          <a:ahLst/>
          <a:cxnLst/>
          <a:rect l="0" t="0" r="0" b="0"/>
          <a:pathLst>
            <a:path>
              <a:moveTo>
                <a:pt x="0" y="16215"/>
              </a:moveTo>
              <a:lnTo>
                <a:pt x="404551" y="162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latin typeface="Arial" panose="020B0604020202020204" pitchFamily="34" charset="0"/>
            <a:cs typeface="Arial" panose="020B0604020202020204" pitchFamily="34" charset="0"/>
          </a:endParaRPr>
        </a:p>
      </dsp:txBody>
      <dsp:txXfrm>
        <a:off x="5284763" y="2326098"/>
        <a:ext cx="20227" cy="20227"/>
      </dsp:txXfrm>
    </dsp:sp>
    <dsp:sp modelId="{D8FDC3A6-570A-7B4A-809D-5759443DC287}">
      <dsp:nvSpPr>
        <dsp:cNvPr id="0" name=""/>
        <dsp:cNvSpPr/>
      </dsp:nvSpPr>
      <dsp:spPr>
        <a:xfrm>
          <a:off x="5349247" y="920595"/>
          <a:ext cx="1710218" cy="1738258"/>
        </a:xfrm>
        <a:prstGeom prst="ellipse">
          <a:avLst/>
        </a:prstGeom>
        <a:solidFill>
          <a:srgbClr val="074D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Snacks</a:t>
          </a:r>
        </a:p>
      </dsp:txBody>
      <dsp:txXfrm>
        <a:off x="5599703" y="1175157"/>
        <a:ext cx="1209306" cy="1229134"/>
      </dsp:txXfrm>
    </dsp:sp>
    <dsp:sp modelId="{C09E1459-FD3D-EC4A-9F26-3CC34D5885C0}">
      <dsp:nvSpPr>
        <dsp:cNvPr id="0" name=""/>
        <dsp:cNvSpPr/>
      </dsp:nvSpPr>
      <dsp:spPr>
        <a:xfrm rot="1800000">
          <a:off x="5102194" y="3369151"/>
          <a:ext cx="406395" cy="32431"/>
        </a:xfrm>
        <a:custGeom>
          <a:avLst/>
          <a:gdLst/>
          <a:ahLst/>
          <a:cxnLst/>
          <a:rect l="0" t="0" r="0" b="0"/>
          <a:pathLst>
            <a:path>
              <a:moveTo>
                <a:pt x="0" y="16215"/>
              </a:moveTo>
              <a:lnTo>
                <a:pt x="406395" y="162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latin typeface="Arial" panose="020B0604020202020204" pitchFamily="34" charset="0"/>
            <a:cs typeface="Arial" panose="020B0604020202020204" pitchFamily="34" charset="0"/>
          </a:endParaRPr>
        </a:p>
      </dsp:txBody>
      <dsp:txXfrm>
        <a:off x="5295232" y="3375207"/>
        <a:ext cx="20319" cy="20319"/>
      </dsp:txXfrm>
    </dsp:sp>
    <dsp:sp modelId="{75C83A41-539C-074D-97F2-3FE3D622C7FF}">
      <dsp:nvSpPr>
        <dsp:cNvPr id="0" name=""/>
        <dsp:cNvSpPr/>
      </dsp:nvSpPr>
      <dsp:spPr>
        <a:xfrm>
          <a:off x="5359200" y="3101450"/>
          <a:ext cx="1684009" cy="1602229"/>
        </a:xfrm>
        <a:prstGeom prst="ellipse">
          <a:avLst/>
        </a:prstGeom>
        <a:solidFill>
          <a:srgbClr val="074D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err="1">
              <a:latin typeface="Arial" panose="020B0604020202020204" pitchFamily="34" charset="0"/>
              <a:cs typeface="Arial" panose="020B0604020202020204" pitchFamily="34" charset="0"/>
            </a:rPr>
            <a:t>Synbiotics</a:t>
          </a:r>
          <a:endParaRPr lang="en-US" sz="1600" b="0" kern="1200" dirty="0">
            <a:latin typeface="Arial" panose="020B0604020202020204" pitchFamily="34" charset="0"/>
            <a:cs typeface="Arial" panose="020B0604020202020204" pitchFamily="34" charset="0"/>
          </a:endParaRPr>
        </a:p>
      </dsp:txBody>
      <dsp:txXfrm>
        <a:off x="5605817" y="3336091"/>
        <a:ext cx="1190775" cy="1132947"/>
      </dsp:txXfrm>
    </dsp:sp>
    <dsp:sp modelId="{37BB29DA-3DBA-0F40-9C53-0F9A4C7C8906}">
      <dsp:nvSpPr>
        <dsp:cNvPr id="0" name=""/>
        <dsp:cNvSpPr/>
      </dsp:nvSpPr>
      <dsp:spPr>
        <a:xfrm rot="5400000">
          <a:off x="4176298" y="3886349"/>
          <a:ext cx="466561" cy="32431"/>
        </a:xfrm>
        <a:custGeom>
          <a:avLst/>
          <a:gdLst/>
          <a:ahLst/>
          <a:cxnLst/>
          <a:rect l="0" t="0" r="0" b="0"/>
          <a:pathLst>
            <a:path>
              <a:moveTo>
                <a:pt x="0" y="16215"/>
              </a:moveTo>
              <a:lnTo>
                <a:pt x="466561" y="162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latin typeface="Arial" panose="020B0604020202020204" pitchFamily="34" charset="0"/>
            <a:cs typeface="Arial" panose="020B0604020202020204" pitchFamily="34" charset="0"/>
          </a:endParaRPr>
        </a:p>
      </dsp:txBody>
      <dsp:txXfrm>
        <a:off x="4397915" y="3890901"/>
        <a:ext cx="23328" cy="23328"/>
      </dsp:txXfrm>
    </dsp:sp>
    <dsp:sp modelId="{3083258C-2F99-F349-89F3-F195639AA48D}">
      <dsp:nvSpPr>
        <dsp:cNvPr id="0" name=""/>
        <dsp:cNvSpPr/>
      </dsp:nvSpPr>
      <dsp:spPr>
        <a:xfrm>
          <a:off x="3567575" y="4135846"/>
          <a:ext cx="1684009" cy="1602229"/>
        </a:xfrm>
        <a:prstGeom prst="ellipse">
          <a:avLst/>
        </a:prstGeom>
        <a:solidFill>
          <a:srgbClr val="074D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Skincare</a:t>
          </a:r>
        </a:p>
      </dsp:txBody>
      <dsp:txXfrm>
        <a:off x="3814192" y="4370487"/>
        <a:ext cx="1190775" cy="1132947"/>
      </dsp:txXfrm>
    </dsp:sp>
    <dsp:sp modelId="{EB23972E-9FAD-4294-AB09-4F219DABDA00}">
      <dsp:nvSpPr>
        <dsp:cNvPr id="0" name=""/>
        <dsp:cNvSpPr/>
      </dsp:nvSpPr>
      <dsp:spPr>
        <a:xfrm rot="9000000">
          <a:off x="3277430" y="3378031"/>
          <a:ext cx="441913" cy="32431"/>
        </a:xfrm>
        <a:custGeom>
          <a:avLst/>
          <a:gdLst/>
          <a:ahLst/>
          <a:cxnLst/>
          <a:rect l="0" t="0" r="0" b="0"/>
          <a:pathLst>
            <a:path>
              <a:moveTo>
                <a:pt x="0" y="16215"/>
              </a:moveTo>
              <a:lnTo>
                <a:pt x="441913" y="162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latin typeface="Arial" panose="020B0604020202020204" pitchFamily="34" charset="0"/>
            <a:cs typeface="Arial" panose="020B0604020202020204" pitchFamily="34" charset="0"/>
          </a:endParaRPr>
        </a:p>
      </dsp:txBody>
      <dsp:txXfrm rot="10800000">
        <a:off x="3487339" y="3383199"/>
        <a:ext cx="22095" cy="22095"/>
      </dsp:txXfrm>
    </dsp:sp>
    <dsp:sp modelId="{2E6B5848-3AFF-4086-BA70-08127084B3C5}">
      <dsp:nvSpPr>
        <dsp:cNvPr id="0" name=""/>
        <dsp:cNvSpPr/>
      </dsp:nvSpPr>
      <dsp:spPr>
        <a:xfrm>
          <a:off x="1822273" y="3106885"/>
          <a:ext cx="1591360" cy="1591360"/>
        </a:xfrm>
        <a:prstGeom prst="ellipse">
          <a:avLst/>
        </a:prstGeom>
        <a:solidFill>
          <a:srgbClr val="074D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Pet Food</a:t>
          </a:r>
        </a:p>
      </dsp:txBody>
      <dsp:txXfrm>
        <a:off x="2055322" y="3339934"/>
        <a:ext cx="1125262" cy="1125262"/>
      </dsp:txXfrm>
    </dsp:sp>
    <dsp:sp modelId="{B96894DB-963A-664F-BB35-36A67B129159}">
      <dsp:nvSpPr>
        <dsp:cNvPr id="0" name=""/>
        <dsp:cNvSpPr/>
      </dsp:nvSpPr>
      <dsp:spPr>
        <a:xfrm rot="12600000">
          <a:off x="3310568" y="2334756"/>
          <a:ext cx="406395" cy="32431"/>
        </a:xfrm>
        <a:custGeom>
          <a:avLst/>
          <a:gdLst/>
          <a:ahLst/>
          <a:cxnLst/>
          <a:rect l="0" t="0" r="0" b="0"/>
          <a:pathLst>
            <a:path>
              <a:moveTo>
                <a:pt x="0" y="16215"/>
              </a:moveTo>
              <a:lnTo>
                <a:pt x="406395" y="162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latin typeface="Arial" panose="020B0604020202020204" pitchFamily="34" charset="0"/>
            <a:cs typeface="Arial" panose="020B0604020202020204" pitchFamily="34" charset="0"/>
          </a:endParaRPr>
        </a:p>
      </dsp:txBody>
      <dsp:txXfrm rot="10800000">
        <a:off x="3503606" y="2340812"/>
        <a:ext cx="20319" cy="20319"/>
      </dsp:txXfrm>
    </dsp:sp>
    <dsp:sp modelId="{7B303BF7-9B3D-424F-A474-E4AB3036078C}">
      <dsp:nvSpPr>
        <dsp:cNvPr id="0" name=""/>
        <dsp:cNvSpPr/>
      </dsp:nvSpPr>
      <dsp:spPr>
        <a:xfrm>
          <a:off x="1775949" y="1032659"/>
          <a:ext cx="1684009" cy="1602229"/>
        </a:xfrm>
        <a:prstGeom prst="ellipse">
          <a:avLst/>
        </a:prstGeom>
        <a:solidFill>
          <a:srgbClr val="074D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Microbiome</a:t>
          </a:r>
        </a:p>
      </dsp:txBody>
      <dsp:txXfrm>
        <a:off x="2022566" y="1267300"/>
        <a:ext cx="1190775" cy="113294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398AC5-F87A-4F6F-8042-0D84174CDDE4}" type="datetimeFigureOut">
              <a:rPr lang="en-US" smtClean="0"/>
              <a:t>5/6/22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0776B-2733-4171-9813-489C972CF6D3}" type="slidenum">
              <a:rPr lang="en-US" smtClean="0"/>
              <a:t>‹#›</a:t>
            </a:fld>
            <a:endParaRPr lang="en-US"/>
          </a:p>
        </p:txBody>
      </p:sp>
    </p:spTree>
    <p:extLst>
      <p:ext uri="{BB962C8B-B14F-4D97-AF65-F5344CB8AC3E}">
        <p14:creationId xmlns:p14="http://schemas.microsoft.com/office/powerpoint/2010/main" val="2876645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0FB84-D158-4846-A447-FF19330F62ED}" type="datetimeFigureOut">
              <a:rPr lang="en-US" smtClean="0"/>
              <a:t>5/6/22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A85F4-D1C0-4D5D-A99E-80ECF0E2412C}" type="slidenum">
              <a:rPr lang="en-US" smtClean="0"/>
              <a:t>‹#›</a:t>
            </a:fld>
            <a:endParaRPr lang="en-US"/>
          </a:p>
        </p:txBody>
      </p:sp>
    </p:spTree>
    <p:extLst>
      <p:ext uri="{BB962C8B-B14F-4D97-AF65-F5344CB8AC3E}">
        <p14:creationId xmlns:p14="http://schemas.microsoft.com/office/powerpoint/2010/main" val="277131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A85F4-D1C0-4D5D-A99E-80ECF0E2412C}" type="slidenum">
              <a:rPr lang="en-US" smtClean="0"/>
              <a:t>1</a:t>
            </a:fld>
            <a:endParaRPr lang="en-US"/>
          </a:p>
        </p:txBody>
      </p:sp>
    </p:spTree>
    <p:extLst>
      <p:ext uri="{BB962C8B-B14F-4D97-AF65-F5344CB8AC3E}">
        <p14:creationId xmlns:p14="http://schemas.microsoft.com/office/powerpoint/2010/main" val="1360057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70715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857750" y="2952750"/>
            <a:ext cx="2476500" cy="2476500"/>
          </a:xfrm>
          <a:custGeom>
            <a:avLst/>
            <a:gdLst>
              <a:gd name="connsiteX0" fmla="*/ 0 w 2476500"/>
              <a:gd name="connsiteY0" fmla="*/ 0 h 2476500"/>
              <a:gd name="connsiteX1" fmla="*/ 247650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0"/>
                </a:moveTo>
                <a:lnTo>
                  <a:pt x="2476500" y="0"/>
                </a:lnTo>
                <a:lnTo>
                  <a:pt x="2476500" y="2476500"/>
                </a:lnTo>
                <a:lnTo>
                  <a:pt x="0" y="24765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450620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872838"/>
            <a:ext cx="1482436" cy="5112327"/>
          </a:xfrm>
          <a:custGeom>
            <a:avLst/>
            <a:gdLst>
              <a:gd name="connsiteX0" fmla="*/ 0 w 1482436"/>
              <a:gd name="connsiteY0" fmla="*/ 0 h 5112327"/>
              <a:gd name="connsiteX1" fmla="*/ 1482436 w 1482436"/>
              <a:gd name="connsiteY1" fmla="*/ 0 h 5112327"/>
              <a:gd name="connsiteX2" fmla="*/ 1482436 w 1482436"/>
              <a:gd name="connsiteY2" fmla="*/ 5112327 h 5112327"/>
              <a:gd name="connsiteX3" fmla="*/ 0 w 1482436"/>
              <a:gd name="connsiteY3" fmla="*/ 5112327 h 5112327"/>
            </a:gdLst>
            <a:ahLst/>
            <a:cxnLst>
              <a:cxn ang="0">
                <a:pos x="connsiteX0" y="connsiteY0"/>
              </a:cxn>
              <a:cxn ang="0">
                <a:pos x="connsiteX1" y="connsiteY1"/>
              </a:cxn>
              <a:cxn ang="0">
                <a:pos x="connsiteX2" y="connsiteY2"/>
              </a:cxn>
              <a:cxn ang="0">
                <a:pos x="connsiteX3" y="connsiteY3"/>
              </a:cxn>
            </a:cxnLst>
            <a:rect l="l" t="t" r="r" b="b"/>
            <a:pathLst>
              <a:path w="1482436" h="5112327">
                <a:moveTo>
                  <a:pt x="0" y="0"/>
                </a:moveTo>
                <a:lnTo>
                  <a:pt x="1482436" y="0"/>
                </a:lnTo>
                <a:lnTo>
                  <a:pt x="1482436" y="5112327"/>
                </a:lnTo>
                <a:lnTo>
                  <a:pt x="0" y="511232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211252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58972" y="3304855"/>
            <a:ext cx="6633029" cy="2762116"/>
          </a:xfrm>
          <a:custGeom>
            <a:avLst/>
            <a:gdLst>
              <a:gd name="connsiteX0" fmla="*/ 0 w 6633029"/>
              <a:gd name="connsiteY0" fmla="*/ 0 h 2762116"/>
              <a:gd name="connsiteX1" fmla="*/ 6633029 w 6633029"/>
              <a:gd name="connsiteY1" fmla="*/ 0 h 2762116"/>
              <a:gd name="connsiteX2" fmla="*/ 6633029 w 6633029"/>
              <a:gd name="connsiteY2" fmla="*/ 2762116 h 2762116"/>
              <a:gd name="connsiteX3" fmla="*/ 0 w 6633029"/>
              <a:gd name="connsiteY3" fmla="*/ 2762116 h 2762116"/>
            </a:gdLst>
            <a:ahLst/>
            <a:cxnLst>
              <a:cxn ang="0">
                <a:pos x="connsiteX0" y="connsiteY0"/>
              </a:cxn>
              <a:cxn ang="0">
                <a:pos x="connsiteX1" y="connsiteY1"/>
              </a:cxn>
              <a:cxn ang="0">
                <a:pos x="connsiteX2" y="connsiteY2"/>
              </a:cxn>
              <a:cxn ang="0">
                <a:pos x="connsiteX3" y="connsiteY3"/>
              </a:cxn>
            </a:cxnLst>
            <a:rect l="l" t="t" r="r" b="b"/>
            <a:pathLst>
              <a:path w="6633029" h="2762116">
                <a:moveTo>
                  <a:pt x="0" y="0"/>
                </a:moveTo>
                <a:lnTo>
                  <a:pt x="6633029" y="0"/>
                </a:lnTo>
                <a:lnTo>
                  <a:pt x="6633029" y="2762116"/>
                </a:lnTo>
                <a:lnTo>
                  <a:pt x="0" y="276211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8739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918029"/>
            <a:ext cx="5950857" cy="5021942"/>
          </a:xfrm>
          <a:custGeom>
            <a:avLst/>
            <a:gdLst>
              <a:gd name="connsiteX0" fmla="*/ 0 w 2554514"/>
              <a:gd name="connsiteY0" fmla="*/ 0 h 5021942"/>
              <a:gd name="connsiteX1" fmla="*/ 2554514 w 2554514"/>
              <a:gd name="connsiteY1" fmla="*/ 0 h 5021942"/>
              <a:gd name="connsiteX2" fmla="*/ 2554514 w 2554514"/>
              <a:gd name="connsiteY2" fmla="*/ 5021942 h 5021942"/>
              <a:gd name="connsiteX3" fmla="*/ 0 w 2554514"/>
              <a:gd name="connsiteY3" fmla="*/ 5021942 h 5021942"/>
            </a:gdLst>
            <a:ahLst/>
            <a:cxnLst>
              <a:cxn ang="0">
                <a:pos x="connsiteX0" y="connsiteY0"/>
              </a:cxn>
              <a:cxn ang="0">
                <a:pos x="connsiteX1" y="connsiteY1"/>
              </a:cxn>
              <a:cxn ang="0">
                <a:pos x="connsiteX2" y="connsiteY2"/>
              </a:cxn>
              <a:cxn ang="0">
                <a:pos x="connsiteX3" y="connsiteY3"/>
              </a:cxn>
            </a:cxnLst>
            <a:rect l="l" t="t" r="r" b="b"/>
            <a:pathLst>
              <a:path w="2554514" h="5021942">
                <a:moveTo>
                  <a:pt x="0" y="0"/>
                </a:moveTo>
                <a:lnTo>
                  <a:pt x="2554514" y="0"/>
                </a:lnTo>
                <a:lnTo>
                  <a:pt x="2554514" y="5021942"/>
                </a:lnTo>
                <a:lnTo>
                  <a:pt x="0" y="502194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79379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5370286" y="3875314"/>
            <a:ext cx="4499428"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2685143"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0" y="870858"/>
            <a:ext cx="4020456" cy="2873829"/>
          </a:xfrm>
          <a:custGeom>
            <a:avLst/>
            <a:gdLst>
              <a:gd name="connsiteX0" fmla="*/ 0 w 4020456"/>
              <a:gd name="connsiteY0" fmla="*/ 0 h 2873829"/>
              <a:gd name="connsiteX1" fmla="*/ 4020456 w 4020456"/>
              <a:gd name="connsiteY1" fmla="*/ 0 h 2873829"/>
              <a:gd name="connsiteX2" fmla="*/ 4020456 w 4020456"/>
              <a:gd name="connsiteY2" fmla="*/ 2873829 h 2873829"/>
              <a:gd name="connsiteX3" fmla="*/ 0 w 4020456"/>
              <a:gd name="connsiteY3" fmla="*/ 2873829 h 2873829"/>
            </a:gdLst>
            <a:ahLst/>
            <a:cxnLst>
              <a:cxn ang="0">
                <a:pos x="connsiteX0" y="connsiteY0"/>
              </a:cxn>
              <a:cxn ang="0">
                <a:pos x="connsiteX1" y="connsiteY1"/>
              </a:cxn>
              <a:cxn ang="0">
                <a:pos x="connsiteX2" y="connsiteY2"/>
              </a:cxn>
              <a:cxn ang="0">
                <a:pos x="connsiteX3" y="connsiteY3"/>
              </a:cxn>
            </a:cxnLst>
            <a:rect l="l" t="t" r="r" b="b"/>
            <a:pathLst>
              <a:path w="4020456" h="2873829">
                <a:moveTo>
                  <a:pt x="0" y="0"/>
                </a:moveTo>
                <a:lnTo>
                  <a:pt x="4020456" y="0"/>
                </a:lnTo>
                <a:lnTo>
                  <a:pt x="4020456" y="2873829"/>
                </a:lnTo>
                <a:lnTo>
                  <a:pt x="0" y="287382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626164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522515"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9" name="Picture Placeholder 8"/>
          <p:cNvSpPr>
            <a:spLocks noGrp="1"/>
          </p:cNvSpPr>
          <p:nvPr>
            <p:ph type="pic" sz="quarter" idx="11"/>
          </p:nvPr>
        </p:nvSpPr>
        <p:spPr>
          <a:xfrm>
            <a:off x="4296229"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7" name="Picture Placeholder 6"/>
          <p:cNvSpPr>
            <a:spLocks noGrp="1"/>
          </p:cNvSpPr>
          <p:nvPr>
            <p:ph type="pic" sz="quarter" idx="10"/>
          </p:nvPr>
        </p:nvSpPr>
        <p:spPr>
          <a:xfrm>
            <a:off x="8069944" y="635000"/>
            <a:ext cx="4122057" cy="5588000"/>
          </a:xfrm>
          <a:custGeom>
            <a:avLst/>
            <a:gdLst>
              <a:gd name="connsiteX0" fmla="*/ 0 w 4122057"/>
              <a:gd name="connsiteY0" fmla="*/ 0 h 5588000"/>
              <a:gd name="connsiteX1" fmla="*/ 4122057 w 4122057"/>
              <a:gd name="connsiteY1" fmla="*/ 0 h 5588000"/>
              <a:gd name="connsiteX2" fmla="*/ 4122057 w 4122057"/>
              <a:gd name="connsiteY2" fmla="*/ 5588000 h 5588000"/>
              <a:gd name="connsiteX3" fmla="*/ 0 w 4122057"/>
              <a:gd name="connsiteY3" fmla="*/ 5588000 h 5588000"/>
            </a:gdLst>
            <a:ahLst/>
            <a:cxnLst>
              <a:cxn ang="0">
                <a:pos x="connsiteX0" y="connsiteY0"/>
              </a:cxn>
              <a:cxn ang="0">
                <a:pos x="connsiteX1" y="connsiteY1"/>
              </a:cxn>
              <a:cxn ang="0">
                <a:pos x="connsiteX2" y="connsiteY2"/>
              </a:cxn>
              <a:cxn ang="0">
                <a:pos x="connsiteX3" y="connsiteY3"/>
              </a:cxn>
            </a:cxnLst>
            <a:rect l="l" t="t" r="r" b="b"/>
            <a:pathLst>
              <a:path w="4122057" h="5588000">
                <a:moveTo>
                  <a:pt x="0" y="0"/>
                </a:moveTo>
                <a:lnTo>
                  <a:pt x="4122057" y="0"/>
                </a:lnTo>
                <a:lnTo>
                  <a:pt x="4122057" y="5588000"/>
                </a:lnTo>
                <a:lnTo>
                  <a:pt x="0" y="55880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83826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1" y="3458029"/>
            <a:ext cx="4296229" cy="2728686"/>
          </a:xfrm>
          <a:custGeom>
            <a:avLst/>
            <a:gdLst>
              <a:gd name="connsiteX0" fmla="*/ 0 w 4296229"/>
              <a:gd name="connsiteY0" fmla="*/ 0 h 2728686"/>
              <a:gd name="connsiteX1" fmla="*/ 4296229 w 4296229"/>
              <a:gd name="connsiteY1" fmla="*/ 0 h 2728686"/>
              <a:gd name="connsiteX2" fmla="*/ 4296229 w 4296229"/>
              <a:gd name="connsiteY2" fmla="*/ 2728686 h 2728686"/>
              <a:gd name="connsiteX3" fmla="*/ 0 w 4296229"/>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4296229" h="2728686">
                <a:moveTo>
                  <a:pt x="0" y="0"/>
                </a:moveTo>
                <a:lnTo>
                  <a:pt x="4296229" y="0"/>
                </a:lnTo>
                <a:lnTo>
                  <a:pt x="4296229"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6328229"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3164115"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1"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2079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6296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
        <p:nvSpPr>
          <p:cNvPr id="6" name="Picture Placeholder 5"/>
          <p:cNvSpPr>
            <a:spLocks noGrp="1"/>
          </p:cNvSpPr>
          <p:nvPr>
            <p:ph type="pic" sz="quarter" idx="10"/>
          </p:nvPr>
        </p:nvSpPr>
        <p:spPr>
          <a:xfrm>
            <a:off x="49339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727337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969645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708660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260985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38112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400552" y="1903866"/>
            <a:ext cx="3390899" cy="3007406"/>
          </a:xfrm>
          <a:custGeom>
            <a:avLst/>
            <a:gdLst>
              <a:gd name="connsiteX0" fmla="*/ 0 w 3390899"/>
              <a:gd name="connsiteY0" fmla="*/ 0 h 3007406"/>
              <a:gd name="connsiteX1" fmla="*/ 3390899 w 3390899"/>
              <a:gd name="connsiteY1" fmla="*/ 0 h 3007406"/>
              <a:gd name="connsiteX2" fmla="*/ 3390899 w 3390899"/>
              <a:gd name="connsiteY2" fmla="*/ 3007406 h 3007406"/>
              <a:gd name="connsiteX3" fmla="*/ 0 w 3390899"/>
              <a:gd name="connsiteY3" fmla="*/ 3007406 h 3007406"/>
            </a:gdLst>
            <a:ahLst/>
            <a:cxnLst>
              <a:cxn ang="0">
                <a:pos x="connsiteX0" y="connsiteY0"/>
              </a:cxn>
              <a:cxn ang="0">
                <a:pos x="connsiteX1" y="connsiteY1"/>
              </a:cxn>
              <a:cxn ang="0">
                <a:pos x="connsiteX2" y="connsiteY2"/>
              </a:cxn>
              <a:cxn ang="0">
                <a:pos x="connsiteX3" y="connsiteY3"/>
              </a:cxn>
            </a:cxnLst>
            <a:rect l="l" t="t" r="r" b="b"/>
            <a:pathLst>
              <a:path w="3390899" h="3007406">
                <a:moveTo>
                  <a:pt x="0" y="0"/>
                </a:moveTo>
                <a:lnTo>
                  <a:pt x="3390899" y="0"/>
                </a:lnTo>
                <a:lnTo>
                  <a:pt x="3390899" y="3007406"/>
                </a:lnTo>
                <a:lnTo>
                  <a:pt x="0" y="300740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91828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251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77522" y="1553478"/>
            <a:ext cx="5361243" cy="3366909"/>
          </a:xfrm>
          <a:custGeom>
            <a:avLst/>
            <a:gdLst>
              <a:gd name="connsiteX0" fmla="*/ 0 w 5361243"/>
              <a:gd name="connsiteY0" fmla="*/ 0 h 3366909"/>
              <a:gd name="connsiteX1" fmla="*/ 5361243 w 5361243"/>
              <a:gd name="connsiteY1" fmla="*/ 0 h 3366909"/>
              <a:gd name="connsiteX2" fmla="*/ 5361243 w 5361243"/>
              <a:gd name="connsiteY2" fmla="*/ 3366909 h 3366909"/>
              <a:gd name="connsiteX3" fmla="*/ 0 w 5361243"/>
              <a:gd name="connsiteY3" fmla="*/ 3366909 h 3366909"/>
            </a:gdLst>
            <a:ahLst/>
            <a:cxnLst>
              <a:cxn ang="0">
                <a:pos x="connsiteX0" y="connsiteY0"/>
              </a:cxn>
              <a:cxn ang="0">
                <a:pos x="connsiteX1" y="connsiteY1"/>
              </a:cxn>
              <a:cxn ang="0">
                <a:pos x="connsiteX2" y="connsiteY2"/>
              </a:cxn>
              <a:cxn ang="0">
                <a:pos x="connsiteX3" y="connsiteY3"/>
              </a:cxn>
            </a:cxnLst>
            <a:rect l="l" t="t" r="r" b="b"/>
            <a:pathLst>
              <a:path w="5361243" h="3366909">
                <a:moveTo>
                  <a:pt x="0" y="0"/>
                </a:moveTo>
                <a:lnTo>
                  <a:pt x="5361243" y="0"/>
                </a:lnTo>
                <a:lnTo>
                  <a:pt x="5361243" y="3366909"/>
                </a:lnTo>
                <a:lnTo>
                  <a:pt x="0" y="336690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779605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3403" y="1793263"/>
            <a:ext cx="4355085" cy="3267052"/>
          </a:xfrm>
          <a:custGeom>
            <a:avLst/>
            <a:gdLst>
              <a:gd name="connsiteX0" fmla="*/ 0 w 4355085"/>
              <a:gd name="connsiteY0" fmla="*/ 0 h 3267052"/>
              <a:gd name="connsiteX1" fmla="*/ 4355085 w 4355085"/>
              <a:gd name="connsiteY1" fmla="*/ 0 h 3267052"/>
              <a:gd name="connsiteX2" fmla="*/ 4355085 w 4355085"/>
              <a:gd name="connsiteY2" fmla="*/ 3267052 h 3267052"/>
              <a:gd name="connsiteX3" fmla="*/ 0 w 4355085"/>
              <a:gd name="connsiteY3" fmla="*/ 3267052 h 3267052"/>
            </a:gdLst>
            <a:ahLst/>
            <a:cxnLst>
              <a:cxn ang="0">
                <a:pos x="connsiteX0" y="connsiteY0"/>
              </a:cxn>
              <a:cxn ang="0">
                <a:pos x="connsiteX1" y="connsiteY1"/>
              </a:cxn>
              <a:cxn ang="0">
                <a:pos x="connsiteX2" y="connsiteY2"/>
              </a:cxn>
              <a:cxn ang="0">
                <a:pos x="connsiteX3" y="connsiteY3"/>
              </a:cxn>
            </a:cxnLst>
            <a:rect l="l" t="t" r="r" b="b"/>
            <a:pathLst>
              <a:path w="4355085" h="3267052">
                <a:moveTo>
                  <a:pt x="0" y="0"/>
                </a:moveTo>
                <a:lnTo>
                  <a:pt x="4355085" y="0"/>
                </a:lnTo>
                <a:lnTo>
                  <a:pt x="4355085" y="3267052"/>
                </a:lnTo>
                <a:lnTo>
                  <a:pt x="0" y="326705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327038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33501"/>
            <a:ext cx="12192000" cy="2917657"/>
          </a:xfrm>
          <a:custGeom>
            <a:avLst/>
            <a:gdLst>
              <a:gd name="connsiteX0" fmla="*/ 0 w 12192000"/>
              <a:gd name="connsiteY0" fmla="*/ 0 h 2917657"/>
              <a:gd name="connsiteX1" fmla="*/ 12192000 w 12192000"/>
              <a:gd name="connsiteY1" fmla="*/ 0 h 2917657"/>
              <a:gd name="connsiteX2" fmla="*/ 12192000 w 12192000"/>
              <a:gd name="connsiteY2" fmla="*/ 2917657 h 2917657"/>
              <a:gd name="connsiteX3" fmla="*/ 0 w 12192000"/>
              <a:gd name="connsiteY3" fmla="*/ 2917657 h 2917657"/>
            </a:gdLst>
            <a:ahLst/>
            <a:cxnLst>
              <a:cxn ang="0">
                <a:pos x="connsiteX0" y="connsiteY0"/>
              </a:cxn>
              <a:cxn ang="0">
                <a:pos x="connsiteX1" y="connsiteY1"/>
              </a:cxn>
              <a:cxn ang="0">
                <a:pos x="connsiteX2" y="connsiteY2"/>
              </a:cxn>
              <a:cxn ang="0">
                <a:pos x="connsiteX3" y="connsiteY3"/>
              </a:cxn>
            </a:cxnLst>
            <a:rect l="l" t="t" r="r" b="b"/>
            <a:pathLst>
              <a:path w="12192000" h="2917657">
                <a:moveTo>
                  <a:pt x="0" y="0"/>
                </a:moveTo>
                <a:lnTo>
                  <a:pt x="12192000" y="0"/>
                </a:lnTo>
                <a:lnTo>
                  <a:pt x="12192000" y="2917657"/>
                </a:lnTo>
                <a:lnTo>
                  <a:pt x="0" y="291765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8446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82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46372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55314"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60975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921829" y="943428"/>
            <a:ext cx="6270171" cy="3321732"/>
          </a:xfrm>
          <a:custGeom>
            <a:avLst/>
            <a:gdLst>
              <a:gd name="connsiteX0" fmla="*/ 0 w 6270171"/>
              <a:gd name="connsiteY0" fmla="*/ 0 h 3321732"/>
              <a:gd name="connsiteX1" fmla="*/ 6270171 w 6270171"/>
              <a:gd name="connsiteY1" fmla="*/ 0 h 3321732"/>
              <a:gd name="connsiteX2" fmla="*/ 6270171 w 6270171"/>
              <a:gd name="connsiteY2" fmla="*/ 3321732 h 3321732"/>
              <a:gd name="connsiteX3" fmla="*/ 0 w 6270171"/>
              <a:gd name="connsiteY3" fmla="*/ 3321732 h 3321732"/>
            </a:gdLst>
            <a:ahLst/>
            <a:cxnLst>
              <a:cxn ang="0">
                <a:pos x="connsiteX0" y="connsiteY0"/>
              </a:cxn>
              <a:cxn ang="0">
                <a:pos x="connsiteX1" y="connsiteY1"/>
              </a:cxn>
              <a:cxn ang="0">
                <a:pos x="connsiteX2" y="connsiteY2"/>
              </a:cxn>
              <a:cxn ang="0">
                <a:pos x="connsiteX3" y="connsiteY3"/>
              </a:cxn>
            </a:cxnLst>
            <a:rect l="l" t="t" r="r" b="b"/>
            <a:pathLst>
              <a:path w="6270171" h="3321732">
                <a:moveTo>
                  <a:pt x="0" y="0"/>
                </a:moveTo>
                <a:lnTo>
                  <a:pt x="6270171" y="0"/>
                </a:lnTo>
                <a:lnTo>
                  <a:pt x="6270171" y="3321732"/>
                </a:lnTo>
                <a:lnTo>
                  <a:pt x="0" y="332173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5472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943429"/>
            <a:ext cx="6270171" cy="3323771"/>
          </a:xfrm>
          <a:custGeom>
            <a:avLst/>
            <a:gdLst>
              <a:gd name="connsiteX0" fmla="*/ 0 w 6270171"/>
              <a:gd name="connsiteY0" fmla="*/ 0 h 3323771"/>
              <a:gd name="connsiteX1" fmla="*/ 6270171 w 6270171"/>
              <a:gd name="connsiteY1" fmla="*/ 0 h 3323771"/>
              <a:gd name="connsiteX2" fmla="*/ 6270171 w 6270171"/>
              <a:gd name="connsiteY2" fmla="*/ 3323771 h 3323771"/>
              <a:gd name="connsiteX3" fmla="*/ 0 w 6270171"/>
              <a:gd name="connsiteY3" fmla="*/ 3323771 h 3323771"/>
            </a:gdLst>
            <a:ahLst/>
            <a:cxnLst>
              <a:cxn ang="0">
                <a:pos x="connsiteX0" y="connsiteY0"/>
              </a:cxn>
              <a:cxn ang="0">
                <a:pos x="connsiteX1" y="connsiteY1"/>
              </a:cxn>
              <a:cxn ang="0">
                <a:pos x="connsiteX2" y="connsiteY2"/>
              </a:cxn>
              <a:cxn ang="0">
                <a:pos x="connsiteX3" y="connsiteY3"/>
              </a:cxn>
            </a:cxnLst>
            <a:rect l="l" t="t" r="r" b="b"/>
            <a:pathLst>
              <a:path w="6270171" h="3323771">
                <a:moveTo>
                  <a:pt x="0" y="0"/>
                </a:moveTo>
                <a:lnTo>
                  <a:pt x="6270171" y="0"/>
                </a:lnTo>
                <a:lnTo>
                  <a:pt x="6270171" y="3323771"/>
                </a:lnTo>
                <a:lnTo>
                  <a:pt x="0" y="3323771"/>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526781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032510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214615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17461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p:cNvCxnSpPr/>
          <p:nvPr/>
        </p:nvCxnSpPr>
        <p:spPr>
          <a:xfrm>
            <a:off x="1733550" y="337233"/>
            <a:ext cx="10458450"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flipH="1">
            <a:off x="11576014" y="6382043"/>
            <a:ext cx="372218" cy="276999"/>
          </a:xfrm>
          <a:prstGeom prst="rect">
            <a:avLst/>
          </a:prstGeom>
          <a:noFill/>
        </p:spPr>
        <p:txBody>
          <a:bodyPr wrap="none" rtlCol="0">
            <a:spAutoFit/>
          </a:bodyPr>
          <a:lstStyle/>
          <a:p>
            <a:pPr algn="r"/>
            <a:fld id="{2859942A-F89F-4D3A-8383-07B7ACFFAA2D}" type="slidenum">
              <a:rPr lang="en-US" sz="1200" smtClean="0">
                <a:solidFill>
                  <a:schemeClr val="bg1">
                    <a:lumMod val="75000"/>
                  </a:schemeClr>
                </a:solidFill>
                <a:latin typeface="Helvetica" pitchFamily="2" charset="0"/>
              </a:rPr>
              <a:pPr algn="r"/>
              <a:t>‹#›</a:t>
            </a:fld>
            <a:endParaRPr lang="en-US" sz="1200">
              <a:solidFill>
                <a:schemeClr val="bg1">
                  <a:lumMod val="75000"/>
                </a:schemeClr>
              </a:solidFill>
              <a:latin typeface="Helvetica" pitchFamily="2" charset="0"/>
            </a:endParaRPr>
          </a:p>
        </p:txBody>
      </p:sp>
      <p:cxnSp>
        <p:nvCxnSpPr>
          <p:cNvPr id="9" name="Straight Connector 8"/>
          <p:cNvCxnSpPr>
            <a:cxnSpLocks/>
          </p:cNvCxnSpPr>
          <p:nvPr/>
        </p:nvCxnSpPr>
        <p:spPr>
          <a:xfrm flipH="1">
            <a:off x="1" y="6534832"/>
            <a:ext cx="11501119"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36F1EF-1423-3844-A8DC-918E669F8C4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90501" y="123190"/>
            <a:ext cx="1319183" cy="685800"/>
          </a:xfrm>
          <a:prstGeom prst="rect">
            <a:avLst/>
          </a:prstGeom>
        </p:spPr>
      </p:pic>
    </p:spTree>
    <p:extLst>
      <p:ext uri="{BB962C8B-B14F-4D97-AF65-F5344CB8AC3E}">
        <p14:creationId xmlns:p14="http://schemas.microsoft.com/office/powerpoint/2010/main" val="3867627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washingtonpost.com/wellness/2022/02/28/postbiotic-supplements/"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womenshealthmag.com/health/a38694967/how-to-biohack-your-gut-health/"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theconversation.com/were-recycling-potato-skins-to-make-prebiotics-heres-why-thats-good-for-your-gut-and-the-planet-178190"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livescience.com/what-are-prebiotic-foods"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mindbodygreen.com/articles/how-to-add-prebiotics-to-diet"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everydayhealth.com/digestive-health/gut-microbiome/"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eatthis.com/news-what-an-unhealthy-gut-feels-like-according-to-experts/"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hyperlink" Target="https://www.forbes.com/sites/gabbyshacknai/2022/02/28/tula-skincare-founder-and-gut-renovation-author-dr-roshini-raj-on-americas-gut-health-problem-the-microbiome-and-turning-back-the-biological-clock/?sh=46dfa30c24da" TargetMode="External"/><Relationship Id="rId2" Type="http://schemas.openxmlformats.org/officeDocument/2006/relationships/hyperlink" Target="https://www.thecut.com/tags/brittany-xavier/" TargetMode="External"/><Relationship Id="rId1" Type="http://schemas.openxmlformats.org/officeDocument/2006/relationships/slideLayout" Target="../slideLayouts/slideLayout22.xml"/><Relationship Id="rId6" Type="http://schemas.openxmlformats.org/officeDocument/2006/relationships/hyperlink" Target="https://www.eatthis.com/news-what-an-unhealthy-gut-feels-like-according-to-experts/" TargetMode="External"/><Relationship Id="rId5" Type="http://schemas.openxmlformats.org/officeDocument/2006/relationships/hyperlink" Target="https://health.clevelandclinic.org/what-are-prebiotics/" TargetMode="External"/><Relationship Id="rId4" Type="http://schemas.openxmlformats.org/officeDocument/2006/relationships/hyperlink" Target="https://www.express.co.uk/life-style/diets/1572936/dr-michael-mosley-healthy-diet-effective-foods-ingredients-mental-health"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hyperlink" Target="https://finance.yahoo.com/news/dr-tobias-launches-digestive-enzymes-130000444.html" TargetMode="External"/><Relationship Id="rId3" Type="http://schemas.openxmlformats.org/officeDocument/2006/relationships/hyperlink" Target="https://www.businesswire.com/news/home/20220202005027/en/The-Supplant-Company-Debuts-Inclusions-Portfolio-Beginning-with-Supplant%E2%84%A2-Chocolate-Chips-And-Revamps-Chocolate-Bar-In-Anticipation-Of-Retail-Launch" TargetMode="External"/><Relationship Id="rId7" Type="http://schemas.openxmlformats.org/officeDocument/2006/relationships/hyperlink" Target="https://financialpost.com/pmn/press-releases-pmn/business-wire-news-releases-pmn/deepcell-industries-awarded-groundbreaking-patent-for-prebiotic-cannabis-formulation" TargetMode="External"/><Relationship Id="rId2" Type="http://schemas.openxmlformats.org/officeDocument/2006/relationships/hyperlink" Target="https://www.prnewswire.com/news-releases/byheart-announces-the-launch-of-its-groundbreaking-infant-formula-becoming-the-only-new-infant-formula-brand-in-decades-to-rewrite-the-recipe-from-scratch-301508471.html" TargetMode="External"/><Relationship Id="rId1" Type="http://schemas.openxmlformats.org/officeDocument/2006/relationships/slideLayout" Target="../slideLayouts/slideLayout8.xml"/><Relationship Id="rId6" Type="http://schemas.openxmlformats.org/officeDocument/2006/relationships/hyperlink" Target="https://www.news.com.au/lifestyle/food/drink/struggling-health-issues-behind-couples-huge-coles-deal/news-story/b925de7f865de3120d8e50ae74b6dd3e" TargetMode="External"/><Relationship Id="rId5" Type="http://schemas.openxmlformats.org/officeDocument/2006/relationships/hyperlink" Target="https://economictimes.indiatimes.com/industry/cons-products/food/lil-goodness-launches-indias-first-ready-to-serve-prebiotic-milkshake/articleshow/90490957.cms" TargetMode="External"/><Relationship Id="rId4" Type="http://schemas.openxmlformats.org/officeDocument/2006/relationships/hyperlink" Target="https://www.newznew.com/wellbeing-nutrition-and-disney-partner-to-launch-indias-first-organic-kids-nutrition/"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holefoodsmagazine.com/suppliers/news-suppliers/prebiotic-fibers-may-have-beneficial-effects-on-blood-sugar-study-finds/" TargetMode="External"/><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hyperlink" Target="https://www.nutritioninsight.com/news/mental-well-being-pegged-as-industry-gamechanger-for-2022-amid-eco-anxiety-and-gut-health-demands.html" TargetMode="External"/><Relationship Id="rId2" Type="http://schemas.openxmlformats.org/officeDocument/2006/relationships/hyperlink" Target="https://www.nutritionaloutlook.com/view/recent-study-demonstrates-prebiotic-properties-of-benicaros-a-soluble-fiber-derived-from-carrot-pomace" TargetMode="External"/><Relationship Id="rId1" Type="http://schemas.openxmlformats.org/officeDocument/2006/relationships/slideLayout" Target="../slideLayouts/slideLayout8.xml"/><Relationship Id="rId6" Type="http://schemas.openxmlformats.org/officeDocument/2006/relationships/hyperlink" Target="https://wholefoodsmagazine.com/news/gpa-announces-2022-young-researcher-grant-winners/" TargetMode="External"/><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hyperlink" Target="https://www.foodnavigator.com/Article/2022/03/30/gut-health-how-food-and-beverage-makers-are-innovating-for-wellness" TargetMode="External"/><Relationship Id="rId4" Type="http://schemas.openxmlformats.org/officeDocument/2006/relationships/hyperlink" Target="https://www.newhope.com/products-and-trends/feeding-good-gut-functional-beverages-lead-innovation" TargetMode="Externa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ahoo.com/lifestyle/6-supplements-really-boost-immunity-131506829.html"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msn.com/en-ca/health/nutrition/the-best-age-fighting-foods/ss-AAT2lek#image=14"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medicalnewstoday.com/articles/could-probiotic-supplementation-improve-cognitive-function"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2290D-1B37-ABA1-D9B4-C835B5043CE7}"/>
              </a:ext>
            </a:extLst>
          </p:cNvPr>
          <p:cNvPicPr>
            <a:picLocks noChangeAspect="1"/>
          </p:cNvPicPr>
          <p:nvPr/>
        </p:nvPicPr>
        <p:blipFill rotWithShape="1">
          <a:blip r:embed="rId3">
            <a:extLst>
              <a:ext uri="{28A0092B-C50C-407E-A947-70E740481C1C}">
                <a14:useLocalDpi xmlns:a14="http://schemas.microsoft.com/office/drawing/2010/main" val="0"/>
              </a:ext>
            </a:extLst>
          </a:blip>
          <a:srcRect l="9588" r="6493"/>
          <a:stretch/>
        </p:blipFill>
        <p:spPr>
          <a:xfrm rot="16200000">
            <a:off x="2634345" y="-2634344"/>
            <a:ext cx="6923310" cy="12191999"/>
          </a:xfrm>
          <a:prstGeom prst="rect">
            <a:avLst/>
          </a:prstGeom>
        </p:spPr>
      </p:pic>
      <p:sp>
        <p:nvSpPr>
          <p:cNvPr id="4" name="Rectangle 3">
            <a:extLst>
              <a:ext uri="{FF2B5EF4-FFF2-40B4-BE49-F238E27FC236}">
                <a16:creationId xmlns:a16="http://schemas.microsoft.com/office/drawing/2014/main" id="{C6608FEE-495E-E8C6-46E9-0511D121E27F}"/>
              </a:ext>
            </a:extLst>
          </p:cNvPr>
          <p:cNvSpPr/>
          <p:nvPr/>
        </p:nvSpPr>
        <p:spPr>
          <a:xfrm>
            <a:off x="-15348" y="0"/>
            <a:ext cx="12188952" cy="6858000"/>
          </a:xfrm>
          <a:prstGeom prst="rect">
            <a:avLst/>
          </a:prstGeom>
          <a:solidFill>
            <a:schemeClr val="bg1">
              <a:alpha val="771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1246016" y="32655"/>
            <a:ext cx="13419620" cy="6858000"/>
            <a:chOff x="-1227620" y="0"/>
            <a:chExt cx="13419620" cy="6858000"/>
          </a:xfrm>
        </p:grpSpPr>
        <p:cxnSp>
          <p:nvCxnSpPr>
            <p:cNvPr id="7" name="Straight Connector 6"/>
            <p:cNvCxnSpPr>
              <a:cxnSpLocks/>
            </p:cNvCxnSpPr>
            <p:nvPr/>
          </p:nvCxnSpPr>
          <p:spPr>
            <a:xfrm>
              <a:off x="-122762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62255" y="3963371"/>
              <a:ext cx="59297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0" y="2926786"/>
              <a:ext cx="119692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8753582" y="2926786"/>
              <a:ext cx="3438418"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F4356C9B-5545-4A4D-968E-FF1B093764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924" y="877271"/>
            <a:ext cx="3345095" cy="1739006"/>
          </a:xfrm>
          <a:prstGeom prst="rect">
            <a:avLst/>
          </a:prstGeom>
        </p:spPr>
      </p:pic>
      <p:sp>
        <p:nvSpPr>
          <p:cNvPr id="13" name="TextBox 12">
            <a:extLst>
              <a:ext uri="{FF2B5EF4-FFF2-40B4-BE49-F238E27FC236}">
                <a16:creationId xmlns:a16="http://schemas.microsoft.com/office/drawing/2014/main" id="{D32613FD-40E7-3B48-99F2-B6F57F4DF195}"/>
              </a:ext>
            </a:extLst>
          </p:cNvPr>
          <p:cNvSpPr txBox="1"/>
          <p:nvPr/>
        </p:nvSpPr>
        <p:spPr>
          <a:xfrm>
            <a:off x="1196925" y="2642927"/>
            <a:ext cx="7669087" cy="1015663"/>
          </a:xfrm>
          <a:prstGeom prst="rect">
            <a:avLst/>
          </a:prstGeom>
          <a:noFill/>
        </p:spPr>
        <p:txBody>
          <a:bodyPr wrap="none" rtlCol="0">
            <a:spAutoFit/>
          </a:bodyPr>
          <a:lstStyle/>
          <a:p>
            <a:r>
              <a:rPr lang="en-ID" sz="6000" dirty="0">
                <a:solidFill>
                  <a:srgbClr val="074D42"/>
                </a:solidFill>
                <a:latin typeface="Helvetica" pitchFamily="2" charset="0"/>
              </a:rPr>
              <a:t>Media Insights Report</a:t>
            </a:r>
            <a:endParaRPr lang="en-US" sz="6000" dirty="0">
              <a:solidFill>
                <a:srgbClr val="074D42"/>
              </a:solidFill>
              <a:latin typeface="Helvetica" pitchFamily="2" charset="0"/>
            </a:endParaRPr>
          </a:p>
        </p:txBody>
      </p:sp>
      <p:sp>
        <p:nvSpPr>
          <p:cNvPr id="15" name="TextBox 14">
            <a:extLst>
              <a:ext uri="{FF2B5EF4-FFF2-40B4-BE49-F238E27FC236}">
                <a16:creationId xmlns:a16="http://schemas.microsoft.com/office/drawing/2014/main" id="{CAF31EB8-400D-804F-B8BA-412DB83E7F74}"/>
              </a:ext>
            </a:extLst>
          </p:cNvPr>
          <p:cNvSpPr txBox="1"/>
          <p:nvPr/>
        </p:nvSpPr>
        <p:spPr>
          <a:xfrm>
            <a:off x="1288366" y="3606338"/>
            <a:ext cx="1635384" cy="461665"/>
          </a:xfrm>
          <a:prstGeom prst="rect">
            <a:avLst/>
          </a:prstGeom>
          <a:noFill/>
        </p:spPr>
        <p:txBody>
          <a:bodyPr wrap="none" lIns="91440" tIns="45720" rIns="91440" bIns="45720" rtlCol="0" anchor="t">
            <a:spAutoFit/>
          </a:bodyPr>
          <a:lstStyle/>
          <a:p>
            <a:r>
              <a:rPr lang="en-ID" sz="2400" spc="300" dirty="0">
                <a:solidFill>
                  <a:srgbClr val="074D42"/>
                </a:solidFill>
                <a:latin typeface="Helvetica"/>
                <a:cs typeface="Helvetica"/>
              </a:rPr>
              <a:t>Q1 2022</a:t>
            </a:r>
            <a:endParaRPr lang="en-US" sz="2400" spc="300" dirty="0">
              <a:solidFill>
                <a:srgbClr val="074D42"/>
              </a:solidFill>
              <a:latin typeface="Helvetica"/>
              <a:cs typeface="Helvetica"/>
            </a:endParaRPr>
          </a:p>
        </p:txBody>
      </p:sp>
    </p:spTree>
    <p:extLst>
      <p:ext uri="{BB962C8B-B14F-4D97-AF65-F5344CB8AC3E}">
        <p14:creationId xmlns:p14="http://schemas.microsoft.com/office/powerpoint/2010/main" val="76490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348986" y="1837196"/>
            <a:ext cx="6096189" cy="1323439"/>
          </a:xfrm>
          <a:prstGeom prst="rect">
            <a:avLst/>
          </a:prstGeom>
          <a:noFill/>
        </p:spPr>
        <p:txBody>
          <a:bodyPr wrap="square" rtlCol="0">
            <a:spAutoFit/>
          </a:bodyPr>
          <a:lstStyle/>
          <a:p>
            <a:r>
              <a:rPr lang="en-US" sz="4800" dirty="0">
                <a:solidFill>
                  <a:schemeClr val="tx1">
                    <a:lumMod val="75000"/>
                    <a:lumOff val="25000"/>
                  </a:schemeClr>
                </a:solidFill>
                <a:latin typeface="Helvetica" panose="020B0604020202020204" pitchFamily="34" charset="0"/>
                <a:cs typeface="Helvetica" panose="020B0604020202020204" pitchFamily="34" charset="0"/>
              </a:rPr>
              <a:t>Washington Post</a:t>
            </a:r>
            <a:endParaRPr lang="en-US" sz="5400" dirty="0">
              <a:solidFill>
                <a:schemeClr val="tx1">
                  <a:lumMod val="75000"/>
                  <a:lumOff val="25000"/>
                </a:schemeClr>
              </a:solidFill>
              <a:latin typeface="Helvetica" panose="020B0604020202020204" pitchFamily="34" charset="0"/>
              <a:cs typeface="Helvetica" panose="020B0604020202020204" pitchFamily="34" charset="0"/>
            </a:endParaRPr>
          </a:p>
          <a:p>
            <a:r>
              <a:rPr lang="en-US" sz="3200" dirty="0">
                <a:solidFill>
                  <a:schemeClr val="tx1">
                    <a:lumMod val="75000"/>
                    <a:lumOff val="25000"/>
                  </a:schemeClr>
                </a:solidFill>
                <a:latin typeface="Helvetica" panose="020B0604020202020204" pitchFamily="34" charset="0"/>
                <a:cs typeface="Helvetica" panose="020B0604020202020204" pitchFamily="34" charset="0"/>
              </a:rPr>
              <a:t>UVM 58,312,632</a:t>
            </a:r>
          </a:p>
        </p:txBody>
      </p:sp>
      <p:sp>
        <p:nvSpPr>
          <p:cNvPr id="5" name="TextBox 4">
            <a:extLst>
              <a:ext uri="{FF2B5EF4-FFF2-40B4-BE49-F238E27FC236}">
                <a16:creationId xmlns:a16="http://schemas.microsoft.com/office/drawing/2014/main" id="{CBF7619D-25E6-48BF-9E33-F42ACD1702E7}"/>
              </a:ext>
            </a:extLst>
          </p:cNvPr>
          <p:cNvSpPr txBox="1"/>
          <p:nvPr/>
        </p:nvSpPr>
        <p:spPr>
          <a:xfrm>
            <a:off x="6348986" y="3306446"/>
            <a:ext cx="5465736" cy="1200329"/>
          </a:xfrm>
          <a:prstGeom prst="rect">
            <a:avLst/>
          </a:prstGeom>
          <a:noFill/>
        </p:spPr>
        <p:txBody>
          <a:bodyPr wrap="square" rtlCol="0">
            <a:spAutoFit/>
          </a:bodyPr>
          <a:lstStyle/>
          <a:p>
            <a:r>
              <a:rPr lang="en-US" dirty="0"/>
              <a:t>These newer supplements are said to help with weight loss, digestive health or immunity. There are even new combination supplements that contain prebiotics, probiotics and postbiotics in one capsule.</a:t>
            </a:r>
            <a:endParaRPr lang="en-US" dirty="0">
              <a:latin typeface="Arial" panose="020B0604020202020204" pitchFamily="34" charset="0"/>
              <a:cs typeface="Arial" panose="020B0604020202020204" pitchFamily="34" charset="0"/>
            </a:endParaRPr>
          </a:p>
        </p:txBody>
      </p:sp>
      <p:pic>
        <p:nvPicPr>
          <p:cNvPr id="6" name="Picture 5" descr="A pile of pills&#10;&#10;Description automatically generated with low confidence">
            <a:hlinkClick r:id="rId2"/>
            <a:extLst>
              <a:ext uri="{FF2B5EF4-FFF2-40B4-BE49-F238E27FC236}">
                <a16:creationId xmlns:a16="http://schemas.microsoft.com/office/drawing/2014/main" id="{FAF06783-D9CA-5390-28FE-7F14ED9F6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651081"/>
            <a:ext cx="5905500" cy="3505200"/>
          </a:xfrm>
          <a:prstGeom prst="rect">
            <a:avLst/>
          </a:prstGeom>
        </p:spPr>
      </p:pic>
    </p:spTree>
    <p:extLst>
      <p:ext uri="{BB962C8B-B14F-4D97-AF65-F5344CB8AC3E}">
        <p14:creationId xmlns:p14="http://schemas.microsoft.com/office/powerpoint/2010/main" val="784516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17544" y="1587500"/>
            <a:ext cx="6532605" cy="1323439"/>
          </a:xfrm>
          <a:prstGeom prst="rect">
            <a:avLst/>
          </a:prstGeom>
          <a:noFill/>
        </p:spPr>
        <p:txBody>
          <a:bodyPr wrap="square" rtlCol="0">
            <a:spAutoFit/>
          </a:bodyPr>
          <a:lstStyle/>
          <a:p>
            <a:r>
              <a:rPr lang="en-US" sz="4800" dirty="0">
                <a:solidFill>
                  <a:schemeClr val="tx1">
                    <a:lumMod val="75000"/>
                    <a:lumOff val="25000"/>
                  </a:schemeClr>
                </a:solidFill>
                <a:latin typeface="Helvetica" pitchFamily="2" charset="0"/>
              </a:rPr>
              <a:t>Women’s Health</a:t>
            </a:r>
            <a:endParaRPr lang="en-US" sz="5400" dirty="0">
              <a:solidFill>
                <a:schemeClr val="tx1">
                  <a:lumMod val="75000"/>
                  <a:lumOff val="25000"/>
                </a:schemeClr>
              </a:solidFill>
              <a:latin typeface="Helvetica" pitchFamily="2" charset="0"/>
            </a:endParaRPr>
          </a:p>
          <a:p>
            <a:r>
              <a:rPr lang="en-US" sz="3200" dirty="0">
                <a:solidFill>
                  <a:schemeClr val="tx1">
                    <a:lumMod val="75000"/>
                    <a:lumOff val="25000"/>
                  </a:schemeClr>
                </a:solidFill>
                <a:latin typeface="Helvetica" pitchFamily="2" charset="0"/>
              </a:rPr>
              <a:t>UVM 23,228,626</a:t>
            </a:r>
          </a:p>
        </p:txBody>
      </p:sp>
      <p:sp>
        <p:nvSpPr>
          <p:cNvPr id="5" name="TextBox 4">
            <a:extLst>
              <a:ext uri="{FF2B5EF4-FFF2-40B4-BE49-F238E27FC236}">
                <a16:creationId xmlns:a16="http://schemas.microsoft.com/office/drawing/2014/main" id="{12A36BE6-125C-4138-B62F-9594023E5733}"/>
              </a:ext>
            </a:extLst>
          </p:cNvPr>
          <p:cNvSpPr txBox="1"/>
          <p:nvPr/>
        </p:nvSpPr>
        <p:spPr>
          <a:xfrm>
            <a:off x="417544" y="2910939"/>
            <a:ext cx="5564802" cy="1754326"/>
          </a:xfrm>
          <a:prstGeom prst="rect">
            <a:avLst/>
          </a:prstGeom>
          <a:noFill/>
        </p:spPr>
        <p:txBody>
          <a:bodyPr wrap="square" rtlCol="0">
            <a:spAutoFit/>
          </a:bodyPr>
          <a:lstStyle/>
          <a:p>
            <a:r>
              <a:rPr lang="en-US" dirty="0">
                <a:cs typeface="Arial" panose="020B0604020202020204" pitchFamily="34" charset="0"/>
              </a:rPr>
              <a:t>Everyone needs to eat, right? That includes the bacteria in your microbiome. Prebiotics are compounds that serve as a food source for probiotics, and you can find them in walnuts, oats, red lentils, apples, and other fiber-rich foods. Basically, prebiotics feed your good gut bacteria.</a:t>
            </a:r>
          </a:p>
        </p:txBody>
      </p:sp>
      <p:pic>
        <p:nvPicPr>
          <p:cNvPr id="6" name="Picture 5" descr="A picture containing text, person&#10;&#10;Description automatically generated">
            <a:hlinkClick r:id="rId2"/>
            <a:extLst>
              <a:ext uri="{FF2B5EF4-FFF2-40B4-BE49-F238E27FC236}">
                <a16:creationId xmlns:a16="http://schemas.microsoft.com/office/drawing/2014/main" id="{6784DB7B-BE4E-6589-7E6A-3D62066BF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87500"/>
            <a:ext cx="5943600" cy="3683000"/>
          </a:xfrm>
          <a:prstGeom prst="rect">
            <a:avLst/>
          </a:prstGeom>
        </p:spPr>
      </p:pic>
    </p:spTree>
    <p:extLst>
      <p:ext uri="{BB962C8B-B14F-4D97-AF65-F5344CB8AC3E}">
        <p14:creationId xmlns:p14="http://schemas.microsoft.com/office/powerpoint/2010/main" val="3429636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376997" y="1408958"/>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Helvetica"/>
                <a:cs typeface="Helvetica"/>
              </a:rPr>
              <a:t>The Conversation</a:t>
            </a:r>
            <a:endParaRPr lang="en-US" sz="3200" dirty="0">
              <a:solidFill>
                <a:schemeClr val="tx1">
                  <a:lumMod val="75000"/>
                  <a:lumOff val="25000"/>
                </a:schemeClr>
              </a:solidFill>
              <a:latin typeface="Helvetica"/>
              <a:cs typeface="Helvetica"/>
            </a:endParaRPr>
          </a:p>
          <a:p>
            <a:r>
              <a:rPr lang="en-US" sz="3200" dirty="0">
                <a:solidFill>
                  <a:schemeClr val="tx1">
                    <a:lumMod val="75000"/>
                    <a:lumOff val="25000"/>
                  </a:schemeClr>
                </a:solidFill>
                <a:latin typeface="Helvetica"/>
                <a:cs typeface="Helvetica"/>
              </a:rPr>
              <a:t>UVM 17,541,464</a:t>
            </a:r>
            <a:endParaRPr lang="en-US" sz="5400" dirty="0">
              <a:solidFill>
                <a:schemeClr val="tx1">
                  <a:lumMod val="75000"/>
                  <a:lumOff val="25000"/>
                </a:schemeClr>
              </a:solidFill>
              <a:latin typeface="Helvetica"/>
              <a:cs typeface="Helvetica"/>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6376997" y="2863719"/>
            <a:ext cx="5506772" cy="1477328"/>
          </a:xfrm>
          <a:prstGeom prst="rect">
            <a:avLst/>
          </a:prstGeom>
          <a:noFill/>
        </p:spPr>
        <p:txBody>
          <a:bodyPr wrap="square" rtlCol="0">
            <a:spAutoFit/>
          </a:bodyPr>
          <a:lstStyle/>
          <a:p>
            <a:r>
              <a:rPr lang="en-US" dirty="0"/>
              <a:t>It has been shown that consuming prebiotics boosts overall digestive health by improving the absorption of micronutrients such as calcium, changing the rate at which certain foods lead to spikes in blood sugar, and improving the barrier function of the gut.</a:t>
            </a:r>
            <a:endParaRPr lang="en-US" dirty="0">
              <a:cs typeface="Arial" panose="020B0604020202020204" pitchFamily="34" charset="0"/>
            </a:endParaRPr>
          </a:p>
        </p:txBody>
      </p:sp>
      <p:pic>
        <p:nvPicPr>
          <p:cNvPr id="6" name="Picture 5" descr="A picture containing outdoor, vegetable, fresh&#10;&#10;Description automatically generated">
            <a:hlinkClick r:id="rId2"/>
            <a:extLst>
              <a:ext uri="{FF2B5EF4-FFF2-40B4-BE49-F238E27FC236}">
                <a16:creationId xmlns:a16="http://schemas.microsoft.com/office/drawing/2014/main" id="{AEBB0A68-FB11-3C99-61FE-DDC0ECF74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408958"/>
            <a:ext cx="5905500" cy="3632200"/>
          </a:xfrm>
          <a:prstGeom prst="rect">
            <a:avLst/>
          </a:prstGeom>
        </p:spPr>
      </p:pic>
    </p:spTree>
    <p:extLst>
      <p:ext uri="{BB962C8B-B14F-4D97-AF65-F5344CB8AC3E}">
        <p14:creationId xmlns:p14="http://schemas.microsoft.com/office/powerpoint/2010/main" val="3224208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36983" y="1350696"/>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Helvetica"/>
                <a:cs typeface="Helvetica"/>
              </a:rPr>
              <a:t>Live Science</a:t>
            </a:r>
            <a:endParaRPr lang="en-US" sz="3200" dirty="0">
              <a:solidFill>
                <a:schemeClr val="tx1">
                  <a:lumMod val="75000"/>
                  <a:lumOff val="25000"/>
                </a:schemeClr>
              </a:solidFill>
              <a:latin typeface="Helvetica"/>
              <a:cs typeface="Helvetica"/>
            </a:endParaRPr>
          </a:p>
          <a:p>
            <a:r>
              <a:rPr lang="en-US" sz="3200" dirty="0">
                <a:solidFill>
                  <a:schemeClr val="tx1">
                    <a:lumMod val="75000"/>
                    <a:lumOff val="25000"/>
                  </a:schemeClr>
                </a:solidFill>
                <a:latin typeface="Helvetica"/>
                <a:cs typeface="Helvetica"/>
              </a:rPr>
              <a:t>UVM 12,235,740</a:t>
            </a:r>
            <a:endParaRPr lang="en-US" sz="5400" dirty="0">
              <a:solidFill>
                <a:schemeClr val="tx1">
                  <a:lumMod val="75000"/>
                  <a:lumOff val="25000"/>
                </a:schemeClr>
              </a:solidFill>
              <a:latin typeface="Helvetica"/>
              <a:cs typeface="Helvetica"/>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436983" y="2805457"/>
            <a:ext cx="5506771" cy="1200329"/>
          </a:xfrm>
          <a:prstGeom prst="rect">
            <a:avLst/>
          </a:prstGeom>
          <a:noFill/>
        </p:spPr>
        <p:txBody>
          <a:bodyPr wrap="square" rtlCol="0">
            <a:spAutoFit/>
          </a:bodyPr>
          <a:lstStyle/>
          <a:p>
            <a:r>
              <a:rPr lang="en-US" dirty="0">
                <a:cs typeface="Arial" panose="020B0604020202020204" pitchFamily="34" charset="0"/>
              </a:rPr>
              <a:t>Prebiotics are types of fiber that are beneficial for the functioning of our gut microbes. But what are some prebiotic foods you can eat and which ones are best for your gut health? </a:t>
            </a:r>
          </a:p>
        </p:txBody>
      </p:sp>
      <p:pic>
        <p:nvPicPr>
          <p:cNvPr id="6" name="Picture 5" descr="A picture containing doughnut, different, variety, several&#10;&#10;Description automatically generated">
            <a:hlinkClick r:id="rId2"/>
            <a:extLst>
              <a:ext uri="{FF2B5EF4-FFF2-40B4-BE49-F238E27FC236}">
                <a16:creationId xmlns:a16="http://schemas.microsoft.com/office/drawing/2014/main" id="{A2BEEEC5-49BA-2435-60FD-B0742B475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754" y="1354571"/>
            <a:ext cx="5867400" cy="3517900"/>
          </a:xfrm>
          <a:prstGeom prst="rect">
            <a:avLst/>
          </a:prstGeom>
        </p:spPr>
      </p:pic>
    </p:spTree>
    <p:extLst>
      <p:ext uri="{BB962C8B-B14F-4D97-AF65-F5344CB8AC3E}">
        <p14:creationId xmlns:p14="http://schemas.microsoft.com/office/powerpoint/2010/main" val="3174588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339940" y="1357604"/>
            <a:ext cx="4988768" cy="1323439"/>
          </a:xfrm>
          <a:prstGeom prst="rect">
            <a:avLst/>
          </a:prstGeom>
          <a:noFill/>
        </p:spPr>
        <p:txBody>
          <a:bodyPr wrap="square" rtlCol="0">
            <a:spAutoFit/>
          </a:bodyPr>
          <a:lstStyle/>
          <a:p>
            <a:r>
              <a:rPr lang="en-US" sz="4800" dirty="0">
                <a:solidFill>
                  <a:schemeClr val="tx1">
                    <a:lumMod val="75000"/>
                    <a:lumOff val="25000"/>
                  </a:schemeClr>
                </a:solidFill>
                <a:latin typeface="Helvetica" panose="020B0604020202020204" pitchFamily="34" charset="0"/>
                <a:cs typeface="Helvetica" panose="020B0604020202020204" pitchFamily="34" charset="0"/>
              </a:rPr>
              <a:t>Mind Body Green</a:t>
            </a:r>
            <a:endParaRPr lang="en-US" sz="5400" dirty="0">
              <a:solidFill>
                <a:schemeClr val="tx1">
                  <a:lumMod val="75000"/>
                  <a:lumOff val="25000"/>
                </a:schemeClr>
              </a:solidFill>
              <a:latin typeface="Helvetica" panose="020B0604020202020204" pitchFamily="34" charset="0"/>
              <a:cs typeface="Helvetica" panose="020B0604020202020204" pitchFamily="34" charset="0"/>
            </a:endParaRPr>
          </a:p>
          <a:p>
            <a:r>
              <a:rPr lang="en-US" sz="3200" dirty="0">
                <a:solidFill>
                  <a:schemeClr val="tx1">
                    <a:lumMod val="75000"/>
                    <a:lumOff val="25000"/>
                  </a:schemeClr>
                </a:solidFill>
                <a:latin typeface="Helvetica" panose="020B0604020202020204" pitchFamily="34" charset="0"/>
                <a:cs typeface="Helvetica" panose="020B0604020202020204" pitchFamily="34" charset="0"/>
              </a:rPr>
              <a:t>UVM 5,771,083</a:t>
            </a:r>
          </a:p>
        </p:txBody>
      </p:sp>
      <p:sp>
        <p:nvSpPr>
          <p:cNvPr id="5" name="TextBox 4">
            <a:extLst>
              <a:ext uri="{FF2B5EF4-FFF2-40B4-BE49-F238E27FC236}">
                <a16:creationId xmlns:a16="http://schemas.microsoft.com/office/drawing/2014/main" id="{CBF7619D-25E6-48BF-9E33-F42ACD1702E7}"/>
              </a:ext>
            </a:extLst>
          </p:cNvPr>
          <p:cNvSpPr txBox="1"/>
          <p:nvPr/>
        </p:nvSpPr>
        <p:spPr>
          <a:xfrm>
            <a:off x="6339940" y="2773376"/>
            <a:ext cx="5506771" cy="1477328"/>
          </a:xfrm>
          <a:prstGeom prst="rect">
            <a:avLst/>
          </a:prstGeom>
          <a:noFill/>
        </p:spPr>
        <p:txBody>
          <a:bodyPr wrap="square" rtlCol="0">
            <a:spAutoFit/>
          </a:bodyPr>
          <a:lstStyle/>
          <a:p>
            <a:r>
              <a:rPr lang="en-US" dirty="0">
                <a:cs typeface="Arial" panose="020B0604020202020204" pitchFamily="34" charset="0"/>
              </a:rPr>
              <a:t>Prebiotics, not to be confused with probiotics, are a type of fiber that feed your good gut bacteria and help increase your gut bacterial diversity.* Just like us, the bacteria in the gut need fuel in order to survive, and their preferred source is prebiotic fiber.</a:t>
            </a:r>
          </a:p>
        </p:txBody>
      </p:sp>
      <p:pic>
        <p:nvPicPr>
          <p:cNvPr id="4" name="Picture 3" descr="A picture containing food, plate, table, bowl&#10;&#10;Description automatically generated">
            <a:hlinkClick r:id="rId2"/>
            <a:extLst>
              <a:ext uri="{FF2B5EF4-FFF2-40B4-BE49-F238E27FC236}">
                <a16:creationId xmlns:a16="http://schemas.microsoft.com/office/drawing/2014/main" id="{0539BEB4-5B0D-DF4C-4397-525C8E179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33" y="1311110"/>
            <a:ext cx="5956300" cy="3657600"/>
          </a:xfrm>
          <a:prstGeom prst="rect">
            <a:avLst/>
          </a:prstGeom>
        </p:spPr>
      </p:pic>
    </p:spTree>
    <p:extLst>
      <p:ext uri="{BB962C8B-B14F-4D97-AF65-F5344CB8AC3E}">
        <p14:creationId xmlns:p14="http://schemas.microsoft.com/office/powerpoint/2010/main" val="739655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40324" y="1503988"/>
            <a:ext cx="6608066" cy="1323439"/>
          </a:xfrm>
          <a:prstGeom prst="rect">
            <a:avLst/>
          </a:prstGeom>
          <a:noFill/>
        </p:spPr>
        <p:txBody>
          <a:bodyPr wrap="square" rtlCol="0">
            <a:spAutoFit/>
          </a:bodyPr>
          <a:lstStyle/>
          <a:p>
            <a:r>
              <a:rPr lang="en-US" sz="4800" dirty="0">
                <a:solidFill>
                  <a:schemeClr val="tx1">
                    <a:lumMod val="75000"/>
                    <a:lumOff val="25000"/>
                  </a:schemeClr>
                </a:solidFill>
                <a:latin typeface="Helvetica" pitchFamily="2" charset="0"/>
              </a:rPr>
              <a:t>Everyday Health</a:t>
            </a:r>
          </a:p>
          <a:p>
            <a:r>
              <a:rPr lang="en-US" sz="3200" dirty="0">
                <a:solidFill>
                  <a:schemeClr val="tx1">
                    <a:lumMod val="75000"/>
                    <a:lumOff val="25000"/>
                  </a:schemeClr>
                </a:solidFill>
                <a:latin typeface="Helvetica" pitchFamily="2" charset="0"/>
              </a:rPr>
              <a:t>UVM 15,756,189</a:t>
            </a:r>
          </a:p>
        </p:txBody>
      </p:sp>
      <p:sp>
        <p:nvSpPr>
          <p:cNvPr id="5" name="TextBox 4">
            <a:extLst>
              <a:ext uri="{FF2B5EF4-FFF2-40B4-BE49-F238E27FC236}">
                <a16:creationId xmlns:a16="http://schemas.microsoft.com/office/drawing/2014/main" id="{3AA6B7B3-BB80-41E2-B89E-243AD6FC18BE}"/>
              </a:ext>
            </a:extLst>
          </p:cNvPr>
          <p:cNvSpPr txBox="1"/>
          <p:nvPr/>
        </p:nvSpPr>
        <p:spPr>
          <a:xfrm>
            <a:off x="240324" y="3008180"/>
            <a:ext cx="5855676" cy="1754326"/>
          </a:xfrm>
          <a:prstGeom prst="rect">
            <a:avLst/>
          </a:prstGeom>
          <a:noFill/>
        </p:spPr>
        <p:txBody>
          <a:bodyPr wrap="square" rtlCol="0">
            <a:spAutoFit/>
          </a:bodyPr>
          <a:lstStyle/>
          <a:p>
            <a:r>
              <a:rPr lang="en-US" dirty="0"/>
              <a:t>Foods that promote increased levels of SCFAs (sometimes called prebiotics) are raw forms of garlic, onions, leeks, asparagus, bananas, seaweed, dandelion greens, and Jerusalem artichokes. It’s important to introduce prebiotic foods slowly into your diet, as doing so suddenly can lead to an increase in gas and bloating.</a:t>
            </a:r>
            <a:endParaRPr lang="en-US"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0BF0C573-2815-FF97-A5E6-25114D4EAA94}"/>
              </a:ext>
            </a:extLst>
          </p:cNvPr>
          <p:cNvGrpSpPr/>
          <p:nvPr/>
        </p:nvGrpSpPr>
        <p:grpSpPr>
          <a:xfrm>
            <a:off x="6096000" y="2349438"/>
            <a:ext cx="5892800" cy="1778000"/>
            <a:chOff x="6096000" y="2349438"/>
            <a:chExt cx="5892800" cy="1778000"/>
          </a:xfrm>
        </p:grpSpPr>
        <p:pic>
          <p:nvPicPr>
            <p:cNvPr id="6" name="Picture 5" descr="Graphical user interface, text&#10;&#10;Description automatically generated">
              <a:hlinkClick r:id="rId2"/>
              <a:extLst>
                <a:ext uri="{FF2B5EF4-FFF2-40B4-BE49-F238E27FC236}">
                  <a16:creationId xmlns:a16="http://schemas.microsoft.com/office/drawing/2014/main" id="{B90929B6-1884-AA8C-AC4D-810D410F7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49438"/>
              <a:ext cx="5892800" cy="1778000"/>
            </a:xfrm>
            <a:prstGeom prst="rect">
              <a:avLst/>
            </a:prstGeom>
          </p:spPr>
        </p:pic>
        <p:sp>
          <p:nvSpPr>
            <p:cNvPr id="7" name="Rounded Rectangle 6">
              <a:extLst>
                <a:ext uri="{FF2B5EF4-FFF2-40B4-BE49-F238E27FC236}">
                  <a16:creationId xmlns:a16="http://schemas.microsoft.com/office/drawing/2014/main" id="{73B6794B-7A2F-4010-B2BB-5B4FE9521370}"/>
                </a:ext>
              </a:extLst>
            </p:cNvPr>
            <p:cNvSpPr/>
            <p:nvPr/>
          </p:nvSpPr>
          <p:spPr>
            <a:xfrm>
              <a:off x="11430000" y="2357438"/>
              <a:ext cx="521676" cy="469989"/>
            </a:xfrm>
            <a:prstGeom prst="roundRect">
              <a:avLst/>
            </a:prstGeom>
            <a:solidFill>
              <a:srgbClr val="F0F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16111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312971" y="1370983"/>
            <a:ext cx="5699759" cy="1323439"/>
          </a:xfrm>
          <a:prstGeom prst="rect">
            <a:avLst/>
          </a:prstGeom>
          <a:noFill/>
        </p:spPr>
        <p:txBody>
          <a:bodyPr wrap="square" rtlCol="0">
            <a:spAutoFit/>
          </a:bodyPr>
          <a:lstStyle/>
          <a:p>
            <a:r>
              <a:rPr lang="en-US" sz="4800" dirty="0">
                <a:solidFill>
                  <a:schemeClr val="tx1">
                    <a:lumMod val="75000"/>
                    <a:lumOff val="25000"/>
                  </a:schemeClr>
                </a:solidFill>
                <a:latin typeface="Helvetica" panose="020B0604020202020204" pitchFamily="34" charset="0"/>
                <a:cs typeface="Helvetica" panose="020B0604020202020204" pitchFamily="34" charset="0"/>
              </a:rPr>
              <a:t>Eat This, Not That</a:t>
            </a:r>
            <a:endParaRPr lang="en-US" sz="5400" dirty="0">
              <a:solidFill>
                <a:schemeClr val="tx1">
                  <a:lumMod val="75000"/>
                  <a:lumOff val="25000"/>
                </a:schemeClr>
              </a:solidFill>
              <a:latin typeface="Helvetica" panose="020B0604020202020204" pitchFamily="34" charset="0"/>
              <a:cs typeface="Helvetica" panose="020B0604020202020204" pitchFamily="34" charset="0"/>
            </a:endParaRPr>
          </a:p>
          <a:p>
            <a:r>
              <a:rPr lang="en-US" sz="3200" dirty="0">
                <a:solidFill>
                  <a:schemeClr val="tx1">
                    <a:lumMod val="75000"/>
                    <a:lumOff val="25000"/>
                  </a:schemeClr>
                </a:solidFill>
                <a:latin typeface="Helvetica" pitchFamily="2" charset="0"/>
              </a:rPr>
              <a:t>UVM 19,929,098</a:t>
            </a:r>
          </a:p>
        </p:txBody>
      </p:sp>
      <p:sp>
        <p:nvSpPr>
          <p:cNvPr id="5" name="TextBox 4">
            <a:extLst>
              <a:ext uri="{FF2B5EF4-FFF2-40B4-BE49-F238E27FC236}">
                <a16:creationId xmlns:a16="http://schemas.microsoft.com/office/drawing/2014/main" id="{F97C4495-C2B0-46BB-A29E-4F0AF24EBB26}"/>
              </a:ext>
            </a:extLst>
          </p:cNvPr>
          <p:cNvSpPr txBox="1"/>
          <p:nvPr/>
        </p:nvSpPr>
        <p:spPr>
          <a:xfrm>
            <a:off x="6312972" y="2981807"/>
            <a:ext cx="5031783" cy="923330"/>
          </a:xfrm>
          <a:prstGeom prst="rect">
            <a:avLst/>
          </a:prstGeom>
          <a:noFill/>
        </p:spPr>
        <p:txBody>
          <a:bodyPr wrap="square" rtlCol="0">
            <a:spAutoFit/>
          </a:bodyPr>
          <a:lstStyle/>
          <a:p>
            <a:r>
              <a:rPr lang="en-US" dirty="0"/>
              <a:t>Introduce gut health supplements packed with healthy prebiotics, probiotics and postbiotics to give your gut the support it needs.</a:t>
            </a:r>
          </a:p>
        </p:txBody>
      </p:sp>
      <p:pic>
        <p:nvPicPr>
          <p:cNvPr id="6" name="Picture 5" descr="A picture containing text, person, indoor, baby&#10;&#10;Description automatically generated">
            <a:hlinkClick r:id="rId2"/>
            <a:extLst>
              <a:ext uri="{FF2B5EF4-FFF2-40B4-BE49-F238E27FC236}">
                <a16:creationId xmlns:a16="http://schemas.microsoft.com/office/drawing/2014/main" id="{201116CF-5A0E-A91F-2889-3D9B8E305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99" y="1370983"/>
            <a:ext cx="5905500" cy="3619500"/>
          </a:xfrm>
          <a:prstGeom prst="rect">
            <a:avLst/>
          </a:prstGeom>
        </p:spPr>
      </p:pic>
    </p:spTree>
    <p:extLst>
      <p:ext uri="{BB962C8B-B14F-4D97-AF65-F5344CB8AC3E}">
        <p14:creationId xmlns:p14="http://schemas.microsoft.com/office/powerpoint/2010/main" val="1934331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FE7816E-C24B-954C-BB0B-0F36A49B2A2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20" b="7820"/>
          <a:stretch>
            <a:fillRect/>
          </a:stretch>
        </p:blipFill>
        <p:spPr>
          <a:xfrm>
            <a:off x="-49023" y="0"/>
            <a:ext cx="12192000" cy="6858000"/>
          </a:xfrm>
        </p:spPr>
      </p:pic>
      <p:sp>
        <p:nvSpPr>
          <p:cNvPr id="19" name="Rectangle 18">
            <a:extLst>
              <a:ext uri="{FF2B5EF4-FFF2-40B4-BE49-F238E27FC236}">
                <a16:creationId xmlns:a16="http://schemas.microsoft.com/office/drawing/2014/main" id="{FF165C9D-A9B5-1D5F-E27A-D9F22880AAB8}"/>
              </a:ext>
            </a:extLst>
          </p:cNvPr>
          <p:cNvSpPr/>
          <p:nvPr/>
        </p:nvSpPr>
        <p:spPr>
          <a:xfrm>
            <a:off x="-15348" y="0"/>
            <a:ext cx="12188952" cy="6858000"/>
          </a:xfrm>
          <a:prstGeom prst="rect">
            <a:avLst/>
          </a:prstGeom>
          <a:solidFill>
            <a:schemeClr val="bg1">
              <a:alpha val="771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0" y="0"/>
            <a:ext cx="12192000" cy="6858000"/>
            <a:chOff x="0" y="0"/>
            <a:chExt cx="12192000" cy="6858000"/>
          </a:xfrm>
        </p:grpSpPr>
        <p:cxnSp>
          <p:nvCxnSpPr>
            <p:cNvPr id="7" name="Straight Connector 6"/>
            <p:cNvCxnSpPr/>
            <p:nvPr/>
          </p:nvCxnSpPr>
          <p:spPr>
            <a:xfrm>
              <a:off x="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62255" y="3963371"/>
              <a:ext cx="59297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97236" y="2926786"/>
              <a:ext cx="6594764"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8F41564C-D163-FC45-BB5D-549C203CE7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1371" y="342643"/>
            <a:ext cx="2187223" cy="1137066"/>
          </a:xfrm>
          <a:prstGeom prst="rect">
            <a:avLst/>
          </a:prstGeom>
        </p:spPr>
      </p:pic>
      <p:sp>
        <p:nvSpPr>
          <p:cNvPr id="18" name="TextBox 17">
            <a:extLst>
              <a:ext uri="{FF2B5EF4-FFF2-40B4-BE49-F238E27FC236}">
                <a16:creationId xmlns:a16="http://schemas.microsoft.com/office/drawing/2014/main" id="{B998FFCB-5F08-E841-B54C-1FD36E1DBE39}"/>
              </a:ext>
            </a:extLst>
          </p:cNvPr>
          <p:cNvSpPr txBox="1"/>
          <p:nvPr/>
        </p:nvSpPr>
        <p:spPr>
          <a:xfrm>
            <a:off x="2466734" y="2314120"/>
            <a:ext cx="3878649" cy="1107996"/>
          </a:xfrm>
          <a:prstGeom prst="rect">
            <a:avLst/>
          </a:prstGeom>
          <a:noFill/>
        </p:spPr>
        <p:txBody>
          <a:bodyPr wrap="square" rtlCol="0">
            <a:spAutoFit/>
          </a:bodyPr>
          <a:lstStyle/>
          <a:p>
            <a:r>
              <a:rPr lang="en-ID" sz="6600">
                <a:solidFill>
                  <a:schemeClr val="accent1"/>
                </a:solidFill>
                <a:latin typeface="Helvetica" pitchFamily="2" charset="0"/>
              </a:rPr>
              <a:t>Insights</a:t>
            </a:r>
            <a:endParaRPr lang="en-US" sz="6600">
              <a:solidFill>
                <a:schemeClr val="accent1"/>
              </a:solidFill>
              <a:latin typeface="Helvetica" pitchFamily="2" charset="0"/>
            </a:endParaRPr>
          </a:p>
        </p:txBody>
      </p:sp>
      <p:sp>
        <p:nvSpPr>
          <p:cNvPr id="9" name="TextBox 8"/>
          <p:cNvSpPr txBox="1"/>
          <p:nvPr/>
        </p:nvSpPr>
        <p:spPr>
          <a:xfrm>
            <a:off x="2431106" y="2292007"/>
            <a:ext cx="3878649" cy="1107996"/>
          </a:xfrm>
          <a:prstGeom prst="rect">
            <a:avLst/>
          </a:prstGeom>
          <a:noFill/>
        </p:spPr>
        <p:txBody>
          <a:bodyPr wrap="square" rtlCol="0">
            <a:spAutoFit/>
          </a:bodyPr>
          <a:lstStyle/>
          <a:p>
            <a:r>
              <a:rPr lang="en-ID" sz="6600" dirty="0">
                <a:solidFill>
                  <a:srgbClr val="074D42"/>
                </a:solidFill>
                <a:latin typeface="Helvetica" pitchFamily="2" charset="0"/>
              </a:rPr>
              <a:t>Insights</a:t>
            </a:r>
            <a:endParaRPr lang="en-US" sz="6600" dirty="0">
              <a:solidFill>
                <a:srgbClr val="074D42"/>
              </a:solidFill>
              <a:latin typeface="Helvetica" pitchFamily="2" charset="0"/>
            </a:endParaRPr>
          </a:p>
        </p:txBody>
      </p:sp>
    </p:spTree>
    <p:extLst>
      <p:ext uri="{BB962C8B-B14F-4D97-AF65-F5344CB8AC3E}">
        <p14:creationId xmlns:p14="http://schemas.microsoft.com/office/powerpoint/2010/main" val="4057465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a:extLst>
              <a:ext uri="{FF2B5EF4-FFF2-40B4-BE49-F238E27FC236}">
                <a16:creationId xmlns:a16="http://schemas.microsoft.com/office/drawing/2014/main" id="{01FCF684-925B-354C-97BC-1D3114298725}"/>
              </a:ext>
            </a:extLst>
          </p:cNvPr>
          <p:cNvPicPr>
            <a:picLocks noChangeAspect="1"/>
          </p:cNvPicPr>
          <p:nvPr/>
        </p:nvPicPr>
        <p:blipFill rotWithShape="1">
          <a:blip r:embed="rId2">
            <a:extLst>
              <a:ext uri="{28A0092B-C50C-407E-A947-70E740481C1C}">
                <a14:useLocalDpi xmlns:a14="http://schemas.microsoft.com/office/drawing/2010/main" val="0"/>
              </a:ext>
            </a:extLst>
          </a:blip>
          <a:srcRect t="9565" b="10399"/>
          <a:stretch/>
        </p:blipFill>
        <p:spPr>
          <a:xfrm>
            <a:off x="605414" y="1097195"/>
            <a:ext cx="11000778" cy="5282733"/>
          </a:xfrm>
          <a:prstGeom prst="rect">
            <a:avLst/>
          </a:prstGeom>
        </p:spPr>
      </p:pic>
      <p:sp>
        <p:nvSpPr>
          <p:cNvPr id="86" name="Oval 85"/>
          <p:cNvSpPr/>
          <p:nvPr/>
        </p:nvSpPr>
        <p:spPr>
          <a:xfrm>
            <a:off x="2487952" y="2822580"/>
            <a:ext cx="841583" cy="873119"/>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5461553" y="2392341"/>
            <a:ext cx="502920" cy="506438"/>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9603529" y="5037417"/>
            <a:ext cx="274320" cy="274320"/>
          </a:xfrm>
          <a:prstGeom prst="ellipse">
            <a:avLst/>
          </a:prstGeom>
          <a:solidFill>
            <a:schemeClr val="accent3">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7951038" y="3623690"/>
            <a:ext cx="274320" cy="274320"/>
          </a:xfrm>
          <a:prstGeom prst="ellipse">
            <a:avLst/>
          </a:prstGeom>
          <a:solidFill>
            <a:schemeClr val="accent4">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20473065">
            <a:off x="2575310" y="2194332"/>
            <a:ext cx="228600" cy="228600"/>
          </a:xfrm>
          <a:prstGeom prst="ellipse">
            <a:avLst/>
          </a:prstGeom>
          <a:solidFill>
            <a:schemeClr val="accent5">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Straight Arrow Connector 90"/>
          <p:cNvCxnSpPr>
            <a:cxnSpLocks/>
          </p:cNvCxnSpPr>
          <p:nvPr/>
        </p:nvCxnSpPr>
        <p:spPr>
          <a:xfrm>
            <a:off x="1828003" y="2900139"/>
            <a:ext cx="659949" cy="331569"/>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p:cNvCxnSpPr>
          <p:nvPr/>
        </p:nvCxnSpPr>
        <p:spPr>
          <a:xfrm flipH="1" flipV="1">
            <a:off x="1512343" y="2898875"/>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70001" y="2806743"/>
            <a:ext cx="713657" cy="707886"/>
          </a:xfrm>
          <a:prstGeom prst="rect">
            <a:avLst/>
          </a:prstGeom>
          <a:noFill/>
        </p:spPr>
        <p:txBody>
          <a:bodyPr wrap="none" rtlCol="0">
            <a:spAutoFit/>
          </a:bodyPr>
          <a:lstStyle/>
          <a:p>
            <a:pPr algn="ctr"/>
            <a:r>
              <a:rPr lang="en-US" sz="2000" dirty="0">
                <a:solidFill>
                  <a:schemeClr val="accent1"/>
                </a:solidFill>
                <a:latin typeface="Helvetica" pitchFamily="2" charset="0"/>
              </a:rPr>
              <a:t>USA</a:t>
            </a:r>
          </a:p>
          <a:p>
            <a:pPr algn="ctr"/>
            <a:r>
              <a:rPr lang="en-US" sz="2000" dirty="0">
                <a:solidFill>
                  <a:schemeClr val="accent1"/>
                </a:solidFill>
                <a:latin typeface="Helvetica" pitchFamily="2" charset="0"/>
              </a:rPr>
              <a:t>75</a:t>
            </a:r>
            <a:r>
              <a:rPr lang="id-ID" sz="2000" dirty="0">
                <a:solidFill>
                  <a:schemeClr val="accent1"/>
                </a:solidFill>
                <a:latin typeface="Helvetica" pitchFamily="2" charset="0"/>
              </a:rPr>
              <a:t>%</a:t>
            </a:r>
          </a:p>
        </p:txBody>
      </p:sp>
      <p:sp>
        <p:nvSpPr>
          <p:cNvPr id="96" name="TextBox 95"/>
          <p:cNvSpPr txBox="1"/>
          <p:nvPr/>
        </p:nvSpPr>
        <p:spPr>
          <a:xfrm>
            <a:off x="7692229" y="4209997"/>
            <a:ext cx="768159" cy="707886"/>
          </a:xfrm>
          <a:prstGeom prst="rect">
            <a:avLst/>
          </a:prstGeom>
          <a:noFill/>
        </p:spPr>
        <p:txBody>
          <a:bodyPr wrap="none" rtlCol="0">
            <a:spAutoFit/>
          </a:bodyPr>
          <a:lstStyle/>
          <a:p>
            <a:pPr algn="ctr"/>
            <a:r>
              <a:rPr lang="id-ID" sz="2000" dirty="0">
                <a:solidFill>
                  <a:schemeClr val="accent3"/>
                </a:solidFill>
                <a:latin typeface="Helvetica" pitchFamily="2" charset="0"/>
              </a:rPr>
              <a:t>India</a:t>
            </a:r>
          </a:p>
          <a:p>
            <a:pPr algn="ctr"/>
            <a:r>
              <a:rPr lang="en-US" sz="2000" dirty="0">
                <a:solidFill>
                  <a:schemeClr val="accent3"/>
                </a:solidFill>
                <a:latin typeface="Helvetica" pitchFamily="2" charset="0"/>
              </a:rPr>
              <a:t>5</a:t>
            </a:r>
            <a:r>
              <a:rPr lang="id-ID" sz="2000" dirty="0">
                <a:solidFill>
                  <a:schemeClr val="accent3"/>
                </a:solidFill>
                <a:latin typeface="Helvetica" pitchFamily="2" charset="0"/>
              </a:rPr>
              <a:t>%</a:t>
            </a:r>
          </a:p>
        </p:txBody>
      </p:sp>
      <p:cxnSp>
        <p:nvCxnSpPr>
          <p:cNvPr id="97" name="Straight Arrow Connector 96"/>
          <p:cNvCxnSpPr>
            <a:cxnSpLocks/>
            <a:endCxn id="90" idx="0"/>
          </p:cNvCxnSpPr>
          <p:nvPr/>
        </p:nvCxnSpPr>
        <p:spPr>
          <a:xfrm>
            <a:off x="1883946" y="1559740"/>
            <a:ext cx="768863" cy="640679"/>
          </a:xfrm>
          <a:prstGeom prst="straightConnector1">
            <a:avLst/>
          </a:prstGeom>
          <a:ln w="12700">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p:cNvCxnSpPr>
          <p:nvPr/>
        </p:nvCxnSpPr>
        <p:spPr>
          <a:xfrm flipH="1">
            <a:off x="1345016" y="1558787"/>
            <a:ext cx="542960" cy="1"/>
          </a:xfrm>
          <a:prstGeom prst="line">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359474" y="1095505"/>
            <a:ext cx="1083951" cy="707886"/>
          </a:xfrm>
          <a:prstGeom prst="rect">
            <a:avLst/>
          </a:prstGeom>
          <a:noFill/>
        </p:spPr>
        <p:txBody>
          <a:bodyPr wrap="none" rtlCol="0">
            <a:spAutoFit/>
          </a:bodyPr>
          <a:lstStyle/>
          <a:p>
            <a:pPr algn="ctr"/>
            <a:r>
              <a:rPr lang="en-US" sz="2000" dirty="0">
                <a:solidFill>
                  <a:schemeClr val="accent5"/>
                </a:solidFill>
                <a:latin typeface="Helvetica" pitchFamily="2" charset="0"/>
              </a:rPr>
              <a:t>Canada</a:t>
            </a:r>
          </a:p>
          <a:p>
            <a:pPr algn="ctr"/>
            <a:r>
              <a:rPr lang="en-US" sz="2000" dirty="0">
                <a:solidFill>
                  <a:schemeClr val="accent5"/>
                </a:solidFill>
                <a:latin typeface="Helvetica" pitchFamily="2" charset="0"/>
              </a:rPr>
              <a:t>3</a:t>
            </a:r>
            <a:r>
              <a:rPr lang="id-ID" sz="2000" dirty="0">
                <a:solidFill>
                  <a:schemeClr val="accent5"/>
                </a:solidFill>
                <a:latin typeface="Helvetica" pitchFamily="2" charset="0"/>
              </a:rPr>
              <a:t>%</a:t>
            </a:r>
          </a:p>
        </p:txBody>
      </p:sp>
      <p:cxnSp>
        <p:nvCxnSpPr>
          <p:cNvPr id="100" name="Straight Arrow Connector 99"/>
          <p:cNvCxnSpPr>
            <a:cxnSpLocks/>
          </p:cNvCxnSpPr>
          <p:nvPr/>
        </p:nvCxnSpPr>
        <p:spPr>
          <a:xfrm>
            <a:off x="4802770" y="2606944"/>
            <a:ext cx="658783" cy="0"/>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cxnSpLocks/>
          </p:cNvCxnSpPr>
          <p:nvPr/>
        </p:nvCxnSpPr>
        <p:spPr>
          <a:xfrm flipH="1">
            <a:off x="4793363" y="2608500"/>
            <a:ext cx="9407" cy="291033"/>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492522" y="2910074"/>
            <a:ext cx="697628" cy="707886"/>
          </a:xfrm>
          <a:prstGeom prst="rect">
            <a:avLst/>
          </a:prstGeom>
          <a:noFill/>
        </p:spPr>
        <p:txBody>
          <a:bodyPr wrap="none" rtlCol="0">
            <a:spAutoFit/>
          </a:bodyPr>
          <a:lstStyle/>
          <a:p>
            <a:pPr algn="ctr"/>
            <a:r>
              <a:rPr lang="en-US" sz="2000" dirty="0">
                <a:solidFill>
                  <a:schemeClr val="accent2"/>
                </a:solidFill>
                <a:latin typeface="Helvetica" panose="020B0604020202020204" pitchFamily="34" charset="0"/>
                <a:cs typeface="Helvetica" panose="020B0604020202020204" pitchFamily="34" charset="0"/>
              </a:rPr>
              <a:t>UK</a:t>
            </a:r>
          </a:p>
          <a:p>
            <a:pPr algn="ctr"/>
            <a:r>
              <a:rPr lang="en-US" sz="2000" dirty="0">
                <a:solidFill>
                  <a:schemeClr val="accent2"/>
                </a:solidFill>
                <a:latin typeface="Helvetica" panose="020B0604020202020204" pitchFamily="34" charset="0"/>
                <a:cs typeface="Helvetica" panose="020B0604020202020204" pitchFamily="34" charset="0"/>
              </a:rPr>
              <a:t>10</a:t>
            </a:r>
            <a:r>
              <a:rPr lang="id-ID" sz="2000" dirty="0">
                <a:solidFill>
                  <a:schemeClr val="accent2"/>
                </a:solidFill>
                <a:latin typeface="Helvetica" panose="020B0604020202020204" pitchFamily="34" charset="0"/>
                <a:cs typeface="Helvetica" panose="020B0604020202020204" pitchFamily="34" charset="0"/>
              </a:rPr>
              <a:t>%</a:t>
            </a:r>
          </a:p>
        </p:txBody>
      </p:sp>
      <p:cxnSp>
        <p:nvCxnSpPr>
          <p:cNvPr id="103" name="Straight Arrow Connector 102"/>
          <p:cNvCxnSpPr>
            <a:cxnSpLocks/>
          </p:cNvCxnSpPr>
          <p:nvPr/>
        </p:nvCxnSpPr>
        <p:spPr>
          <a:xfrm flipV="1">
            <a:off x="9573430" y="5317743"/>
            <a:ext cx="141631" cy="445848"/>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8782557" y="5664490"/>
            <a:ext cx="1183337" cy="707886"/>
          </a:xfrm>
          <a:prstGeom prst="rect">
            <a:avLst/>
          </a:prstGeom>
          <a:noFill/>
        </p:spPr>
        <p:txBody>
          <a:bodyPr wrap="none" rtlCol="0">
            <a:spAutoFit/>
          </a:bodyPr>
          <a:lstStyle/>
          <a:p>
            <a:pPr algn="ctr"/>
            <a:r>
              <a:rPr lang="en-US" sz="2000" dirty="0">
                <a:solidFill>
                  <a:schemeClr val="accent4"/>
                </a:solidFill>
                <a:latin typeface="Helvetica" panose="020B0604020202020204" pitchFamily="34" charset="0"/>
                <a:cs typeface="Helvetica" panose="020B0604020202020204" pitchFamily="34" charset="0"/>
              </a:rPr>
              <a:t>Australia</a:t>
            </a:r>
          </a:p>
          <a:p>
            <a:pPr algn="ctr"/>
            <a:r>
              <a:rPr lang="en-US" sz="2000" dirty="0">
                <a:solidFill>
                  <a:schemeClr val="accent4"/>
                </a:solidFill>
                <a:latin typeface="Helvetica" panose="020B0604020202020204" pitchFamily="34" charset="0"/>
                <a:cs typeface="Helvetica" panose="020B0604020202020204" pitchFamily="34" charset="0"/>
              </a:rPr>
              <a:t>5</a:t>
            </a:r>
            <a:r>
              <a:rPr lang="id-ID" sz="2000" dirty="0">
                <a:solidFill>
                  <a:schemeClr val="accent4"/>
                </a:solidFill>
                <a:latin typeface="Helvetica" panose="020B0604020202020204" pitchFamily="34" charset="0"/>
                <a:cs typeface="Helvetica" panose="020B0604020202020204" pitchFamily="34" charset="0"/>
              </a:rPr>
              <a:t>%</a:t>
            </a:r>
          </a:p>
        </p:txBody>
      </p:sp>
      <p:sp>
        <p:nvSpPr>
          <p:cNvPr id="111" name="TextBox 110"/>
          <p:cNvSpPr txBox="1"/>
          <p:nvPr/>
        </p:nvSpPr>
        <p:spPr>
          <a:xfrm flipH="1">
            <a:off x="2386515" y="337914"/>
            <a:ext cx="7419018" cy="769441"/>
          </a:xfrm>
          <a:prstGeom prst="rect">
            <a:avLst/>
          </a:prstGeom>
          <a:noFill/>
        </p:spPr>
        <p:txBody>
          <a:bodyPr wrap="none" rtlCol="0">
            <a:spAutoFit/>
          </a:bodyPr>
          <a:lstStyle/>
          <a:p>
            <a:pPr algn="ctr"/>
            <a:r>
              <a:rPr lang="en-US" sz="4400" dirty="0">
                <a:solidFill>
                  <a:schemeClr val="tx1">
                    <a:lumMod val="75000"/>
                    <a:lumOff val="25000"/>
                  </a:schemeClr>
                </a:solidFill>
                <a:latin typeface="Helvetica" pitchFamily="2" charset="0"/>
              </a:rPr>
              <a:t>Top Countries Online + Print</a:t>
            </a:r>
          </a:p>
        </p:txBody>
      </p:sp>
      <p:cxnSp>
        <p:nvCxnSpPr>
          <p:cNvPr id="30" name="Straight Arrow Connector 29">
            <a:extLst>
              <a:ext uri="{FF2B5EF4-FFF2-40B4-BE49-F238E27FC236}">
                <a16:creationId xmlns:a16="http://schemas.microsoft.com/office/drawing/2014/main" id="{69F99980-D873-443A-B936-C57527243EE8}"/>
              </a:ext>
            </a:extLst>
          </p:cNvPr>
          <p:cNvCxnSpPr>
            <a:cxnSpLocks/>
          </p:cNvCxnSpPr>
          <p:nvPr/>
        </p:nvCxnSpPr>
        <p:spPr>
          <a:xfrm flipH="1" flipV="1">
            <a:off x="8030919" y="3944939"/>
            <a:ext cx="1" cy="284672"/>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44008CE3-FAF3-4E5D-870C-FE5EDAD3CF4B}"/>
              </a:ext>
            </a:extLst>
          </p:cNvPr>
          <p:cNvSpPr/>
          <p:nvPr/>
        </p:nvSpPr>
        <p:spPr>
          <a:xfrm>
            <a:off x="5989477" y="2738285"/>
            <a:ext cx="182880" cy="182880"/>
          </a:xfrm>
          <a:prstGeom prst="ellipse">
            <a:avLst/>
          </a:prstGeom>
          <a:solidFill>
            <a:schemeClr val="accent3">
              <a:lumMod val="40000"/>
              <a:lumOff val="60000"/>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010CBF38-BB18-432B-9992-36BE7122C584}"/>
              </a:ext>
            </a:extLst>
          </p:cNvPr>
          <p:cNvCxnSpPr>
            <a:cxnSpLocks/>
          </p:cNvCxnSpPr>
          <p:nvPr/>
        </p:nvCxnSpPr>
        <p:spPr>
          <a:xfrm>
            <a:off x="5923838" y="2210941"/>
            <a:ext cx="131277" cy="504562"/>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4877378-064F-4303-BE5E-64957386FFC6}"/>
              </a:ext>
            </a:extLst>
          </p:cNvPr>
          <p:cNvSpPr txBox="1"/>
          <p:nvPr/>
        </p:nvSpPr>
        <p:spPr>
          <a:xfrm>
            <a:off x="5061085" y="1557486"/>
            <a:ext cx="1432662" cy="707886"/>
          </a:xfrm>
          <a:prstGeom prst="rect">
            <a:avLst/>
          </a:prstGeom>
          <a:noFill/>
        </p:spPr>
        <p:txBody>
          <a:bodyPr wrap="square" rtlCol="0">
            <a:spAutoFit/>
          </a:bodyPr>
          <a:lstStyle/>
          <a:p>
            <a:pPr algn="ctr"/>
            <a:r>
              <a:rPr lang="en-US" sz="2000" dirty="0">
                <a:solidFill>
                  <a:schemeClr val="accent3"/>
                </a:solidFill>
                <a:latin typeface="Helvetica" pitchFamily="2" charset="0"/>
              </a:rPr>
              <a:t>Germany</a:t>
            </a:r>
          </a:p>
          <a:p>
            <a:pPr algn="ctr"/>
            <a:r>
              <a:rPr lang="en-US" sz="2000" dirty="0">
                <a:solidFill>
                  <a:schemeClr val="accent3"/>
                </a:solidFill>
                <a:latin typeface="Helvetica" pitchFamily="2" charset="0"/>
              </a:rPr>
              <a:t>1</a:t>
            </a:r>
            <a:r>
              <a:rPr lang="id-ID" sz="2000" dirty="0">
                <a:solidFill>
                  <a:schemeClr val="accent3"/>
                </a:solidFill>
                <a:latin typeface="Helvetica" pitchFamily="2" charset="0"/>
              </a:rPr>
              <a:t>%</a:t>
            </a:r>
          </a:p>
        </p:txBody>
      </p:sp>
    </p:spTree>
    <p:extLst>
      <p:ext uri="{BB962C8B-B14F-4D97-AF65-F5344CB8AC3E}">
        <p14:creationId xmlns:p14="http://schemas.microsoft.com/office/powerpoint/2010/main" val="2532799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558845" y="2617320"/>
            <a:ext cx="2611867" cy="1446550"/>
          </a:xfrm>
          <a:prstGeom prst="rect">
            <a:avLst/>
          </a:prstGeom>
          <a:noFill/>
        </p:spPr>
        <p:txBody>
          <a:bodyPr wrap="square" rtlCol="0">
            <a:spAutoFit/>
          </a:bodyPr>
          <a:lstStyle/>
          <a:p>
            <a:pPr algn="ctr"/>
            <a:r>
              <a:rPr lang="en-US" sz="4400" b="1" dirty="0">
                <a:solidFill>
                  <a:srgbClr val="074D42"/>
                </a:solidFill>
                <a:latin typeface="Helvetica" pitchFamily="2" charset="0"/>
              </a:rPr>
              <a:t>Trending Topics</a:t>
            </a:r>
          </a:p>
        </p:txBody>
      </p:sp>
      <p:graphicFrame>
        <p:nvGraphicFramePr>
          <p:cNvPr id="2" name="Diagram 1">
            <a:extLst>
              <a:ext uri="{FF2B5EF4-FFF2-40B4-BE49-F238E27FC236}">
                <a16:creationId xmlns:a16="http://schemas.microsoft.com/office/drawing/2014/main" id="{F8080B17-3AB3-DF45-A502-988493148BDB}"/>
              </a:ext>
            </a:extLst>
          </p:cNvPr>
          <p:cNvGraphicFramePr/>
          <p:nvPr>
            <p:extLst>
              <p:ext uri="{D42A27DB-BD31-4B8C-83A1-F6EECF244321}">
                <p14:modId xmlns:p14="http://schemas.microsoft.com/office/powerpoint/2010/main" val="3555956289"/>
              </p:ext>
            </p:extLst>
          </p:nvPr>
        </p:nvGraphicFramePr>
        <p:xfrm>
          <a:off x="3232357" y="555278"/>
          <a:ext cx="8832264" cy="5736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0466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flipH="1">
            <a:off x="3716123" y="1151299"/>
            <a:ext cx="3416320" cy="646331"/>
          </a:xfrm>
          <a:prstGeom prst="rect">
            <a:avLst/>
          </a:prstGeom>
          <a:noFill/>
        </p:spPr>
        <p:txBody>
          <a:bodyPr wrap="none" rtlCol="0">
            <a:spAutoFit/>
          </a:bodyPr>
          <a:lstStyle/>
          <a:p>
            <a:r>
              <a:rPr lang="en-US" sz="3600" b="1" dirty="0">
                <a:solidFill>
                  <a:srgbClr val="074D42"/>
                </a:solidFill>
                <a:latin typeface="Helvetica" pitchFamily="2" charset="0"/>
              </a:rPr>
              <a:t>Data Summary</a:t>
            </a:r>
          </a:p>
        </p:txBody>
      </p:sp>
      <p:sp>
        <p:nvSpPr>
          <p:cNvPr id="23" name="TextBox 22"/>
          <p:cNvSpPr txBox="1"/>
          <p:nvPr/>
        </p:nvSpPr>
        <p:spPr>
          <a:xfrm>
            <a:off x="3716123" y="1995351"/>
            <a:ext cx="7649705" cy="224676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solidFill>
                  <a:schemeClr val="tx1">
                    <a:lumMod val="75000"/>
                    <a:lumOff val="25000"/>
                  </a:schemeClr>
                </a:solidFill>
                <a:latin typeface="Helvetica"/>
                <a:cs typeface="Helvetica"/>
              </a:rPr>
              <a:t>Data was pulled from Muck Rack insights for the period of January 1 to March 31, 2022.</a:t>
            </a:r>
            <a:endParaRPr lang="en-US" sz="2000" dirty="0">
              <a:solidFill>
                <a:schemeClr val="tx1">
                  <a:lumMod val="75000"/>
                  <a:lumOff val="25000"/>
                </a:schemeClr>
              </a:solidFill>
              <a:latin typeface="Helvetica" pitchFamily="2" charset="0"/>
              <a:cs typeface="Helvetica"/>
            </a:endParaRPr>
          </a:p>
          <a:p>
            <a:pPr marL="342900" indent="-342900">
              <a:buFont typeface="Arial" panose="020B0604020202020204" pitchFamily="34" charset="0"/>
              <a:buChar char="•"/>
            </a:pPr>
            <a:r>
              <a:rPr lang="en-US" sz="2000" dirty="0">
                <a:solidFill>
                  <a:schemeClr val="tx1">
                    <a:lumMod val="75000"/>
                    <a:lumOff val="25000"/>
                  </a:schemeClr>
                </a:solidFill>
                <a:latin typeface="Helvetica" pitchFamily="2" charset="0"/>
              </a:rPr>
              <a:t>Reports looked at traditional media and social media, with a heavy emphasis on consumer-reaching media.</a:t>
            </a:r>
          </a:p>
          <a:p>
            <a:pPr marL="342900" indent="-342900">
              <a:buFont typeface="Arial" panose="020B0604020202020204" pitchFamily="34" charset="0"/>
              <a:buChar char="•"/>
            </a:pPr>
            <a:r>
              <a:rPr lang="en-US" sz="2000" dirty="0">
                <a:solidFill>
                  <a:schemeClr val="tx1">
                    <a:lumMod val="75000"/>
                    <a:lumOff val="25000"/>
                  </a:schemeClr>
                </a:solidFill>
                <a:latin typeface="Helvetica" pitchFamily="2" charset="0"/>
              </a:rPr>
              <a:t>Trade coverage and new product launches are also included.</a:t>
            </a:r>
          </a:p>
          <a:p>
            <a:pPr marL="342900" indent="-342900">
              <a:buFont typeface="Arial" panose="020B0604020202020204" pitchFamily="34" charset="0"/>
              <a:buChar char="•"/>
            </a:pPr>
            <a:r>
              <a:rPr lang="en-US" sz="2000" dirty="0">
                <a:solidFill>
                  <a:schemeClr val="tx1">
                    <a:lumMod val="75000"/>
                    <a:lumOff val="25000"/>
                  </a:schemeClr>
                </a:solidFill>
                <a:latin typeface="Helvetica" pitchFamily="2" charset="0"/>
              </a:rPr>
              <a:t>Full text of articles may be accessed by clicking the article image on each slide.</a:t>
            </a:r>
          </a:p>
        </p:txBody>
      </p:sp>
      <p:pic>
        <p:nvPicPr>
          <p:cNvPr id="8" name="Picture Placeholder 7">
            <a:extLst>
              <a:ext uri="{FF2B5EF4-FFF2-40B4-BE49-F238E27FC236}">
                <a16:creationId xmlns:a16="http://schemas.microsoft.com/office/drawing/2014/main" id="{7C01B77F-45B8-B043-A696-0DBE11C4FC9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9981" r="29981"/>
          <a:stretch>
            <a:fillRect/>
          </a:stretch>
        </p:blipFill>
        <p:spPr/>
      </p:pic>
    </p:spTree>
    <p:extLst>
      <p:ext uri="{BB962C8B-B14F-4D97-AF65-F5344CB8AC3E}">
        <p14:creationId xmlns:p14="http://schemas.microsoft.com/office/powerpoint/2010/main" val="3459819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4942165-9229-9042-BD0C-D712636CBE3B}"/>
              </a:ext>
            </a:extLst>
          </p:cNvPr>
          <p:cNvPicPr>
            <a:picLocks noChangeAspect="1"/>
          </p:cNvPicPr>
          <p:nvPr/>
        </p:nvPicPr>
        <p:blipFill rotWithShape="1">
          <a:blip r:embed="rId2"/>
          <a:srcRect t="25266" b="25515"/>
          <a:stretch/>
        </p:blipFill>
        <p:spPr>
          <a:xfrm>
            <a:off x="1674421" y="954885"/>
            <a:ext cx="9123657" cy="3167936"/>
          </a:xfrm>
          <a:prstGeom prst="rect">
            <a:avLst/>
          </a:prstGeom>
        </p:spPr>
      </p:pic>
      <p:sp>
        <p:nvSpPr>
          <p:cNvPr id="4" name="TextBox 3"/>
          <p:cNvSpPr txBox="1"/>
          <p:nvPr/>
        </p:nvSpPr>
        <p:spPr>
          <a:xfrm flipH="1">
            <a:off x="4732506" y="479762"/>
            <a:ext cx="2727030" cy="769441"/>
          </a:xfrm>
          <a:prstGeom prst="rect">
            <a:avLst/>
          </a:prstGeom>
          <a:noFill/>
        </p:spPr>
        <p:txBody>
          <a:bodyPr wrap="none" rtlCol="0">
            <a:spAutoFit/>
          </a:bodyPr>
          <a:lstStyle/>
          <a:p>
            <a:pPr algn="ctr"/>
            <a:r>
              <a:rPr lang="en-US" sz="4400">
                <a:solidFill>
                  <a:schemeClr val="tx2"/>
                </a:solidFill>
                <a:latin typeface="Helvetica" pitchFamily="2" charset="0"/>
              </a:rPr>
              <a:t>Sentiment</a:t>
            </a:r>
          </a:p>
        </p:txBody>
      </p:sp>
      <p:sp>
        <p:nvSpPr>
          <p:cNvPr id="8" name="TextBox 7"/>
          <p:cNvSpPr txBox="1"/>
          <p:nvPr/>
        </p:nvSpPr>
        <p:spPr>
          <a:xfrm>
            <a:off x="2690684" y="4069833"/>
            <a:ext cx="1364476" cy="830997"/>
          </a:xfrm>
          <a:prstGeom prst="rect">
            <a:avLst/>
          </a:prstGeom>
          <a:noFill/>
        </p:spPr>
        <p:txBody>
          <a:bodyPr wrap="none" rtlCol="0">
            <a:spAutoFit/>
          </a:bodyPr>
          <a:lstStyle/>
          <a:p>
            <a:pPr algn="ctr"/>
            <a:r>
              <a:rPr lang="en-US" sz="2400" b="1" dirty="0">
                <a:solidFill>
                  <a:schemeClr val="tx1">
                    <a:lumMod val="75000"/>
                    <a:lumOff val="25000"/>
                  </a:schemeClr>
                </a:solidFill>
                <a:latin typeface="Helvetica" pitchFamily="2" charset="0"/>
              </a:rPr>
              <a:t>Positive</a:t>
            </a:r>
          </a:p>
          <a:p>
            <a:pPr algn="ctr"/>
            <a:r>
              <a:rPr lang="en-US" sz="2400" b="1" dirty="0">
                <a:solidFill>
                  <a:schemeClr val="tx1">
                    <a:lumMod val="75000"/>
                    <a:lumOff val="25000"/>
                  </a:schemeClr>
                </a:solidFill>
                <a:latin typeface="Helvetica" pitchFamily="2" charset="0"/>
              </a:rPr>
              <a:t>%</a:t>
            </a:r>
          </a:p>
        </p:txBody>
      </p:sp>
      <p:sp>
        <p:nvSpPr>
          <p:cNvPr id="20" name="TextBox 19">
            <a:extLst>
              <a:ext uri="{FF2B5EF4-FFF2-40B4-BE49-F238E27FC236}">
                <a16:creationId xmlns:a16="http://schemas.microsoft.com/office/drawing/2014/main" id="{101EA905-1074-5F41-A793-8624366342E6}"/>
              </a:ext>
            </a:extLst>
          </p:cNvPr>
          <p:cNvSpPr txBox="1"/>
          <p:nvPr/>
        </p:nvSpPr>
        <p:spPr>
          <a:xfrm>
            <a:off x="4732506" y="4016844"/>
            <a:ext cx="3008014" cy="830997"/>
          </a:xfrm>
          <a:prstGeom prst="rect">
            <a:avLst/>
          </a:prstGeom>
          <a:noFill/>
        </p:spPr>
        <p:txBody>
          <a:bodyPr wrap="square" rtlCol="0">
            <a:spAutoFit/>
          </a:bodyPr>
          <a:lstStyle/>
          <a:p>
            <a:pPr algn="ctr"/>
            <a:r>
              <a:rPr lang="en-US" sz="2400" b="1" dirty="0">
                <a:solidFill>
                  <a:schemeClr val="tx1">
                    <a:lumMod val="75000"/>
                    <a:lumOff val="25000"/>
                  </a:schemeClr>
                </a:solidFill>
                <a:latin typeface="Helvetica" pitchFamily="2" charset="0"/>
              </a:rPr>
              <a:t>Neutral</a:t>
            </a:r>
          </a:p>
          <a:p>
            <a:pPr algn="ctr"/>
            <a:r>
              <a:rPr lang="en-US" sz="2400" b="1" dirty="0">
                <a:solidFill>
                  <a:schemeClr val="tx1">
                    <a:lumMod val="75000"/>
                    <a:lumOff val="25000"/>
                  </a:schemeClr>
                </a:solidFill>
                <a:latin typeface="Helvetica" pitchFamily="2" charset="0"/>
              </a:rPr>
              <a:t>%</a:t>
            </a:r>
          </a:p>
        </p:txBody>
      </p:sp>
      <p:sp>
        <p:nvSpPr>
          <p:cNvPr id="24" name="TextBox 23">
            <a:extLst>
              <a:ext uri="{FF2B5EF4-FFF2-40B4-BE49-F238E27FC236}">
                <a16:creationId xmlns:a16="http://schemas.microsoft.com/office/drawing/2014/main" id="{4911E916-A003-0847-80C2-459347FABE4B}"/>
              </a:ext>
            </a:extLst>
          </p:cNvPr>
          <p:cNvSpPr txBox="1"/>
          <p:nvPr/>
        </p:nvSpPr>
        <p:spPr>
          <a:xfrm>
            <a:off x="712519" y="5664530"/>
            <a:ext cx="10557164" cy="646331"/>
          </a:xfrm>
          <a:prstGeom prst="rect">
            <a:avLst/>
          </a:prstGeom>
          <a:noFill/>
        </p:spPr>
        <p:txBody>
          <a:bodyPr wrap="square" rtlCol="0">
            <a:spAutoFit/>
          </a:bodyPr>
          <a:lstStyle/>
          <a:p>
            <a:r>
              <a:rPr lang="en-US" dirty="0">
                <a:latin typeface="Helvetica" pitchFamily="2" charset="0"/>
              </a:rPr>
              <a:t>Coverage was positive, but we continue to see a need for education on the different types of prebiotics, as many still refer to prebiotics simply as food for probiotics or fiber.</a:t>
            </a:r>
          </a:p>
        </p:txBody>
      </p:sp>
      <p:sp>
        <p:nvSpPr>
          <p:cNvPr id="27" name="TextBox 26">
            <a:extLst>
              <a:ext uri="{FF2B5EF4-FFF2-40B4-BE49-F238E27FC236}">
                <a16:creationId xmlns:a16="http://schemas.microsoft.com/office/drawing/2014/main" id="{0D0A545E-2BE0-CA4C-A5B3-0ED658D9CE4A}"/>
              </a:ext>
            </a:extLst>
          </p:cNvPr>
          <p:cNvSpPr txBox="1"/>
          <p:nvPr/>
        </p:nvSpPr>
        <p:spPr>
          <a:xfrm>
            <a:off x="8047411" y="4003200"/>
            <a:ext cx="2310566" cy="1477328"/>
          </a:xfrm>
          <a:prstGeom prst="rect">
            <a:avLst/>
          </a:prstGeom>
          <a:noFill/>
        </p:spPr>
        <p:txBody>
          <a:bodyPr wrap="square" rtlCol="0">
            <a:spAutoFit/>
          </a:bodyPr>
          <a:lstStyle/>
          <a:p>
            <a:pPr algn="ctr"/>
            <a:r>
              <a:rPr lang="en-US" sz="2400" b="1" dirty="0">
                <a:latin typeface="Helvetica" pitchFamily="2" charset="0"/>
              </a:rPr>
              <a:t>Negative</a:t>
            </a:r>
          </a:p>
          <a:p>
            <a:pPr algn="ctr"/>
            <a:r>
              <a:rPr lang="en-US" sz="2400" b="1" dirty="0">
                <a:latin typeface="Helvetica" pitchFamily="2" charset="0"/>
              </a:rPr>
              <a:t>%</a:t>
            </a:r>
          </a:p>
          <a:p>
            <a:pPr algn="ctr"/>
            <a:endParaRPr lang="en-US" dirty="0">
              <a:latin typeface="Helvetica" pitchFamily="2" charset="0"/>
            </a:endParaRPr>
          </a:p>
          <a:p>
            <a:pPr algn="ctr"/>
            <a:endParaRPr lang="en-US" sz="2400" dirty="0">
              <a:latin typeface="Helvetica" pitchFamily="2" charset="0"/>
            </a:endParaRPr>
          </a:p>
        </p:txBody>
      </p:sp>
    </p:spTree>
    <p:extLst>
      <p:ext uri="{BB962C8B-B14F-4D97-AF65-F5344CB8AC3E}">
        <p14:creationId xmlns:p14="http://schemas.microsoft.com/office/powerpoint/2010/main" val="4238513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810AA3-5076-4105-AD1D-03DFD986AF36}"/>
              </a:ext>
            </a:extLst>
          </p:cNvPr>
          <p:cNvSpPr txBox="1"/>
          <p:nvPr/>
        </p:nvSpPr>
        <p:spPr>
          <a:xfrm>
            <a:off x="523160" y="759540"/>
            <a:ext cx="6318649" cy="145405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a:solidFill>
                  <a:schemeClr val="tx1">
                    <a:lumMod val="75000"/>
                    <a:lumOff val="25000"/>
                  </a:schemeClr>
                </a:solidFill>
                <a:latin typeface="Helvetica" panose="020B0604020202020204" pitchFamily="34" charset="0"/>
                <a:ea typeface="+mj-ea"/>
                <a:cs typeface="Helvetica" panose="020B0604020202020204" pitchFamily="34" charset="0"/>
              </a:rPr>
              <a:t>Experts &amp; Influencers</a:t>
            </a:r>
          </a:p>
        </p:txBody>
      </p:sp>
      <p:sp>
        <p:nvSpPr>
          <p:cNvPr id="6" name="TextBox 5">
            <a:extLst>
              <a:ext uri="{FF2B5EF4-FFF2-40B4-BE49-F238E27FC236}">
                <a16:creationId xmlns:a16="http://schemas.microsoft.com/office/drawing/2014/main" id="{8F509D34-9179-46B5-A941-04A3CC9C445A}"/>
              </a:ext>
            </a:extLst>
          </p:cNvPr>
          <p:cNvSpPr txBox="1"/>
          <p:nvPr/>
        </p:nvSpPr>
        <p:spPr>
          <a:xfrm>
            <a:off x="523160" y="1486566"/>
            <a:ext cx="9312633" cy="428208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kern="1200">
              <a:solidFill>
                <a:srgbClr val="000000"/>
              </a:solidFill>
              <a:latin typeface="Helvetica" panose="020B0604020202020204" pitchFamily="34" charset="0"/>
              <a:cs typeface="Helvetica" panose="020B0604020202020204" pitchFamily="34" charset="0"/>
            </a:endParaRPr>
          </a:p>
        </p:txBody>
      </p:sp>
      <p:sp>
        <p:nvSpPr>
          <p:cNvPr id="11" name="Right Brace 10">
            <a:extLst>
              <a:ext uri="{FF2B5EF4-FFF2-40B4-BE49-F238E27FC236}">
                <a16:creationId xmlns:a16="http://schemas.microsoft.com/office/drawing/2014/main" id="{54D7314F-F831-4BC7-B4C6-C0B010A827BA}"/>
              </a:ext>
            </a:extLst>
          </p:cNvPr>
          <p:cNvSpPr/>
          <p:nvPr/>
        </p:nvSpPr>
        <p:spPr>
          <a:xfrm>
            <a:off x="4670648" y="937087"/>
            <a:ext cx="595619" cy="109895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ight Brace 36">
            <a:extLst>
              <a:ext uri="{FF2B5EF4-FFF2-40B4-BE49-F238E27FC236}">
                <a16:creationId xmlns:a16="http://schemas.microsoft.com/office/drawing/2014/main" id="{DC198971-3416-4EFA-9AB6-7069C4C86101}"/>
              </a:ext>
            </a:extLst>
          </p:cNvPr>
          <p:cNvSpPr/>
          <p:nvPr/>
        </p:nvSpPr>
        <p:spPr>
          <a:xfrm rot="10800000">
            <a:off x="162978" y="937087"/>
            <a:ext cx="595619" cy="109895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Baskerville" panose="02020502070401020303" pitchFamily="18" charset="0"/>
              <a:ea typeface="Baskerville" panose="02020502070401020303" pitchFamily="18" charset="0"/>
            </a:endParaRPr>
          </a:p>
        </p:txBody>
      </p:sp>
      <p:sp>
        <p:nvSpPr>
          <p:cNvPr id="5" name="Rectangle 2">
            <a:extLst>
              <a:ext uri="{FF2B5EF4-FFF2-40B4-BE49-F238E27FC236}">
                <a16:creationId xmlns:a16="http://schemas.microsoft.com/office/drawing/2014/main" id="{26651F9C-15AF-4B89-BCD0-F732D9189D7F}"/>
              </a:ext>
            </a:extLst>
          </p:cNvPr>
          <p:cNvSpPr>
            <a:spLocks noChangeArrowheads="1"/>
          </p:cNvSpPr>
          <p:nvPr/>
        </p:nvSpPr>
        <p:spPr bwMode="auto">
          <a:xfrm>
            <a:off x="1896794" y="3513936"/>
            <a:ext cx="38056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600" b="0" i="0" u="none" strike="noStrike" cap="none" normalizeH="0" baseline="0" dirty="0">
                <a:ln>
                  <a:noFill/>
                </a:ln>
                <a:solidFill>
                  <a:srgbClr val="000000"/>
                </a:solidFill>
                <a:effectLst/>
                <a:latin typeface="Chap"/>
                <a:cs typeface="Times New Roman" panose="02020603050405020304" pitchFamily="18" charset="0"/>
                <a:hlinkClick r:id="rId2"/>
              </a:rPr>
              <a:t>BRITTANY XAVIER</a:t>
            </a:r>
            <a:r>
              <a:rPr kumimoji="0" lang="en-US" altLang="en-US" sz="3600" b="0" i="0" u="none" strike="noStrike" cap="none" normalizeH="0" baseline="0" dirty="0">
                <a:ln>
                  <a:noFill/>
                </a:ln>
                <a:solidFill>
                  <a:schemeClr val="tx1"/>
                </a:solidFill>
                <a:effectLst/>
              </a:rPr>
              <a:t> </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F70C208F-5747-45C0-89CB-2F8379F6675A}"/>
              </a:ext>
            </a:extLst>
          </p:cNvPr>
          <p:cNvSpPr txBox="1"/>
          <p:nvPr/>
        </p:nvSpPr>
        <p:spPr>
          <a:xfrm>
            <a:off x="460787" y="2436420"/>
            <a:ext cx="11069225" cy="1708160"/>
          </a:xfrm>
          <a:prstGeom prst="rect">
            <a:avLst/>
          </a:prstGeom>
          <a:noFill/>
        </p:spPr>
        <p:txBody>
          <a:bodyPr wrap="square" rtlCol="0" anchor="t">
            <a:spAutoFit/>
          </a:bodyPr>
          <a:lstStyle/>
          <a:p>
            <a:pPr marL="342900" indent="-342900">
              <a:spcAft>
                <a:spcPts val="600"/>
              </a:spcAft>
              <a:buFont typeface="Arial" panose="020B0604020202020204" pitchFamily="34" charset="0"/>
              <a:buChar char="•"/>
            </a:pPr>
            <a:r>
              <a:rPr lang="en-US" dirty="0"/>
              <a:t>Tula Skincare founder </a:t>
            </a:r>
            <a:r>
              <a:rPr lang="en-US" dirty="0">
                <a:hlinkClick r:id="rId3"/>
              </a:rPr>
              <a:t>Dr. </a:t>
            </a:r>
            <a:r>
              <a:rPr lang="en-US" dirty="0" err="1">
                <a:hlinkClick r:id="rId3"/>
              </a:rPr>
              <a:t>Roshini</a:t>
            </a:r>
            <a:r>
              <a:rPr lang="en-US" dirty="0">
                <a:hlinkClick r:id="rId3"/>
              </a:rPr>
              <a:t> Raj </a:t>
            </a:r>
            <a:r>
              <a:rPr lang="en-US" dirty="0"/>
              <a:t>on America’s gut health problem, the microbiome and turning back the biological clock</a:t>
            </a:r>
          </a:p>
          <a:p>
            <a:pPr marL="342900" indent="-342900">
              <a:spcAft>
                <a:spcPts val="600"/>
              </a:spcAft>
              <a:buFont typeface="Arial" panose="020B0604020202020204" pitchFamily="34" charset="0"/>
              <a:buChar char="•"/>
            </a:pPr>
            <a:r>
              <a:rPr lang="en-US" dirty="0">
                <a:cs typeface="Arial" panose="020B0604020202020204" pitchFamily="34" charset="0"/>
                <a:hlinkClick r:id="rId4"/>
              </a:rPr>
              <a:t>Dr. Michael Mosley </a:t>
            </a:r>
            <a:r>
              <a:rPr lang="en-US" dirty="0">
                <a:cs typeface="Arial" panose="020B0604020202020204" pitchFamily="34" charset="0"/>
              </a:rPr>
              <a:t>speaks on prebiotics being good for your brain and mood. </a:t>
            </a:r>
          </a:p>
          <a:p>
            <a:pPr marL="342900" indent="-342900">
              <a:spcAft>
                <a:spcPts val="600"/>
              </a:spcAft>
              <a:buFont typeface="Arial" panose="020B0604020202020204" pitchFamily="34" charset="0"/>
              <a:buChar char="•"/>
            </a:pPr>
            <a:r>
              <a:rPr lang="en-US" dirty="0"/>
              <a:t>Registered dietitian </a:t>
            </a:r>
            <a:r>
              <a:rPr lang="en-US" dirty="0">
                <a:hlinkClick r:id="rId5"/>
              </a:rPr>
              <a:t>Gail Cresci, PhD, RD, </a:t>
            </a:r>
            <a:r>
              <a:rPr lang="en-US" dirty="0"/>
              <a:t>shares some secrets behind prebiotics.</a:t>
            </a:r>
          </a:p>
          <a:p>
            <a:pPr marL="342900" indent="-342900">
              <a:spcAft>
                <a:spcPts val="600"/>
              </a:spcAft>
              <a:buFont typeface="Arial" panose="020B0604020202020204" pitchFamily="34" charset="0"/>
              <a:buChar char="•"/>
            </a:pPr>
            <a:r>
              <a:rPr lang="en-US" dirty="0">
                <a:hlinkClick r:id="rId6"/>
              </a:rPr>
              <a:t>Dr. Hodzovic </a:t>
            </a:r>
            <a:r>
              <a:rPr lang="en-US" dirty="0"/>
              <a:t>suggests utilizing supplements or replacing with gut-healthy items such as prebiotic foods. </a:t>
            </a:r>
            <a:endParaRPr lang="en-US" dirty="0">
              <a:cs typeface="Arial" panose="020B0604020202020204" pitchFamily="34" charset="0"/>
            </a:endParaRPr>
          </a:p>
        </p:txBody>
      </p:sp>
    </p:spTree>
    <p:extLst>
      <p:ext uri="{BB962C8B-B14F-4D97-AF65-F5344CB8AC3E}">
        <p14:creationId xmlns:p14="http://schemas.microsoft.com/office/powerpoint/2010/main" val="2770944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0D74BC3-7FE3-6A44-9A6D-497E9CCF9B6F}"/>
              </a:ext>
            </a:extLst>
          </p:cNvPr>
          <p:cNvPicPr>
            <a:picLocks noGrp="1" noChangeAspect="1"/>
          </p:cNvPicPr>
          <p:nvPr>
            <p:ph type="pic" sz="quarter" idx="10"/>
          </p:nvPr>
        </p:nvPicPr>
        <p:blipFill>
          <a:blip r:embed="rId2" cstate="print">
            <a:alphaModFix/>
            <a:extLst>
              <a:ext uri="{28A0092B-C50C-407E-A947-70E740481C1C}">
                <a14:useLocalDpi xmlns:a14="http://schemas.microsoft.com/office/drawing/2010/main" val="0"/>
              </a:ext>
            </a:extLst>
          </a:blip>
          <a:srcRect t="7827" b="7827"/>
          <a:stretch>
            <a:fillRect/>
          </a:stretch>
        </p:blipFill>
        <p:spPr/>
      </p:pic>
      <p:sp>
        <p:nvSpPr>
          <p:cNvPr id="14" name="Rectangle 13">
            <a:extLst>
              <a:ext uri="{FF2B5EF4-FFF2-40B4-BE49-F238E27FC236}">
                <a16:creationId xmlns:a16="http://schemas.microsoft.com/office/drawing/2014/main" id="{D454985A-E196-D511-6F6F-971663B248A3}"/>
              </a:ext>
            </a:extLst>
          </p:cNvPr>
          <p:cNvSpPr/>
          <p:nvPr/>
        </p:nvSpPr>
        <p:spPr>
          <a:xfrm>
            <a:off x="-15348" y="0"/>
            <a:ext cx="12188952"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07738" y="1977887"/>
            <a:ext cx="3302507" cy="830997"/>
          </a:xfrm>
          <a:prstGeom prst="rect">
            <a:avLst/>
          </a:prstGeom>
          <a:noFill/>
        </p:spPr>
        <p:txBody>
          <a:bodyPr wrap="none" rtlCol="0">
            <a:spAutoFit/>
          </a:bodyPr>
          <a:lstStyle/>
          <a:p>
            <a:r>
              <a:rPr lang="en-ID" sz="4800">
                <a:solidFill>
                  <a:schemeClr val="tx1">
                    <a:lumMod val="75000"/>
                    <a:lumOff val="25000"/>
                  </a:schemeClr>
                </a:solidFill>
                <a:latin typeface="Helvetica" pitchFamily="2" charset="0"/>
              </a:rPr>
              <a:t>Questions?</a:t>
            </a:r>
          </a:p>
        </p:txBody>
      </p:sp>
      <p:grpSp>
        <p:nvGrpSpPr>
          <p:cNvPr id="6" name="Group 5"/>
          <p:cNvGrpSpPr/>
          <p:nvPr/>
        </p:nvGrpSpPr>
        <p:grpSpPr>
          <a:xfrm flipH="1">
            <a:off x="-133350" y="0"/>
            <a:ext cx="12325350" cy="6858000"/>
            <a:chOff x="1409700" y="533400"/>
            <a:chExt cx="12325350" cy="6858000"/>
          </a:xfrm>
        </p:grpSpPr>
        <p:cxnSp>
          <p:nvCxnSpPr>
            <p:cNvPr id="7" name="Straight Connector 6"/>
            <p:cNvCxnSpPr>
              <a:cxnSpLocks/>
            </p:cNvCxnSpPr>
            <p:nvPr/>
          </p:nvCxnSpPr>
          <p:spPr>
            <a:xfrm flipV="1">
              <a:off x="1409700" y="3962400"/>
              <a:ext cx="1758120" cy="971"/>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6547757" y="3963371"/>
              <a:ext cx="7053943"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268691" y="533400"/>
              <a:ext cx="0" cy="34554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764983" y="2926786"/>
              <a:ext cx="0" cy="44646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0970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505700" y="2926786"/>
              <a:ext cx="6229350"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098E1AD-4A45-8542-A835-5032C7ABF2C3}"/>
              </a:ext>
            </a:extLst>
          </p:cNvPr>
          <p:cNvSpPr txBox="1"/>
          <p:nvPr/>
        </p:nvSpPr>
        <p:spPr>
          <a:xfrm>
            <a:off x="7169727" y="3251278"/>
            <a:ext cx="4296230" cy="1938992"/>
          </a:xfrm>
          <a:prstGeom prst="rect">
            <a:avLst/>
          </a:prstGeom>
          <a:noFill/>
        </p:spPr>
        <p:txBody>
          <a:bodyPr wrap="square" rtlCol="0">
            <a:spAutoFit/>
          </a:bodyPr>
          <a:lstStyle/>
          <a:p>
            <a:r>
              <a:rPr lang="en-ID" sz="2400">
                <a:solidFill>
                  <a:schemeClr val="tx1">
                    <a:lumMod val="75000"/>
                    <a:lumOff val="25000"/>
                  </a:schemeClr>
                </a:solidFill>
                <a:latin typeface="Helvetica" pitchFamily="2" charset="0"/>
              </a:rPr>
              <a:t>Traci Kantowski</a:t>
            </a:r>
          </a:p>
          <a:p>
            <a:r>
              <a:rPr lang="en-ID" sz="2400">
                <a:solidFill>
                  <a:schemeClr val="tx1">
                    <a:lumMod val="75000"/>
                    <a:lumOff val="25000"/>
                  </a:schemeClr>
                </a:solidFill>
                <a:latin typeface="Helvetica" pitchFamily="2" charset="0"/>
              </a:rPr>
              <a:t>Communications Director</a:t>
            </a:r>
          </a:p>
          <a:p>
            <a:r>
              <a:rPr lang="en-ID" sz="2400">
                <a:solidFill>
                  <a:schemeClr val="tx1">
                    <a:lumMod val="75000"/>
                    <a:lumOff val="25000"/>
                  </a:schemeClr>
                </a:solidFill>
                <a:latin typeface="Helvetica" pitchFamily="2" charset="0"/>
              </a:rPr>
              <a:t>Global Prebiotic Association </a:t>
            </a:r>
          </a:p>
          <a:p>
            <a:r>
              <a:rPr lang="en-ID" sz="2400">
                <a:solidFill>
                  <a:schemeClr val="tx1">
                    <a:lumMod val="75000"/>
                    <a:lumOff val="25000"/>
                  </a:schemeClr>
                </a:solidFill>
                <a:latin typeface="Helvetica" pitchFamily="2" charset="0"/>
              </a:rPr>
              <a:t>+1 630.923.0211</a:t>
            </a:r>
          </a:p>
          <a:p>
            <a:r>
              <a:rPr lang="en-ID" sz="2400" err="1">
                <a:solidFill>
                  <a:schemeClr val="tx1">
                    <a:lumMod val="75000"/>
                    <a:lumOff val="25000"/>
                  </a:schemeClr>
                </a:solidFill>
                <a:latin typeface="Helvetica" pitchFamily="2" charset="0"/>
              </a:rPr>
              <a:t>traci@prebioticassociation.org</a:t>
            </a:r>
            <a:endParaRPr lang="en-ID" sz="2400">
              <a:solidFill>
                <a:schemeClr val="tx1">
                  <a:lumMod val="75000"/>
                  <a:lumOff val="25000"/>
                </a:schemeClr>
              </a:solidFill>
              <a:latin typeface="Helvetica" pitchFamily="2" charset="0"/>
            </a:endParaRPr>
          </a:p>
        </p:txBody>
      </p:sp>
      <p:pic>
        <p:nvPicPr>
          <p:cNvPr id="17" name="Picture 16">
            <a:extLst>
              <a:ext uri="{FF2B5EF4-FFF2-40B4-BE49-F238E27FC236}">
                <a16:creationId xmlns:a16="http://schemas.microsoft.com/office/drawing/2014/main" id="{D715B46F-EB02-4346-B57D-C5669E0A0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777" y="0"/>
            <a:ext cx="2187223" cy="1137066"/>
          </a:xfrm>
          <a:prstGeom prst="rect">
            <a:avLst/>
          </a:prstGeom>
        </p:spPr>
      </p:pic>
    </p:spTree>
    <p:extLst>
      <p:ext uri="{BB962C8B-B14F-4D97-AF65-F5344CB8AC3E}">
        <p14:creationId xmlns:p14="http://schemas.microsoft.com/office/powerpoint/2010/main" val="3076601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6D90D79-B08A-6B46-B712-D5E6434F873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353" b="8353"/>
          <a:stretch>
            <a:fillRect/>
          </a:stretch>
        </p:blipFill>
        <p:spPr/>
      </p:pic>
      <p:sp>
        <p:nvSpPr>
          <p:cNvPr id="16" name="Rectangle 15">
            <a:extLst>
              <a:ext uri="{FF2B5EF4-FFF2-40B4-BE49-F238E27FC236}">
                <a16:creationId xmlns:a16="http://schemas.microsoft.com/office/drawing/2014/main" id="{839D7F1E-6BC0-266B-B3A3-715B4CD6BCD4}"/>
              </a:ext>
            </a:extLst>
          </p:cNvPr>
          <p:cNvSpPr/>
          <p:nvPr/>
        </p:nvSpPr>
        <p:spPr>
          <a:xfrm>
            <a:off x="-15348" y="0"/>
            <a:ext cx="12188952"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54185" y="2367171"/>
            <a:ext cx="4060679" cy="2123658"/>
          </a:xfrm>
          <a:prstGeom prst="rect">
            <a:avLst/>
          </a:prstGeom>
          <a:noFill/>
        </p:spPr>
        <p:txBody>
          <a:bodyPr wrap="square" rtlCol="0">
            <a:spAutoFit/>
          </a:bodyPr>
          <a:lstStyle/>
          <a:p>
            <a:r>
              <a:rPr lang="en-ID" sz="6600" b="1" dirty="0">
                <a:solidFill>
                  <a:srgbClr val="074D42"/>
                </a:solidFill>
                <a:latin typeface="Helvetica" pitchFamily="2" charset="0"/>
              </a:rPr>
              <a:t>Media </a:t>
            </a:r>
          </a:p>
          <a:p>
            <a:r>
              <a:rPr lang="en-ID" sz="6600" b="1" dirty="0">
                <a:solidFill>
                  <a:srgbClr val="074D42"/>
                </a:solidFill>
                <a:latin typeface="Helvetica" pitchFamily="2" charset="0"/>
              </a:rPr>
              <a:t>Coverage</a:t>
            </a:r>
            <a:endParaRPr lang="en-US" sz="6600" b="1" dirty="0">
              <a:solidFill>
                <a:srgbClr val="074D42"/>
              </a:solidFill>
              <a:latin typeface="Helvetica" pitchFamily="2" charset="0"/>
            </a:endParaRPr>
          </a:p>
        </p:txBody>
      </p:sp>
      <p:grpSp>
        <p:nvGrpSpPr>
          <p:cNvPr id="17" name="Group 16"/>
          <p:cNvGrpSpPr/>
          <p:nvPr/>
        </p:nvGrpSpPr>
        <p:grpSpPr>
          <a:xfrm>
            <a:off x="0" y="0"/>
            <a:ext cx="12192000" cy="6858000"/>
            <a:chOff x="0" y="0"/>
            <a:chExt cx="12192000" cy="6858000"/>
          </a:xfrm>
        </p:grpSpPr>
        <p:cxnSp>
          <p:nvCxnSpPr>
            <p:cNvPr id="7" name="Straight Connector 6"/>
            <p:cNvCxnSpPr/>
            <p:nvPr/>
          </p:nvCxnSpPr>
          <p:spPr>
            <a:xfrm>
              <a:off x="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62255" y="3963371"/>
              <a:ext cx="59297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97236" y="2926786"/>
              <a:ext cx="6594764"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0129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FE0AC-625C-BB44-B837-FDFA8BD13AA0}"/>
              </a:ext>
            </a:extLst>
          </p:cNvPr>
          <p:cNvSpPr txBox="1"/>
          <p:nvPr/>
        </p:nvSpPr>
        <p:spPr>
          <a:xfrm>
            <a:off x="2464085" y="6550223"/>
            <a:ext cx="7263829" cy="307777"/>
          </a:xfrm>
          <a:prstGeom prst="rect">
            <a:avLst/>
          </a:prstGeom>
          <a:noFill/>
        </p:spPr>
        <p:txBody>
          <a:bodyPr wrap="square" rtlCol="0">
            <a:spAutoFit/>
          </a:bodyPr>
          <a:lstStyle/>
          <a:p>
            <a:pPr algn="ctr"/>
            <a:r>
              <a:rPr lang="en-US" sz="1400">
                <a:solidFill>
                  <a:schemeClr val="bg2">
                    <a:lumMod val="50000"/>
                  </a:schemeClr>
                </a:solidFill>
                <a:latin typeface="Helvetica" pitchFamily="2" charset="0"/>
              </a:rPr>
              <a:t>Coverage drivers are listed on the following slides.</a:t>
            </a:r>
          </a:p>
        </p:txBody>
      </p:sp>
      <p:pic>
        <p:nvPicPr>
          <p:cNvPr id="15" name="Picture 15" descr="Logo, company name&#10;&#10;Description automatically generated">
            <a:extLst>
              <a:ext uri="{FF2B5EF4-FFF2-40B4-BE49-F238E27FC236}">
                <a16:creationId xmlns:a16="http://schemas.microsoft.com/office/drawing/2014/main" id="{32CE33F8-B5E7-FFC2-E028-87D021DC1894}"/>
              </a:ext>
            </a:extLst>
          </p:cNvPr>
          <p:cNvPicPr>
            <a:picLocks noChangeAspect="1"/>
          </p:cNvPicPr>
          <p:nvPr/>
        </p:nvPicPr>
        <p:blipFill>
          <a:blip r:embed="rId2"/>
          <a:stretch>
            <a:fillRect/>
          </a:stretch>
        </p:blipFill>
        <p:spPr>
          <a:xfrm>
            <a:off x="319088" y="5132765"/>
            <a:ext cx="11268074" cy="1243846"/>
          </a:xfrm>
          <a:prstGeom prst="rect">
            <a:avLst/>
          </a:prstGeom>
        </p:spPr>
      </p:pic>
      <p:grpSp>
        <p:nvGrpSpPr>
          <p:cNvPr id="20" name="Group 19">
            <a:extLst>
              <a:ext uri="{FF2B5EF4-FFF2-40B4-BE49-F238E27FC236}">
                <a16:creationId xmlns:a16="http://schemas.microsoft.com/office/drawing/2014/main" id="{15AFCF2C-1A5F-2C91-D508-A7C1C36B2AE7}"/>
              </a:ext>
            </a:extLst>
          </p:cNvPr>
          <p:cNvGrpSpPr/>
          <p:nvPr/>
        </p:nvGrpSpPr>
        <p:grpSpPr>
          <a:xfrm>
            <a:off x="73025" y="993775"/>
            <a:ext cx="6648450" cy="3960188"/>
            <a:chOff x="73025" y="993775"/>
            <a:chExt cx="6648450" cy="3960188"/>
          </a:xfrm>
        </p:grpSpPr>
        <p:pic>
          <p:nvPicPr>
            <p:cNvPr id="16" name="Picture 16" descr="Chart, line chart, histogram&#10;&#10;Description automatically generated">
              <a:extLst>
                <a:ext uri="{FF2B5EF4-FFF2-40B4-BE49-F238E27FC236}">
                  <a16:creationId xmlns:a16="http://schemas.microsoft.com/office/drawing/2014/main" id="{4319840E-1C29-1B44-C0C9-B069256343A7}"/>
                </a:ext>
              </a:extLst>
            </p:cNvPr>
            <p:cNvPicPr>
              <a:picLocks noChangeAspect="1"/>
            </p:cNvPicPr>
            <p:nvPr/>
          </p:nvPicPr>
          <p:blipFill>
            <a:blip r:embed="rId3"/>
            <a:stretch>
              <a:fillRect/>
            </a:stretch>
          </p:blipFill>
          <p:spPr>
            <a:xfrm>
              <a:off x="73025" y="1189661"/>
              <a:ext cx="6648450" cy="3764302"/>
            </a:xfrm>
            <a:prstGeom prst="rect">
              <a:avLst/>
            </a:prstGeom>
          </p:spPr>
        </p:pic>
        <p:sp>
          <p:nvSpPr>
            <p:cNvPr id="19" name="TextBox 18">
              <a:extLst>
                <a:ext uri="{FF2B5EF4-FFF2-40B4-BE49-F238E27FC236}">
                  <a16:creationId xmlns:a16="http://schemas.microsoft.com/office/drawing/2014/main" id="{57D5F1A3-9B5C-F13D-B889-F414BF424DD0}"/>
                </a:ext>
              </a:extLst>
            </p:cNvPr>
            <p:cNvSpPr txBox="1"/>
            <p:nvPr/>
          </p:nvSpPr>
          <p:spPr>
            <a:xfrm>
              <a:off x="1978024" y="9937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Articles Over Time</a:t>
              </a:r>
            </a:p>
          </p:txBody>
        </p:sp>
      </p:grpSp>
      <p:grpSp>
        <p:nvGrpSpPr>
          <p:cNvPr id="24" name="Group 23">
            <a:extLst>
              <a:ext uri="{FF2B5EF4-FFF2-40B4-BE49-F238E27FC236}">
                <a16:creationId xmlns:a16="http://schemas.microsoft.com/office/drawing/2014/main" id="{69B76A78-2F32-6DA5-4BFB-FFA97C190613}"/>
              </a:ext>
            </a:extLst>
          </p:cNvPr>
          <p:cNvGrpSpPr/>
          <p:nvPr/>
        </p:nvGrpSpPr>
        <p:grpSpPr>
          <a:xfrm>
            <a:off x="7304088" y="1184275"/>
            <a:ext cx="4854574" cy="3753660"/>
            <a:chOff x="7304088" y="1184275"/>
            <a:chExt cx="4854574" cy="3753660"/>
          </a:xfrm>
        </p:grpSpPr>
        <p:sp>
          <p:nvSpPr>
            <p:cNvPr id="18" name="TextBox 17">
              <a:extLst>
                <a:ext uri="{FF2B5EF4-FFF2-40B4-BE49-F238E27FC236}">
                  <a16:creationId xmlns:a16="http://schemas.microsoft.com/office/drawing/2014/main" id="{B8D8013B-616D-91D6-FF00-60BE89A7C439}"/>
                </a:ext>
              </a:extLst>
            </p:cNvPr>
            <p:cNvSpPr txBox="1"/>
            <p:nvPr/>
          </p:nvSpPr>
          <p:spPr>
            <a:xfrm>
              <a:off x="8359775" y="1184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Unique Outlets</a:t>
              </a:r>
              <a:endParaRPr lang="en-US" dirty="0">
                <a:ea typeface="Lato"/>
                <a:cs typeface="Lato"/>
              </a:endParaRPr>
            </a:p>
          </p:txBody>
        </p:sp>
        <p:pic>
          <p:nvPicPr>
            <p:cNvPr id="23" name="Picture 23" descr="Chart, histogram&#10;&#10;Description automatically generated">
              <a:extLst>
                <a:ext uri="{FF2B5EF4-FFF2-40B4-BE49-F238E27FC236}">
                  <a16:creationId xmlns:a16="http://schemas.microsoft.com/office/drawing/2014/main" id="{F0431EEE-B4A5-2679-0214-485276DA8E9D}"/>
                </a:ext>
              </a:extLst>
            </p:cNvPr>
            <p:cNvPicPr>
              <a:picLocks noChangeAspect="1"/>
            </p:cNvPicPr>
            <p:nvPr/>
          </p:nvPicPr>
          <p:blipFill>
            <a:blip r:embed="rId4"/>
            <a:stretch>
              <a:fillRect/>
            </a:stretch>
          </p:blipFill>
          <p:spPr>
            <a:xfrm>
              <a:off x="7304088" y="1554940"/>
              <a:ext cx="4854574" cy="3382995"/>
            </a:xfrm>
            <a:prstGeom prst="rect">
              <a:avLst/>
            </a:prstGeom>
          </p:spPr>
        </p:pic>
      </p:grpSp>
    </p:spTree>
    <p:extLst>
      <p:ext uri="{BB962C8B-B14F-4D97-AF65-F5344CB8AC3E}">
        <p14:creationId xmlns:p14="http://schemas.microsoft.com/office/powerpoint/2010/main" val="3377004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20542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5249642"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Product Launches</a:t>
            </a:r>
          </a:p>
        </p:txBody>
      </p:sp>
      <p:sp>
        <p:nvSpPr>
          <p:cNvPr id="24" name="TextBox 23"/>
          <p:cNvSpPr txBox="1"/>
          <p:nvPr/>
        </p:nvSpPr>
        <p:spPr>
          <a:xfrm>
            <a:off x="515187" y="1690062"/>
            <a:ext cx="10690360" cy="3477875"/>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2"/>
              </a:rPr>
              <a:t>ByHeart</a:t>
            </a:r>
            <a:r>
              <a:rPr lang="en-US" dirty="0">
                <a:latin typeface="Arial" panose="020B0604020202020204" pitchFamily="34" charset="0"/>
                <a:cs typeface="Arial" panose="020B0604020202020204" pitchFamily="34" charset="0"/>
              </a:rPr>
              <a:t> announces the launch of its new infant formula, including organic prebiotic fiber.</a:t>
            </a:r>
            <a:endParaRPr lang="en-US" dirty="0">
              <a:latin typeface="Arial" panose="020B0604020202020204" pitchFamily="34" charset="0"/>
              <a:ea typeface="Lato"/>
              <a:cs typeface="Arial" panose="020B0604020202020204" pitchFamily="34" charset="0"/>
            </a:endParaRP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The Supplant Company debuts </a:t>
            </a:r>
            <a:r>
              <a:rPr lang="en-US" dirty="0">
                <a:latin typeface="Arial" panose="020B0604020202020204" pitchFamily="34" charset="0"/>
                <a:cs typeface="Arial" panose="020B0604020202020204" pitchFamily="34" charset="0"/>
                <a:hlinkClick r:id="rId3"/>
              </a:rPr>
              <a:t>Supplant™</a:t>
            </a:r>
            <a:r>
              <a:rPr lang="en-US" dirty="0">
                <a:latin typeface="Arial" panose="020B0604020202020204" pitchFamily="34" charset="0"/>
                <a:cs typeface="Arial" panose="020B0604020202020204" pitchFamily="34" charset="0"/>
              </a:rPr>
              <a:t> Chocolate Chips.</a:t>
            </a:r>
            <a:endParaRPr lang="en-US" dirty="0">
              <a:latin typeface="Arial" panose="020B0604020202020204" pitchFamily="34" charset="0"/>
              <a:ea typeface="Lato"/>
              <a:cs typeface="Arial" panose="020B0604020202020204" pitchFamily="34" charset="0"/>
            </a:endParaRP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4"/>
              </a:rPr>
              <a:t>Wellbeing Nutrition</a:t>
            </a:r>
            <a:r>
              <a:rPr lang="en-US" dirty="0">
                <a:latin typeface="Arial" panose="020B0604020202020204" pitchFamily="34" charset="0"/>
                <a:cs typeface="Arial" panose="020B0604020202020204" pitchFamily="34" charset="0"/>
              </a:rPr>
              <a:t> and Disney partner to launch India’s first organic kids' nutrition, with one product having prebiotic fiber.</a:t>
            </a:r>
            <a:endParaRPr lang="en-US" dirty="0">
              <a:latin typeface="Arial" panose="020B0604020202020204" pitchFamily="34" charset="0"/>
              <a:ea typeface="Lato"/>
              <a:cs typeface="Arial" panose="020B0604020202020204" pitchFamily="34" charset="0"/>
            </a:endParaRPr>
          </a:p>
          <a:p>
            <a:pPr marL="342900" indent="-342900">
              <a:spcAft>
                <a:spcPts val="600"/>
              </a:spcAft>
              <a:buFont typeface="Arial" panose="020B0604020202020204" pitchFamily="34" charset="0"/>
              <a:buChar char="•"/>
            </a:pPr>
            <a:r>
              <a:rPr lang="en-US" dirty="0">
                <a:latin typeface="Arial" panose="020B0604020202020204" pitchFamily="34" charset="0"/>
                <a:ea typeface="+mn-lt"/>
                <a:cs typeface="Arial" panose="020B0604020202020204" pitchFamily="34" charset="0"/>
                <a:hlinkClick r:id="rId5"/>
              </a:rPr>
              <a:t>Lil' Goodness</a:t>
            </a:r>
            <a:r>
              <a:rPr lang="en-US" dirty="0">
                <a:latin typeface="Arial" panose="020B0604020202020204" pitchFamily="34" charset="0"/>
                <a:ea typeface="+mn-lt"/>
                <a:cs typeface="Arial" panose="020B0604020202020204" pitchFamily="34" charset="0"/>
              </a:rPr>
              <a:t> launches India’s first ready-to-serve prebiotic milkshake.</a:t>
            </a:r>
          </a:p>
          <a:p>
            <a:pPr marL="342900" indent="-342900">
              <a:spcAft>
                <a:spcPts val="600"/>
              </a:spcAft>
              <a:buFont typeface="Arial" panose="020B0604020202020204" pitchFamily="34" charset="0"/>
              <a:buChar char="•"/>
            </a:pPr>
            <a:r>
              <a:rPr lang="en-US" dirty="0">
                <a:latin typeface="Arial" panose="020B0604020202020204" pitchFamily="34" charset="0"/>
                <a:ea typeface="+mn-lt"/>
                <a:cs typeface="Arial" panose="020B0604020202020204" pitchFamily="34" charset="0"/>
              </a:rPr>
              <a:t>Melbourne couple lands $1m Coles deal with </a:t>
            </a:r>
            <a:r>
              <a:rPr lang="en-US" dirty="0">
                <a:latin typeface="Arial" panose="020B0604020202020204" pitchFamily="34" charset="0"/>
                <a:ea typeface="+mn-lt"/>
                <a:cs typeface="Arial" panose="020B0604020202020204" pitchFamily="34" charset="0"/>
                <a:hlinkClick r:id="rId6"/>
              </a:rPr>
              <a:t>Sorted.</a:t>
            </a:r>
            <a:r>
              <a:rPr lang="en-US" dirty="0">
                <a:latin typeface="Arial" panose="020B0604020202020204" pitchFamily="34" charset="0"/>
                <a:ea typeface="+mn-lt"/>
                <a:cs typeface="Arial" panose="020B0604020202020204" pitchFamily="34" charset="0"/>
              </a:rPr>
              <a:t> prebiotic drink.</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7"/>
              </a:rPr>
              <a:t>DeepCell</a:t>
            </a:r>
            <a:r>
              <a:rPr lang="en-US" dirty="0">
                <a:latin typeface="Arial" panose="020B0604020202020204" pitchFamily="34" charset="0"/>
                <a:cs typeface="Arial" panose="020B0604020202020204" pitchFamily="34" charset="0"/>
              </a:rPr>
              <a:t> Industries awarded groundbreaking patent for prebiotic cannabis formulation.</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8"/>
              </a:rPr>
              <a:t>Dr. Tobias </a:t>
            </a:r>
            <a:r>
              <a:rPr lang="en-US" dirty="0">
                <a:latin typeface="Arial" panose="020B0604020202020204" pitchFamily="34" charset="0"/>
                <a:cs typeface="Arial" panose="020B0604020202020204" pitchFamily="34" charset="0"/>
              </a:rPr>
              <a:t>launches digestive enzymes with prebiotics and probiotics to support gut health.</a:t>
            </a:r>
            <a:endParaRPr lang="en-US" dirty="0">
              <a:latin typeface="Arial" panose="020B0604020202020204" pitchFamily="34" charset="0"/>
              <a:ea typeface="+mn-lt"/>
              <a:cs typeface="Arial" panose="020B0604020202020204" pitchFamily="34" charset="0"/>
            </a:endParaRPr>
          </a:p>
          <a:p>
            <a:pPr marL="342900" indent="-342900">
              <a:spcAft>
                <a:spcPts val="600"/>
              </a:spcAft>
              <a:buFont typeface="Arial" panose="020B0604020202020204" pitchFamily="34" charset="0"/>
              <a:buChar char="•"/>
            </a:pPr>
            <a:endParaRPr lang="en-US" dirty="0">
              <a:latin typeface="Arial" panose="020B0604020202020204" pitchFamily="34" charset="0"/>
              <a:ea typeface="+mn-lt"/>
              <a:cs typeface="Arial" panose="020B0604020202020204" pitchFamily="34" charset="0"/>
            </a:endParaRPr>
          </a:p>
          <a:p>
            <a:pPr marL="342900" indent="-342900">
              <a:spcAft>
                <a:spcPts val="600"/>
              </a:spcAft>
              <a:buFont typeface="Arial" panose="020B0604020202020204" pitchFamily="34" charset="0"/>
              <a:buChar char="•"/>
            </a:pPr>
            <a:endParaRPr lang="en-US" dirty="0">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57060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20542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4597990"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Trade Coverage</a:t>
            </a:r>
          </a:p>
        </p:txBody>
      </p:sp>
      <p:pic>
        <p:nvPicPr>
          <p:cNvPr id="17" name="Picture 16" descr="A picture containing text, person, cosmetic, underpants&#10;&#10;Description automatically generated">
            <a:hlinkClick r:id="rId2"/>
            <a:extLst>
              <a:ext uri="{FF2B5EF4-FFF2-40B4-BE49-F238E27FC236}">
                <a16:creationId xmlns:a16="http://schemas.microsoft.com/office/drawing/2014/main" id="{F152D23E-6A2E-F19B-E58E-3E7F1302C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37" y="1733754"/>
            <a:ext cx="3528867" cy="2132498"/>
          </a:xfrm>
          <a:prstGeom prst="rect">
            <a:avLst/>
          </a:prstGeom>
        </p:spPr>
      </p:pic>
      <p:pic>
        <p:nvPicPr>
          <p:cNvPr id="19" name="Picture 18" descr="Diagram&#10;&#10;Description automatically generated">
            <a:hlinkClick r:id="rId4"/>
            <a:extLst>
              <a:ext uri="{FF2B5EF4-FFF2-40B4-BE49-F238E27FC236}">
                <a16:creationId xmlns:a16="http://schemas.microsoft.com/office/drawing/2014/main" id="{2DBE61A6-7D3E-F7CF-21C3-839C8A4900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9492" y="1729880"/>
            <a:ext cx="3528867" cy="2136372"/>
          </a:xfrm>
          <a:prstGeom prst="rect">
            <a:avLst/>
          </a:prstGeom>
        </p:spPr>
      </p:pic>
      <p:pic>
        <p:nvPicPr>
          <p:cNvPr id="21" name="Picture 20" descr="A picture containing text, newspaper&#10;&#10;Description automatically generated">
            <a:hlinkClick r:id="rId6"/>
            <a:extLst>
              <a:ext uri="{FF2B5EF4-FFF2-40B4-BE49-F238E27FC236}">
                <a16:creationId xmlns:a16="http://schemas.microsoft.com/office/drawing/2014/main" id="{3AA7B32D-AFC5-F6D9-2E6C-DC99729FC8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3347" y="1729880"/>
            <a:ext cx="3528868" cy="2156954"/>
          </a:xfrm>
          <a:prstGeom prst="rect">
            <a:avLst/>
          </a:prstGeom>
        </p:spPr>
      </p:pic>
      <p:pic>
        <p:nvPicPr>
          <p:cNvPr id="24" name="Picture 23" descr="A picture containing cup, coffee, food, beverage&#10;&#10;Description automatically generated">
            <a:hlinkClick r:id="rId8"/>
            <a:extLst>
              <a:ext uri="{FF2B5EF4-FFF2-40B4-BE49-F238E27FC236}">
                <a16:creationId xmlns:a16="http://schemas.microsoft.com/office/drawing/2014/main" id="{DAD61D58-B680-13ED-112A-19E9A7E121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636" y="4070128"/>
            <a:ext cx="3528867" cy="2132498"/>
          </a:xfrm>
          <a:prstGeom prst="rect">
            <a:avLst/>
          </a:prstGeom>
        </p:spPr>
      </p:pic>
      <p:pic>
        <p:nvPicPr>
          <p:cNvPr id="28" name="Picture 27" descr="A person holding a heart&#10;&#10;Description automatically generated with low confidence">
            <a:hlinkClick r:id="rId10"/>
            <a:extLst>
              <a:ext uri="{FF2B5EF4-FFF2-40B4-BE49-F238E27FC236}">
                <a16:creationId xmlns:a16="http://schemas.microsoft.com/office/drawing/2014/main" id="{90BDF234-F686-8E63-0266-FF8E919E48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9199" y="4070128"/>
            <a:ext cx="3573016" cy="2156952"/>
          </a:xfrm>
          <a:prstGeom prst="rect">
            <a:avLst/>
          </a:prstGeom>
        </p:spPr>
      </p:pic>
      <p:grpSp>
        <p:nvGrpSpPr>
          <p:cNvPr id="30" name="Group 29">
            <a:extLst>
              <a:ext uri="{FF2B5EF4-FFF2-40B4-BE49-F238E27FC236}">
                <a16:creationId xmlns:a16="http://schemas.microsoft.com/office/drawing/2014/main" id="{B574D03F-0EFD-9F7B-8017-2D8D95B394C2}"/>
              </a:ext>
            </a:extLst>
          </p:cNvPr>
          <p:cNvGrpSpPr/>
          <p:nvPr/>
        </p:nvGrpSpPr>
        <p:grpSpPr>
          <a:xfrm>
            <a:off x="4309492" y="4460551"/>
            <a:ext cx="3528867" cy="1090465"/>
            <a:chOff x="4309492" y="4460551"/>
            <a:chExt cx="3528867" cy="1090465"/>
          </a:xfrm>
        </p:grpSpPr>
        <p:pic>
          <p:nvPicPr>
            <p:cNvPr id="26" name="Picture 25" descr="Text&#10;&#10;Description automatically generated">
              <a:hlinkClick r:id="rId12"/>
              <a:extLst>
                <a:ext uri="{FF2B5EF4-FFF2-40B4-BE49-F238E27FC236}">
                  <a16:creationId xmlns:a16="http://schemas.microsoft.com/office/drawing/2014/main" id="{8CDBA9EF-D066-D11E-AF20-00AB6416C2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09492" y="4460551"/>
              <a:ext cx="3528867" cy="1090465"/>
            </a:xfrm>
            <a:prstGeom prst="rect">
              <a:avLst/>
            </a:prstGeom>
          </p:spPr>
        </p:pic>
        <p:sp>
          <p:nvSpPr>
            <p:cNvPr id="29" name="Rounded Rectangle 28">
              <a:extLst>
                <a:ext uri="{FF2B5EF4-FFF2-40B4-BE49-F238E27FC236}">
                  <a16:creationId xmlns:a16="http://schemas.microsoft.com/office/drawing/2014/main" id="{1D7623E9-E661-3A03-282A-217797887FFB}"/>
                </a:ext>
              </a:extLst>
            </p:cNvPr>
            <p:cNvSpPr/>
            <p:nvPr/>
          </p:nvSpPr>
          <p:spPr>
            <a:xfrm>
              <a:off x="7482349" y="4480215"/>
              <a:ext cx="336346" cy="278598"/>
            </a:xfrm>
            <a:prstGeom prst="roundRect">
              <a:avLst/>
            </a:prstGeom>
            <a:solidFill>
              <a:srgbClr val="F0F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5912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89428" y="1613059"/>
            <a:ext cx="660806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Yahoo!</a:t>
            </a:r>
          </a:p>
          <a:p>
            <a:r>
              <a:rPr lang="en-US" sz="3200" dirty="0">
                <a:solidFill>
                  <a:schemeClr val="tx1">
                    <a:lumMod val="75000"/>
                    <a:lumOff val="25000"/>
                  </a:schemeClr>
                </a:solidFill>
                <a:latin typeface="Arial" panose="020B0604020202020204" pitchFamily="34" charset="0"/>
                <a:cs typeface="Arial" panose="020B0604020202020204" pitchFamily="34" charset="0"/>
              </a:rPr>
              <a:t>UVM 457,656,248</a:t>
            </a:r>
          </a:p>
        </p:txBody>
      </p:sp>
      <p:sp>
        <p:nvSpPr>
          <p:cNvPr id="9" name="TextBox 8">
            <a:extLst>
              <a:ext uri="{FF2B5EF4-FFF2-40B4-BE49-F238E27FC236}">
                <a16:creationId xmlns:a16="http://schemas.microsoft.com/office/drawing/2014/main" id="{7F70532B-6C23-4CD4-BE6C-76B45395B438}"/>
              </a:ext>
            </a:extLst>
          </p:cNvPr>
          <p:cNvSpPr txBox="1"/>
          <p:nvPr/>
        </p:nvSpPr>
        <p:spPr>
          <a:xfrm>
            <a:off x="240323" y="3056342"/>
            <a:ext cx="5463053"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"If you don't get proper nutrients and vitamins, your immune system won't be as strong. It's important to ensure your diet includes plenty of vegetables and prebiotics/probiotics (like yogurt) to maintain a balanced gut microbiome. I also take a multivitamin every single morning, and a baby aspirin (81mg) every night before bed.”</a:t>
            </a:r>
          </a:p>
        </p:txBody>
      </p:sp>
      <p:pic>
        <p:nvPicPr>
          <p:cNvPr id="5" name="Picture 4" descr="A person holding a cup and smiling&#10;&#10;Description automatically generated with low confidence">
            <a:hlinkClick r:id="rId2"/>
            <a:extLst>
              <a:ext uri="{FF2B5EF4-FFF2-40B4-BE49-F238E27FC236}">
                <a16:creationId xmlns:a16="http://schemas.microsoft.com/office/drawing/2014/main" id="{A81E62BB-0B09-D338-4D0F-20BEAD8A0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121" y="1581150"/>
            <a:ext cx="5930900" cy="3695700"/>
          </a:xfrm>
          <a:prstGeom prst="rect">
            <a:avLst/>
          </a:prstGeom>
        </p:spPr>
      </p:pic>
    </p:spTree>
    <p:extLst>
      <p:ext uri="{BB962C8B-B14F-4D97-AF65-F5344CB8AC3E}">
        <p14:creationId xmlns:p14="http://schemas.microsoft.com/office/powerpoint/2010/main" val="222541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467954" y="1565707"/>
            <a:ext cx="6096000" cy="1323439"/>
          </a:xfrm>
          <a:prstGeom prst="rect">
            <a:avLst/>
          </a:prstGeom>
          <a:noFill/>
        </p:spPr>
        <p:txBody>
          <a:bodyPr wrap="square" rtlCol="0">
            <a:spAutoFit/>
          </a:bodyPr>
          <a:lstStyle/>
          <a:p>
            <a:r>
              <a:rPr lang="en-US" sz="4800" dirty="0">
                <a:solidFill>
                  <a:schemeClr val="tx1">
                    <a:lumMod val="75000"/>
                    <a:lumOff val="25000"/>
                  </a:schemeClr>
                </a:solidFill>
                <a:latin typeface="Helvetica" pitchFamily="2" charset="0"/>
              </a:rPr>
              <a:t>MSN</a:t>
            </a:r>
          </a:p>
          <a:p>
            <a:r>
              <a:rPr lang="en-US" sz="3200" dirty="0">
                <a:solidFill>
                  <a:schemeClr val="tx1">
                    <a:lumMod val="75000"/>
                    <a:lumOff val="25000"/>
                  </a:schemeClr>
                </a:solidFill>
                <a:latin typeface="Helvetica" pitchFamily="2" charset="0"/>
              </a:rPr>
              <a:t>UVM 71,111,047</a:t>
            </a:r>
          </a:p>
        </p:txBody>
      </p:sp>
      <p:sp>
        <p:nvSpPr>
          <p:cNvPr id="4" name="TextBox 3">
            <a:extLst>
              <a:ext uri="{FF2B5EF4-FFF2-40B4-BE49-F238E27FC236}">
                <a16:creationId xmlns:a16="http://schemas.microsoft.com/office/drawing/2014/main" id="{3AEB94E0-D27C-48DE-ABB7-B18FBE8BC9D8}"/>
              </a:ext>
            </a:extLst>
          </p:cNvPr>
          <p:cNvSpPr txBox="1"/>
          <p:nvPr/>
        </p:nvSpPr>
        <p:spPr>
          <a:xfrm>
            <a:off x="6467955" y="2889146"/>
            <a:ext cx="5109278" cy="2308324"/>
          </a:xfrm>
          <a:prstGeom prst="rect">
            <a:avLst/>
          </a:prstGeom>
          <a:noFill/>
        </p:spPr>
        <p:txBody>
          <a:bodyPr wrap="square" rtlCol="0">
            <a:spAutoFit/>
          </a:bodyPr>
          <a:lstStyle/>
          <a:p>
            <a:r>
              <a:rPr lang="en-US" dirty="0">
                <a:cs typeface="Arial" panose="020B0604020202020204" pitchFamily="34" charset="0"/>
              </a:rPr>
              <a:t>A great GF source of protein, potassium, B-12 and folates, lentils are not only a powerhouse of the bean family, but also are lower in fiber, making them a touch easier to digest than other beans. Their combo of high potassium and low sodium makes them a great protector against heart disease, and what’s more, lentils also contain prebiotics, contributing to gut health.</a:t>
            </a:r>
          </a:p>
        </p:txBody>
      </p:sp>
      <p:pic>
        <p:nvPicPr>
          <p:cNvPr id="8" name="Picture 7" descr="A picture containing text, fruit, different, dessert&#10;&#10;Description automatically generated">
            <a:hlinkClick r:id="rId2"/>
            <a:extLst>
              <a:ext uri="{FF2B5EF4-FFF2-40B4-BE49-F238E27FC236}">
                <a16:creationId xmlns:a16="http://schemas.microsoft.com/office/drawing/2014/main" id="{84E4FEED-641A-C82E-8CE0-B8E55A53E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91" y="1565707"/>
            <a:ext cx="5930900" cy="3670300"/>
          </a:xfrm>
          <a:prstGeom prst="rect">
            <a:avLst/>
          </a:prstGeom>
        </p:spPr>
      </p:pic>
    </p:spTree>
    <p:extLst>
      <p:ext uri="{BB962C8B-B14F-4D97-AF65-F5344CB8AC3E}">
        <p14:creationId xmlns:p14="http://schemas.microsoft.com/office/powerpoint/2010/main" val="1282824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62997" y="1340339"/>
            <a:ext cx="6608066" cy="1323439"/>
          </a:xfrm>
          <a:prstGeom prst="rect">
            <a:avLst/>
          </a:prstGeom>
          <a:noFill/>
        </p:spPr>
        <p:txBody>
          <a:bodyPr wrap="square" rtlCol="0">
            <a:spAutoFit/>
          </a:bodyPr>
          <a:lstStyle/>
          <a:p>
            <a:r>
              <a:rPr lang="en-US" sz="4800" dirty="0">
                <a:solidFill>
                  <a:schemeClr val="tx1">
                    <a:lumMod val="75000"/>
                    <a:lumOff val="25000"/>
                  </a:schemeClr>
                </a:solidFill>
                <a:latin typeface="Helvetica" pitchFamily="2" charset="0"/>
              </a:rPr>
              <a:t>Medical News Today</a:t>
            </a:r>
          </a:p>
          <a:p>
            <a:r>
              <a:rPr lang="en-US" sz="3200" dirty="0">
                <a:solidFill>
                  <a:schemeClr val="tx1">
                    <a:lumMod val="75000"/>
                    <a:lumOff val="25000"/>
                  </a:schemeClr>
                </a:solidFill>
                <a:latin typeface="Helvetica" pitchFamily="2" charset="0"/>
                <a:cs typeface="Helvetica" panose="020B0604020202020204" pitchFamily="34" charset="0"/>
              </a:rPr>
              <a:t>UVM 72,332,768</a:t>
            </a:r>
            <a:endParaRPr lang="en-US" sz="32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D45B1EAA-082E-4D1A-A204-330C0AA65B16}"/>
              </a:ext>
            </a:extLst>
          </p:cNvPr>
          <p:cNvSpPr txBox="1"/>
          <p:nvPr/>
        </p:nvSpPr>
        <p:spPr>
          <a:xfrm>
            <a:off x="262997" y="2663778"/>
            <a:ext cx="5641857" cy="1754326"/>
          </a:xfrm>
          <a:prstGeom prst="rect">
            <a:avLst/>
          </a:prstGeom>
          <a:noFill/>
        </p:spPr>
        <p:txBody>
          <a:bodyPr wrap="square" rtlCol="0">
            <a:spAutoFit/>
          </a:bodyPr>
          <a:lstStyle/>
          <a:p>
            <a:r>
              <a:rPr lang="en-US" dirty="0">
                <a:cs typeface="Arial" panose="020B0604020202020204" pitchFamily="34" charset="0"/>
              </a:rPr>
              <a:t>“This gives us something that we can do to stem the rising tide of […] dementia. Hopefully, [it] can be a key target of something that we can affect, either through lifestyle changes — what we eat and what we don’t eat — or through supplementation with different prebiotics, probiotics, and </a:t>
            </a:r>
            <a:r>
              <a:rPr lang="en-US" dirty="0" err="1">
                <a:cs typeface="Arial" panose="020B0604020202020204" pitchFamily="34" charset="0"/>
              </a:rPr>
              <a:t>synbiotics</a:t>
            </a:r>
            <a:r>
              <a:rPr lang="en-US" dirty="0">
                <a:cs typeface="Arial" panose="020B0604020202020204" pitchFamily="34" charset="0"/>
              </a:rPr>
              <a:t>,” he concluded.</a:t>
            </a:r>
          </a:p>
        </p:txBody>
      </p:sp>
      <p:pic>
        <p:nvPicPr>
          <p:cNvPr id="6" name="Picture 5" descr="A picture containing text, indoor&#10;&#10;Description automatically generated">
            <a:hlinkClick r:id="rId2"/>
            <a:extLst>
              <a:ext uri="{FF2B5EF4-FFF2-40B4-BE49-F238E27FC236}">
                <a16:creationId xmlns:a16="http://schemas.microsoft.com/office/drawing/2014/main" id="{DF331EE7-7E42-409C-35A7-2CE6ED193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40339"/>
            <a:ext cx="5905500" cy="3670300"/>
          </a:xfrm>
          <a:prstGeom prst="rect">
            <a:avLst/>
          </a:prstGeom>
        </p:spPr>
      </p:pic>
    </p:spTree>
    <p:extLst>
      <p:ext uri="{BB962C8B-B14F-4D97-AF65-F5344CB8AC3E}">
        <p14:creationId xmlns:p14="http://schemas.microsoft.com/office/powerpoint/2010/main" val="3600761626"/>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3EB1CB"/>
      </a:accent1>
      <a:accent2>
        <a:srgbClr val="007FA3"/>
      </a:accent2>
      <a:accent3>
        <a:srgbClr val="086B8A"/>
      </a:accent3>
      <a:accent4>
        <a:srgbClr val="054458"/>
      </a:accent4>
      <a:accent5>
        <a:srgbClr val="001E3B"/>
      </a:accent5>
      <a:accent6>
        <a:srgbClr val="087196"/>
      </a:accent6>
      <a:hlink>
        <a:srgbClr val="0563C1"/>
      </a:hlink>
      <a:folHlink>
        <a:srgbClr val="954F72"/>
      </a:folHlink>
    </a:clrScheme>
    <a:fontScheme name="Custom 16">
      <a:majorFont>
        <a:latin typeface="Fira Sans"/>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0B4479C31A694882C9C401F166D122" ma:contentTypeVersion="12" ma:contentTypeDescription="Create a new document." ma:contentTypeScope="" ma:versionID="5cb9467de324bca509b05020b84c0b41">
  <xsd:schema xmlns:xsd="http://www.w3.org/2001/XMLSchema" xmlns:xs="http://www.w3.org/2001/XMLSchema" xmlns:p="http://schemas.microsoft.com/office/2006/metadata/properties" xmlns:ns3="f9190125-6734-4a5f-87bc-23048bd0d7af" xmlns:ns4="aaf452e4-5b34-40ae-b6bb-637ac221d2a1" targetNamespace="http://schemas.microsoft.com/office/2006/metadata/properties" ma:root="true" ma:fieldsID="8cceb033e6d1f97c75163429d3550ea2" ns3:_="" ns4:_="">
    <xsd:import namespace="f9190125-6734-4a5f-87bc-23048bd0d7af"/>
    <xsd:import namespace="aaf452e4-5b34-40ae-b6bb-637ac221d2a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90125-6734-4a5f-87bc-23048bd0d7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f452e4-5b34-40ae-b6bb-637ac221d2a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5346F4-F36E-45F0-A134-0A60B3458507}">
  <ds:schemaRefs>
    <ds:schemaRef ds:uri="aaf452e4-5b34-40ae-b6bb-637ac221d2a1"/>
    <ds:schemaRef ds:uri="f9190125-6734-4a5f-87bc-23048bd0d7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40F027-FEEA-4A62-8EBC-100C4A23C2D2}">
  <ds:schemaRefs>
    <ds:schemaRef ds:uri="http://schemas.microsoft.com/sharepoint/v3/contenttype/forms"/>
  </ds:schemaRefs>
</ds:datastoreItem>
</file>

<file path=customXml/itemProps3.xml><?xml version="1.0" encoding="utf-8"?>
<ds:datastoreItem xmlns:ds="http://schemas.openxmlformats.org/officeDocument/2006/customXml" ds:itemID="{6D92DABC-253F-4F54-A02C-13F2FD72717C}">
  <ds:schemaRefs>
    <ds:schemaRef ds:uri="http://schemas.openxmlformats.org/package/2006/metadata/core-properties"/>
    <ds:schemaRef ds:uri="aaf452e4-5b34-40ae-b6bb-637ac221d2a1"/>
    <ds:schemaRef ds:uri="http://schemas.microsoft.com/office/2006/documentManagement/types"/>
    <ds:schemaRef ds:uri="http://schemas.microsoft.com/office/infopath/2007/PartnerControls"/>
    <ds:schemaRef ds:uri="http://purl.org/dc/elements/1.1/"/>
    <ds:schemaRef ds:uri="http://schemas.microsoft.com/office/2006/metadata/properties"/>
    <ds:schemaRef ds:uri="f9190125-6734-4a5f-87bc-23048bd0d7af"/>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8631</TotalTime>
  <Words>896</Words>
  <Application>Microsoft Macintosh PowerPoint</Application>
  <PresentationFormat>Widescreen</PresentationFormat>
  <Paragraphs>96</Paragraphs>
  <Slides>22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Arial Black</vt:lpstr>
      <vt:lpstr>Baskerville</vt:lpstr>
      <vt:lpstr>Calibri</vt:lpstr>
      <vt:lpstr>Chap</vt:lpstr>
      <vt:lpstr>Helvetica</vt:lpstr>
      <vt:lpstr>Lato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Traci Kantowski</cp:lastModifiedBy>
  <cp:revision>144</cp:revision>
  <dcterms:created xsi:type="dcterms:W3CDTF">2019-04-29T04:24:19Z</dcterms:created>
  <dcterms:modified xsi:type="dcterms:W3CDTF">2022-05-06T16:57:01Z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0x010100F00B4479C31A694882C9C401F166D122</vt:lpwstr>
  </property>
</Properties>
</file>