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7" r:id="rId2"/>
    <p:sldMasterId id="2147483691" r:id="rId3"/>
    <p:sldMasterId id="2147483704" r:id="rId4"/>
    <p:sldMasterId id="2147483717" r:id="rId5"/>
    <p:sldMasterId id="2147483729" r:id="rId6"/>
  </p:sldMasterIdLst>
  <p:notesMasterIdLst>
    <p:notesMasterId r:id="rId68"/>
  </p:notesMasterIdLst>
  <p:sldIdLst>
    <p:sldId id="257" r:id="rId7"/>
    <p:sldId id="258" r:id="rId8"/>
    <p:sldId id="259" r:id="rId9"/>
    <p:sldId id="260"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312" r:id="rId27"/>
    <p:sldId id="313" r:id="rId28"/>
    <p:sldId id="314" r:id="rId29"/>
    <p:sldId id="315" r:id="rId30"/>
    <p:sldId id="316" r:id="rId31"/>
    <p:sldId id="317" r:id="rId32"/>
    <p:sldId id="318" r:id="rId33"/>
    <p:sldId id="319" r:id="rId34"/>
    <p:sldId id="320" r:id="rId35"/>
    <p:sldId id="321" r:id="rId36"/>
    <p:sldId id="278" r:id="rId37"/>
    <p:sldId id="279" r:id="rId38"/>
    <p:sldId id="280" r:id="rId39"/>
    <p:sldId id="282" r:id="rId40"/>
    <p:sldId id="283" r:id="rId41"/>
    <p:sldId id="284" r:id="rId42"/>
    <p:sldId id="285" r:id="rId43"/>
    <p:sldId id="286" r:id="rId44"/>
    <p:sldId id="287" r:id="rId45"/>
    <p:sldId id="288" r:id="rId46"/>
    <p:sldId id="289" r:id="rId47"/>
    <p:sldId id="290" r:id="rId48"/>
    <p:sldId id="281" r:id="rId49"/>
    <p:sldId id="291" r:id="rId50"/>
    <p:sldId id="292" r:id="rId51"/>
    <p:sldId id="293" r:id="rId52"/>
    <p:sldId id="294" r:id="rId53"/>
    <p:sldId id="295" r:id="rId54"/>
    <p:sldId id="256" r:id="rId55"/>
    <p:sldId id="296" r:id="rId56"/>
    <p:sldId id="297" r:id="rId57"/>
    <p:sldId id="298" r:id="rId58"/>
    <p:sldId id="299" r:id="rId59"/>
    <p:sldId id="306" r:id="rId60"/>
    <p:sldId id="307" r:id="rId61"/>
    <p:sldId id="300" r:id="rId62"/>
    <p:sldId id="301" r:id="rId63"/>
    <p:sldId id="308" r:id="rId64"/>
    <p:sldId id="309" r:id="rId65"/>
    <p:sldId id="310" r:id="rId66"/>
    <p:sldId id="311"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7"/>
    <p:restoredTop sz="94673"/>
  </p:normalViewPr>
  <p:slideViewPr>
    <p:cSldViewPr snapToGrid="0">
      <p:cViewPr varScale="1">
        <p:scale>
          <a:sx n="107" d="100"/>
          <a:sy n="107" d="100"/>
        </p:scale>
        <p:origin x="52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notesMaster" Target="notesMasters/notesMaster1.xml"/><Relationship Id="rId7" Type="http://schemas.openxmlformats.org/officeDocument/2006/relationships/slide" Target="slides/slide1.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Extremely familiar </c:v>
                </c:pt>
              </c:strCache>
            </c:strRef>
          </c:tx>
          <c:spPr>
            <a:solidFill>
              <a:schemeClr val="accent1"/>
            </a:solidFill>
            <a:ln>
              <a:noFill/>
            </a:ln>
            <a:effectLst/>
          </c:spPr>
          <c:invertIfNegative val="0"/>
          <c:cat>
            <c:strRef>
              <c:f>Sheet1!$A$2:$A$33</c:f>
              <c:strCache>
                <c:ptCount val="32"/>
                <c:pt idx="0">
                  <c:v>Nootropics</c:v>
                </c:pt>
                <c:pt idx="1">
                  <c:v>Citicoline</c:v>
                </c:pt>
                <c:pt idx="2">
                  <c:v>Choline</c:v>
                </c:pt>
                <c:pt idx="3">
                  <c:v>Alpha-GPC</c:v>
                </c:pt>
                <c:pt idx="4">
                  <c:v>MSM</c:v>
                </c:pt>
                <c:pt idx="5">
                  <c:v>Synbiotics</c:v>
                </c:pt>
                <c:pt idx="6">
                  <c:v>Astaxanthin</c:v>
                </c:pt>
                <c:pt idx="7">
                  <c:v>CoQ10</c:v>
                </c:pt>
                <c:pt idx="8">
                  <c:v>CBD</c:v>
                </c:pt>
                <c:pt idx="9">
                  <c:v>Glutathione</c:v>
                </c:pt>
                <c:pt idx="10">
                  <c:v>Postbiotics</c:v>
                </c:pt>
                <c:pt idx="11">
                  <c:v>Lutein</c:v>
                </c:pt>
                <c:pt idx="12">
                  <c:v>Ashwagandha</c:v>
                </c:pt>
                <c:pt idx="13">
                  <c:v>Mushrooms</c:v>
                </c:pt>
                <c:pt idx="14">
                  <c:v>Glucosamine</c:v>
                </c:pt>
                <c:pt idx="15">
                  <c:v>Creatine</c:v>
                </c:pt>
                <c:pt idx="16">
                  <c:v>Vitamin K2</c:v>
                </c:pt>
                <c:pt idx="17">
                  <c:v>Biotin</c:v>
                </c:pt>
                <c:pt idx="18">
                  <c:v>Curcumin/ Turmeric</c:v>
                </c:pt>
                <c:pt idx="19">
                  <c:v>Melatonin</c:v>
                </c:pt>
                <c:pt idx="20">
                  <c:v>Prebiotics</c:v>
                </c:pt>
                <c:pt idx="21">
                  <c:v>Antioxidants</c:v>
                </c:pt>
                <c:pt idx="22">
                  <c:v>Collagen</c:v>
                </c:pt>
                <c:pt idx="23">
                  <c:v>Protein Powder</c:v>
                </c:pt>
                <c:pt idx="24">
                  <c:v>Magnesium</c:v>
                </c:pt>
                <c:pt idx="25">
                  <c:v>Probiotics</c:v>
                </c:pt>
                <c:pt idx="26">
                  <c:v>Omega-3s</c:v>
                </c:pt>
                <c:pt idx="27">
                  <c:v>Iron</c:v>
                </c:pt>
                <c:pt idx="28">
                  <c:v>Calcium</c:v>
                </c:pt>
                <c:pt idx="29">
                  <c:v>Vitamin D</c:v>
                </c:pt>
                <c:pt idx="30">
                  <c:v>Multivitamin</c:v>
                </c:pt>
                <c:pt idx="31">
                  <c:v>Vitamin C</c:v>
                </c:pt>
              </c:strCache>
            </c:strRef>
          </c:cat>
          <c:val>
            <c:numRef>
              <c:f>Sheet1!$B$2:$B$33</c:f>
              <c:numCache>
                <c:formatCode>0%</c:formatCode>
                <c:ptCount val="32"/>
                <c:pt idx="0">
                  <c:v>6.1305529999999997E-2</c:v>
                </c:pt>
                <c:pt idx="1">
                  <c:v>6.2546539999999998E-2</c:v>
                </c:pt>
                <c:pt idx="2">
                  <c:v>7.0488960000000003E-2</c:v>
                </c:pt>
                <c:pt idx="3">
                  <c:v>7.0737160000000007E-2</c:v>
                </c:pt>
                <c:pt idx="4">
                  <c:v>7.4708360000000001E-2</c:v>
                </c:pt>
                <c:pt idx="5">
                  <c:v>7.4708360000000001E-2</c:v>
                </c:pt>
                <c:pt idx="6">
                  <c:v>7.7934970000000006E-2</c:v>
                </c:pt>
                <c:pt idx="7">
                  <c:v>8.6373789999999992E-2</c:v>
                </c:pt>
                <c:pt idx="8">
                  <c:v>8.860759E-2</c:v>
                </c:pt>
                <c:pt idx="9">
                  <c:v>0.10027302</c:v>
                </c:pt>
                <c:pt idx="10">
                  <c:v>0.10871184</c:v>
                </c:pt>
                <c:pt idx="11">
                  <c:v>0.11367584999999999</c:v>
                </c:pt>
                <c:pt idx="12">
                  <c:v>0.11715066</c:v>
                </c:pt>
                <c:pt idx="13">
                  <c:v>0.12112187000000001</c:v>
                </c:pt>
                <c:pt idx="14">
                  <c:v>0.13725490000000001</c:v>
                </c:pt>
                <c:pt idx="15">
                  <c:v>0.14569372</c:v>
                </c:pt>
                <c:pt idx="16">
                  <c:v>0.15065772999999999</c:v>
                </c:pt>
                <c:pt idx="17">
                  <c:v>0.16008934999999999</c:v>
                </c:pt>
                <c:pt idx="18">
                  <c:v>0.18888062</c:v>
                </c:pt>
                <c:pt idx="19">
                  <c:v>0.19657483000000001</c:v>
                </c:pt>
                <c:pt idx="20">
                  <c:v>0.19856044</c:v>
                </c:pt>
                <c:pt idx="21">
                  <c:v>0.19930503999999999</c:v>
                </c:pt>
                <c:pt idx="22">
                  <c:v>0.20178704</c:v>
                </c:pt>
                <c:pt idx="23">
                  <c:v>0.23976173000000001</c:v>
                </c:pt>
                <c:pt idx="24">
                  <c:v>0.26929758999999998</c:v>
                </c:pt>
                <c:pt idx="25">
                  <c:v>0.27525441</c:v>
                </c:pt>
                <c:pt idx="26">
                  <c:v>0.29014644000000001</c:v>
                </c:pt>
                <c:pt idx="27">
                  <c:v>0.29560684999999998</c:v>
                </c:pt>
                <c:pt idx="28">
                  <c:v>0.32489451000000003</c:v>
                </c:pt>
                <c:pt idx="29">
                  <c:v>0.40208487999999998</c:v>
                </c:pt>
                <c:pt idx="30">
                  <c:v>0.41325391000000011</c:v>
                </c:pt>
                <c:pt idx="31">
                  <c:v>0.43931497000000003</c:v>
                </c:pt>
              </c:numCache>
            </c:numRef>
          </c:val>
          <c:extLst>
            <c:ext xmlns:c16="http://schemas.microsoft.com/office/drawing/2014/chart" uri="{C3380CC4-5D6E-409C-BE32-E72D297353CC}">
              <c16:uniqueId val="{00000000-A6D7-4E05-97F6-9B71D02578CD}"/>
            </c:ext>
          </c:extLst>
        </c:ser>
        <c:ser>
          <c:idx val="1"/>
          <c:order val="1"/>
          <c:tx>
            <c:strRef>
              <c:f>Sheet1!$C$1</c:f>
              <c:strCache>
                <c:ptCount val="1"/>
                <c:pt idx="0">
                  <c:v>Very familiar</c:v>
                </c:pt>
              </c:strCache>
            </c:strRef>
          </c:tx>
          <c:spPr>
            <a:solidFill>
              <a:schemeClr val="accent3"/>
            </a:solidFill>
            <a:ln>
              <a:noFill/>
            </a:ln>
            <a:effectLst/>
          </c:spPr>
          <c:invertIfNegative val="0"/>
          <c:cat>
            <c:strRef>
              <c:f>Sheet1!$A$2:$A$33</c:f>
              <c:strCache>
                <c:ptCount val="32"/>
                <c:pt idx="0">
                  <c:v>Nootropics</c:v>
                </c:pt>
                <c:pt idx="1">
                  <c:v>Citicoline</c:v>
                </c:pt>
                <c:pt idx="2">
                  <c:v>Choline</c:v>
                </c:pt>
                <c:pt idx="3">
                  <c:v>Alpha-GPC</c:v>
                </c:pt>
                <c:pt idx="4">
                  <c:v>MSM</c:v>
                </c:pt>
                <c:pt idx="5">
                  <c:v>Synbiotics</c:v>
                </c:pt>
                <c:pt idx="6">
                  <c:v>Astaxanthin</c:v>
                </c:pt>
                <c:pt idx="7">
                  <c:v>CoQ10</c:v>
                </c:pt>
                <c:pt idx="8">
                  <c:v>CBD</c:v>
                </c:pt>
                <c:pt idx="9">
                  <c:v>Glutathione</c:v>
                </c:pt>
                <c:pt idx="10">
                  <c:v>Postbiotics</c:v>
                </c:pt>
                <c:pt idx="11">
                  <c:v>Lutein</c:v>
                </c:pt>
                <c:pt idx="12">
                  <c:v>Ashwagandha</c:v>
                </c:pt>
                <c:pt idx="13">
                  <c:v>Mushrooms</c:v>
                </c:pt>
                <c:pt idx="14">
                  <c:v>Glucosamine</c:v>
                </c:pt>
                <c:pt idx="15">
                  <c:v>Creatine</c:v>
                </c:pt>
                <c:pt idx="16">
                  <c:v>Vitamin K2</c:v>
                </c:pt>
                <c:pt idx="17">
                  <c:v>Biotin</c:v>
                </c:pt>
                <c:pt idx="18">
                  <c:v>Curcumin/ Turmeric</c:v>
                </c:pt>
                <c:pt idx="19">
                  <c:v>Melatonin</c:v>
                </c:pt>
                <c:pt idx="20">
                  <c:v>Prebiotics</c:v>
                </c:pt>
                <c:pt idx="21">
                  <c:v>Antioxidants</c:v>
                </c:pt>
                <c:pt idx="22">
                  <c:v>Collagen</c:v>
                </c:pt>
                <c:pt idx="23">
                  <c:v>Protein Powder</c:v>
                </c:pt>
                <c:pt idx="24">
                  <c:v>Magnesium</c:v>
                </c:pt>
                <c:pt idx="25">
                  <c:v>Probiotics</c:v>
                </c:pt>
                <c:pt idx="26">
                  <c:v>Omega-3s</c:v>
                </c:pt>
                <c:pt idx="27">
                  <c:v>Iron</c:v>
                </c:pt>
                <c:pt idx="28">
                  <c:v>Calcium</c:v>
                </c:pt>
                <c:pt idx="29">
                  <c:v>Vitamin D</c:v>
                </c:pt>
                <c:pt idx="30">
                  <c:v>Multivitamin</c:v>
                </c:pt>
                <c:pt idx="31">
                  <c:v>Vitamin C</c:v>
                </c:pt>
              </c:strCache>
            </c:strRef>
          </c:cat>
          <c:val>
            <c:numRef>
              <c:f>Sheet1!$C$2:$C$33</c:f>
              <c:numCache>
                <c:formatCode>0%</c:formatCode>
                <c:ptCount val="32"/>
                <c:pt idx="0">
                  <c:v>0.13899231000000001</c:v>
                </c:pt>
                <c:pt idx="1">
                  <c:v>0.12658227999999999</c:v>
                </c:pt>
                <c:pt idx="2">
                  <c:v>0.13303549000000001</c:v>
                </c:pt>
                <c:pt idx="3">
                  <c:v>0.13750309999999999</c:v>
                </c:pt>
                <c:pt idx="4">
                  <c:v>0.15140233</c:v>
                </c:pt>
                <c:pt idx="5">
                  <c:v>0.15462893999999999</c:v>
                </c:pt>
                <c:pt idx="6">
                  <c:v>0.15065772999999999</c:v>
                </c:pt>
                <c:pt idx="7">
                  <c:v>0.16008934999999999</c:v>
                </c:pt>
                <c:pt idx="8">
                  <c:v>0.17746339</c:v>
                </c:pt>
                <c:pt idx="9">
                  <c:v>0.17671878999999999</c:v>
                </c:pt>
                <c:pt idx="10">
                  <c:v>0.19061802</c:v>
                </c:pt>
                <c:pt idx="11">
                  <c:v>0.18739141000000001</c:v>
                </c:pt>
                <c:pt idx="12">
                  <c:v>0.16430876</c:v>
                </c:pt>
                <c:pt idx="13">
                  <c:v>0.18590221000000001</c:v>
                </c:pt>
                <c:pt idx="14">
                  <c:v>0.21692728</c:v>
                </c:pt>
                <c:pt idx="15">
                  <c:v>0.23901712999999999</c:v>
                </c:pt>
                <c:pt idx="16">
                  <c:v>0.21444526999999999</c:v>
                </c:pt>
                <c:pt idx="17">
                  <c:v>0.23454952000000001</c:v>
                </c:pt>
                <c:pt idx="18">
                  <c:v>0.26234797999999998</c:v>
                </c:pt>
                <c:pt idx="19">
                  <c:v>0.28418963000000003</c:v>
                </c:pt>
                <c:pt idx="20">
                  <c:v>0.2712832</c:v>
                </c:pt>
                <c:pt idx="21">
                  <c:v>0.29759245000000001</c:v>
                </c:pt>
                <c:pt idx="22">
                  <c:v>0.28940184000000002</c:v>
                </c:pt>
                <c:pt idx="23">
                  <c:v>0.29659964999999999</c:v>
                </c:pt>
                <c:pt idx="24">
                  <c:v>0.33482254</c:v>
                </c:pt>
                <c:pt idx="25">
                  <c:v>0.30454207</c:v>
                </c:pt>
                <c:pt idx="26">
                  <c:v>0.32266071000000002</c:v>
                </c:pt>
                <c:pt idx="27">
                  <c:v>0.37354182000000002</c:v>
                </c:pt>
                <c:pt idx="28">
                  <c:v>0.36485479999999998</c:v>
                </c:pt>
                <c:pt idx="29">
                  <c:v>0.34226855</c:v>
                </c:pt>
                <c:pt idx="30">
                  <c:v>0.33581534000000002</c:v>
                </c:pt>
                <c:pt idx="31">
                  <c:v>0.35045916999999999</c:v>
                </c:pt>
              </c:numCache>
            </c:numRef>
          </c:val>
          <c:extLst>
            <c:ext xmlns:c16="http://schemas.microsoft.com/office/drawing/2014/chart" uri="{C3380CC4-5D6E-409C-BE32-E72D297353CC}">
              <c16:uniqueId val="{00000001-A6D7-4E05-97F6-9B71D02578CD}"/>
            </c:ext>
          </c:extLst>
        </c:ser>
        <c:ser>
          <c:idx val="2"/>
          <c:order val="2"/>
          <c:tx>
            <c:strRef>
              <c:f>Sheet1!$D$1</c:f>
              <c:strCache>
                <c:ptCount val="1"/>
                <c:pt idx="0">
                  <c:v>Moderately familiar</c:v>
                </c:pt>
              </c:strCache>
            </c:strRef>
          </c:tx>
          <c:spPr>
            <a:solidFill>
              <a:schemeClr val="accent6">
                <a:lumMod val="60000"/>
                <a:lumOff val="40000"/>
              </a:schemeClr>
            </a:solidFill>
            <a:ln>
              <a:noFill/>
            </a:ln>
            <a:effectLst/>
          </c:spPr>
          <c:invertIfNegative val="0"/>
          <c:cat>
            <c:strRef>
              <c:f>Sheet1!$A$2:$A$33</c:f>
              <c:strCache>
                <c:ptCount val="32"/>
                <c:pt idx="0">
                  <c:v>Nootropics</c:v>
                </c:pt>
                <c:pt idx="1">
                  <c:v>Citicoline</c:v>
                </c:pt>
                <c:pt idx="2">
                  <c:v>Choline</c:v>
                </c:pt>
                <c:pt idx="3">
                  <c:v>Alpha-GPC</c:v>
                </c:pt>
                <c:pt idx="4">
                  <c:v>MSM</c:v>
                </c:pt>
                <c:pt idx="5">
                  <c:v>Synbiotics</c:v>
                </c:pt>
                <c:pt idx="6">
                  <c:v>Astaxanthin</c:v>
                </c:pt>
                <c:pt idx="7">
                  <c:v>CoQ10</c:v>
                </c:pt>
                <c:pt idx="8">
                  <c:v>CBD</c:v>
                </c:pt>
                <c:pt idx="9">
                  <c:v>Glutathione</c:v>
                </c:pt>
                <c:pt idx="10">
                  <c:v>Postbiotics</c:v>
                </c:pt>
                <c:pt idx="11">
                  <c:v>Lutein</c:v>
                </c:pt>
                <c:pt idx="12">
                  <c:v>Ashwagandha</c:v>
                </c:pt>
                <c:pt idx="13">
                  <c:v>Mushrooms</c:v>
                </c:pt>
                <c:pt idx="14">
                  <c:v>Glucosamine</c:v>
                </c:pt>
                <c:pt idx="15">
                  <c:v>Creatine</c:v>
                </c:pt>
                <c:pt idx="16">
                  <c:v>Vitamin K2</c:v>
                </c:pt>
                <c:pt idx="17">
                  <c:v>Biotin</c:v>
                </c:pt>
                <c:pt idx="18">
                  <c:v>Curcumin/ Turmeric</c:v>
                </c:pt>
                <c:pt idx="19">
                  <c:v>Melatonin</c:v>
                </c:pt>
                <c:pt idx="20">
                  <c:v>Prebiotics</c:v>
                </c:pt>
                <c:pt idx="21">
                  <c:v>Antioxidants</c:v>
                </c:pt>
                <c:pt idx="22">
                  <c:v>Collagen</c:v>
                </c:pt>
                <c:pt idx="23">
                  <c:v>Protein Powder</c:v>
                </c:pt>
                <c:pt idx="24">
                  <c:v>Magnesium</c:v>
                </c:pt>
                <c:pt idx="25">
                  <c:v>Probiotics</c:v>
                </c:pt>
                <c:pt idx="26">
                  <c:v>Omega-3s</c:v>
                </c:pt>
                <c:pt idx="27">
                  <c:v>Iron</c:v>
                </c:pt>
                <c:pt idx="28">
                  <c:v>Calcium</c:v>
                </c:pt>
                <c:pt idx="29">
                  <c:v>Vitamin D</c:v>
                </c:pt>
                <c:pt idx="30">
                  <c:v>Multivitamin</c:v>
                </c:pt>
                <c:pt idx="31">
                  <c:v>Vitamin C</c:v>
                </c:pt>
              </c:strCache>
            </c:strRef>
          </c:cat>
          <c:val>
            <c:numRef>
              <c:f>Sheet1!$D$2:$D$33</c:f>
              <c:numCache>
                <c:formatCode>0%</c:formatCode>
                <c:ptCount val="32"/>
                <c:pt idx="0">
                  <c:v>0.16306776000000001</c:v>
                </c:pt>
                <c:pt idx="1">
                  <c:v>0.15711095</c:v>
                </c:pt>
                <c:pt idx="2">
                  <c:v>0.18590221000000001</c:v>
                </c:pt>
                <c:pt idx="3">
                  <c:v>0.16778356999999999</c:v>
                </c:pt>
                <c:pt idx="4">
                  <c:v>0.17771159</c:v>
                </c:pt>
                <c:pt idx="5">
                  <c:v>0.19210722</c:v>
                </c:pt>
                <c:pt idx="6">
                  <c:v>0.16083395</c:v>
                </c:pt>
                <c:pt idx="7">
                  <c:v>0.19508563000000001</c:v>
                </c:pt>
                <c:pt idx="8">
                  <c:v>0.23256391000000001</c:v>
                </c:pt>
                <c:pt idx="9">
                  <c:v>0.1811864</c:v>
                </c:pt>
                <c:pt idx="10">
                  <c:v>0.22213949</c:v>
                </c:pt>
                <c:pt idx="11">
                  <c:v>0.18193100000000001</c:v>
                </c:pt>
                <c:pt idx="12">
                  <c:v>0.16331596000000001</c:v>
                </c:pt>
                <c:pt idx="13">
                  <c:v>0.21245966999999999</c:v>
                </c:pt>
                <c:pt idx="14">
                  <c:v>0.23579052</c:v>
                </c:pt>
                <c:pt idx="15">
                  <c:v>0.25142714999999999</c:v>
                </c:pt>
                <c:pt idx="16">
                  <c:v>0.21717548</c:v>
                </c:pt>
                <c:pt idx="17">
                  <c:v>0.21518987000000001</c:v>
                </c:pt>
                <c:pt idx="18">
                  <c:v>0.25688757000000001</c:v>
                </c:pt>
                <c:pt idx="19">
                  <c:v>0.27872921000000001</c:v>
                </c:pt>
                <c:pt idx="20">
                  <c:v>0.24844875</c:v>
                </c:pt>
                <c:pt idx="21">
                  <c:v>0.29287664000000002</c:v>
                </c:pt>
                <c:pt idx="22">
                  <c:v>0.25713576999999999</c:v>
                </c:pt>
                <c:pt idx="23">
                  <c:v>0.24844875</c:v>
                </c:pt>
                <c:pt idx="24">
                  <c:v>0.26085877000000002</c:v>
                </c:pt>
                <c:pt idx="25">
                  <c:v>0.24820054999999999</c:v>
                </c:pt>
                <c:pt idx="26">
                  <c:v>0.25415736</c:v>
                </c:pt>
                <c:pt idx="27">
                  <c:v>0.23454952000000001</c:v>
                </c:pt>
                <c:pt idx="28">
                  <c:v>0.21742368000000001</c:v>
                </c:pt>
                <c:pt idx="29">
                  <c:v>0.18540581</c:v>
                </c:pt>
                <c:pt idx="30">
                  <c:v>0.18391660000000001</c:v>
                </c:pt>
                <c:pt idx="31">
                  <c:v>0.15984114999999999</c:v>
                </c:pt>
              </c:numCache>
            </c:numRef>
          </c:val>
          <c:extLst>
            <c:ext xmlns:c16="http://schemas.microsoft.com/office/drawing/2014/chart" uri="{C3380CC4-5D6E-409C-BE32-E72D297353CC}">
              <c16:uniqueId val="{00000002-A6D7-4E05-97F6-9B71D02578CD}"/>
            </c:ext>
          </c:extLst>
        </c:ser>
        <c:ser>
          <c:idx val="3"/>
          <c:order val="3"/>
          <c:tx>
            <c:strRef>
              <c:f>Sheet1!$E$1</c:f>
              <c:strCache>
                <c:ptCount val="1"/>
                <c:pt idx="0">
                  <c:v>Minimally familiar</c:v>
                </c:pt>
              </c:strCache>
            </c:strRef>
          </c:tx>
          <c:spPr>
            <a:solidFill>
              <a:schemeClr val="bg2"/>
            </a:solidFill>
            <a:ln>
              <a:noFill/>
            </a:ln>
            <a:effectLst/>
          </c:spPr>
          <c:invertIfNegative val="0"/>
          <c:cat>
            <c:strRef>
              <c:f>Sheet1!$A$2:$A$33</c:f>
              <c:strCache>
                <c:ptCount val="32"/>
                <c:pt idx="0">
                  <c:v>Nootropics</c:v>
                </c:pt>
                <c:pt idx="1">
                  <c:v>Citicoline</c:v>
                </c:pt>
                <c:pt idx="2">
                  <c:v>Choline</c:v>
                </c:pt>
                <c:pt idx="3">
                  <c:v>Alpha-GPC</c:v>
                </c:pt>
                <c:pt idx="4">
                  <c:v>MSM</c:v>
                </c:pt>
                <c:pt idx="5">
                  <c:v>Synbiotics</c:v>
                </c:pt>
                <c:pt idx="6">
                  <c:v>Astaxanthin</c:v>
                </c:pt>
                <c:pt idx="7">
                  <c:v>CoQ10</c:v>
                </c:pt>
                <c:pt idx="8">
                  <c:v>CBD</c:v>
                </c:pt>
                <c:pt idx="9">
                  <c:v>Glutathione</c:v>
                </c:pt>
                <c:pt idx="10">
                  <c:v>Postbiotics</c:v>
                </c:pt>
                <c:pt idx="11">
                  <c:v>Lutein</c:v>
                </c:pt>
                <c:pt idx="12">
                  <c:v>Ashwagandha</c:v>
                </c:pt>
                <c:pt idx="13">
                  <c:v>Mushrooms</c:v>
                </c:pt>
                <c:pt idx="14">
                  <c:v>Glucosamine</c:v>
                </c:pt>
                <c:pt idx="15">
                  <c:v>Creatine</c:v>
                </c:pt>
                <c:pt idx="16">
                  <c:v>Vitamin K2</c:v>
                </c:pt>
                <c:pt idx="17">
                  <c:v>Biotin</c:v>
                </c:pt>
                <c:pt idx="18">
                  <c:v>Curcumin/ Turmeric</c:v>
                </c:pt>
                <c:pt idx="19">
                  <c:v>Melatonin</c:v>
                </c:pt>
                <c:pt idx="20">
                  <c:v>Prebiotics</c:v>
                </c:pt>
                <c:pt idx="21">
                  <c:v>Antioxidants</c:v>
                </c:pt>
                <c:pt idx="22">
                  <c:v>Collagen</c:v>
                </c:pt>
                <c:pt idx="23">
                  <c:v>Protein Powder</c:v>
                </c:pt>
                <c:pt idx="24">
                  <c:v>Magnesium</c:v>
                </c:pt>
                <c:pt idx="25">
                  <c:v>Probiotics</c:v>
                </c:pt>
                <c:pt idx="26">
                  <c:v>Omega-3s</c:v>
                </c:pt>
                <c:pt idx="27">
                  <c:v>Iron</c:v>
                </c:pt>
                <c:pt idx="28">
                  <c:v>Calcium</c:v>
                </c:pt>
                <c:pt idx="29">
                  <c:v>Vitamin D</c:v>
                </c:pt>
                <c:pt idx="30">
                  <c:v>Multivitamin</c:v>
                </c:pt>
                <c:pt idx="31">
                  <c:v>Vitamin C</c:v>
                </c:pt>
              </c:strCache>
            </c:strRef>
          </c:cat>
          <c:val>
            <c:numRef>
              <c:f>Sheet1!$E$2:$E$33</c:f>
              <c:numCache>
                <c:formatCode>0%</c:formatCode>
                <c:ptCount val="32"/>
                <c:pt idx="0">
                  <c:v>0.16356415999999999</c:v>
                </c:pt>
                <c:pt idx="1">
                  <c:v>0.16232315999999999</c:v>
                </c:pt>
                <c:pt idx="2">
                  <c:v>0.20302804999999999</c:v>
                </c:pt>
                <c:pt idx="3">
                  <c:v>0.17473317999999999</c:v>
                </c:pt>
                <c:pt idx="4">
                  <c:v>0.17200298</c:v>
                </c:pt>
                <c:pt idx="5">
                  <c:v>0.18813600999999999</c:v>
                </c:pt>
                <c:pt idx="6">
                  <c:v>0.15065772999999999</c:v>
                </c:pt>
                <c:pt idx="7">
                  <c:v>0.17895258999999999</c:v>
                </c:pt>
                <c:pt idx="8">
                  <c:v>0.25043434999999997</c:v>
                </c:pt>
                <c:pt idx="9">
                  <c:v>0.16728717000000001</c:v>
                </c:pt>
                <c:pt idx="10">
                  <c:v>0.19856044</c:v>
                </c:pt>
                <c:pt idx="11">
                  <c:v>0.17622239000000001</c:v>
                </c:pt>
                <c:pt idx="12">
                  <c:v>0.18068999999999999</c:v>
                </c:pt>
                <c:pt idx="13">
                  <c:v>0.25167535000000002</c:v>
                </c:pt>
                <c:pt idx="14">
                  <c:v>0.21146687</c:v>
                </c:pt>
                <c:pt idx="15">
                  <c:v>0.22164308999999999</c:v>
                </c:pt>
                <c:pt idx="16">
                  <c:v>0.20625465000000001</c:v>
                </c:pt>
                <c:pt idx="17">
                  <c:v>0.20526185</c:v>
                </c:pt>
                <c:pt idx="18">
                  <c:v>0.19632663</c:v>
                </c:pt>
                <c:pt idx="19">
                  <c:v>0.16133035000000001</c:v>
                </c:pt>
                <c:pt idx="20">
                  <c:v>0.1814346</c:v>
                </c:pt>
                <c:pt idx="21">
                  <c:v>0.15884835</c:v>
                </c:pt>
                <c:pt idx="22">
                  <c:v>0.19707122999999999</c:v>
                </c:pt>
                <c:pt idx="23">
                  <c:v>0.16827997</c:v>
                </c:pt>
                <c:pt idx="24">
                  <c:v>0.11317945</c:v>
                </c:pt>
                <c:pt idx="25">
                  <c:v>0.12980889000000001</c:v>
                </c:pt>
                <c:pt idx="26">
                  <c:v>0.11690246</c:v>
                </c:pt>
                <c:pt idx="27">
                  <c:v>8.1657980000000005E-2</c:v>
                </c:pt>
                <c:pt idx="28">
                  <c:v>7.867956999999999E-2</c:v>
                </c:pt>
                <c:pt idx="29">
                  <c:v>6.2298340000000001E-2</c:v>
                </c:pt>
                <c:pt idx="30">
                  <c:v>5.3859519999999987E-2</c:v>
                </c:pt>
                <c:pt idx="31">
                  <c:v>4.2938690000000002E-2</c:v>
                </c:pt>
              </c:numCache>
            </c:numRef>
          </c:val>
          <c:extLst>
            <c:ext xmlns:c16="http://schemas.microsoft.com/office/drawing/2014/chart" uri="{C3380CC4-5D6E-409C-BE32-E72D297353CC}">
              <c16:uniqueId val="{00000003-A6D7-4E05-97F6-9B71D02578CD}"/>
            </c:ext>
          </c:extLst>
        </c:ser>
        <c:ser>
          <c:idx val="4"/>
          <c:order val="4"/>
          <c:tx>
            <c:strRef>
              <c:f>Sheet1!$F$1</c:f>
              <c:strCache>
                <c:ptCount val="1"/>
                <c:pt idx="0">
                  <c:v>Never heard of it</c:v>
                </c:pt>
              </c:strCache>
            </c:strRef>
          </c:tx>
          <c:spPr>
            <a:solidFill>
              <a:schemeClr val="accent5"/>
            </a:solidFill>
            <a:ln>
              <a:noFill/>
            </a:ln>
            <a:effectLst/>
          </c:spPr>
          <c:invertIfNegative val="0"/>
          <c:cat>
            <c:strRef>
              <c:f>Sheet1!$A$2:$A$33</c:f>
              <c:strCache>
                <c:ptCount val="32"/>
                <c:pt idx="0">
                  <c:v>Nootropics</c:v>
                </c:pt>
                <c:pt idx="1">
                  <c:v>Citicoline</c:v>
                </c:pt>
                <c:pt idx="2">
                  <c:v>Choline</c:v>
                </c:pt>
                <c:pt idx="3">
                  <c:v>Alpha-GPC</c:v>
                </c:pt>
                <c:pt idx="4">
                  <c:v>MSM</c:v>
                </c:pt>
                <c:pt idx="5">
                  <c:v>Synbiotics</c:v>
                </c:pt>
                <c:pt idx="6">
                  <c:v>Astaxanthin</c:v>
                </c:pt>
                <c:pt idx="7">
                  <c:v>CoQ10</c:v>
                </c:pt>
                <c:pt idx="8">
                  <c:v>CBD</c:v>
                </c:pt>
                <c:pt idx="9">
                  <c:v>Glutathione</c:v>
                </c:pt>
                <c:pt idx="10">
                  <c:v>Postbiotics</c:v>
                </c:pt>
                <c:pt idx="11">
                  <c:v>Lutein</c:v>
                </c:pt>
                <c:pt idx="12">
                  <c:v>Ashwagandha</c:v>
                </c:pt>
                <c:pt idx="13">
                  <c:v>Mushrooms</c:v>
                </c:pt>
                <c:pt idx="14">
                  <c:v>Glucosamine</c:v>
                </c:pt>
                <c:pt idx="15">
                  <c:v>Creatine</c:v>
                </c:pt>
                <c:pt idx="16">
                  <c:v>Vitamin K2</c:v>
                </c:pt>
                <c:pt idx="17">
                  <c:v>Biotin</c:v>
                </c:pt>
                <c:pt idx="18">
                  <c:v>Curcumin/ Turmeric</c:v>
                </c:pt>
                <c:pt idx="19">
                  <c:v>Melatonin</c:v>
                </c:pt>
                <c:pt idx="20">
                  <c:v>Prebiotics</c:v>
                </c:pt>
                <c:pt idx="21">
                  <c:v>Antioxidants</c:v>
                </c:pt>
                <c:pt idx="22">
                  <c:v>Collagen</c:v>
                </c:pt>
                <c:pt idx="23">
                  <c:v>Protein Powder</c:v>
                </c:pt>
                <c:pt idx="24">
                  <c:v>Magnesium</c:v>
                </c:pt>
                <c:pt idx="25">
                  <c:v>Probiotics</c:v>
                </c:pt>
                <c:pt idx="26">
                  <c:v>Omega-3s</c:v>
                </c:pt>
                <c:pt idx="27">
                  <c:v>Iron</c:v>
                </c:pt>
                <c:pt idx="28">
                  <c:v>Calcium</c:v>
                </c:pt>
                <c:pt idx="29">
                  <c:v>Vitamin D</c:v>
                </c:pt>
                <c:pt idx="30">
                  <c:v>Multivitamin</c:v>
                </c:pt>
                <c:pt idx="31">
                  <c:v>Vitamin C</c:v>
                </c:pt>
              </c:strCache>
            </c:strRef>
          </c:cat>
          <c:val>
            <c:numRef>
              <c:f>Sheet1!$F$2:$F$33</c:f>
              <c:numCache>
                <c:formatCode>0%</c:formatCode>
                <c:ptCount val="32"/>
                <c:pt idx="0">
                  <c:v>0.47307023999999998</c:v>
                </c:pt>
                <c:pt idx="1">
                  <c:v>0.49143708000000003</c:v>
                </c:pt>
                <c:pt idx="2">
                  <c:v>0.4075453</c:v>
                </c:pt>
                <c:pt idx="3">
                  <c:v>0.44924299000000001</c:v>
                </c:pt>
                <c:pt idx="4">
                  <c:v>0.42417473</c:v>
                </c:pt>
                <c:pt idx="5">
                  <c:v>0.39041946000000011</c:v>
                </c:pt>
                <c:pt idx="6">
                  <c:v>0.45991560999999997</c:v>
                </c:pt>
                <c:pt idx="7">
                  <c:v>0.37949863</c:v>
                </c:pt>
                <c:pt idx="8">
                  <c:v>0.25093074999999998</c:v>
                </c:pt>
                <c:pt idx="9">
                  <c:v>0.37453461999999998</c:v>
                </c:pt>
                <c:pt idx="10">
                  <c:v>0.27997021999999999</c:v>
                </c:pt>
                <c:pt idx="11">
                  <c:v>0.34077934999999998</c:v>
                </c:pt>
                <c:pt idx="12">
                  <c:v>0.37453461999999998</c:v>
                </c:pt>
                <c:pt idx="13">
                  <c:v>0.22884090000000001</c:v>
                </c:pt>
                <c:pt idx="14">
                  <c:v>0.19856044</c:v>
                </c:pt>
                <c:pt idx="15">
                  <c:v>0.14221891</c:v>
                </c:pt>
                <c:pt idx="16">
                  <c:v>0.21146687</c:v>
                </c:pt>
                <c:pt idx="17">
                  <c:v>0.18490941</c:v>
                </c:pt>
                <c:pt idx="18">
                  <c:v>9.5557210000000004E-2</c:v>
                </c:pt>
                <c:pt idx="19">
                  <c:v>7.9175969999999998E-2</c:v>
                </c:pt>
                <c:pt idx="20">
                  <c:v>0.10027302</c:v>
                </c:pt>
                <c:pt idx="21">
                  <c:v>5.1377509999999987E-2</c:v>
                </c:pt>
                <c:pt idx="22">
                  <c:v>5.4604119999999999E-2</c:v>
                </c:pt>
                <c:pt idx="23">
                  <c:v>4.6909899999999997E-2</c:v>
                </c:pt>
                <c:pt idx="24">
                  <c:v>2.1841650000000001E-2</c:v>
                </c:pt>
                <c:pt idx="25">
                  <c:v>4.2194089999999997E-2</c:v>
                </c:pt>
                <c:pt idx="26">
                  <c:v>1.6133040000000001E-2</c:v>
                </c:pt>
                <c:pt idx="27">
                  <c:v>1.464383E-2</c:v>
                </c:pt>
                <c:pt idx="28">
                  <c:v>1.4147430000000001E-2</c:v>
                </c:pt>
                <c:pt idx="29">
                  <c:v>7.9424200000000004E-3</c:v>
                </c:pt>
                <c:pt idx="30">
                  <c:v>1.315463E-2</c:v>
                </c:pt>
                <c:pt idx="31">
                  <c:v>7.4460200000000002E-3</c:v>
                </c:pt>
              </c:numCache>
            </c:numRef>
          </c:val>
          <c:extLst>
            <c:ext xmlns:c16="http://schemas.microsoft.com/office/drawing/2014/chart" uri="{C3380CC4-5D6E-409C-BE32-E72D297353CC}">
              <c16:uniqueId val="{00000004-A6D7-4E05-97F6-9B71D02578CD}"/>
            </c:ext>
          </c:extLst>
        </c:ser>
        <c:dLbls>
          <c:showLegendKey val="0"/>
          <c:showVal val="0"/>
          <c:showCatName val="0"/>
          <c:showSerName val="0"/>
          <c:showPercent val="0"/>
          <c:showBubbleSize val="0"/>
        </c:dLbls>
        <c:gapWidth val="150"/>
        <c:overlap val="100"/>
        <c:axId val="758272648"/>
        <c:axId val="758275888"/>
      </c:barChart>
      <c:catAx>
        <c:axId val="7582726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8275888"/>
        <c:crosses val="autoZero"/>
        <c:auto val="1"/>
        <c:lblAlgn val="ctr"/>
        <c:lblOffset val="100"/>
        <c:noMultiLvlLbl val="0"/>
      </c:catAx>
      <c:valAx>
        <c:axId val="7582758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58272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36039788504701"/>
          <c:y val="7.5674660533522412E-2"/>
          <c:w val="0.32527920422990603"/>
          <c:h val="0.7920782587230345"/>
        </c:manualLayout>
      </c:layout>
      <c:radarChart>
        <c:radarStyle val="marker"/>
        <c:varyColors val="0"/>
        <c:ser>
          <c:idx val="0"/>
          <c:order val="0"/>
          <c:tx>
            <c:strRef>
              <c:f>Sheet1!$B$1</c:f>
              <c:strCache>
                <c:ptCount val="1"/>
                <c:pt idx="0">
                  <c:v>Those With Concern</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Sheet1!$A$2:$A$11</c:f>
              <c:strCache>
                <c:ptCount val="10"/>
                <c:pt idx="0">
                  <c:v>Fatigue/Tiredness</c:v>
                </c:pt>
                <c:pt idx="1">
                  <c:v>Anxiety or stress</c:v>
                </c:pt>
                <c:pt idx="2">
                  <c:v>General health</c:v>
                </c:pt>
                <c:pt idx="3">
                  <c:v>Digestive complaints</c:v>
                </c:pt>
                <c:pt idx="4">
                  <c:v>Skin health</c:v>
                </c:pt>
                <c:pt idx="5">
                  <c:v>Hair loss</c:v>
                </c:pt>
                <c:pt idx="6">
                  <c:v>Joint or other pain</c:v>
                </c:pt>
                <c:pt idx="7">
                  <c:v>Nutrition concerns</c:v>
                </c:pt>
                <c:pt idx="8">
                  <c:v>Insomnia/Sleep problems</c:v>
                </c:pt>
                <c:pt idx="9">
                  <c:v>Immunity concerns</c:v>
                </c:pt>
              </c:strCache>
            </c:strRef>
          </c:cat>
          <c:val>
            <c:numRef>
              <c:f>Sheet1!$B$2:$B$11</c:f>
              <c:numCache>
                <c:formatCode>0%</c:formatCode>
                <c:ptCount val="10"/>
                <c:pt idx="0">
                  <c:v>0.33584157999999997</c:v>
                </c:pt>
                <c:pt idx="1">
                  <c:v>0.31801980000000002</c:v>
                </c:pt>
                <c:pt idx="2">
                  <c:v>0.24079207999999999</c:v>
                </c:pt>
                <c:pt idx="3">
                  <c:v>0.24871287</c:v>
                </c:pt>
                <c:pt idx="4">
                  <c:v>0.24554455</c:v>
                </c:pt>
                <c:pt idx="5">
                  <c:v>0.22653465</c:v>
                </c:pt>
                <c:pt idx="6">
                  <c:v>0.21108911</c:v>
                </c:pt>
                <c:pt idx="7">
                  <c:v>0.2</c:v>
                </c:pt>
                <c:pt idx="8">
                  <c:v>0.21227723000000001</c:v>
                </c:pt>
                <c:pt idx="9">
                  <c:v>0.18217822</c:v>
                </c:pt>
              </c:numCache>
            </c:numRef>
          </c:val>
          <c:extLst>
            <c:ext xmlns:c16="http://schemas.microsoft.com/office/drawing/2014/chart" uri="{C3380CC4-5D6E-409C-BE32-E72D297353CC}">
              <c16:uniqueId val="{00000000-514F-4C05-90E9-654569E5278A}"/>
            </c:ext>
          </c:extLst>
        </c:ser>
        <c:ser>
          <c:idx val="1"/>
          <c:order val="1"/>
          <c:tx>
            <c:strRef>
              <c:f>Sheet1!$C$1</c:f>
              <c:strCache>
                <c:ptCount val="1"/>
                <c:pt idx="0">
                  <c:v>Those Who Have Consumed Before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Sheet1!$A$2:$A$11</c:f>
              <c:strCache>
                <c:ptCount val="10"/>
                <c:pt idx="0">
                  <c:v>Fatigue/Tiredness</c:v>
                </c:pt>
                <c:pt idx="1">
                  <c:v>Anxiety or stress</c:v>
                </c:pt>
                <c:pt idx="2">
                  <c:v>General health</c:v>
                </c:pt>
                <c:pt idx="3">
                  <c:v>Digestive complaints</c:v>
                </c:pt>
                <c:pt idx="4">
                  <c:v>Skin health</c:v>
                </c:pt>
                <c:pt idx="5">
                  <c:v>Hair loss</c:v>
                </c:pt>
                <c:pt idx="6">
                  <c:v>Joint or other pain</c:v>
                </c:pt>
                <c:pt idx="7">
                  <c:v>Nutrition concerns</c:v>
                </c:pt>
                <c:pt idx="8">
                  <c:v>Insomnia/Sleep problems</c:v>
                </c:pt>
                <c:pt idx="9">
                  <c:v>Immunity concerns</c:v>
                </c:pt>
              </c:strCache>
            </c:strRef>
          </c:cat>
          <c:val>
            <c:numRef>
              <c:f>Sheet1!$C$2:$C$11</c:f>
              <c:numCache>
                <c:formatCode>0%</c:formatCode>
                <c:ptCount val="10"/>
                <c:pt idx="0">
                  <c:v>0.24934725999999999</c:v>
                </c:pt>
                <c:pt idx="1">
                  <c:v>0.18842471999999999</c:v>
                </c:pt>
                <c:pt idx="2">
                  <c:v>0.19712794</c:v>
                </c:pt>
                <c:pt idx="3">
                  <c:v>0.18842471999999999</c:v>
                </c:pt>
                <c:pt idx="4">
                  <c:v>0.17449956</c:v>
                </c:pt>
                <c:pt idx="5">
                  <c:v>0.14316797000000001</c:v>
                </c:pt>
                <c:pt idx="6">
                  <c:v>0.14926022999999999</c:v>
                </c:pt>
                <c:pt idx="7">
                  <c:v>0.15317668000000001</c:v>
                </c:pt>
                <c:pt idx="8">
                  <c:v>0.13228894999999999</c:v>
                </c:pt>
                <c:pt idx="9">
                  <c:v>0.14751958000000001</c:v>
                </c:pt>
              </c:numCache>
            </c:numRef>
          </c:val>
          <c:extLst>
            <c:ext xmlns:c16="http://schemas.microsoft.com/office/drawing/2014/chart" uri="{C3380CC4-5D6E-409C-BE32-E72D297353CC}">
              <c16:uniqueId val="{00000001-514F-4C05-90E9-654569E5278A}"/>
            </c:ext>
          </c:extLst>
        </c:ser>
        <c:ser>
          <c:idx val="2"/>
          <c:order val="2"/>
          <c:tx>
            <c:strRef>
              <c:f>Sheet1!$D$1</c:f>
              <c:strCache>
                <c:ptCount val="1"/>
                <c:pt idx="0">
                  <c:v>Those Who Would Consider Consuming</c:v>
                </c:pt>
              </c:strCache>
            </c:strRef>
          </c:tx>
          <c:spPr>
            <a:ln w="28575" cap="rnd">
              <a:solidFill>
                <a:schemeClr val="accent3"/>
              </a:solidFill>
              <a:prstDash val="dash"/>
              <a:round/>
            </a:ln>
            <a:effectLst/>
          </c:spPr>
          <c:marker>
            <c:symbol val="circle"/>
            <c:size val="5"/>
            <c:spPr>
              <a:solidFill>
                <a:schemeClr val="accent3"/>
              </a:solidFill>
              <a:ln w="9525">
                <a:solidFill>
                  <a:schemeClr val="accent3"/>
                </a:solidFill>
              </a:ln>
              <a:effectLst/>
            </c:spPr>
          </c:marker>
          <c:cat>
            <c:strRef>
              <c:f>Sheet1!$A$2:$A$11</c:f>
              <c:strCache>
                <c:ptCount val="10"/>
                <c:pt idx="0">
                  <c:v>Fatigue/Tiredness</c:v>
                </c:pt>
                <c:pt idx="1">
                  <c:v>Anxiety or stress</c:v>
                </c:pt>
                <c:pt idx="2">
                  <c:v>General health</c:v>
                </c:pt>
                <c:pt idx="3">
                  <c:v>Digestive complaints</c:v>
                </c:pt>
                <c:pt idx="4">
                  <c:v>Skin health</c:v>
                </c:pt>
                <c:pt idx="5">
                  <c:v>Hair loss</c:v>
                </c:pt>
                <c:pt idx="6">
                  <c:v>Joint or other pain</c:v>
                </c:pt>
                <c:pt idx="7">
                  <c:v>Nutrition concerns</c:v>
                </c:pt>
                <c:pt idx="8">
                  <c:v>Insomnia/Sleep problems</c:v>
                </c:pt>
                <c:pt idx="9">
                  <c:v>Immunity concerns</c:v>
                </c:pt>
              </c:strCache>
            </c:strRef>
          </c:cat>
          <c:val>
            <c:numRef>
              <c:f>Sheet1!$D$2:$D$11</c:f>
              <c:numCache>
                <c:formatCode>0%</c:formatCode>
                <c:ptCount val="10"/>
                <c:pt idx="0">
                  <c:v>0.28677111</c:v>
                </c:pt>
                <c:pt idx="1">
                  <c:v>0.24847694000000001</c:v>
                </c:pt>
                <c:pt idx="2">
                  <c:v>0.20496084000000001</c:v>
                </c:pt>
                <c:pt idx="3">
                  <c:v>0.20409051</c:v>
                </c:pt>
                <c:pt idx="4">
                  <c:v>0.18755440000000001</c:v>
                </c:pt>
                <c:pt idx="5">
                  <c:v>0.17362923999999999</c:v>
                </c:pt>
                <c:pt idx="6">
                  <c:v>0.17841601000000001</c:v>
                </c:pt>
                <c:pt idx="7">
                  <c:v>0.16927763000000001</c:v>
                </c:pt>
                <c:pt idx="8">
                  <c:v>0.16753699</c:v>
                </c:pt>
                <c:pt idx="9">
                  <c:v>0.15926893</c:v>
                </c:pt>
              </c:numCache>
            </c:numRef>
          </c:val>
          <c:extLst>
            <c:ext xmlns:c16="http://schemas.microsoft.com/office/drawing/2014/chart" uri="{C3380CC4-5D6E-409C-BE32-E72D297353CC}">
              <c16:uniqueId val="{00000002-514F-4C05-90E9-654569E5278A}"/>
            </c:ext>
          </c:extLst>
        </c:ser>
        <c:dLbls>
          <c:showLegendKey val="0"/>
          <c:showVal val="0"/>
          <c:showCatName val="0"/>
          <c:showSerName val="0"/>
          <c:showPercent val="0"/>
          <c:showBubbleSize val="0"/>
        </c:dLbls>
        <c:axId val="1096851647"/>
        <c:axId val="1096853087"/>
      </c:radarChart>
      <c:catAx>
        <c:axId val="109685164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6853087"/>
        <c:crosses val="autoZero"/>
        <c:auto val="1"/>
        <c:lblAlgn val="ctr"/>
        <c:lblOffset val="100"/>
        <c:noMultiLvlLbl val="0"/>
      </c:catAx>
      <c:valAx>
        <c:axId val="109685308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68516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bg1"/>
      </a:solidFill>
      <a:prstDash val="soli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US</c:v>
                </c:pt>
              </c:strCache>
            </c:strRef>
          </c:tx>
          <c:spPr>
            <a:solidFill>
              <a:schemeClr val="accent1"/>
            </a:solidFill>
            <a:ln>
              <a:noFill/>
            </a:ln>
            <a:effectLst/>
          </c:spPr>
          <c:invertIfNegative val="0"/>
          <c:cat>
            <c:strRef>
              <c:f>Sheet1!$A$2:$A$22</c:f>
              <c:strCache>
                <c:ptCount val="21"/>
                <c:pt idx="0">
                  <c:v>Gut health/digestion</c:v>
                </c:pt>
                <c:pt idx="1">
                  <c:v>Overall nutritional support</c:v>
                </c:pt>
                <c:pt idx="2">
                  <c:v>Immunity health</c:v>
                </c:pt>
                <c:pt idx="3">
                  <c:v>Antioxidant properties</c:v>
                </c:pt>
                <c:pt idx="4">
                  <c:v>Weight management</c:v>
                </c:pt>
                <c:pt idx="5">
                  <c:v>Regularity</c:v>
                </c:pt>
                <c:pt idx="6">
                  <c:v>Metabolic health</c:v>
                </c:pt>
                <c:pt idx="7">
                  <c:v>Stress/mood</c:v>
                </c:pt>
                <c:pt idx="8">
                  <c:v>Brain health/mental acuity</c:v>
                </c:pt>
                <c:pt idx="9">
                  <c:v>Source of fiber</c:v>
                </c:pt>
                <c:pt idx="10">
                  <c:v>Inflammation/autoimmune</c:v>
                </c:pt>
                <c:pt idx="11">
                  <c:v>Microbiome health</c:v>
                </c:pt>
                <c:pt idx="12">
                  <c:v>Heart/cardiovascular health</c:v>
                </c:pt>
                <c:pt idx="13">
                  <c:v>Bone health</c:v>
                </c:pt>
                <c:pt idx="14">
                  <c:v>Blood sugar management</c:v>
                </c:pt>
                <c:pt idx="15">
                  <c:v>To complement the probiotic I take</c:v>
                </c:pt>
                <c:pt idx="16">
                  <c:v>Athletic performance</c:v>
                </c:pt>
                <c:pt idx="17">
                  <c:v>To help with GLP-1 drug symptoms</c:v>
                </c:pt>
                <c:pt idx="18">
                  <c:v>Because it's in another supplement I take</c:v>
                </c:pt>
                <c:pt idx="19">
                  <c:v>It's in my synbiotic formula</c:v>
                </c:pt>
                <c:pt idx="20">
                  <c:v>Other</c:v>
                </c:pt>
              </c:strCache>
            </c:strRef>
          </c:cat>
          <c:val>
            <c:numRef>
              <c:f>Sheet1!$B$2:$B$22</c:f>
              <c:numCache>
                <c:formatCode>0%</c:formatCode>
                <c:ptCount val="21"/>
                <c:pt idx="0">
                  <c:v>0.31868131999999999</c:v>
                </c:pt>
                <c:pt idx="1">
                  <c:v>0.24646782</c:v>
                </c:pt>
                <c:pt idx="2">
                  <c:v>0.23861852</c:v>
                </c:pt>
                <c:pt idx="3">
                  <c:v>0.20251177000000001</c:v>
                </c:pt>
                <c:pt idx="4">
                  <c:v>0.18995290000000001</c:v>
                </c:pt>
                <c:pt idx="5">
                  <c:v>0.18681318999999999</c:v>
                </c:pt>
                <c:pt idx="6">
                  <c:v>0.18367347000000001</c:v>
                </c:pt>
                <c:pt idx="7">
                  <c:v>0.15855573000000001</c:v>
                </c:pt>
                <c:pt idx="8">
                  <c:v>0.15855573000000001</c:v>
                </c:pt>
                <c:pt idx="9">
                  <c:v>0.15384614999999999</c:v>
                </c:pt>
                <c:pt idx="10">
                  <c:v>0.13657770999999999</c:v>
                </c:pt>
                <c:pt idx="11">
                  <c:v>0.13500785000000001</c:v>
                </c:pt>
                <c:pt idx="12">
                  <c:v>0.13029826999999999</c:v>
                </c:pt>
                <c:pt idx="13">
                  <c:v>0.12872840999999999</c:v>
                </c:pt>
                <c:pt idx="14">
                  <c:v>0.12715856</c:v>
                </c:pt>
                <c:pt idx="15">
                  <c:v>0.12244898</c:v>
                </c:pt>
                <c:pt idx="16">
                  <c:v>0.12244898</c:v>
                </c:pt>
                <c:pt idx="17">
                  <c:v>0.11145997000000001</c:v>
                </c:pt>
                <c:pt idx="18">
                  <c:v>8.7912089999999998E-2</c:v>
                </c:pt>
                <c:pt idx="19">
                  <c:v>6.7503919999999995E-2</c:v>
                </c:pt>
                <c:pt idx="20">
                  <c:v>3.1397199999999999E-3</c:v>
                </c:pt>
              </c:numCache>
            </c:numRef>
          </c:val>
          <c:extLst>
            <c:ext xmlns:c16="http://schemas.microsoft.com/office/drawing/2014/chart" uri="{C3380CC4-5D6E-409C-BE32-E72D297353CC}">
              <c16:uniqueId val="{00000000-24FF-4AA4-87EC-7AC974287237}"/>
            </c:ext>
          </c:extLst>
        </c:ser>
        <c:ser>
          <c:idx val="1"/>
          <c:order val="1"/>
          <c:tx>
            <c:strRef>
              <c:f>Sheet1!$C$1</c:f>
              <c:strCache>
                <c:ptCount val="1"/>
                <c:pt idx="0">
                  <c:v>UK</c:v>
                </c:pt>
              </c:strCache>
            </c:strRef>
          </c:tx>
          <c:spPr>
            <a:solidFill>
              <a:schemeClr val="accent2"/>
            </a:solidFill>
            <a:ln>
              <a:noFill/>
            </a:ln>
            <a:effectLst/>
          </c:spPr>
          <c:invertIfNegative val="0"/>
          <c:cat>
            <c:strRef>
              <c:f>Sheet1!$A$2:$A$22</c:f>
              <c:strCache>
                <c:ptCount val="21"/>
                <c:pt idx="0">
                  <c:v>Gut health/digestion</c:v>
                </c:pt>
                <c:pt idx="1">
                  <c:v>Overall nutritional support</c:v>
                </c:pt>
                <c:pt idx="2">
                  <c:v>Immunity health</c:v>
                </c:pt>
                <c:pt idx="3">
                  <c:v>Antioxidant properties</c:v>
                </c:pt>
                <c:pt idx="4">
                  <c:v>Weight management</c:v>
                </c:pt>
                <c:pt idx="5">
                  <c:v>Regularity</c:v>
                </c:pt>
                <c:pt idx="6">
                  <c:v>Metabolic health</c:v>
                </c:pt>
                <c:pt idx="7">
                  <c:v>Stress/mood</c:v>
                </c:pt>
                <c:pt idx="8">
                  <c:v>Brain health/mental acuity</c:v>
                </c:pt>
                <c:pt idx="9">
                  <c:v>Source of fiber</c:v>
                </c:pt>
                <c:pt idx="10">
                  <c:v>Inflammation/autoimmune</c:v>
                </c:pt>
                <c:pt idx="11">
                  <c:v>Microbiome health</c:v>
                </c:pt>
                <c:pt idx="12">
                  <c:v>Heart/cardiovascular health</c:v>
                </c:pt>
                <c:pt idx="13">
                  <c:v>Bone health</c:v>
                </c:pt>
                <c:pt idx="14">
                  <c:v>Blood sugar management</c:v>
                </c:pt>
                <c:pt idx="15">
                  <c:v>To complement the probiotic I take</c:v>
                </c:pt>
                <c:pt idx="16">
                  <c:v>Athletic performance</c:v>
                </c:pt>
                <c:pt idx="17">
                  <c:v>To help with GLP-1 drug symptoms</c:v>
                </c:pt>
                <c:pt idx="18">
                  <c:v>Because it's in another supplement I take</c:v>
                </c:pt>
                <c:pt idx="19">
                  <c:v>It's in my synbiotic formula</c:v>
                </c:pt>
                <c:pt idx="20">
                  <c:v>Other</c:v>
                </c:pt>
              </c:strCache>
            </c:strRef>
          </c:cat>
          <c:val>
            <c:numRef>
              <c:f>Sheet1!$C$2:$C$22</c:f>
              <c:numCache>
                <c:formatCode>0%</c:formatCode>
                <c:ptCount val="21"/>
                <c:pt idx="0">
                  <c:v>0.35849057000000001</c:v>
                </c:pt>
                <c:pt idx="1">
                  <c:v>0.24905659999999999</c:v>
                </c:pt>
                <c:pt idx="2">
                  <c:v>0.33207546999999998</c:v>
                </c:pt>
                <c:pt idx="3">
                  <c:v>0.18113208</c:v>
                </c:pt>
                <c:pt idx="4">
                  <c:v>0.14716981000000001</c:v>
                </c:pt>
                <c:pt idx="5">
                  <c:v>0.14339623000000001</c:v>
                </c:pt>
                <c:pt idx="6">
                  <c:v>0.18867924999999999</c:v>
                </c:pt>
                <c:pt idx="7">
                  <c:v>0.15094340000000001</c:v>
                </c:pt>
                <c:pt idx="8">
                  <c:v>0.18867924999999999</c:v>
                </c:pt>
                <c:pt idx="9">
                  <c:v>0.16981131999999999</c:v>
                </c:pt>
                <c:pt idx="10">
                  <c:v>0.16226415</c:v>
                </c:pt>
                <c:pt idx="11">
                  <c:v>0.15094340000000001</c:v>
                </c:pt>
                <c:pt idx="12">
                  <c:v>0.12830189</c:v>
                </c:pt>
                <c:pt idx="13">
                  <c:v>0.14716981000000001</c:v>
                </c:pt>
                <c:pt idx="14">
                  <c:v>0.12830189</c:v>
                </c:pt>
                <c:pt idx="15">
                  <c:v>0.17735849000000001</c:v>
                </c:pt>
                <c:pt idx="16">
                  <c:v>0.13584905999999999</c:v>
                </c:pt>
                <c:pt idx="17">
                  <c:v>7.9245280000000001E-2</c:v>
                </c:pt>
                <c:pt idx="18">
                  <c:v>9.8113209999999992E-2</c:v>
                </c:pt>
                <c:pt idx="19">
                  <c:v>0.13584905999999999</c:v>
                </c:pt>
                <c:pt idx="20">
                  <c:v>3.7735799999999999E-3</c:v>
                </c:pt>
              </c:numCache>
            </c:numRef>
          </c:val>
          <c:extLst>
            <c:ext xmlns:c16="http://schemas.microsoft.com/office/drawing/2014/chart" uri="{C3380CC4-5D6E-409C-BE32-E72D297353CC}">
              <c16:uniqueId val="{00000001-24FF-4AA4-87EC-7AC974287237}"/>
            </c:ext>
          </c:extLst>
        </c:ser>
        <c:ser>
          <c:idx val="2"/>
          <c:order val="2"/>
          <c:tx>
            <c:strRef>
              <c:f>Sheet1!$D$1</c:f>
              <c:strCache>
                <c:ptCount val="1"/>
                <c:pt idx="0">
                  <c:v>DE</c:v>
                </c:pt>
              </c:strCache>
            </c:strRef>
          </c:tx>
          <c:spPr>
            <a:solidFill>
              <a:schemeClr val="accent3"/>
            </a:solidFill>
            <a:ln>
              <a:noFill/>
            </a:ln>
            <a:effectLst/>
          </c:spPr>
          <c:invertIfNegative val="0"/>
          <c:cat>
            <c:strRef>
              <c:f>Sheet1!$A$2:$A$22</c:f>
              <c:strCache>
                <c:ptCount val="21"/>
                <c:pt idx="0">
                  <c:v>Gut health/digestion</c:v>
                </c:pt>
                <c:pt idx="1">
                  <c:v>Overall nutritional support</c:v>
                </c:pt>
                <c:pt idx="2">
                  <c:v>Immunity health</c:v>
                </c:pt>
                <c:pt idx="3">
                  <c:v>Antioxidant properties</c:v>
                </c:pt>
                <c:pt idx="4">
                  <c:v>Weight management</c:v>
                </c:pt>
                <c:pt idx="5">
                  <c:v>Regularity</c:v>
                </c:pt>
                <c:pt idx="6">
                  <c:v>Metabolic health</c:v>
                </c:pt>
                <c:pt idx="7">
                  <c:v>Stress/mood</c:v>
                </c:pt>
                <c:pt idx="8">
                  <c:v>Brain health/mental acuity</c:v>
                </c:pt>
                <c:pt idx="9">
                  <c:v>Source of fiber</c:v>
                </c:pt>
                <c:pt idx="10">
                  <c:v>Inflammation/autoimmune</c:v>
                </c:pt>
                <c:pt idx="11">
                  <c:v>Microbiome health</c:v>
                </c:pt>
                <c:pt idx="12">
                  <c:v>Heart/cardiovascular health</c:v>
                </c:pt>
                <c:pt idx="13">
                  <c:v>Bone health</c:v>
                </c:pt>
                <c:pt idx="14">
                  <c:v>Blood sugar management</c:v>
                </c:pt>
                <c:pt idx="15">
                  <c:v>To complement the probiotic I take</c:v>
                </c:pt>
                <c:pt idx="16">
                  <c:v>Athletic performance</c:v>
                </c:pt>
                <c:pt idx="17">
                  <c:v>To help with GLP-1 drug symptoms</c:v>
                </c:pt>
                <c:pt idx="18">
                  <c:v>Because it's in another supplement I take</c:v>
                </c:pt>
                <c:pt idx="19">
                  <c:v>It's in my synbiotic formula</c:v>
                </c:pt>
                <c:pt idx="20">
                  <c:v>Other</c:v>
                </c:pt>
              </c:strCache>
            </c:strRef>
          </c:cat>
          <c:val>
            <c:numRef>
              <c:f>Sheet1!$D$2:$D$22</c:f>
              <c:numCache>
                <c:formatCode>0%</c:formatCode>
                <c:ptCount val="21"/>
                <c:pt idx="0">
                  <c:v>0.33201581000000002</c:v>
                </c:pt>
                <c:pt idx="1">
                  <c:v>0.24505929000000001</c:v>
                </c:pt>
                <c:pt idx="2">
                  <c:v>0.26877469999999998</c:v>
                </c:pt>
                <c:pt idx="3">
                  <c:v>0.15810277</c:v>
                </c:pt>
                <c:pt idx="4">
                  <c:v>0.15415019999999999</c:v>
                </c:pt>
                <c:pt idx="5">
                  <c:v>0.17786561000000001</c:v>
                </c:pt>
                <c:pt idx="6">
                  <c:v>0.27667984000000001</c:v>
                </c:pt>
                <c:pt idx="7">
                  <c:v>0.14624506000000001</c:v>
                </c:pt>
                <c:pt idx="8">
                  <c:v>0.12648221000000001</c:v>
                </c:pt>
                <c:pt idx="9">
                  <c:v>0.19367588999999999</c:v>
                </c:pt>
                <c:pt idx="10">
                  <c:v>0.16600791000000001</c:v>
                </c:pt>
                <c:pt idx="11">
                  <c:v>0.20948617</c:v>
                </c:pt>
                <c:pt idx="12">
                  <c:v>0.11462451</c:v>
                </c:pt>
                <c:pt idx="13">
                  <c:v>0.16996047</c:v>
                </c:pt>
                <c:pt idx="14">
                  <c:v>0.13043478</c:v>
                </c:pt>
                <c:pt idx="15">
                  <c:v>0.10276680000000001</c:v>
                </c:pt>
                <c:pt idx="16">
                  <c:v>0.20553360000000001</c:v>
                </c:pt>
                <c:pt idx="17">
                  <c:v>9.4861660000000014E-2</c:v>
                </c:pt>
                <c:pt idx="18">
                  <c:v>8.3003949999999993E-2</c:v>
                </c:pt>
                <c:pt idx="19">
                  <c:v>0.11857708</c:v>
                </c:pt>
                <c:pt idx="20">
                  <c:v>0</c:v>
                </c:pt>
              </c:numCache>
            </c:numRef>
          </c:val>
          <c:extLst>
            <c:ext xmlns:c16="http://schemas.microsoft.com/office/drawing/2014/chart" uri="{C3380CC4-5D6E-409C-BE32-E72D297353CC}">
              <c16:uniqueId val="{00000002-24FF-4AA4-87EC-7AC974287237}"/>
            </c:ext>
          </c:extLst>
        </c:ser>
        <c:ser>
          <c:idx val="3"/>
          <c:order val="3"/>
          <c:tx>
            <c:strRef>
              <c:f>Sheet1!$E$1</c:f>
              <c:strCache>
                <c:ptCount val="1"/>
                <c:pt idx="0">
                  <c:v>IT</c:v>
                </c:pt>
              </c:strCache>
            </c:strRef>
          </c:tx>
          <c:spPr>
            <a:solidFill>
              <a:schemeClr val="accent4"/>
            </a:solidFill>
            <a:ln>
              <a:noFill/>
            </a:ln>
            <a:effectLst/>
          </c:spPr>
          <c:invertIfNegative val="0"/>
          <c:cat>
            <c:strRef>
              <c:f>Sheet1!$A$2:$A$22</c:f>
              <c:strCache>
                <c:ptCount val="21"/>
                <c:pt idx="0">
                  <c:v>Gut health/digestion</c:v>
                </c:pt>
                <c:pt idx="1">
                  <c:v>Overall nutritional support</c:v>
                </c:pt>
                <c:pt idx="2">
                  <c:v>Immunity health</c:v>
                </c:pt>
                <c:pt idx="3">
                  <c:v>Antioxidant properties</c:v>
                </c:pt>
                <c:pt idx="4">
                  <c:v>Weight management</c:v>
                </c:pt>
                <c:pt idx="5">
                  <c:v>Regularity</c:v>
                </c:pt>
                <c:pt idx="6">
                  <c:v>Metabolic health</c:v>
                </c:pt>
                <c:pt idx="7">
                  <c:v>Stress/mood</c:v>
                </c:pt>
                <c:pt idx="8">
                  <c:v>Brain health/mental acuity</c:v>
                </c:pt>
                <c:pt idx="9">
                  <c:v>Source of fiber</c:v>
                </c:pt>
                <c:pt idx="10">
                  <c:v>Inflammation/autoimmune</c:v>
                </c:pt>
                <c:pt idx="11">
                  <c:v>Microbiome health</c:v>
                </c:pt>
                <c:pt idx="12">
                  <c:v>Heart/cardiovascular health</c:v>
                </c:pt>
                <c:pt idx="13">
                  <c:v>Bone health</c:v>
                </c:pt>
                <c:pt idx="14">
                  <c:v>Blood sugar management</c:v>
                </c:pt>
                <c:pt idx="15">
                  <c:v>To complement the probiotic I take</c:v>
                </c:pt>
                <c:pt idx="16">
                  <c:v>Athletic performance</c:v>
                </c:pt>
                <c:pt idx="17">
                  <c:v>To help with GLP-1 drug symptoms</c:v>
                </c:pt>
                <c:pt idx="18">
                  <c:v>Because it's in another supplement I take</c:v>
                </c:pt>
                <c:pt idx="19">
                  <c:v>It's in my synbiotic formula</c:v>
                </c:pt>
                <c:pt idx="20">
                  <c:v>Other</c:v>
                </c:pt>
              </c:strCache>
            </c:strRef>
          </c:cat>
          <c:val>
            <c:numRef>
              <c:f>Sheet1!$E$2:$E$22</c:f>
              <c:numCache>
                <c:formatCode>0%</c:formatCode>
                <c:ptCount val="21"/>
                <c:pt idx="0">
                  <c:v>0.30847458</c:v>
                </c:pt>
                <c:pt idx="1">
                  <c:v>0.14915254</c:v>
                </c:pt>
                <c:pt idx="2">
                  <c:v>0.22711864000000001</c:v>
                </c:pt>
                <c:pt idx="3">
                  <c:v>0.14237288000000001</c:v>
                </c:pt>
                <c:pt idx="4">
                  <c:v>0.10169491999999999</c:v>
                </c:pt>
                <c:pt idx="5">
                  <c:v>0.16271186000000001</c:v>
                </c:pt>
                <c:pt idx="6">
                  <c:v>0.15254237000000001</c:v>
                </c:pt>
                <c:pt idx="7">
                  <c:v>0.14576270999999999</c:v>
                </c:pt>
                <c:pt idx="8">
                  <c:v>7.1186440000000004E-2</c:v>
                </c:pt>
                <c:pt idx="9">
                  <c:v>0.10169491999999999</c:v>
                </c:pt>
                <c:pt idx="10">
                  <c:v>8.4745760000000003E-2</c:v>
                </c:pt>
                <c:pt idx="11">
                  <c:v>0.21355932</c:v>
                </c:pt>
                <c:pt idx="12">
                  <c:v>8.4745760000000003E-2</c:v>
                </c:pt>
                <c:pt idx="13">
                  <c:v>0.10508475</c:v>
                </c:pt>
                <c:pt idx="14">
                  <c:v>9.4915249999999993E-2</c:v>
                </c:pt>
                <c:pt idx="15">
                  <c:v>8.813559E-2</c:v>
                </c:pt>
                <c:pt idx="16">
                  <c:v>9.152542000000001E-2</c:v>
                </c:pt>
                <c:pt idx="17">
                  <c:v>5.7627119999999997E-2</c:v>
                </c:pt>
                <c:pt idx="18">
                  <c:v>7.7966099999999997E-2</c:v>
                </c:pt>
                <c:pt idx="19">
                  <c:v>7.7966099999999997E-2</c:v>
                </c:pt>
                <c:pt idx="20">
                  <c:v>3.3898299999999999E-3</c:v>
                </c:pt>
              </c:numCache>
            </c:numRef>
          </c:val>
          <c:extLst>
            <c:ext xmlns:c16="http://schemas.microsoft.com/office/drawing/2014/chart" uri="{C3380CC4-5D6E-409C-BE32-E72D297353CC}">
              <c16:uniqueId val="{00000003-24FF-4AA4-87EC-7AC974287237}"/>
            </c:ext>
          </c:extLst>
        </c:ser>
        <c:ser>
          <c:idx val="4"/>
          <c:order val="4"/>
          <c:tx>
            <c:strRef>
              <c:f>Sheet1!$F$1</c:f>
              <c:strCache>
                <c:ptCount val="1"/>
                <c:pt idx="0">
                  <c:v>KR</c:v>
                </c:pt>
              </c:strCache>
            </c:strRef>
          </c:tx>
          <c:spPr>
            <a:solidFill>
              <a:schemeClr val="accent5"/>
            </a:solidFill>
            <a:ln>
              <a:noFill/>
            </a:ln>
            <a:effectLst/>
          </c:spPr>
          <c:invertIfNegative val="0"/>
          <c:cat>
            <c:strRef>
              <c:f>Sheet1!$A$2:$A$22</c:f>
              <c:strCache>
                <c:ptCount val="21"/>
                <c:pt idx="0">
                  <c:v>Gut health/digestion</c:v>
                </c:pt>
                <c:pt idx="1">
                  <c:v>Overall nutritional support</c:v>
                </c:pt>
                <c:pt idx="2">
                  <c:v>Immunity health</c:v>
                </c:pt>
                <c:pt idx="3">
                  <c:v>Antioxidant properties</c:v>
                </c:pt>
                <c:pt idx="4">
                  <c:v>Weight management</c:v>
                </c:pt>
                <c:pt idx="5">
                  <c:v>Regularity</c:v>
                </c:pt>
                <c:pt idx="6">
                  <c:v>Metabolic health</c:v>
                </c:pt>
                <c:pt idx="7">
                  <c:v>Stress/mood</c:v>
                </c:pt>
                <c:pt idx="8">
                  <c:v>Brain health/mental acuity</c:v>
                </c:pt>
                <c:pt idx="9">
                  <c:v>Source of fiber</c:v>
                </c:pt>
                <c:pt idx="10">
                  <c:v>Inflammation/autoimmune</c:v>
                </c:pt>
                <c:pt idx="11">
                  <c:v>Microbiome health</c:v>
                </c:pt>
                <c:pt idx="12">
                  <c:v>Heart/cardiovascular health</c:v>
                </c:pt>
                <c:pt idx="13">
                  <c:v>Bone health</c:v>
                </c:pt>
                <c:pt idx="14">
                  <c:v>Blood sugar management</c:v>
                </c:pt>
                <c:pt idx="15">
                  <c:v>To complement the probiotic I take</c:v>
                </c:pt>
                <c:pt idx="16">
                  <c:v>Athletic performance</c:v>
                </c:pt>
                <c:pt idx="17">
                  <c:v>To help with GLP-1 drug symptoms</c:v>
                </c:pt>
                <c:pt idx="18">
                  <c:v>Because it's in another supplement I take</c:v>
                </c:pt>
                <c:pt idx="19">
                  <c:v>It's in my synbiotic formula</c:v>
                </c:pt>
                <c:pt idx="20">
                  <c:v>Other</c:v>
                </c:pt>
              </c:strCache>
            </c:strRef>
          </c:cat>
          <c:val>
            <c:numRef>
              <c:f>Sheet1!$F$2:$F$22</c:f>
              <c:numCache>
                <c:formatCode>0%</c:formatCode>
                <c:ptCount val="21"/>
                <c:pt idx="0">
                  <c:v>0.56686047000000006</c:v>
                </c:pt>
                <c:pt idx="1">
                  <c:v>0.16279070000000001</c:v>
                </c:pt>
                <c:pt idx="2">
                  <c:v>0.33139534999999998</c:v>
                </c:pt>
                <c:pt idx="3">
                  <c:v>0.16860464999999999</c:v>
                </c:pt>
                <c:pt idx="4">
                  <c:v>0.13953488</c:v>
                </c:pt>
                <c:pt idx="5">
                  <c:v>7.8488370000000002E-2</c:v>
                </c:pt>
                <c:pt idx="6">
                  <c:v>0.19186047000000001</c:v>
                </c:pt>
                <c:pt idx="7">
                  <c:v>0.11627907</c:v>
                </c:pt>
                <c:pt idx="8">
                  <c:v>0.12209302</c:v>
                </c:pt>
                <c:pt idx="9">
                  <c:v>0.11337208999999999</c:v>
                </c:pt>
                <c:pt idx="10">
                  <c:v>0.15697674</c:v>
                </c:pt>
                <c:pt idx="11">
                  <c:v>6.976744E-2</c:v>
                </c:pt>
                <c:pt idx="12">
                  <c:v>0.11046512</c:v>
                </c:pt>
                <c:pt idx="13">
                  <c:v>7.8488370000000002E-2</c:v>
                </c:pt>
                <c:pt idx="14">
                  <c:v>0.11627907</c:v>
                </c:pt>
                <c:pt idx="15">
                  <c:v>0.12790698</c:v>
                </c:pt>
                <c:pt idx="16">
                  <c:v>0.11337208999999999</c:v>
                </c:pt>
                <c:pt idx="17">
                  <c:v>5.523256E-2</c:v>
                </c:pt>
                <c:pt idx="18">
                  <c:v>0.11627907</c:v>
                </c:pt>
                <c:pt idx="19">
                  <c:v>6.976744E-2</c:v>
                </c:pt>
                <c:pt idx="20">
                  <c:v>0</c:v>
                </c:pt>
              </c:numCache>
            </c:numRef>
          </c:val>
          <c:extLst>
            <c:ext xmlns:c16="http://schemas.microsoft.com/office/drawing/2014/chart" uri="{C3380CC4-5D6E-409C-BE32-E72D297353CC}">
              <c16:uniqueId val="{00000004-24FF-4AA4-87EC-7AC974287237}"/>
            </c:ext>
          </c:extLst>
        </c:ser>
        <c:ser>
          <c:idx val="5"/>
          <c:order val="5"/>
          <c:tx>
            <c:strRef>
              <c:f>Sheet1!$G$1</c:f>
              <c:strCache>
                <c:ptCount val="1"/>
                <c:pt idx="0">
                  <c:v>AU</c:v>
                </c:pt>
              </c:strCache>
            </c:strRef>
          </c:tx>
          <c:spPr>
            <a:solidFill>
              <a:schemeClr val="accent6"/>
            </a:solidFill>
            <a:ln>
              <a:noFill/>
            </a:ln>
            <a:effectLst/>
          </c:spPr>
          <c:invertIfNegative val="0"/>
          <c:cat>
            <c:strRef>
              <c:f>Sheet1!$A$2:$A$22</c:f>
              <c:strCache>
                <c:ptCount val="21"/>
                <c:pt idx="0">
                  <c:v>Gut health/digestion</c:v>
                </c:pt>
                <c:pt idx="1">
                  <c:v>Overall nutritional support</c:v>
                </c:pt>
                <c:pt idx="2">
                  <c:v>Immunity health</c:v>
                </c:pt>
                <c:pt idx="3">
                  <c:v>Antioxidant properties</c:v>
                </c:pt>
                <c:pt idx="4">
                  <c:v>Weight management</c:v>
                </c:pt>
                <c:pt idx="5">
                  <c:v>Regularity</c:v>
                </c:pt>
                <c:pt idx="6">
                  <c:v>Metabolic health</c:v>
                </c:pt>
                <c:pt idx="7">
                  <c:v>Stress/mood</c:v>
                </c:pt>
                <c:pt idx="8">
                  <c:v>Brain health/mental acuity</c:v>
                </c:pt>
                <c:pt idx="9">
                  <c:v>Source of fiber</c:v>
                </c:pt>
                <c:pt idx="10">
                  <c:v>Inflammation/autoimmune</c:v>
                </c:pt>
                <c:pt idx="11">
                  <c:v>Microbiome health</c:v>
                </c:pt>
                <c:pt idx="12">
                  <c:v>Heart/cardiovascular health</c:v>
                </c:pt>
                <c:pt idx="13">
                  <c:v>Bone health</c:v>
                </c:pt>
                <c:pt idx="14">
                  <c:v>Blood sugar management</c:v>
                </c:pt>
                <c:pt idx="15">
                  <c:v>To complement the probiotic I take</c:v>
                </c:pt>
                <c:pt idx="16">
                  <c:v>Athletic performance</c:v>
                </c:pt>
                <c:pt idx="17">
                  <c:v>To help with GLP-1 drug symptoms</c:v>
                </c:pt>
                <c:pt idx="18">
                  <c:v>Because it's in another supplement I take</c:v>
                </c:pt>
                <c:pt idx="19">
                  <c:v>It's in my synbiotic formula</c:v>
                </c:pt>
                <c:pt idx="20">
                  <c:v>Other</c:v>
                </c:pt>
              </c:strCache>
            </c:strRef>
          </c:cat>
          <c:val>
            <c:numRef>
              <c:f>Sheet1!$G$2:$G$22</c:f>
              <c:numCache>
                <c:formatCode>0%</c:formatCode>
                <c:ptCount val="21"/>
                <c:pt idx="0">
                  <c:v>0.30153846000000001</c:v>
                </c:pt>
                <c:pt idx="1">
                  <c:v>0.18769231</c:v>
                </c:pt>
                <c:pt idx="2">
                  <c:v>0.24615385000000001</c:v>
                </c:pt>
                <c:pt idx="3">
                  <c:v>0.14769230999999999</c:v>
                </c:pt>
                <c:pt idx="4">
                  <c:v>9.2307689999999998E-2</c:v>
                </c:pt>
                <c:pt idx="5">
                  <c:v>0.12615385000000001</c:v>
                </c:pt>
                <c:pt idx="6">
                  <c:v>0.16</c:v>
                </c:pt>
                <c:pt idx="7">
                  <c:v>0.13846153999999999</c:v>
                </c:pt>
                <c:pt idx="8">
                  <c:v>0.15692307999999999</c:v>
                </c:pt>
                <c:pt idx="9">
                  <c:v>0.13230769000000001</c:v>
                </c:pt>
                <c:pt idx="10">
                  <c:v>0.11692308</c:v>
                </c:pt>
                <c:pt idx="11">
                  <c:v>0.17230769000000001</c:v>
                </c:pt>
                <c:pt idx="12">
                  <c:v>6.7692310000000006E-2</c:v>
                </c:pt>
                <c:pt idx="13">
                  <c:v>0.13846153999999999</c:v>
                </c:pt>
                <c:pt idx="14">
                  <c:v>9.2307689999999998E-2</c:v>
                </c:pt>
                <c:pt idx="15">
                  <c:v>0.18153846000000001</c:v>
                </c:pt>
                <c:pt idx="16">
                  <c:v>0.12</c:v>
                </c:pt>
                <c:pt idx="17">
                  <c:v>8.6153850000000004E-2</c:v>
                </c:pt>
                <c:pt idx="18">
                  <c:v>9.846154E-2</c:v>
                </c:pt>
                <c:pt idx="19">
                  <c:v>9.2307689999999998E-2</c:v>
                </c:pt>
                <c:pt idx="20">
                  <c:v>9.230770000000001E-3</c:v>
                </c:pt>
              </c:numCache>
            </c:numRef>
          </c:val>
          <c:extLst>
            <c:ext xmlns:c16="http://schemas.microsoft.com/office/drawing/2014/chart" uri="{C3380CC4-5D6E-409C-BE32-E72D297353CC}">
              <c16:uniqueId val="{00000005-24FF-4AA4-87EC-7AC974287237}"/>
            </c:ext>
          </c:extLst>
        </c:ser>
        <c:ser>
          <c:idx val="6"/>
          <c:order val="6"/>
          <c:tx>
            <c:strRef>
              <c:f>Sheet1!$H$1</c:f>
              <c:strCache>
                <c:ptCount val="1"/>
                <c:pt idx="0">
                  <c:v>IN</c:v>
                </c:pt>
              </c:strCache>
            </c:strRef>
          </c:tx>
          <c:spPr>
            <a:solidFill>
              <a:schemeClr val="accent1">
                <a:lumMod val="60000"/>
              </a:schemeClr>
            </a:solidFill>
            <a:ln>
              <a:noFill/>
            </a:ln>
            <a:effectLst/>
          </c:spPr>
          <c:invertIfNegative val="0"/>
          <c:cat>
            <c:strRef>
              <c:f>Sheet1!$A$2:$A$22</c:f>
              <c:strCache>
                <c:ptCount val="21"/>
                <c:pt idx="0">
                  <c:v>Gut health/digestion</c:v>
                </c:pt>
                <c:pt idx="1">
                  <c:v>Overall nutritional support</c:v>
                </c:pt>
                <c:pt idx="2">
                  <c:v>Immunity health</c:v>
                </c:pt>
                <c:pt idx="3">
                  <c:v>Antioxidant properties</c:v>
                </c:pt>
                <c:pt idx="4">
                  <c:v>Weight management</c:v>
                </c:pt>
                <c:pt idx="5">
                  <c:v>Regularity</c:v>
                </c:pt>
                <c:pt idx="6">
                  <c:v>Metabolic health</c:v>
                </c:pt>
                <c:pt idx="7">
                  <c:v>Stress/mood</c:v>
                </c:pt>
                <c:pt idx="8">
                  <c:v>Brain health/mental acuity</c:v>
                </c:pt>
                <c:pt idx="9">
                  <c:v>Source of fiber</c:v>
                </c:pt>
                <c:pt idx="10">
                  <c:v>Inflammation/autoimmune</c:v>
                </c:pt>
                <c:pt idx="11">
                  <c:v>Microbiome health</c:v>
                </c:pt>
                <c:pt idx="12">
                  <c:v>Heart/cardiovascular health</c:v>
                </c:pt>
                <c:pt idx="13">
                  <c:v>Bone health</c:v>
                </c:pt>
                <c:pt idx="14">
                  <c:v>Blood sugar management</c:v>
                </c:pt>
                <c:pt idx="15">
                  <c:v>To complement the probiotic I take</c:v>
                </c:pt>
                <c:pt idx="16">
                  <c:v>Athletic performance</c:v>
                </c:pt>
                <c:pt idx="17">
                  <c:v>To help with GLP-1 drug symptoms</c:v>
                </c:pt>
                <c:pt idx="18">
                  <c:v>Because it's in another supplement I take</c:v>
                </c:pt>
                <c:pt idx="19">
                  <c:v>It's in my synbiotic formula</c:v>
                </c:pt>
                <c:pt idx="20">
                  <c:v>Other</c:v>
                </c:pt>
              </c:strCache>
            </c:strRef>
          </c:cat>
          <c:val>
            <c:numRef>
              <c:f>Sheet1!$H$2:$H$22</c:f>
              <c:numCache>
                <c:formatCode>0%</c:formatCode>
                <c:ptCount val="21"/>
                <c:pt idx="0">
                  <c:v>0.38669951000000002</c:v>
                </c:pt>
                <c:pt idx="1">
                  <c:v>0.30788177</c:v>
                </c:pt>
                <c:pt idx="2">
                  <c:v>0.41379310000000002</c:v>
                </c:pt>
                <c:pt idx="3">
                  <c:v>0.26354680000000003</c:v>
                </c:pt>
                <c:pt idx="4">
                  <c:v>0.30295567000000001</c:v>
                </c:pt>
                <c:pt idx="5">
                  <c:v>0.21182266</c:v>
                </c:pt>
                <c:pt idx="6">
                  <c:v>0.33497536999999999</c:v>
                </c:pt>
                <c:pt idx="7">
                  <c:v>0.2364532</c:v>
                </c:pt>
                <c:pt idx="8">
                  <c:v>0.24630542</c:v>
                </c:pt>
                <c:pt idx="9">
                  <c:v>0.27832511999999998</c:v>
                </c:pt>
                <c:pt idx="10">
                  <c:v>0.20689655000000001</c:v>
                </c:pt>
                <c:pt idx="11">
                  <c:v>0.26354680000000003</c:v>
                </c:pt>
                <c:pt idx="12">
                  <c:v>0.15517241000000001</c:v>
                </c:pt>
                <c:pt idx="13">
                  <c:v>0.27832511999999998</c:v>
                </c:pt>
                <c:pt idx="14">
                  <c:v>0.20443349999999999</c:v>
                </c:pt>
                <c:pt idx="15">
                  <c:v>0.22660099</c:v>
                </c:pt>
                <c:pt idx="16">
                  <c:v>0.17733989999999999</c:v>
                </c:pt>
                <c:pt idx="17">
                  <c:v>0.15270935999999999</c:v>
                </c:pt>
                <c:pt idx="18">
                  <c:v>0.17241379000000001</c:v>
                </c:pt>
                <c:pt idx="19">
                  <c:v>0.15517241000000001</c:v>
                </c:pt>
                <c:pt idx="20">
                  <c:v>2.46305E-3</c:v>
                </c:pt>
              </c:numCache>
            </c:numRef>
          </c:val>
          <c:extLst>
            <c:ext xmlns:c16="http://schemas.microsoft.com/office/drawing/2014/chart" uri="{C3380CC4-5D6E-409C-BE32-E72D297353CC}">
              <c16:uniqueId val="{00000006-24FF-4AA4-87EC-7AC974287237}"/>
            </c:ext>
          </c:extLst>
        </c:ser>
        <c:dLbls>
          <c:showLegendKey val="0"/>
          <c:showVal val="0"/>
          <c:showCatName val="0"/>
          <c:showSerName val="0"/>
          <c:showPercent val="0"/>
          <c:showBubbleSize val="0"/>
        </c:dLbls>
        <c:gapWidth val="219"/>
        <c:overlap val="-27"/>
        <c:axId val="2134112992"/>
        <c:axId val="2134113712"/>
      </c:barChart>
      <c:lineChart>
        <c:grouping val="standard"/>
        <c:varyColors val="0"/>
        <c:ser>
          <c:idx val="7"/>
          <c:order val="7"/>
          <c:tx>
            <c:strRef>
              <c:f>Sheet1!$I$1</c:f>
              <c:strCache>
                <c:ptCount val="1"/>
                <c:pt idx="0">
                  <c:v>All Respondents</c:v>
                </c:pt>
              </c:strCache>
            </c:strRef>
          </c:tx>
          <c:spPr>
            <a:ln w="28575" cap="rnd">
              <a:solidFill>
                <a:schemeClr val="accent2">
                  <a:lumMod val="60000"/>
                </a:schemeClr>
              </a:solidFill>
              <a:prstDash val="sysDash"/>
              <a:round/>
            </a:ln>
            <a:effectLst/>
          </c:spPr>
          <c:marker>
            <c:symbol val="none"/>
          </c:marker>
          <c:cat>
            <c:strRef>
              <c:f>Sheet1!$A$2:$A$22</c:f>
              <c:strCache>
                <c:ptCount val="21"/>
                <c:pt idx="0">
                  <c:v>Gut health/digestion</c:v>
                </c:pt>
                <c:pt idx="1">
                  <c:v>Overall nutritional support</c:v>
                </c:pt>
                <c:pt idx="2">
                  <c:v>Immunity health</c:v>
                </c:pt>
                <c:pt idx="3">
                  <c:v>Antioxidant properties</c:v>
                </c:pt>
                <c:pt idx="4">
                  <c:v>Weight management</c:v>
                </c:pt>
                <c:pt idx="5">
                  <c:v>Regularity</c:v>
                </c:pt>
                <c:pt idx="6">
                  <c:v>Metabolic health</c:v>
                </c:pt>
                <c:pt idx="7">
                  <c:v>Stress/mood</c:v>
                </c:pt>
                <c:pt idx="8">
                  <c:v>Brain health/mental acuity</c:v>
                </c:pt>
                <c:pt idx="9">
                  <c:v>Source of fiber</c:v>
                </c:pt>
                <c:pt idx="10">
                  <c:v>Inflammation/autoimmune</c:v>
                </c:pt>
                <c:pt idx="11">
                  <c:v>Microbiome health</c:v>
                </c:pt>
                <c:pt idx="12">
                  <c:v>Heart/cardiovascular health</c:v>
                </c:pt>
                <c:pt idx="13">
                  <c:v>Bone health</c:v>
                </c:pt>
                <c:pt idx="14">
                  <c:v>Blood sugar management</c:v>
                </c:pt>
                <c:pt idx="15">
                  <c:v>To complement the probiotic I take</c:v>
                </c:pt>
                <c:pt idx="16">
                  <c:v>Athletic performance</c:v>
                </c:pt>
                <c:pt idx="17">
                  <c:v>To help with GLP-1 drug symptoms</c:v>
                </c:pt>
                <c:pt idx="18">
                  <c:v>Because it's in another supplement I take</c:v>
                </c:pt>
                <c:pt idx="19">
                  <c:v>It's in my synbiotic formula</c:v>
                </c:pt>
                <c:pt idx="20">
                  <c:v>Other</c:v>
                </c:pt>
              </c:strCache>
            </c:strRef>
          </c:cat>
          <c:val>
            <c:numRef>
              <c:f>Sheet1!$I$2:$I$22</c:f>
              <c:numCache>
                <c:formatCode>0%</c:formatCode>
                <c:ptCount val="21"/>
                <c:pt idx="0">
                  <c:v>0.36554455000000002</c:v>
                </c:pt>
                <c:pt idx="1">
                  <c:v>0.22613860999999999</c:v>
                </c:pt>
                <c:pt idx="2">
                  <c:v>0.29188119000000001</c:v>
                </c:pt>
                <c:pt idx="3">
                  <c:v>0.18693069000000001</c:v>
                </c:pt>
                <c:pt idx="4">
                  <c:v>0.17029702999999999</c:v>
                </c:pt>
                <c:pt idx="5">
                  <c:v>0.16</c:v>
                </c:pt>
                <c:pt idx="6">
                  <c:v>0.21227723000000001</c:v>
                </c:pt>
                <c:pt idx="7">
                  <c:v>0.15920792</c:v>
                </c:pt>
                <c:pt idx="8">
                  <c:v>0.15722771999999999</c:v>
                </c:pt>
                <c:pt idx="9">
                  <c:v>0.16514851</c:v>
                </c:pt>
                <c:pt idx="10">
                  <c:v>0.14772277</c:v>
                </c:pt>
                <c:pt idx="11">
                  <c:v>0.16990099</c:v>
                </c:pt>
                <c:pt idx="12">
                  <c:v>0.11643564000000001</c:v>
                </c:pt>
                <c:pt idx="13">
                  <c:v>0.15049504999999999</c:v>
                </c:pt>
                <c:pt idx="14">
                  <c:v>0.13029703000000001</c:v>
                </c:pt>
                <c:pt idx="15">
                  <c:v>0.14732672999999999</c:v>
                </c:pt>
                <c:pt idx="16">
                  <c:v>0.13584157999999999</c:v>
                </c:pt>
                <c:pt idx="17">
                  <c:v>9.584158000000001E-2</c:v>
                </c:pt>
                <c:pt idx="18">
                  <c:v>0.10613860999999999</c:v>
                </c:pt>
                <c:pt idx="19">
                  <c:v>9.8613859999999998E-2</c:v>
                </c:pt>
                <c:pt idx="20">
                  <c:v>3.1683200000000001E-3</c:v>
                </c:pt>
              </c:numCache>
            </c:numRef>
          </c:val>
          <c:smooth val="0"/>
          <c:extLst>
            <c:ext xmlns:c16="http://schemas.microsoft.com/office/drawing/2014/chart" uri="{C3380CC4-5D6E-409C-BE32-E72D297353CC}">
              <c16:uniqueId val="{00000000-F09E-B14C-B2D2-6DA1BDEFC1E7}"/>
            </c:ext>
          </c:extLst>
        </c:ser>
        <c:dLbls>
          <c:showLegendKey val="0"/>
          <c:showVal val="0"/>
          <c:showCatName val="0"/>
          <c:showSerName val="0"/>
          <c:showPercent val="0"/>
          <c:showBubbleSize val="0"/>
        </c:dLbls>
        <c:marker val="1"/>
        <c:smooth val="0"/>
        <c:axId val="2134112992"/>
        <c:axId val="2134113712"/>
      </c:lineChart>
      <c:catAx>
        <c:axId val="2134112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134113712"/>
        <c:crosses val="autoZero"/>
        <c:auto val="1"/>
        <c:lblAlgn val="ctr"/>
        <c:lblOffset val="100"/>
        <c:noMultiLvlLbl val="0"/>
      </c:catAx>
      <c:valAx>
        <c:axId val="21341137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134112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903880363654572E-2"/>
          <c:y val="3.0463065065429788E-2"/>
          <c:w val="0.89645558695157113"/>
          <c:h val="0.45077995848609709"/>
        </c:manualLayout>
      </c:layout>
      <c:barChart>
        <c:barDir val="col"/>
        <c:grouping val="clustered"/>
        <c:varyColors val="0"/>
        <c:ser>
          <c:idx val="0"/>
          <c:order val="0"/>
          <c:tx>
            <c:strRef>
              <c:f>Sheet1!$B$1</c:f>
              <c:strCache>
                <c:ptCount val="1"/>
                <c:pt idx="0">
                  <c:v>US Female 18-25</c:v>
                </c:pt>
              </c:strCache>
            </c:strRef>
          </c:tx>
          <c:spPr>
            <a:solidFill>
              <a:schemeClr val="accent1"/>
            </a:solidFill>
            <a:ln>
              <a:noFill/>
            </a:ln>
            <a:effectLst/>
          </c:spPr>
          <c:invertIfNegative val="0"/>
          <c:cat>
            <c:strRef>
              <c:f>Sheet1!$A$2:$A$22</c:f>
              <c:strCache>
                <c:ptCount val="21"/>
                <c:pt idx="0">
                  <c:v>Prebiotic fiber</c:v>
                </c:pt>
                <c:pt idx="1">
                  <c:v>Gut-friendly</c:v>
                </c:pt>
                <c:pt idx="2">
                  <c:v>Plant-based</c:v>
                </c:pt>
                <c:pt idx="3">
                  <c:v>Labelled as a prebiotic</c:v>
                </c:pt>
                <c:pt idx="4">
                  <c:v>A probiotic/prebiotic combination</c:v>
                </c:pt>
                <c:pt idx="5">
                  <c:v>Has at least 10% of the recommended daily intake of dietary fiber </c:v>
                </c:pt>
                <c:pt idx="6">
                  <c:v>Look for a values-based seal or certification</c:v>
                </c:pt>
                <c:pt idx="7">
                  <c:v>Specific activity or action on gut microbiota</c:v>
                </c:pt>
                <c:pt idx="8">
                  <c:v>Soluble fiber</c:v>
                </c:pt>
                <c:pt idx="9">
                  <c:v>3rd party quality seal on the label</c:v>
                </c:pt>
                <c:pt idx="10">
                  <c:v>Insoluble fiber</c:v>
                </c:pt>
                <c:pt idx="11">
                  <c:v>Other specific prebiotics</c:v>
                </c:pt>
                <c:pt idx="12">
                  <c:v>Fructo-oligosaccharides </c:v>
                </c:pt>
                <c:pt idx="13">
                  <c:v>Labelled as a synbiotic</c:v>
                </c:pt>
                <c:pt idx="14">
                  <c:v>Resistant starch</c:v>
                </c:pt>
                <c:pt idx="15">
                  <c:v>Galacto-oligosaccharides </c:v>
                </c:pt>
                <c:pt idx="16">
                  <c:v>Other oligosaccharides</c:v>
                </c:pt>
                <c:pt idx="17">
                  <c:v>Xylooligosaccharides </c:v>
                </c:pt>
                <c:pt idx="18">
                  <c:v>Inulin</c:v>
                </c:pt>
                <c:pt idx="19">
                  <c:v>None of the above</c:v>
                </c:pt>
                <c:pt idx="20">
                  <c:v>Other</c:v>
                </c:pt>
              </c:strCache>
            </c:strRef>
          </c:cat>
          <c:val>
            <c:numRef>
              <c:f>Sheet1!$B$2:$B$22</c:f>
              <c:numCache>
                <c:formatCode>0%</c:formatCode>
                <c:ptCount val="21"/>
                <c:pt idx="0">
                  <c:v>0.36842105000000003</c:v>
                </c:pt>
                <c:pt idx="1">
                  <c:v>0.31578947000000002</c:v>
                </c:pt>
                <c:pt idx="2">
                  <c:v>0.31578947000000002</c:v>
                </c:pt>
                <c:pt idx="3">
                  <c:v>0.26315789000000001</c:v>
                </c:pt>
                <c:pt idx="4">
                  <c:v>0.23684210999999999</c:v>
                </c:pt>
                <c:pt idx="5">
                  <c:v>0.18421053000000001</c:v>
                </c:pt>
                <c:pt idx="6">
                  <c:v>0.15789474000000001</c:v>
                </c:pt>
                <c:pt idx="7">
                  <c:v>0.15789474000000001</c:v>
                </c:pt>
                <c:pt idx="8">
                  <c:v>0.13157895</c:v>
                </c:pt>
                <c:pt idx="9">
                  <c:v>0.13157895</c:v>
                </c:pt>
                <c:pt idx="10">
                  <c:v>0.10526315999999999</c:v>
                </c:pt>
                <c:pt idx="11">
                  <c:v>0.10526315999999999</c:v>
                </c:pt>
                <c:pt idx="12">
                  <c:v>0.10526315999999999</c:v>
                </c:pt>
                <c:pt idx="13">
                  <c:v>7.8947370000000003E-2</c:v>
                </c:pt>
                <c:pt idx="14">
                  <c:v>7.8947370000000003E-2</c:v>
                </c:pt>
                <c:pt idx="15">
                  <c:v>7.8947370000000003E-2</c:v>
                </c:pt>
                <c:pt idx="16">
                  <c:v>5.2631579999999997E-2</c:v>
                </c:pt>
                <c:pt idx="17">
                  <c:v>0</c:v>
                </c:pt>
                <c:pt idx="18">
                  <c:v>0</c:v>
                </c:pt>
                <c:pt idx="19">
                  <c:v>0</c:v>
                </c:pt>
                <c:pt idx="20">
                  <c:v>0</c:v>
                </c:pt>
              </c:numCache>
            </c:numRef>
          </c:val>
          <c:extLst>
            <c:ext xmlns:c16="http://schemas.microsoft.com/office/drawing/2014/chart" uri="{C3380CC4-5D6E-409C-BE32-E72D297353CC}">
              <c16:uniqueId val="{00000000-ADFD-428F-9709-D542B7971B78}"/>
            </c:ext>
          </c:extLst>
        </c:ser>
        <c:ser>
          <c:idx val="1"/>
          <c:order val="1"/>
          <c:tx>
            <c:strRef>
              <c:f>Sheet1!$C$1</c:f>
              <c:strCache>
                <c:ptCount val="1"/>
                <c:pt idx="0">
                  <c:v>US Male 18-25</c:v>
                </c:pt>
              </c:strCache>
            </c:strRef>
          </c:tx>
          <c:spPr>
            <a:solidFill>
              <a:schemeClr val="accent2"/>
            </a:solidFill>
            <a:ln>
              <a:noFill/>
            </a:ln>
            <a:effectLst/>
          </c:spPr>
          <c:invertIfNegative val="0"/>
          <c:cat>
            <c:strRef>
              <c:f>Sheet1!$A$2:$A$22</c:f>
              <c:strCache>
                <c:ptCount val="21"/>
                <c:pt idx="0">
                  <c:v>Prebiotic fiber</c:v>
                </c:pt>
                <c:pt idx="1">
                  <c:v>Gut-friendly</c:v>
                </c:pt>
                <c:pt idx="2">
                  <c:v>Plant-based</c:v>
                </c:pt>
                <c:pt idx="3">
                  <c:v>Labelled as a prebiotic</c:v>
                </c:pt>
                <c:pt idx="4">
                  <c:v>A probiotic/prebiotic combination</c:v>
                </c:pt>
                <c:pt idx="5">
                  <c:v>Has at least 10% of the recommended daily intake of dietary fiber </c:v>
                </c:pt>
                <c:pt idx="6">
                  <c:v>Look for a values-based seal or certification</c:v>
                </c:pt>
                <c:pt idx="7">
                  <c:v>Specific activity or action on gut microbiota</c:v>
                </c:pt>
                <c:pt idx="8">
                  <c:v>Soluble fiber</c:v>
                </c:pt>
                <c:pt idx="9">
                  <c:v>3rd party quality seal on the label</c:v>
                </c:pt>
                <c:pt idx="10">
                  <c:v>Insoluble fiber</c:v>
                </c:pt>
                <c:pt idx="11">
                  <c:v>Other specific prebiotics</c:v>
                </c:pt>
                <c:pt idx="12">
                  <c:v>Fructo-oligosaccharides </c:v>
                </c:pt>
                <c:pt idx="13">
                  <c:v>Labelled as a synbiotic</c:v>
                </c:pt>
                <c:pt idx="14">
                  <c:v>Resistant starch</c:v>
                </c:pt>
                <c:pt idx="15">
                  <c:v>Galacto-oligosaccharides </c:v>
                </c:pt>
                <c:pt idx="16">
                  <c:v>Other oligosaccharides</c:v>
                </c:pt>
                <c:pt idx="17">
                  <c:v>Xylooligosaccharides </c:v>
                </c:pt>
                <c:pt idx="18">
                  <c:v>Inulin</c:v>
                </c:pt>
                <c:pt idx="19">
                  <c:v>None of the above</c:v>
                </c:pt>
                <c:pt idx="20">
                  <c:v>Other</c:v>
                </c:pt>
              </c:strCache>
            </c:strRef>
          </c:cat>
          <c:val>
            <c:numRef>
              <c:f>Sheet1!$C$2:$C$22</c:f>
              <c:numCache>
                <c:formatCode>0%</c:formatCode>
                <c:ptCount val="21"/>
                <c:pt idx="0">
                  <c:v>0.30434782999999999</c:v>
                </c:pt>
                <c:pt idx="1">
                  <c:v>0.21739130000000001</c:v>
                </c:pt>
                <c:pt idx="2">
                  <c:v>0.15217391</c:v>
                </c:pt>
                <c:pt idx="3">
                  <c:v>0.21739130000000001</c:v>
                </c:pt>
                <c:pt idx="4">
                  <c:v>0.21739130000000001</c:v>
                </c:pt>
                <c:pt idx="5">
                  <c:v>0.10869565</c:v>
                </c:pt>
                <c:pt idx="6">
                  <c:v>0.17391303999999999</c:v>
                </c:pt>
                <c:pt idx="7">
                  <c:v>0.17391303999999999</c:v>
                </c:pt>
                <c:pt idx="8">
                  <c:v>0.17391303999999999</c:v>
                </c:pt>
                <c:pt idx="9">
                  <c:v>0.13043478</c:v>
                </c:pt>
                <c:pt idx="10">
                  <c:v>0.10869565</c:v>
                </c:pt>
                <c:pt idx="11">
                  <c:v>4.3478259999999998E-2</c:v>
                </c:pt>
                <c:pt idx="12">
                  <c:v>0.13043478</c:v>
                </c:pt>
                <c:pt idx="13">
                  <c:v>0.23913043</c:v>
                </c:pt>
                <c:pt idx="14">
                  <c:v>0.10869565</c:v>
                </c:pt>
                <c:pt idx="15">
                  <c:v>8.6956520000000009E-2</c:v>
                </c:pt>
                <c:pt idx="16">
                  <c:v>0.10869565</c:v>
                </c:pt>
                <c:pt idx="17">
                  <c:v>6.521739E-2</c:v>
                </c:pt>
                <c:pt idx="18">
                  <c:v>4.3478259999999998E-2</c:v>
                </c:pt>
                <c:pt idx="19">
                  <c:v>6.521739E-2</c:v>
                </c:pt>
                <c:pt idx="20">
                  <c:v>0</c:v>
                </c:pt>
              </c:numCache>
            </c:numRef>
          </c:val>
          <c:extLst>
            <c:ext xmlns:c16="http://schemas.microsoft.com/office/drawing/2014/chart" uri="{C3380CC4-5D6E-409C-BE32-E72D297353CC}">
              <c16:uniqueId val="{00000001-ADFD-428F-9709-D542B7971B78}"/>
            </c:ext>
          </c:extLst>
        </c:ser>
        <c:ser>
          <c:idx val="2"/>
          <c:order val="2"/>
          <c:tx>
            <c:strRef>
              <c:f>Sheet1!$D$1</c:f>
              <c:strCache>
                <c:ptCount val="1"/>
                <c:pt idx="0">
                  <c:v>US Female 26-34</c:v>
                </c:pt>
              </c:strCache>
            </c:strRef>
          </c:tx>
          <c:spPr>
            <a:solidFill>
              <a:schemeClr val="accent3"/>
            </a:solidFill>
            <a:ln>
              <a:noFill/>
            </a:ln>
            <a:effectLst/>
          </c:spPr>
          <c:invertIfNegative val="0"/>
          <c:cat>
            <c:strRef>
              <c:f>Sheet1!$A$2:$A$22</c:f>
              <c:strCache>
                <c:ptCount val="21"/>
                <c:pt idx="0">
                  <c:v>Prebiotic fiber</c:v>
                </c:pt>
                <c:pt idx="1">
                  <c:v>Gut-friendly</c:v>
                </c:pt>
                <c:pt idx="2">
                  <c:v>Plant-based</c:v>
                </c:pt>
                <c:pt idx="3">
                  <c:v>Labelled as a prebiotic</c:v>
                </c:pt>
                <c:pt idx="4">
                  <c:v>A probiotic/prebiotic combination</c:v>
                </c:pt>
                <c:pt idx="5">
                  <c:v>Has at least 10% of the recommended daily intake of dietary fiber </c:v>
                </c:pt>
                <c:pt idx="6">
                  <c:v>Look for a values-based seal or certification</c:v>
                </c:pt>
                <c:pt idx="7">
                  <c:v>Specific activity or action on gut microbiota</c:v>
                </c:pt>
                <c:pt idx="8">
                  <c:v>Soluble fiber</c:v>
                </c:pt>
                <c:pt idx="9">
                  <c:v>3rd party quality seal on the label</c:v>
                </c:pt>
                <c:pt idx="10">
                  <c:v>Insoluble fiber</c:v>
                </c:pt>
                <c:pt idx="11">
                  <c:v>Other specific prebiotics</c:v>
                </c:pt>
                <c:pt idx="12">
                  <c:v>Fructo-oligosaccharides </c:v>
                </c:pt>
                <c:pt idx="13">
                  <c:v>Labelled as a synbiotic</c:v>
                </c:pt>
                <c:pt idx="14">
                  <c:v>Resistant starch</c:v>
                </c:pt>
                <c:pt idx="15">
                  <c:v>Galacto-oligosaccharides </c:v>
                </c:pt>
                <c:pt idx="16">
                  <c:v>Other oligosaccharides</c:v>
                </c:pt>
                <c:pt idx="17">
                  <c:v>Xylooligosaccharides </c:v>
                </c:pt>
                <c:pt idx="18">
                  <c:v>Inulin</c:v>
                </c:pt>
                <c:pt idx="19">
                  <c:v>None of the above</c:v>
                </c:pt>
                <c:pt idx="20">
                  <c:v>Other</c:v>
                </c:pt>
              </c:strCache>
            </c:strRef>
          </c:cat>
          <c:val>
            <c:numRef>
              <c:f>Sheet1!$D$2:$D$22</c:f>
              <c:numCache>
                <c:formatCode>0%</c:formatCode>
                <c:ptCount val="21"/>
                <c:pt idx="0">
                  <c:v>0.23376622999999999</c:v>
                </c:pt>
                <c:pt idx="1">
                  <c:v>0.37662338000000001</c:v>
                </c:pt>
                <c:pt idx="2">
                  <c:v>0.14285713999999999</c:v>
                </c:pt>
                <c:pt idx="3">
                  <c:v>0.25974026</c:v>
                </c:pt>
                <c:pt idx="4">
                  <c:v>0.23376622999999999</c:v>
                </c:pt>
                <c:pt idx="5">
                  <c:v>0.20779221</c:v>
                </c:pt>
                <c:pt idx="6">
                  <c:v>0.24675325000000001</c:v>
                </c:pt>
                <c:pt idx="7">
                  <c:v>6.4935060000000003E-2</c:v>
                </c:pt>
                <c:pt idx="8">
                  <c:v>0.24675325000000001</c:v>
                </c:pt>
                <c:pt idx="9">
                  <c:v>0.11688311999999999</c:v>
                </c:pt>
                <c:pt idx="10">
                  <c:v>0.14285713999999999</c:v>
                </c:pt>
                <c:pt idx="11">
                  <c:v>6.4935060000000003E-2</c:v>
                </c:pt>
                <c:pt idx="12">
                  <c:v>2.5974029999999999E-2</c:v>
                </c:pt>
                <c:pt idx="13">
                  <c:v>0.11688311999999999</c:v>
                </c:pt>
                <c:pt idx="14">
                  <c:v>0.12987013</c:v>
                </c:pt>
                <c:pt idx="15">
                  <c:v>0.11688311999999999</c:v>
                </c:pt>
                <c:pt idx="16">
                  <c:v>6.4935060000000003E-2</c:v>
                </c:pt>
                <c:pt idx="17">
                  <c:v>5.1948050000000003E-2</c:v>
                </c:pt>
                <c:pt idx="18">
                  <c:v>6.4935060000000003E-2</c:v>
                </c:pt>
                <c:pt idx="19">
                  <c:v>3.8961040000000002E-2</c:v>
                </c:pt>
                <c:pt idx="20">
                  <c:v>0</c:v>
                </c:pt>
              </c:numCache>
            </c:numRef>
          </c:val>
          <c:extLst>
            <c:ext xmlns:c16="http://schemas.microsoft.com/office/drawing/2014/chart" uri="{C3380CC4-5D6E-409C-BE32-E72D297353CC}">
              <c16:uniqueId val="{00000002-ADFD-428F-9709-D542B7971B78}"/>
            </c:ext>
          </c:extLst>
        </c:ser>
        <c:ser>
          <c:idx val="3"/>
          <c:order val="3"/>
          <c:tx>
            <c:strRef>
              <c:f>Sheet1!$E$1</c:f>
              <c:strCache>
                <c:ptCount val="1"/>
                <c:pt idx="0">
                  <c:v>US Male 26-34</c:v>
                </c:pt>
              </c:strCache>
            </c:strRef>
          </c:tx>
          <c:spPr>
            <a:solidFill>
              <a:schemeClr val="accent4"/>
            </a:solidFill>
            <a:ln>
              <a:noFill/>
            </a:ln>
            <a:effectLst/>
          </c:spPr>
          <c:invertIfNegative val="0"/>
          <c:cat>
            <c:strRef>
              <c:f>Sheet1!$A$2:$A$22</c:f>
              <c:strCache>
                <c:ptCount val="21"/>
                <c:pt idx="0">
                  <c:v>Prebiotic fiber</c:v>
                </c:pt>
                <c:pt idx="1">
                  <c:v>Gut-friendly</c:v>
                </c:pt>
                <c:pt idx="2">
                  <c:v>Plant-based</c:v>
                </c:pt>
                <c:pt idx="3">
                  <c:v>Labelled as a prebiotic</c:v>
                </c:pt>
                <c:pt idx="4">
                  <c:v>A probiotic/prebiotic combination</c:v>
                </c:pt>
                <c:pt idx="5">
                  <c:v>Has at least 10% of the recommended daily intake of dietary fiber </c:v>
                </c:pt>
                <c:pt idx="6">
                  <c:v>Look for a values-based seal or certification</c:v>
                </c:pt>
                <c:pt idx="7">
                  <c:v>Specific activity or action on gut microbiota</c:v>
                </c:pt>
                <c:pt idx="8">
                  <c:v>Soluble fiber</c:v>
                </c:pt>
                <c:pt idx="9">
                  <c:v>3rd party quality seal on the label</c:v>
                </c:pt>
                <c:pt idx="10">
                  <c:v>Insoluble fiber</c:v>
                </c:pt>
                <c:pt idx="11">
                  <c:v>Other specific prebiotics</c:v>
                </c:pt>
                <c:pt idx="12">
                  <c:v>Fructo-oligosaccharides </c:v>
                </c:pt>
                <c:pt idx="13">
                  <c:v>Labelled as a synbiotic</c:v>
                </c:pt>
                <c:pt idx="14">
                  <c:v>Resistant starch</c:v>
                </c:pt>
                <c:pt idx="15">
                  <c:v>Galacto-oligosaccharides </c:v>
                </c:pt>
                <c:pt idx="16">
                  <c:v>Other oligosaccharides</c:v>
                </c:pt>
                <c:pt idx="17">
                  <c:v>Xylooligosaccharides </c:v>
                </c:pt>
                <c:pt idx="18">
                  <c:v>Inulin</c:v>
                </c:pt>
                <c:pt idx="19">
                  <c:v>None of the above</c:v>
                </c:pt>
                <c:pt idx="20">
                  <c:v>Other</c:v>
                </c:pt>
              </c:strCache>
            </c:strRef>
          </c:cat>
          <c:val>
            <c:numRef>
              <c:f>Sheet1!$E$2:$E$22</c:f>
              <c:numCache>
                <c:formatCode>0%</c:formatCode>
                <c:ptCount val="21"/>
                <c:pt idx="0">
                  <c:v>0.25</c:v>
                </c:pt>
                <c:pt idx="1">
                  <c:v>0.17857143</c:v>
                </c:pt>
                <c:pt idx="2">
                  <c:v>0.19047618999999999</c:v>
                </c:pt>
                <c:pt idx="3">
                  <c:v>0.27380951999999997</c:v>
                </c:pt>
                <c:pt idx="4">
                  <c:v>0.33333332999999998</c:v>
                </c:pt>
                <c:pt idx="5">
                  <c:v>0.20238095</c:v>
                </c:pt>
                <c:pt idx="6">
                  <c:v>0.26190476000000001</c:v>
                </c:pt>
                <c:pt idx="7">
                  <c:v>0.15476190000000001</c:v>
                </c:pt>
                <c:pt idx="8">
                  <c:v>0.21428570999999999</c:v>
                </c:pt>
                <c:pt idx="9">
                  <c:v>0.14285713999999999</c:v>
                </c:pt>
                <c:pt idx="10">
                  <c:v>0.11904762000000001</c:v>
                </c:pt>
                <c:pt idx="11">
                  <c:v>9.5238099999999992E-2</c:v>
                </c:pt>
                <c:pt idx="12">
                  <c:v>7.1428569999999997E-2</c:v>
                </c:pt>
                <c:pt idx="13">
                  <c:v>7.1428569999999997E-2</c:v>
                </c:pt>
                <c:pt idx="14">
                  <c:v>0.14285713999999999</c:v>
                </c:pt>
                <c:pt idx="15">
                  <c:v>8.3333329999999997E-2</c:v>
                </c:pt>
                <c:pt idx="16">
                  <c:v>2.3809520000000001E-2</c:v>
                </c:pt>
                <c:pt idx="17">
                  <c:v>5.9523810000000003E-2</c:v>
                </c:pt>
                <c:pt idx="18">
                  <c:v>9.5238099999999992E-2</c:v>
                </c:pt>
                <c:pt idx="19">
                  <c:v>4.7619050000000003E-2</c:v>
                </c:pt>
                <c:pt idx="20">
                  <c:v>0</c:v>
                </c:pt>
              </c:numCache>
            </c:numRef>
          </c:val>
          <c:extLst>
            <c:ext xmlns:c16="http://schemas.microsoft.com/office/drawing/2014/chart" uri="{C3380CC4-5D6E-409C-BE32-E72D297353CC}">
              <c16:uniqueId val="{00000003-ADFD-428F-9709-D542B7971B78}"/>
            </c:ext>
          </c:extLst>
        </c:ser>
        <c:ser>
          <c:idx val="4"/>
          <c:order val="4"/>
          <c:tx>
            <c:strRef>
              <c:f>Sheet1!$F$1</c:f>
              <c:strCache>
                <c:ptCount val="1"/>
                <c:pt idx="0">
                  <c:v>US Female 35-44</c:v>
                </c:pt>
              </c:strCache>
            </c:strRef>
          </c:tx>
          <c:spPr>
            <a:solidFill>
              <a:schemeClr val="accent5"/>
            </a:solidFill>
            <a:ln>
              <a:noFill/>
            </a:ln>
            <a:effectLst/>
          </c:spPr>
          <c:invertIfNegative val="0"/>
          <c:cat>
            <c:strRef>
              <c:f>Sheet1!$A$2:$A$22</c:f>
              <c:strCache>
                <c:ptCount val="21"/>
                <c:pt idx="0">
                  <c:v>Prebiotic fiber</c:v>
                </c:pt>
                <c:pt idx="1">
                  <c:v>Gut-friendly</c:v>
                </c:pt>
                <c:pt idx="2">
                  <c:v>Plant-based</c:v>
                </c:pt>
                <c:pt idx="3">
                  <c:v>Labelled as a prebiotic</c:v>
                </c:pt>
                <c:pt idx="4">
                  <c:v>A probiotic/prebiotic combination</c:v>
                </c:pt>
                <c:pt idx="5">
                  <c:v>Has at least 10% of the recommended daily intake of dietary fiber </c:v>
                </c:pt>
                <c:pt idx="6">
                  <c:v>Look for a values-based seal or certification</c:v>
                </c:pt>
                <c:pt idx="7">
                  <c:v>Specific activity or action on gut microbiota</c:v>
                </c:pt>
                <c:pt idx="8">
                  <c:v>Soluble fiber</c:v>
                </c:pt>
                <c:pt idx="9">
                  <c:v>3rd party quality seal on the label</c:v>
                </c:pt>
                <c:pt idx="10">
                  <c:v>Insoluble fiber</c:v>
                </c:pt>
                <c:pt idx="11">
                  <c:v>Other specific prebiotics</c:v>
                </c:pt>
                <c:pt idx="12">
                  <c:v>Fructo-oligosaccharides </c:v>
                </c:pt>
                <c:pt idx="13">
                  <c:v>Labelled as a synbiotic</c:v>
                </c:pt>
                <c:pt idx="14">
                  <c:v>Resistant starch</c:v>
                </c:pt>
                <c:pt idx="15">
                  <c:v>Galacto-oligosaccharides </c:v>
                </c:pt>
                <c:pt idx="16">
                  <c:v>Other oligosaccharides</c:v>
                </c:pt>
                <c:pt idx="17">
                  <c:v>Xylooligosaccharides </c:v>
                </c:pt>
                <c:pt idx="18">
                  <c:v>Inulin</c:v>
                </c:pt>
                <c:pt idx="19">
                  <c:v>None of the above</c:v>
                </c:pt>
                <c:pt idx="20">
                  <c:v>Other</c:v>
                </c:pt>
              </c:strCache>
            </c:strRef>
          </c:cat>
          <c:val>
            <c:numRef>
              <c:f>Sheet1!$F$2:$F$22</c:f>
              <c:numCache>
                <c:formatCode>0%</c:formatCode>
                <c:ptCount val="21"/>
                <c:pt idx="0">
                  <c:v>0.2</c:v>
                </c:pt>
                <c:pt idx="1">
                  <c:v>0.27142856999999998</c:v>
                </c:pt>
                <c:pt idx="2">
                  <c:v>0.24285714</c:v>
                </c:pt>
                <c:pt idx="3">
                  <c:v>0.17142857</c:v>
                </c:pt>
                <c:pt idx="4">
                  <c:v>0.3</c:v>
                </c:pt>
                <c:pt idx="5">
                  <c:v>0.12857142999999999</c:v>
                </c:pt>
                <c:pt idx="6">
                  <c:v>0.22857142999999999</c:v>
                </c:pt>
                <c:pt idx="7">
                  <c:v>0.17142857</c:v>
                </c:pt>
                <c:pt idx="8">
                  <c:v>0.24285714</c:v>
                </c:pt>
                <c:pt idx="9">
                  <c:v>0.14285713999999999</c:v>
                </c:pt>
                <c:pt idx="10">
                  <c:v>0.12857142999999999</c:v>
                </c:pt>
                <c:pt idx="11">
                  <c:v>0.1</c:v>
                </c:pt>
                <c:pt idx="12">
                  <c:v>5.7142859999999997E-2</c:v>
                </c:pt>
                <c:pt idx="13">
                  <c:v>5.7142859999999997E-2</c:v>
                </c:pt>
                <c:pt idx="14">
                  <c:v>0.1</c:v>
                </c:pt>
                <c:pt idx="15">
                  <c:v>0.1</c:v>
                </c:pt>
                <c:pt idx="16">
                  <c:v>4.2857139999999988E-2</c:v>
                </c:pt>
                <c:pt idx="17">
                  <c:v>7.1428569999999997E-2</c:v>
                </c:pt>
                <c:pt idx="18">
                  <c:v>4.2857139999999988E-2</c:v>
                </c:pt>
                <c:pt idx="19">
                  <c:v>4.2857139999999988E-2</c:v>
                </c:pt>
                <c:pt idx="20">
                  <c:v>0</c:v>
                </c:pt>
              </c:numCache>
            </c:numRef>
          </c:val>
          <c:extLst>
            <c:ext xmlns:c16="http://schemas.microsoft.com/office/drawing/2014/chart" uri="{C3380CC4-5D6E-409C-BE32-E72D297353CC}">
              <c16:uniqueId val="{00000004-ADFD-428F-9709-D542B7971B78}"/>
            </c:ext>
          </c:extLst>
        </c:ser>
        <c:ser>
          <c:idx val="5"/>
          <c:order val="5"/>
          <c:tx>
            <c:strRef>
              <c:f>Sheet1!$G$1</c:f>
              <c:strCache>
                <c:ptCount val="1"/>
                <c:pt idx="0">
                  <c:v>US Male 35-44</c:v>
                </c:pt>
              </c:strCache>
            </c:strRef>
          </c:tx>
          <c:spPr>
            <a:solidFill>
              <a:schemeClr val="accent6"/>
            </a:solidFill>
            <a:ln>
              <a:noFill/>
            </a:ln>
            <a:effectLst/>
          </c:spPr>
          <c:invertIfNegative val="0"/>
          <c:cat>
            <c:strRef>
              <c:f>Sheet1!$A$2:$A$22</c:f>
              <c:strCache>
                <c:ptCount val="21"/>
                <c:pt idx="0">
                  <c:v>Prebiotic fiber</c:v>
                </c:pt>
                <c:pt idx="1">
                  <c:v>Gut-friendly</c:v>
                </c:pt>
                <c:pt idx="2">
                  <c:v>Plant-based</c:v>
                </c:pt>
                <c:pt idx="3">
                  <c:v>Labelled as a prebiotic</c:v>
                </c:pt>
                <c:pt idx="4">
                  <c:v>A probiotic/prebiotic combination</c:v>
                </c:pt>
                <c:pt idx="5">
                  <c:v>Has at least 10% of the recommended daily intake of dietary fiber </c:v>
                </c:pt>
                <c:pt idx="6">
                  <c:v>Look for a values-based seal or certification</c:v>
                </c:pt>
                <c:pt idx="7">
                  <c:v>Specific activity or action on gut microbiota</c:v>
                </c:pt>
                <c:pt idx="8">
                  <c:v>Soluble fiber</c:v>
                </c:pt>
                <c:pt idx="9">
                  <c:v>3rd party quality seal on the label</c:v>
                </c:pt>
                <c:pt idx="10">
                  <c:v>Insoluble fiber</c:v>
                </c:pt>
                <c:pt idx="11">
                  <c:v>Other specific prebiotics</c:v>
                </c:pt>
                <c:pt idx="12">
                  <c:v>Fructo-oligosaccharides </c:v>
                </c:pt>
                <c:pt idx="13">
                  <c:v>Labelled as a synbiotic</c:v>
                </c:pt>
                <c:pt idx="14">
                  <c:v>Resistant starch</c:v>
                </c:pt>
                <c:pt idx="15">
                  <c:v>Galacto-oligosaccharides </c:v>
                </c:pt>
                <c:pt idx="16">
                  <c:v>Other oligosaccharides</c:v>
                </c:pt>
                <c:pt idx="17">
                  <c:v>Xylooligosaccharides </c:v>
                </c:pt>
                <c:pt idx="18">
                  <c:v>Inulin</c:v>
                </c:pt>
                <c:pt idx="19">
                  <c:v>None of the above</c:v>
                </c:pt>
                <c:pt idx="20">
                  <c:v>Other</c:v>
                </c:pt>
              </c:strCache>
            </c:strRef>
          </c:cat>
          <c:val>
            <c:numRef>
              <c:f>Sheet1!$G$2:$G$22</c:f>
              <c:numCache>
                <c:formatCode>0%</c:formatCode>
                <c:ptCount val="21"/>
                <c:pt idx="0">
                  <c:v>0.26548673</c:v>
                </c:pt>
                <c:pt idx="1">
                  <c:v>0.19469027</c:v>
                </c:pt>
                <c:pt idx="2">
                  <c:v>0.15044247999999999</c:v>
                </c:pt>
                <c:pt idx="3">
                  <c:v>0.19469027</c:v>
                </c:pt>
                <c:pt idx="4">
                  <c:v>0.20353982000000001</c:v>
                </c:pt>
                <c:pt idx="5">
                  <c:v>0.25663717000000003</c:v>
                </c:pt>
                <c:pt idx="6">
                  <c:v>0.27433627999999999</c:v>
                </c:pt>
                <c:pt idx="7">
                  <c:v>0.12389380999999999</c:v>
                </c:pt>
                <c:pt idx="8">
                  <c:v>0.21238937999999999</c:v>
                </c:pt>
                <c:pt idx="9">
                  <c:v>0.20353982000000001</c:v>
                </c:pt>
                <c:pt idx="10">
                  <c:v>0.16814159000000001</c:v>
                </c:pt>
                <c:pt idx="11">
                  <c:v>7.0796460000000005E-2</c:v>
                </c:pt>
                <c:pt idx="12">
                  <c:v>9.7345130000000002E-2</c:v>
                </c:pt>
                <c:pt idx="13">
                  <c:v>0.15044247999999999</c:v>
                </c:pt>
                <c:pt idx="14">
                  <c:v>0.14159292000000001</c:v>
                </c:pt>
                <c:pt idx="15">
                  <c:v>0.12389380999999999</c:v>
                </c:pt>
                <c:pt idx="16">
                  <c:v>5.3097350000000001E-2</c:v>
                </c:pt>
                <c:pt idx="17">
                  <c:v>9.7345130000000002E-2</c:v>
                </c:pt>
                <c:pt idx="18">
                  <c:v>9.7345130000000002E-2</c:v>
                </c:pt>
                <c:pt idx="19">
                  <c:v>5.3097350000000001E-2</c:v>
                </c:pt>
                <c:pt idx="20">
                  <c:v>0</c:v>
                </c:pt>
              </c:numCache>
            </c:numRef>
          </c:val>
          <c:extLst>
            <c:ext xmlns:c16="http://schemas.microsoft.com/office/drawing/2014/chart" uri="{C3380CC4-5D6E-409C-BE32-E72D297353CC}">
              <c16:uniqueId val="{00000005-ADFD-428F-9709-D542B7971B78}"/>
            </c:ext>
          </c:extLst>
        </c:ser>
        <c:ser>
          <c:idx val="6"/>
          <c:order val="6"/>
          <c:tx>
            <c:strRef>
              <c:f>Sheet1!$H$1</c:f>
              <c:strCache>
                <c:ptCount val="1"/>
                <c:pt idx="0">
                  <c:v>US Female 45-54</c:v>
                </c:pt>
              </c:strCache>
            </c:strRef>
          </c:tx>
          <c:spPr>
            <a:solidFill>
              <a:schemeClr val="accent1">
                <a:lumMod val="60000"/>
              </a:schemeClr>
            </a:solidFill>
            <a:ln>
              <a:noFill/>
            </a:ln>
            <a:effectLst/>
          </c:spPr>
          <c:invertIfNegative val="0"/>
          <c:cat>
            <c:strRef>
              <c:f>Sheet1!$A$2:$A$22</c:f>
              <c:strCache>
                <c:ptCount val="21"/>
                <c:pt idx="0">
                  <c:v>Prebiotic fiber</c:v>
                </c:pt>
                <c:pt idx="1">
                  <c:v>Gut-friendly</c:v>
                </c:pt>
                <c:pt idx="2">
                  <c:v>Plant-based</c:v>
                </c:pt>
                <c:pt idx="3">
                  <c:v>Labelled as a prebiotic</c:v>
                </c:pt>
                <c:pt idx="4">
                  <c:v>A probiotic/prebiotic combination</c:v>
                </c:pt>
                <c:pt idx="5">
                  <c:v>Has at least 10% of the recommended daily intake of dietary fiber </c:v>
                </c:pt>
                <c:pt idx="6">
                  <c:v>Look for a values-based seal or certification</c:v>
                </c:pt>
                <c:pt idx="7">
                  <c:v>Specific activity or action on gut microbiota</c:v>
                </c:pt>
                <c:pt idx="8">
                  <c:v>Soluble fiber</c:v>
                </c:pt>
                <c:pt idx="9">
                  <c:v>3rd party quality seal on the label</c:v>
                </c:pt>
                <c:pt idx="10">
                  <c:v>Insoluble fiber</c:v>
                </c:pt>
                <c:pt idx="11">
                  <c:v>Other specific prebiotics</c:v>
                </c:pt>
                <c:pt idx="12">
                  <c:v>Fructo-oligosaccharides </c:v>
                </c:pt>
                <c:pt idx="13">
                  <c:v>Labelled as a synbiotic</c:v>
                </c:pt>
                <c:pt idx="14">
                  <c:v>Resistant starch</c:v>
                </c:pt>
                <c:pt idx="15">
                  <c:v>Galacto-oligosaccharides </c:v>
                </c:pt>
                <c:pt idx="16">
                  <c:v>Other oligosaccharides</c:v>
                </c:pt>
                <c:pt idx="17">
                  <c:v>Xylooligosaccharides </c:v>
                </c:pt>
                <c:pt idx="18">
                  <c:v>Inulin</c:v>
                </c:pt>
                <c:pt idx="19">
                  <c:v>None of the above</c:v>
                </c:pt>
                <c:pt idx="20">
                  <c:v>Other</c:v>
                </c:pt>
              </c:strCache>
            </c:strRef>
          </c:cat>
          <c:val>
            <c:numRef>
              <c:f>Sheet1!$H$2:$H$22</c:f>
              <c:numCache>
                <c:formatCode>0%</c:formatCode>
                <c:ptCount val="21"/>
                <c:pt idx="0">
                  <c:v>0.26086957</c:v>
                </c:pt>
                <c:pt idx="1">
                  <c:v>0.47826087</c:v>
                </c:pt>
                <c:pt idx="2">
                  <c:v>0.18840580000000001</c:v>
                </c:pt>
                <c:pt idx="3">
                  <c:v>0.24637681</c:v>
                </c:pt>
                <c:pt idx="4">
                  <c:v>0.24637681</c:v>
                </c:pt>
                <c:pt idx="5">
                  <c:v>0.17391303999999999</c:v>
                </c:pt>
                <c:pt idx="6">
                  <c:v>0.24637681</c:v>
                </c:pt>
                <c:pt idx="7">
                  <c:v>0.21739130000000001</c:v>
                </c:pt>
                <c:pt idx="8">
                  <c:v>0.23188406</c:v>
                </c:pt>
                <c:pt idx="9">
                  <c:v>0.13043478</c:v>
                </c:pt>
                <c:pt idx="10">
                  <c:v>8.6956520000000009E-2</c:v>
                </c:pt>
                <c:pt idx="11">
                  <c:v>5.7971010000000003E-2</c:v>
                </c:pt>
                <c:pt idx="12">
                  <c:v>7.2463769999999997E-2</c:v>
                </c:pt>
                <c:pt idx="13">
                  <c:v>0.10144928</c:v>
                </c:pt>
                <c:pt idx="14">
                  <c:v>0.11594203</c:v>
                </c:pt>
                <c:pt idx="15">
                  <c:v>5.7971010000000003E-2</c:v>
                </c:pt>
                <c:pt idx="16">
                  <c:v>5.7971010000000003E-2</c:v>
                </c:pt>
                <c:pt idx="17">
                  <c:v>0.10144928</c:v>
                </c:pt>
                <c:pt idx="18">
                  <c:v>2.8985509999999999E-2</c:v>
                </c:pt>
                <c:pt idx="19">
                  <c:v>4.3478259999999998E-2</c:v>
                </c:pt>
                <c:pt idx="20">
                  <c:v>0</c:v>
                </c:pt>
              </c:numCache>
            </c:numRef>
          </c:val>
          <c:extLst>
            <c:ext xmlns:c16="http://schemas.microsoft.com/office/drawing/2014/chart" uri="{C3380CC4-5D6E-409C-BE32-E72D297353CC}">
              <c16:uniqueId val="{00000000-DCF2-F142-80AA-2244AE4DF187}"/>
            </c:ext>
          </c:extLst>
        </c:ser>
        <c:ser>
          <c:idx val="7"/>
          <c:order val="7"/>
          <c:tx>
            <c:strRef>
              <c:f>Sheet1!$I$1</c:f>
              <c:strCache>
                <c:ptCount val="1"/>
                <c:pt idx="0">
                  <c:v>US Male 45-54</c:v>
                </c:pt>
              </c:strCache>
            </c:strRef>
          </c:tx>
          <c:spPr>
            <a:solidFill>
              <a:schemeClr val="accent2">
                <a:lumMod val="60000"/>
              </a:schemeClr>
            </a:solidFill>
            <a:ln>
              <a:noFill/>
            </a:ln>
            <a:effectLst/>
          </c:spPr>
          <c:invertIfNegative val="0"/>
          <c:cat>
            <c:strRef>
              <c:f>Sheet1!$A$2:$A$22</c:f>
              <c:strCache>
                <c:ptCount val="21"/>
                <c:pt idx="0">
                  <c:v>Prebiotic fiber</c:v>
                </c:pt>
                <c:pt idx="1">
                  <c:v>Gut-friendly</c:v>
                </c:pt>
                <c:pt idx="2">
                  <c:v>Plant-based</c:v>
                </c:pt>
                <c:pt idx="3">
                  <c:v>Labelled as a prebiotic</c:v>
                </c:pt>
                <c:pt idx="4">
                  <c:v>A probiotic/prebiotic combination</c:v>
                </c:pt>
                <c:pt idx="5">
                  <c:v>Has at least 10% of the recommended daily intake of dietary fiber </c:v>
                </c:pt>
                <c:pt idx="6">
                  <c:v>Look for a values-based seal or certification</c:v>
                </c:pt>
                <c:pt idx="7">
                  <c:v>Specific activity or action on gut microbiota</c:v>
                </c:pt>
                <c:pt idx="8">
                  <c:v>Soluble fiber</c:v>
                </c:pt>
                <c:pt idx="9">
                  <c:v>3rd party quality seal on the label</c:v>
                </c:pt>
                <c:pt idx="10">
                  <c:v>Insoluble fiber</c:v>
                </c:pt>
                <c:pt idx="11">
                  <c:v>Other specific prebiotics</c:v>
                </c:pt>
                <c:pt idx="12">
                  <c:v>Fructo-oligosaccharides </c:v>
                </c:pt>
                <c:pt idx="13">
                  <c:v>Labelled as a synbiotic</c:v>
                </c:pt>
                <c:pt idx="14">
                  <c:v>Resistant starch</c:v>
                </c:pt>
                <c:pt idx="15">
                  <c:v>Galacto-oligosaccharides </c:v>
                </c:pt>
                <c:pt idx="16">
                  <c:v>Other oligosaccharides</c:v>
                </c:pt>
                <c:pt idx="17">
                  <c:v>Xylooligosaccharides </c:v>
                </c:pt>
                <c:pt idx="18">
                  <c:v>Inulin</c:v>
                </c:pt>
                <c:pt idx="19">
                  <c:v>None of the above</c:v>
                </c:pt>
                <c:pt idx="20">
                  <c:v>Other</c:v>
                </c:pt>
              </c:strCache>
            </c:strRef>
          </c:cat>
          <c:val>
            <c:numRef>
              <c:f>Sheet1!$I$2:$I$22</c:f>
              <c:numCache>
                <c:formatCode>0%</c:formatCode>
                <c:ptCount val="21"/>
                <c:pt idx="0">
                  <c:v>0.40384615000000001</c:v>
                </c:pt>
                <c:pt idx="1">
                  <c:v>0.40384615000000001</c:v>
                </c:pt>
                <c:pt idx="2">
                  <c:v>0.15384614999999999</c:v>
                </c:pt>
                <c:pt idx="3">
                  <c:v>0.23076922999999999</c:v>
                </c:pt>
                <c:pt idx="4">
                  <c:v>0.23076922999999999</c:v>
                </c:pt>
                <c:pt idx="5">
                  <c:v>0.21153846000000001</c:v>
                </c:pt>
                <c:pt idx="6">
                  <c:v>0.23076922999999999</c:v>
                </c:pt>
                <c:pt idx="7">
                  <c:v>0.23076922999999999</c:v>
                </c:pt>
                <c:pt idx="8">
                  <c:v>0.15384614999999999</c:v>
                </c:pt>
                <c:pt idx="9">
                  <c:v>0.21153846000000001</c:v>
                </c:pt>
                <c:pt idx="10">
                  <c:v>0.13461538000000001</c:v>
                </c:pt>
                <c:pt idx="11">
                  <c:v>0.15384614999999999</c:v>
                </c:pt>
                <c:pt idx="12">
                  <c:v>7.6923079999999991E-2</c:v>
                </c:pt>
                <c:pt idx="13">
                  <c:v>0.21153846000000001</c:v>
                </c:pt>
                <c:pt idx="14">
                  <c:v>0.17307692</c:v>
                </c:pt>
                <c:pt idx="15">
                  <c:v>0.11538461999999999</c:v>
                </c:pt>
                <c:pt idx="16">
                  <c:v>3.8461540000000002E-2</c:v>
                </c:pt>
                <c:pt idx="17">
                  <c:v>0.15384614999999999</c:v>
                </c:pt>
                <c:pt idx="18">
                  <c:v>5.7692309999999997E-2</c:v>
                </c:pt>
                <c:pt idx="19">
                  <c:v>0</c:v>
                </c:pt>
                <c:pt idx="20">
                  <c:v>0</c:v>
                </c:pt>
              </c:numCache>
            </c:numRef>
          </c:val>
          <c:extLst>
            <c:ext xmlns:c16="http://schemas.microsoft.com/office/drawing/2014/chart" uri="{C3380CC4-5D6E-409C-BE32-E72D297353CC}">
              <c16:uniqueId val="{00000001-DCF2-F142-80AA-2244AE4DF187}"/>
            </c:ext>
          </c:extLst>
        </c:ser>
        <c:ser>
          <c:idx val="8"/>
          <c:order val="8"/>
          <c:tx>
            <c:strRef>
              <c:f>Sheet1!$J$1</c:f>
              <c:strCache>
                <c:ptCount val="1"/>
                <c:pt idx="0">
                  <c:v>US Female 55+</c:v>
                </c:pt>
              </c:strCache>
            </c:strRef>
          </c:tx>
          <c:spPr>
            <a:solidFill>
              <a:schemeClr val="accent3">
                <a:lumMod val="60000"/>
              </a:schemeClr>
            </a:solidFill>
            <a:ln>
              <a:noFill/>
            </a:ln>
            <a:effectLst/>
          </c:spPr>
          <c:invertIfNegative val="0"/>
          <c:cat>
            <c:strRef>
              <c:f>Sheet1!$A$2:$A$22</c:f>
              <c:strCache>
                <c:ptCount val="21"/>
                <c:pt idx="0">
                  <c:v>Prebiotic fiber</c:v>
                </c:pt>
                <c:pt idx="1">
                  <c:v>Gut-friendly</c:v>
                </c:pt>
                <c:pt idx="2">
                  <c:v>Plant-based</c:v>
                </c:pt>
                <c:pt idx="3">
                  <c:v>Labelled as a prebiotic</c:v>
                </c:pt>
                <c:pt idx="4">
                  <c:v>A probiotic/prebiotic combination</c:v>
                </c:pt>
                <c:pt idx="5">
                  <c:v>Has at least 10% of the recommended daily intake of dietary fiber </c:v>
                </c:pt>
                <c:pt idx="6">
                  <c:v>Look for a values-based seal or certification</c:v>
                </c:pt>
                <c:pt idx="7">
                  <c:v>Specific activity or action on gut microbiota</c:v>
                </c:pt>
                <c:pt idx="8">
                  <c:v>Soluble fiber</c:v>
                </c:pt>
                <c:pt idx="9">
                  <c:v>3rd party quality seal on the label</c:v>
                </c:pt>
                <c:pt idx="10">
                  <c:v>Insoluble fiber</c:v>
                </c:pt>
                <c:pt idx="11">
                  <c:v>Other specific prebiotics</c:v>
                </c:pt>
                <c:pt idx="12">
                  <c:v>Fructo-oligosaccharides </c:v>
                </c:pt>
                <c:pt idx="13">
                  <c:v>Labelled as a synbiotic</c:v>
                </c:pt>
                <c:pt idx="14">
                  <c:v>Resistant starch</c:v>
                </c:pt>
                <c:pt idx="15">
                  <c:v>Galacto-oligosaccharides </c:v>
                </c:pt>
                <c:pt idx="16">
                  <c:v>Other oligosaccharides</c:v>
                </c:pt>
                <c:pt idx="17">
                  <c:v>Xylooligosaccharides </c:v>
                </c:pt>
                <c:pt idx="18">
                  <c:v>Inulin</c:v>
                </c:pt>
                <c:pt idx="19">
                  <c:v>None of the above</c:v>
                </c:pt>
                <c:pt idx="20">
                  <c:v>Other</c:v>
                </c:pt>
              </c:strCache>
            </c:strRef>
          </c:cat>
          <c:val>
            <c:numRef>
              <c:f>Sheet1!$J$2:$J$22</c:f>
              <c:numCache>
                <c:formatCode>0%</c:formatCode>
                <c:ptCount val="21"/>
                <c:pt idx="0">
                  <c:v>0.29729729999999999</c:v>
                </c:pt>
                <c:pt idx="1">
                  <c:v>0.43243242999999998</c:v>
                </c:pt>
                <c:pt idx="2">
                  <c:v>8.108108E-2</c:v>
                </c:pt>
                <c:pt idx="3">
                  <c:v>0.29729729999999999</c:v>
                </c:pt>
                <c:pt idx="4">
                  <c:v>0.24324324</c:v>
                </c:pt>
                <c:pt idx="5">
                  <c:v>0.13513513999999999</c:v>
                </c:pt>
                <c:pt idx="6">
                  <c:v>0.10810810999999999</c:v>
                </c:pt>
                <c:pt idx="7">
                  <c:v>0.18918919000000001</c:v>
                </c:pt>
                <c:pt idx="8">
                  <c:v>8.108108E-2</c:v>
                </c:pt>
                <c:pt idx="9">
                  <c:v>8.108108E-2</c:v>
                </c:pt>
                <c:pt idx="10">
                  <c:v>8.108108E-2</c:v>
                </c:pt>
                <c:pt idx="11">
                  <c:v>0</c:v>
                </c:pt>
                <c:pt idx="12">
                  <c:v>0</c:v>
                </c:pt>
                <c:pt idx="13">
                  <c:v>5.4054049999999999E-2</c:v>
                </c:pt>
                <c:pt idx="14">
                  <c:v>2.702703E-2</c:v>
                </c:pt>
                <c:pt idx="15">
                  <c:v>0</c:v>
                </c:pt>
                <c:pt idx="16">
                  <c:v>2.702703E-2</c:v>
                </c:pt>
                <c:pt idx="17">
                  <c:v>0</c:v>
                </c:pt>
                <c:pt idx="18">
                  <c:v>0</c:v>
                </c:pt>
                <c:pt idx="19">
                  <c:v>2.702703E-2</c:v>
                </c:pt>
                <c:pt idx="20">
                  <c:v>2.702703E-2</c:v>
                </c:pt>
              </c:numCache>
            </c:numRef>
          </c:val>
          <c:extLst>
            <c:ext xmlns:c16="http://schemas.microsoft.com/office/drawing/2014/chart" uri="{C3380CC4-5D6E-409C-BE32-E72D297353CC}">
              <c16:uniqueId val="{00000002-DCF2-F142-80AA-2244AE4DF187}"/>
            </c:ext>
          </c:extLst>
        </c:ser>
        <c:ser>
          <c:idx val="9"/>
          <c:order val="9"/>
          <c:tx>
            <c:strRef>
              <c:f>Sheet1!$K$1</c:f>
              <c:strCache>
                <c:ptCount val="1"/>
                <c:pt idx="0">
                  <c:v>US Male 55+</c:v>
                </c:pt>
              </c:strCache>
            </c:strRef>
          </c:tx>
          <c:spPr>
            <a:solidFill>
              <a:schemeClr val="accent4">
                <a:lumMod val="60000"/>
              </a:schemeClr>
            </a:solidFill>
            <a:ln>
              <a:noFill/>
            </a:ln>
            <a:effectLst/>
          </c:spPr>
          <c:invertIfNegative val="0"/>
          <c:cat>
            <c:strRef>
              <c:f>Sheet1!$A$2:$A$22</c:f>
              <c:strCache>
                <c:ptCount val="21"/>
                <c:pt idx="0">
                  <c:v>Prebiotic fiber</c:v>
                </c:pt>
                <c:pt idx="1">
                  <c:v>Gut-friendly</c:v>
                </c:pt>
                <c:pt idx="2">
                  <c:v>Plant-based</c:v>
                </c:pt>
                <c:pt idx="3">
                  <c:v>Labelled as a prebiotic</c:v>
                </c:pt>
                <c:pt idx="4">
                  <c:v>A probiotic/prebiotic combination</c:v>
                </c:pt>
                <c:pt idx="5">
                  <c:v>Has at least 10% of the recommended daily intake of dietary fiber </c:v>
                </c:pt>
                <c:pt idx="6">
                  <c:v>Look for a values-based seal or certification</c:v>
                </c:pt>
                <c:pt idx="7">
                  <c:v>Specific activity or action on gut microbiota</c:v>
                </c:pt>
                <c:pt idx="8">
                  <c:v>Soluble fiber</c:v>
                </c:pt>
                <c:pt idx="9">
                  <c:v>3rd party quality seal on the label</c:v>
                </c:pt>
                <c:pt idx="10">
                  <c:v>Insoluble fiber</c:v>
                </c:pt>
                <c:pt idx="11">
                  <c:v>Other specific prebiotics</c:v>
                </c:pt>
                <c:pt idx="12">
                  <c:v>Fructo-oligosaccharides </c:v>
                </c:pt>
                <c:pt idx="13">
                  <c:v>Labelled as a synbiotic</c:v>
                </c:pt>
                <c:pt idx="14">
                  <c:v>Resistant starch</c:v>
                </c:pt>
                <c:pt idx="15">
                  <c:v>Galacto-oligosaccharides </c:v>
                </c:pt>
                <c:pt idx="16">
                  <c:v>Other oligosaccharides</c:v>
                </c:pt>
                <c:pt idx="17">
                  <c:v>Xylooligosaccharides </c:v>
                </c:pt>
                <c:pt idx="18">
                  <c:v>Inulin</c:v>
                </c:pt>
                <c:pt idx="19">
                  <c:v>None of the above</c:v>
                </c:pt>
                <c:pt idx="20">
                  <c:v>Other</c:v>
                </c:pt>
              </c:strCache>
            </c:strRef>
          </c:cat>
          <c:val>
            <c:numRef>
              <c:f>Sheet1!$K$2:$K$22</c:f>
              <c:numCache>
                <c:formatCode>0%</c:formatCode>
                <c:ptCount val="21"/>
                <c:pt idx="0">
                  <c:v>0.26666666999999999</c:v>
                </c:pt>
                <c:pt idx="1">
                  <c:v>0.53333333000000005</c:v>
                </c:pt>
                <c:pt idx="2">
                  <c:v>6.6666669999999997E-2</c:v>
                </c:pt>
                <c:pt idx="3">
                  <c:v>0.4</c:v>
                </c:pt>
                <c:pt idx="4">
                  <c:v>0.3</c:v>
                </c:pt>
                <c:pt idx="5">
                  <c:v>6.6666669999999997E-2</c:v>
                </c:pt>
                <c:pt idx="6">
                  <c:v>0.16666666999999999</c:v>
                </c:pt>
                <c:pt idx="7">
                  <c:v>0.1</c:v>
                </c:pt>
                <c:pt idx="8">
                  <c:v>0.3</c:v>
                </c:pt>
                <c:pt idx="9">
                  <c:v>0.16666666999999999</c:v>
                </c:pt>
                <c:pt idx="10">
                  <c:v>3.3333330000000001E-2</c:v>
                </c:pt>
                <c:pt idx="11">
                  <c:v>3.3333330000000001E-2</c:v>
                </c:pt>
                <c:pt idx="12">
                  <c:v>3.3333330000000001E-2</c:v>
                </c:pt>
                <c:pt idx="13">
                  <c:v>0</c:v>
                </c:pt>
                <c:pt idx="14">
                  <c:v>3.3333330000000001E-2</c:v>
                </c:pt>
                <c:pt idx="15">
                  <c:v>6.6666669999999997E-2</c:v>
                </c:pt>
                <c:pt idx="16">
                  <c:v>3.3333330000000001E-2</c:v>
                </c:pt>
                <c:pt idx="17">
                  <c:v>3.3333330000000001E-2</c:v>
                </c:pt>
                <c:pt idx="18">
                  <c:v>6.6666669999999997E-2</c:v>
                </c:pt>
                <c:pt idx="19">
                  <c:v>0</c:v>
                </c:pt>
                <c:pt idx="20">
                  <c:v>0</c:v>
                </c:pt>
              </c:numCache>
            </c:numRef>
          </c:val>
          <c:extLst>
            <c:ext xmlns:c16="http://schemas.microsoft.com/office/drawing/2014/chart" uri="{C3380CC4-5D6E-409C-BE32-E72D297353CC}">
              <c16:uniqueId val="{00000003-DCF2-F142-80AA-2244AE4DF187}"/>
            </c:ext>
          </c:extLst>
        </c:ser>
        <c:dLbls>
          <c:showLegendKey val="0"/>
          <c:showVal val="0"/>
          <c:showCatName val="0"/>
          <c:showSerName val="0"/>
          <c:showPercent val="0"/>
          <c:showBubbleSize val="0"/>
        </c:dLbls>
        <c:gapWidth val="219"/>
        <c:overlap val="-27"/>
        <c:axId val="2134112992"/>
        <c:axId val="2134113712"/>
      </c:barChart>
      <c:catAx>
        <c:axId val="2134112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134113712"/>
        <c:crosses val="autoZero"/>
        <c:auto val="1"/>
        <c:lblAlgn val="ctr"/>
        <c:lblOffset val="100"/>
        <c:noMultiLvlLbl val="0"/>
      </c:catAx>
      <c:valAx>
        <c:axId val="21341137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134112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US</c:v>
                </c:pt>
              </c:strCache>
            </c:strRef>
          </c:tx>
          <c:spPr>
            <a:solidFill>
              <a:schemeClr val="accent1"/>
            </a:solidFill>
            <a:ln>
              <a:noFill/>
            </a:ln>
            <a:effectLst/>
          </c:spPr>
          <c:invertIfNegative val="0"/>
          <c:cat>
            <c:strRef>
              <c:f>Sheet1!$A$2:$A$11</c:f>
              <c:strCache>
                <c:ptCount val="10"/>
                <c:pt idx="0">
                  <c:v>General gut health</c:v>
                </c:pt>
                <c:pt idx="1">
                  <c:v>Immune health</c:v>
                </c:pt>
                <c:pt idx="2">
                  <c:v>Healthy metabolism</c:v>
                </c:pt>
                <c:pt idx="3">
                  <c:v>Source of fiber</c:v>
                </c:pt>
                <c:pt idx="4">
                  <c:v>Overall nutritional support</c:v>
                </c:pt>
                <c:pt idx="5">
                  <c:v>Mental well-being</c:v>
                </c:pt>
                <c:pt idx="6">
                  <c:v>Regularity</c:v>
                </c:pt>
                <c:pt idx="7">
                  <c:v>Weight management</c:v>
                </c:pt>
                <c:pt idx="8">
                  <c:v>Skin health/beauty</c:v>
                </c:pt>
                <c:pt idx="9">
                  <c:v>Brain health/mental acuity</c:v>
                </c:pt>
              </c:strCache>
            </c:strRef>
          </c:cat>
          <c:val>
            <c:numRef>
              <c:f>Sheet1!$B$2:$B$11</c:f>
              <c:numCache>
                <c:formatCode>0%</c:formatCode>
                <c:ptCount val="10"/>
                <c:pt idx="0">
                  <c:v>0.34</c:v>
                </c:pt>
                <c:pt idx="1">
                  <c:v>0.3</c:v>
                </c:pt>
                <c:pt idx="2">
                  <c:v>0.27</c:v>
                </c:pt>
                <c:pt idx="3">
                  <c:v>0.22</c:v>
                </c:pt>
                <c:pt idx="4">
                  <c:v>0.21</c:v>
                </c:pt>
                <c:pt idx="5">
                  <c:v>0.2</c:v>
                </c:pt>
                <c:pt idx="6">
                  <c:v>0.2</c:v>
                </c:pt>
                <c:pt idx="7">
                  <c:v>0.2</c:v>
                </c:pt>
                <c:pt idx="8">
                  <c:v>0.19</c:v>
                </c:pt>
                <c:pt idx="9">
                  <c:v>0.18</c:v>
                </c:pt>
              </c:numCache>
            </c:numRef>
          </c:val>
          <c:extLst>
            <c:ext xmlns:c16="http://schemas.microsoft.com/office/drawing/2014/chart" uri="{C3380CC4-5D6E-409C-BE32-E72D297353CC}">
              <c16:uniqueId val="{00000000-3ADD-4D84-BAB1-45302FEFDFE4}"/>
            </c:ext>
          </c:extLst>
        </c:ser>
        <c:ser>
          <c:idx val="1"/>
          <c:order val="1"/>
          <c:tx>
            <c:strRef>
              <c:f>Sheet1!$C$1</c:f>
              <c:strCache>
                <c:ptCount val="1"/>
                <c:pt idx="0">
                  <c:v>UK </c:v>
                </c:pt>
              </c:strCache>
            </c:strRef>
          </c:tx>
          <c:spPr>
            <a:solidFill>
              <a:schemeClr val="accent2"/>
            </a:solidFill>
            <a:ln>
              <a:noFill/>
            </a:ln>
            <a:effectLst/>
          </c:spPr>
          <c:invertIfNegative val="0"/>
          <c:cat>
            <c:strRef>
              <c:f>Sheet1!$A$2:$A$11</c:f>
              <c:strCache>
                <c:ptCount val="10"/>
                <c:pt idx="0">
                  <c:v>General gut health</c:v>
                </c:pt>
                <c:pt idx="1">
                  <c:v>Immune health</c:v>
                </c:pt>
                <c:pt idx="2">
                  <c:v>Healthy metabolism</c:v>
                </c:pt>
                <c:pt idx="3">
                  <c:v>Source of fiber</c:v>
                </c:pt>
                <c:pt idx="4">
                  <c:v>Overall nutritional support</c:v>
                </c:pt>
                <c:pt idx="5">
                  <c:v>Mental well-being</c:v>
                </c:pt>
                <c:pt idx="6">
                  <c:v>Regularity</c:v>
                </c:pt>
                <c:pt idx="7">
                  <c:v>Weight management</c:v>
                </c:pt>
                <c:pt idx="8">
                  <c:v>Skin health/beauty</c:v>
                </c:pt>
                <c:pt idx="9">
                  <c:v>Brain health/mental acuity</c:v>
                </c:pt>
              </c:strCache>
            </c:strRef>
          </c:cat>
          <c:val>
            <c:numRef>
              <c:f>Sheet1!$C$2:$C$11</c:f>
              <c:numCache>
                <c:formatCode>0%</c:formatCode>
                <c:ptCount val="10"/>
                <c:pt idx="0">
                  <c:v>0.4</c:v>
                </c:pt>
                <c:pt idx="1">
                  <c:v>0.36</c:v>
                </c:pt>
                <c:pt idx="2">
                  <c:v>0.27</c:v>
                </c:pt>
                <c:pt idx="3">
                  <c:v>0.17</c:v>
                </c:pt>
                <c:pt idx="4">
                  <c:v>0.24</c:v>
                </c:pt>
                <c:pt idx="5">
                  <c:v>0.23</c:v>
                </c:pt>
                <c:pt idx="6">
                  <c:v>0.15</c:v>
                </c:pt>
                <c:pt idx="7">
                  <c:v>0.17</c:v>
                </c:pt>
                <c:pt idx="8">
                  <c:v>0.22</c:v>
                </c:pt>
                <c:pt idx="9">
                  <c:v>0.21</c:v>
                </c:pt>
              </c:numCache>
            </c:numRef>
          </c:val>
          <c:extLst>
            <c:ext xmlns:c16="http://schemas.microsoft.com/office/drawing/2014/chart" uri="{C3380CC4-5D6E-409C-BE32-E72D297353CC}">
              <c16:uniqueId val="{00000001-3ADD-4D84-BAB1-45302FEFDFE4}"/>
            </c:ext>
          </c:extLst>
        </c:ser>
        <c:dLbls>
          <c:showLegendKey val="0"/>
          <c:showVal val="0"/>
          <c:showCatName val="0"/>
          <c:showSerName val="0"/>
          <c:showPercent val="0"/>
          <c:showBubbleSize val="0"/>
        </c:dLbls>
        <c:gapWidth val="219"/>
        <c:axId val="-986714080"/>
        <c:axId val="-986712304"/>
      </c:barChart>
      <c:lineChart>
        <c:grouping val="standard"/>
        <c:varyColors val="0"/>
        <c:ser>
          <c:idx val="2"/>
          <c:order val="2"/>
          <c:tx>
            <c:strRef>
              <c:f>Sheet1!$D$1</c:f>
              <c:strCache>
                <c:ptCount val="1"/>
                <c:pt idx="0">
                  <c:v>All Respondents</c:v>
                </c:pt>
              </c:strCache>
            </c:strRef>
          </c:tx>
          <c:spPr>
            <a:ln w="28575" cap="rnd">
              <a:solidFill>
                <a:schemeClr val="accent3"/>
              </a:solidFill>
              <a:round/>
            </a:ln>
            <a:effectLst/>
          </c:spPr>
          <c:marker>
            <c:symbol val="none"/>
          </c:marker>
          <c:cat>
            <c:strRef>
              <c:f>Sheet1!$A$2:$A$11</c:f>
              <c:strCache>
                <c:ptCount val="10"/>
                <c:pt idx="0">
                  <c:v>General gut health</c:v>
                </c:pt>
                <c:pt idx="1">
                  <c:v>Immune health</c:v>
                </c:pt>
                <c:pt idx="2">
                  <c:v>Healthy metabolism</c:v>
                </c:pt>
                <c:pt idx="3">
                  <c:v>Source of fiber</c:v>
                </c:pt>
                <c:pt idx="4">
                  <c:v>Overall nutritional support</c:v>
                </c:pt>
                <c:pt idx="5">
                  <c:v>Mental well-being</c:v>
                </c:pt>
                <c:pt idx="6">
                  <c:v>Regularity</c:v>
                </c:pt>
                <c:pt idx="7">
                  <c:v>Weight management</c:v>
                </c:pt>
                <c:pt idx="8">
                  <c:v>Skin health/beauty</c:v>
                </c:pt>
                <c:pt idx="9">
                  <c:v>Brain health/mental acuity</c:v>
                </c:pt>
              </c:strCache>
            </c:strRef>
          </c:cat>
          <c:val>
            <c:numRef>
              <c:f>Sheet1!$D$2:$D$11</c:f>
              <c:numCache>
                <c:formatCode>0%</c:formatCode>
                <c:ptCount val="10"/>
                <c:pt idx="0">
                  <c:v>0.37</c:v>
                </c:pt>
                <c:pt idx="1">
                  <c:v>0.33</c:v>
                </c:pt>
                <c:pt idx="2">
                  <c:v>0.27</c:v>
                </c:pt>
                <c:pt idx="3">
                  <c:v>0.2</c:v>
                </c:pt>
                <c:pt idx="4">
                  <c:v>0.23</c:v>
                </c:pt>
                <c:pt idx="5">
                  <c:v>0.22</c:v>
                </c:pt>
                <c:pt idx="6">
                  <c:v>0.18</c:v>
                </c:pt>
                <c:pt idx="7">
                  <c:v>0.19</c:v>
                </c:pt>
                <c:pt idx="8">
                  <c:v>0.2</c:v>
                </c:pt>
                <c:pt idx="9">
                  <c:v>0.2</c:v>
                </c:pt>
              </c:numCache>
            </c:numRef>
          </c:val>
          <c:smooth val="0"/>
          <c:extLst>
            <c:ext xmlns:c16="http://schemas.microsoft.com/office/drawing/2014/chart" uri="{C3380CC4-5D6E-409C-BE32-E72D297353CC}">
              <c16:uniqueId val="{00000002-3ADD-4D84-BAB1-45302FEFDFE4}"/>
            </c:ext>
          </c:extLst>
        </c:ser>
        <c:dLbls>
          <c:showLegendKey val="0"/>
          <c:showVal val="0"/>
          <c:showCatName val="0"/>
          <c:showSerName val="0"/>
          <c:showPercent val="0"/>
          <c:showBubbleSize val="0"/>
        </c:dLbls>
        <c:marker val="1"/>
        <c:smooth val="0"/>
        <c:axId val="-986714080"/>
        <c:axId val="-986712304"/>
      </c:lineChart>
      <c:catAx>
        <c:axId val="-986714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18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86712304"/>
        <c:crosses val="autoZero"/>
        <c:auto val="1"/>
        <c:lblAlgn val="ctr"/>
        <c:lblOffset val="100"/>
        <c:noMultiLvlLbl val="0"/>
      </c:catAx>
      <c:valAx>
        <c:axId val="-98671230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86714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ADB766-B796-0B48-A133-804E1EDD6F2C}" type="doc">
      <dgm:prSet loTypeId="urn:microsoft.com/office/officeart/2005/8/layout/cycle5" loCatId="" qsTypeId="urn:microsoft.com/office/officeart/2005/8/quickstyle/simple4" qsCatId="simple" csTypeId="urn:microsoft.com/office/officeart/2005/8/colors/accent1_2" csCatId="accent1" phldr="1"/>
      <dgm:spPr/>
      <dgm:t>
        <a:bodyPr/>
        <a:lstStyle/>
        <a:p>
          <a:endParaRPr lang="en-US"/>
        </a:p>
      </dgm:t>
    </dgm:pt>
    <dgm:pt modelId="{A6939836-96ED-4A49-9ECA-6E595DFE092B}">
      <dgm:prSet phldrT="[Text]"/>
      <dgm:spPr/>
      <dgm:t>
        <a:bodyPr/>
        <a:lstStyle/>
        <a:p>
          <a:r>
            <a:rPr lang="en-US" dirty="0"/>
            <a:t>Feed the Gut</a:t>
          </a:r>
        </a:p>
      </dgm:t>
    </dgm:pt>
    <dgm:pt modelId="{F15F7253-0C39-0145-8D80-41EFB437A17D}" type="parTrans" cxnId="{818356ED-1422-1D4E-9CCD-0B86E202457F}">
      <dgm:prSet/>
      <dgm:spPr/>
      <dgm:t>
        <a:bodyPr/>
        <a:lstStyle/>
        <a:p>
          <a:endParaRPr lang="en-US"/>
        </a:p>
      </dgm:t>
    </dgm:pt>
    <dgm:pt modelId="{F23B1AF7-8A56-3F40-9F9B-E87D64E9FC06}" type="sibTrans" cxnId="{818356ED-1422-1D4E-9CCD-0B86E202457F}">
      <dgm:prSet/>
      <dgm:spPr>
        <a:ln w="38100"/>
      </dgm:spPr>
      <dgm:t>
        <a:bodyPr/>
        <a:lstStyle/>
        <a:p>
          <a:endParaRPr lang="en-US"/>
        </a:p>
      </dgm:t>
    </dgm:pt>
    <dgm:pt modelId="{02F6F4FE-5850-E347-A5A4-6D54C67D0761}">
      <dgm:prSet phldrT="[Text]"/>
      <dgm:spPr/>
      <dgm:t>
        <a:bodyPr/>
        <a:lstStyle/>
        <a:p>
          <a:r>
            <a:rPr lang="en-US" dirty="0"/>
            <a:t>Maintain Blood Sugar Metabolism</a:t>
          </a:r>
        </a:p>
      </dgm:t>
    </dgm:pt>
    <dgm:pt modelId="{2C188F92-5C61-BD4E-A6D8-1EFF346D77A3}" type="parTrans" cxnId="{81831BBE-7F81-F242-894D-B50DC2DC1004}">
      <dgm:prSet/>
      <dgm:spPr/>
      <dgm:t>
        <a:bodyPr/>
        <a:lstStyle/>
        <a:p>
          <a:endParaRPr lang="en-US"/>
        </a:p>
      </dgm:t>
    </dgm:pt>
    <dgm:pt modelId="{807CB60D-9EBA-484D-8F7C-36C19B42FD3F}" type="sibTrans" cxnId="{81831BBE-7F81-F242-894D-B50DC2DC1004}">
      <dgm:prSet/>
      <dgm:spPr>
        <a:ln w="38100"/>
      </dgm:spPr>
      <dgm:t>
        <a:bodyPr/>
        <a:lstStyle/>
        <a:p>
          <a:endParaRPr lang="en-US"/>
        </a:p>
      </dgm:t>
    </dgm:pt>
    <dgm:pt modelId="{BA51B0EB-28B0-734F-8D18-BC234B27B251}">
      <dgm:prSet phldrT="[Text]"/>
      <dgm:spPr/>
      <dgm:t>
        <a:bodyPr/>
        <a:lstStyle/>
        <a:p>
          <a:r>
            <a:rPr lang="en-US" dirty="0"/>
            <a:t>Support the Heart</a:t>
          </a:r>
        </a:p>
      </dgm:t>
    </dgm:pt>
    <dgm:pt modelId="{B4C6DB02-9CA2-BC45-A627-5390E66FB002}" type="parTrans" cxnId="{9105865B-E571-D546-984B-F303F0816612}">
      <dgm:prSet/>
      <dgm:spPr/>
      <dgm:t>
        <a:bodyPr/>
        <a:lstStyle/>
        <a:p>
          <a:endParaRPr lang="en-US"/>
        </a:p>
      </dgm:t>
    </dgm:pt>
    <dgm:pt modelId="{3F3E19C8-A88F-5749-9099-F11AEF9C0845}" type="sibTrans" cxnId="{9105865B-E571-D546-984B-F303F0816612}">
      <dgm:prSet/>
      <dgm:spPr>
        <a:ln w="38100"/>
      </dgm:spPr>
      <dgm:t>
        <a:bodyPr/>
        <a:lstStyle/>
        <a:p>
          <a:endParaRPr lang="en-US">
            <a:ln w="38100">
              <a:solidFill>
                <a:schemeClr val="tx1"/>
              </a:solidFill>
            </a:ln>
          </a:endParaRPr>
        </a:p>
      </dgm:t>
    </dgm:pt>
    <dgm:pt modelId="{9F4F3137-569D-7643-B1A6-002C4B6B68D1}">
      <dgm:prSet/>
      <dgm:spPr/>
      <dgm:t>
        <a:bodyPr/>
        <a:lstStyle/>
        <a:p>
          <a:r>
            <a:rPr lang="en-US" dirty="0">
              <a:ln>
                <a:noFill/>
              </a:ln>
              <a:solidFill>
                <a:schemeClr val="bg1"/>
              </a:solidFill>
            </a:rPr>
            <a:t>Protect the Brain &amp; Kidneys</a:t>
          </a:r>
        </a:p>
      </dgm:t>
    </dgm:pt>
    <dgm:pt modelId="{D3C2B5B3-A643-D449-9461-3BFD296BDA51}" type="parTrans" cxnId="{0A0E0B76-11EF-2242-AE54-92D9795B4330}">
      <dgm:prSet/>
      <dgm:spPr/>
      <dgm:t>
        <a:bodyPr/>
        <a:lstStyle/>
        <a:p>
          <a:endParaRPr lang="en-US"/>
        </a:p>
      </dgm:t>
    </dgm:pt>
    <dgm:pt modelId="{9FF4AEFB-514C-B04A-A1A1-ECA79A4BF89B}" type="sibTrans" cxnId="{0A0E0B76-11EF-2242-AE54-92D9795B4330}">
      <dgm:prSet/>
      <dgm:spPr>
        <a:ln w="38100"/>
      </dgm:spPr>
      <dgm:t>
        <a:bodyPr/>
        <a:lstStyle/>
        <a:p>
          <a:endParaRPr lang="en-US"/>
        </a:p>
      </dgm:t>
    </dgm:pt>
    <dgm:pt modelId="{01A8CC0F-54B5-5D44-902F-0DC42AD1F0FB}" type="pres">
      <dgm:prSet presAssocID="{6DADB766-B796-0B48-A133-804E1EDD6F2C}" presName="cycle" presStyleCnt="0">
        <dgm:presLayoutVars>
          <dgm:dir/>
          <dgm:resizeHandles val="exact"/>
        </dgm:presLayoutVars>
      </dgm:prSet>
      <dgm:spPr/>
    </dgm:pt>
    <dgm:pt modelId="{D1615E70-7BDF-B142-914D-EE0B33D91F53}" type="pres">
      <dgm:prSet presAssocID="{A6939836-96ED-4A49-9ECA-6E595DFE092B}" presName="node" presStyleLbl="node1" presStyleIdx="0" presStyleCnt="4">
        <dgm:presLayoutVars>
          <dgm:bulletEnabled val="1"/>
        </dgm:presLayoutVars>
      </dgm:prSet>
      <dgm:spPr/>
    </dgm:pt>
    <dgm:pt modelId="{913A0E8A-8480-304D-AAE7-824EE5323749}" type="pres">
      <dgm:prSet presAssocID="{A6939836-96ED-4A49-9ECA-6E595DFE092B}" presName="spNode" presStyleCnt="0"/>
      <dgm:spPr/>
    </dgm:pt>
    <dgm:pt modelId="{E9AB93CD-1B6A-EC4F-8363-28A2890D292B}" type="pres">
      <dgm:prSet presAssocID="{F23B1AF7-8A56-3F40-9F9B-E87D64E9FC06}" presName="sibTrans" presStyleLbl="sibTrans1D1" presStyleIdx="0" presStyleCnt="4"/>
      <dgm:spPr/>
    </dgm:pt>
    <dgm:pt modelId="{54CC44A9-845D-944C-8855-A341E54AE5F0}" type="pres">
      <dgm:prSet presAssocID="{02F6F4FE-5850-E347-A5A4-6D54C67D0761}" presName="node" presStyleLbl="node1" presStyleIdx="1" presStyleCnt="4">
        <dgm:presLayoutVars>
          <dgm:bulletEnabled val="1"/>
        </dgm:presLayoutVars>
      </dgm:prSet>
      <dgm:spPr/>
    </dgm:pt>
    <dgm:pt modelId="{A427C054-045B-3643-B689-4A4F113207EE}" type="pres">
      <dgm:prSet presAssocID="{02F6F4FE-5850-E347-A5A4-6D54C67D0761}" presName="spNode" presStyleCnt="0"/>
      <dgm:spPr/>
    </dgm:pt>
    <dgm:pt modelId="{961F0061-7952-B744-9321-46981FB2176A}" type="pres">
      <dgm:prSet presAssocID="{807CB60D-9EBA-484D-8F7C-36C19B42FD3F}" presName="sibTrans" presStyleLbl="sibTrans1D1" presStyleIdx="1" presStyleCnt="4"/>
      <dgm:spPr/>
    </dgm:pt>
    <dgm:pt modelId="{F5F895D5-A101-E94F-98E9-3E4DC5661604}" type="pres">
      <dgm:prSet presAssocID="{BA51B0EB-28B0-734F-8D18-BC234B27B251}" presName="node" presStyleLbl="node1" presStyleIdx="2" presStyleCnt="4">
        <dgm:presLayoutVars>
          <dgm:bulletEnabled val="1"/>
        </dgm:presLayoutVars>
      </dgm:prSet>
      <dgm:spPr/>
    </dgm:pt>
    <dgm:pt modelId="{E7AC54B6-FC22-9542-9EBB-9B3277BFC7CF}" type="pres">
      <dgm:prSet presAssocID="{BA51B0EB-28B0-734F-8D18-BC234B27B251}" presName="spNode" presStyleCnt="0"/>
      <dgm:spPr/>
    </dgm:pt>
    <dgm:pt modelId="{86F15D26-2E3F-0B45-9E85-83936A730525}" type="pres">
      <dgm:prSet presAssocID="{3F3E19C8-A88F-5749-9099-F11AEF9C0845}" presName="sibTrans" presStyleLbl="sibTrans1D1" presStyleIdx="2" presStyleCnt="4"/>
      <dgm:spPr/>
    </dgm:pt>
    <dgm:pt modelId="{8653D914-C5F5-4644-A80D-99CBCFECAA11}" type="pres">
      <dgm:prSet presAssocID="{9F4F3137-569D-7643-B1A6-002C4B6B68D1}" presName="node" presStyleLbl="node1" presStyleIdx="3" presStyleCnt="4">
        <dgm:presLayoutVars>
          <dgm:bulletEnabled val="1"/>
        </dgm:presLayoutVars>
      </dgm:prSet>
      <dgm:spPr/>
    </dgm:pt>
    <dgm:pt modelId="{8C12F0EF-D964-9F45-A309-1E11DC3E67D1}" type="pres">
      <dgm:prSet presAssocID="{9F4F3137-569D-7643-B1A6-002C4B6B68D1}" presName="spNode" presStyleCnt="0"/>
      <dgm:spPr/>
    </dgm:pt>
    <dgm:pt modelId="{3F7B068B-9236-BC44-8022-23E20139B9E6}" type="pres">
      <dgm:prSet presAssocID="{9FF4AEFB-514C-B04A-A1A1-ECA79A4BF89B}" presName="sibTrans" presStyleLbl="sibTrans1D1" presStyleIdx="3" presStyleCnt="4"/>
      <dgm:spPr/>
    </dgm:pt>
  </dgm:ptLst>
  <dgm:cxnLst>
    <dgm:cxn modelId="{1EE41D04-C606-8442-8404-349FA4B1FF08}" type="presOf" srcId="{BA51B0EB-28B0-734F-8D18-BC234B27B251}" destId="{F5F895D5-A101-E94F-98E9-3E4DC5661604}" srcOrd="0" destOrd="0" presId="urn:microsoft.com/office/officeart/2005/8/layout/cycle5"/>
    <dgm:cxn modelId="{C83A0325-B3F0-2348-86A6-3FD655B3B5E8}" type="presOf" srcId="{9F4F3137-569D-7643-B1A6-002C4B6B68D1}" destId="{8653D914-C5F5-4644-A80D-99CBCFECAA11}" srcOrd="0" destOrd="0" presId="urn:microsoft.com/office/officeart/2005/8/layout/cycle5"/>
    <dgm:cxn modelId="{216F332F-CC7F-774A-BB5C-762A11031A22}" type="presOf" srcId="{F23B1AF7-8A56-3F40-9F9B-E87D64E9FC06}" destId="{E9AB93CD-1B6A-EC4F-8363-28A2890D292B}" srcOrd="0" destOrd="0" presId="urn:microsoft.com/office/officeart/2005/8/layout/cycle5"/>
    <dgm:cxn modelId="{9105865B-E571-D546-984B-F303F0816612}" srcId="{6DADB766-B796-0B48-A133-804E1EDD6F2C}" destId="{BA51B0EB-28B0-734F-8D18-BC234B27B251}" srcOrd="2" destOrd="0" parTransId="{B4C6DB02-9CA2-BC45-A627-5390E66FB002}" sibTransId="{3F3E19C8-A88F-5749-9099-F11AEF9C0845}"/>
    <dgm:cxn modelId="{0A0E0B76-11EF-2242-AE54-92D9795B4330}" srcId="{6DADB766-B796-0B48-A133-804E1EDD6F2C}" destId="{9F4F3137-569D-7643-B1A6-002C4B6B68D1}" srcOrd="3" destOrd="0" parTransId="{D3C2B5B3-A643-D449-9461-3BFD296BDA51}" sibTransId="{9FF4AEFB-514C-B04A-A1A1-ECA79A4BF89B}"/>
    <dgm:cxn modelId="{5100E995-9AFA-0445-9ED2-9011DB6E473B}" type="presOf" srcId="{807CB60D-9EBA-484D-8F7C-36C19B42FD3F}" destId="{961F0061-7952-B744-9321-46981FB2176A}" srcOrd="0" destOrd="0" presId="urn:microsoft.com/office/officeart/2005/8/layout/cycle5"/>
    <dgm:cxn modelId="{B14777A7-0815-784A-9D94-97356FEA4C59}" type="presOf" srcId="{9FF4AEFB-514C-B04A-A1A1-ECA79A4BF89B}" destId="{3F7B068B-9236-BC44-8022-23E20139B9E6}" srcOrd="0" destOrd="0" presId="urn:microsoft.com/office/officeart/2005/8/layout/cycle5"/>
    <dgm:cxn modelId="{514EA3AD-4479-DD4B-820E-23E123DD21C7}" type="presOf" srcId="{A6939836-96ED-4A49-9ECA-6E595DFE092B}" destId="{D1615E70-7BDF-B142-914D-EE0B33D91F53}" srcOrd="0" destOrd="0" presId="urn:microsoft.com/office/officeart/2005/8/layout/cycle5"/>
    <dgm:cxn modelId="{81831BBE-7F81-F242-894D-B50DC2DC1004}" srcId="{6DADB766-B796-0B48-A133-804E1EDD6F2C}" destId="{02F6F4FE-5850-E347-A5A4-6D54C67D0761}" srcOrd="1" destOrd="0" parTransId="{2C188F92-5C61-BD4E-A6D8-1EFF346D77A3}" sibTransId="{807CB60D-9EBA-484D-8F7C-36C19B42FD3F}"/>
    <dgm:cxn modelId="{057C77C3-764D-784C-804D-02598855B9BC}" type="presOf" srcId="{6DADB766-B796-0B48-A133-804E1EDD6F2C}" destId="{01A8CC0F-54B5-5D44-902F-0DC42AD1F0FB}" srcOrd="0" destOrd="0" presId="urn:microsoft.com/office/officeart/2005/8/layout/cycle5"/>
    <dgm:cxn modelId="{818356ED-1422-1D4E-9CCD-0B86E202457F}" srcId="{6DADB766-B796-0B48-A133-804E1EDD6F2C}" destId="{A6939836-96ED-4A49-9ECA-6E595DFE092B}" srcOrd="0" destOrd="0" parTransId="{F15F7253-0C39-0145-8D80-41EFB437A17D}" sibTransId="{F23B1AF7-8A56-3F40-9F9B-E87D64E9FC06}"/>
    <dgm:cxn modelId="{B14415F4-5D3E-124F-B000-A06C670EE557}" type="presOf" srcId="{3F3E19C8-A88F-5749-9099-F11AEF9C0845}" destId="{86F15D26-2E3F-0B45-9E85-83936A730525}" srcOrd="0" destOrd="0" presId="urn:microsoft.com/office/officeart/2005/8/layout/cycle5"/>
    <dgm:cxn modelId="{6E7A5FF7-DB45-7049-BFE0-963F5FFF11C8}" type="presOf" srcId="{02F6F4FE-5850-E347-A5A4-6D54C67D0761}" destId="{54CC44A9-845D-944C-8855-A341E54AE5F0}" srcOrd="0" destOrd="0" presId="urn:microsoft.com/office/officeart/2005/8/layout/cycle5"/>
    <dgm:cxn modelId="{16E1AD29-58E7-D44F-8769-514DB22543CD}" type="presParOf" srcId="{01A8CC0F-54B5-5D44-902F-0DC42AD1F0FB}" destId="{D1615E70-7BDF-B142-914D-EE0B33D91F53}" srcOrd="0" destOrd="0" presId="urn:microsoft.com/office/officeart/2005/8/layout/cycle5"/>
    <dgm:cxn modelId="{8BE31795-3300-594F-8E41-719BD4A63ECB}" type="presParOf" srcId="{01A8CC0F-54B5-5D44-902F-0DC42AD1F0FB}" destId="{913A0E8A-8480-304D-AAE7-824EE5323749}" srcOrd="1" destOrd="0" presId="urn:microsoft.com/office/officeart/2005/8/layout/cycle5"/>
    <dgm:cxn modelId="{775AC7DE-C29E-6746-A655-BB0076C56668}" type="presParOf" srcId="{01A8CC0F-54B5-5D44-902F-0DC42AD1F0FB}" destId="{E9AB93CD-1B6A-EC4F-8363-28A2890D292B}" srcOrd="2" destOrd="0" presId="urn:microsoft.com/office/officeart/2005/8/layout/cycle5"/>
    <dgm:cxn modelId="{0947D3EE-F777-264A-A80B-42346D6071DE}" type="presParOf" srcId="{01A8CC0F-54B5-5D44-902F-0DC42AD1F0FB}" destId="{54CC44A9-845D-944C-8855-A341E54AE5F0}" srcOrd="3" destOrd="0" presId="urn:microsoft.com/office/officeart/2005/8/layout/cycle5"/>
    <dgm:cxn modelId="{361AD9E1-B71E-E540-9D0C-BB9B021CD945}" type="presParOf" srcId="{01A8CC0F-54B5-5D44-902F-0DC42AD1F0FB}" destId="{A427C054-045B-3643-B689-4A4F113207EE}" srcOrd="4" destOrd="0" presId="urn:microsoft.com/office/officeart/2005/8/layout/cycle5"/>
    <dgm:cxn modelId="{3756C98E-5F17-EC4E-A432-012DC072A6AA}" type="presParOf" srcId="{01A8CC0F-54B5-5D44-902F-0DC42AD1F0FB}" destId="{961F0061-7952-B744-9321-46981FB2176A}" srcOrd="5" destOrd="0" presId="urn:microsoft.com/office/officeart/2005/8/layout/cycle5"/>
    <dgm:cxn modelId="{662EA354-98B6-7D45-ABD7-087CB1EB2179}" type="presParOf" srcId="{01A8CC0F-54B5-5D44-902F-0DC42AD1F0FB}" destId="{F5F895D5-A101-E94F-98E9-3E4DC5661604}" srcOrd="6" destOrd="0" presId="urn:microsoft.com/office/officeart/2005/8/layout/cycle5"/>
    <dgm:cxn modelId="{95E9E934-A2E2-F449-BD9D-F349B932DEB3}" type="presParOf" srcId="{01A8CC0F-54B5-5D44-902F-0DC42AD1F0FB}" destId="{E7AC54B6-FC22-9542-9EBB-9B3277BFC7CF}" srcOrd="7" destOrd="0" presId="urn:microsoft.com/office/officeart/2005/8/layout/cycle5"/>
    <dgm:cxn modelId="{575C22AC-2A1B-A044-9BFA-E925684882C0}" type="presParOf" srcId="{01A8CC0F-54B5-5D44-902F-0DC42AD1F0FB}" destId="{86F15D26-2E3F-0B45-9E85-83936A730525}" srcOrd="8" destOrd="0" presId="urn:microsoft.com/office/officeart/2005/8/layout/cycle5"/>
    <dgm:cxn modelId="{B5AB6534-A81D-3E44-9C1E-A17B65332DFF}" type="presParOf" srcId="{01A8CC0F-54B5-5D44-902F-0DC42AD1F0FB}" destId="{8653D914-C5F5-4644-A80D-99CBCFECAA11}" srcOrd="9" destOrd="0" presId="urn:microsoft.com/office/officeart/2005/8/layout/cycle5"/>
    <dgm:cxn modelId="{311B89F2-0E9B-3243-BD1D-F6E3C83A11CA}" type="presParOf" srcId="{01A8CC0F-54B5-5D44-902F-0DC42AD1F0FB}" destId="{8C12F0EF-D964-9F45-A309-1E11DC3E67D1}" srcOrd="10" destOrd="0" presId="urn:microsoft.com/office/officeart/2005/8/layout/cycle5"/>
    <dgm:cxn modelId="{2E1CAF57-2B97-E64C-BEE0-26BB0AEA8F27}" type="presParOf" srcId="{01A8CC0F-54B5-5D44-902F-0DC42AD1F0FB}" destId="{3F7B068B-9236-BC44-8022-23E20139B9E6}" srcOrd="11"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15E70-7BDF-B142-914D-EE0B33D91F53}">
      <dsp:nvSpPr>
        <dsp:cNvPr id="0" name=""/>
        <dsp:cNvSpPr/>
      </dsp:nvSpPr>
      <dsp:spPr>
        <a:xfrm>
          <a:off x="1814066" y="776"/>
          <a:ext cx="1553467" cy="1009754"/>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Feed the Gut</a:t>
          </a:r>
        </a:p>
      </dsp:txBody>
      <dsp:txXfrm>
        <a:off x="1863358" y="50068"/>
        <a:ext cx="1454883" cy="911170"/>
      </dsp:txXfrm>
    </dsp:sp>
    <dsp:sp modelId="{E9AB93CD-1B6A-EC4F-8363-28A2890D292B}">
      <dsp:nvSpPr>
        <dsp:cNvPr id="0" name=""/>
        <dsp:cNvSpPr/>
      </dsp:nvSpPr>
      <dsp:spPr>
        <a:xfrm>
          <a:off x="920784" y="505653"/>
          <a:ext cx="3340030" cy="3340030"/>
        </a:xfrm>
        <a:custGeom>
          <a:avLst/>
          <a:gdLst/>
          <a:ahLst/>
          <a:cxnLst/>
          <a:rect l="0" t="0" r="0" b="0"/>
          <a:pathLst>
            <a:path>
              <a:moveTo>
                <a:pt x="2661725" y="326340"/>
              </a:moveTo>
              <a:arcTo wR="1670015" hR="1670015" stAng="18385769" swAng="1635671"/>
            </a:path>
          </a:pathLst>
        </a:custGeom>
        <a:noFill/>
        <a:ln w="3810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 modelId="{54CC44A9-845D-944C-8855-A341E54AE5F0}">
      <dsp:nvSpPr>
        <dsp:cNvPr id="0" name=""/>
        <dsp:cNvSpPr/>
      </dsp:nvSpPr>
      <dsp:spPr>
        <a:xfrm>
          <a:off x="3484081" y="1670791"/>
          <a:ext cx="1553467" cy="1009754"/>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Maintain Blood Sugar Metabolism</a:t>
          </a:r>
        </a:p>
      </dsp:txBody>
      <dsp:txXfrm>
        <a:off x="3533373" y="1720083"/>
        <a:ext cx="1454883" cy="911170"/>
      </dsp:txXfrm>
    </dsp:sp>
    <dsp:sp modelId="{961F0061-7952-B744-9321-46981FB2176A}">
      <dsp:nvSpPr>
        <dsp:cNvPr id="0" name=""/>
        <dsp:cNvSpPr/>
      </dsp:nvSpPr>
      <dsp:spPr>
        <a:xfrm>
          <a:off x="920784" y="505653"/>
          <a:ext cx="3340030" cy="3340030"/>
        </a:xfrm>
        <a:custGeom>
          <a:avLst/>
          <a:gdLst/>
          <a:ahLst/>
          <a:cxnLst/>
          <a:rect l="0" t="0" r="0" b="0"/>
          <a:pathLst>
            <a:path>
              <a:moveTo>
                <a:pt x="3167040" y="2410194"/>
              </a:moveTo>
              <a:arcTo wR="1670015" hR="1670015" stAng="1578560" swAng="1635671"/>
            </a:path>
          </a:pathLst>
        </a:custGeom>
        <a:noFill/>
        <a:ln w="3810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 modelId="{F5F895D5-A101-E94F-98E9-3E4DC5661604}">
      <dsp:nvSpPr>
        <dsp:cNvPr id="0" name=""/>
        <dsp:cNvSpPr/>
      </dsp:nvSpPr>
      <dsp:spPr>
        <a:xfrm>
          <a:off x="1814066" y="3340807"/>
          <a:ext cx="1553467" cy="1009754"/>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Support the Heart</a:t>
          </a:r>
        </a:p>
      </dsp:txBody>
      <dsp:txXfrm>
        <a:off x="1863358" y="3390099"/>
        <a:ext cx="1454883" cy="911170"/>
      </dsp:txXfrm>
    </dsp:sp>
    <dsp:sp modelId="{86F15D26-2E3F-0B45-9E85-83936A730525}">
      <dsp:nvSpPr>
        <dsp:cNvPr id="0" name=""/>
        <dsp:cNvSpPr/>
      </dsp:nvSpPr>
      <dsp:spPr>
        <a:xfrm>
          <a:off x="920784" y="505653"/>
          <a:ext cx="3340030" cy="3340030"/>
        </a:xfrm>
        <a:custGeom>
          <a:avLst/>
          <a:gdLst/>
          <a:ahLst/>
          <a:cxnLst/>
          <a:rect l="0" t="0" r="0" b="0"/>
          <a:pathLst>
            <a:path>
              <a:moveTo>
                <a:pt x="678305" y="3013690"/>
              </a:moveTo>
              <a:arcTo wR="1670015" hR="1670015" stAng="7585769" swAng="1635671"/>
            </a:path>
          </a:pathLst>
        </a:custGeom>
        <a:noFill/>
        <a:ln w="3810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 modelId="{8653D914-C5F5-4644-A80D-99CBCFECAA11}">
      <dsp:nvSpPr>
        <dsp:cNvPr id="0" name=""/>
        <dsp:cNvSpPr/>
      </dsp:nvSpPr>
      <dsp:spPr>
        <a:xfrm>
          <a:off x="144050" y="1670791"/>
          <a:ext cx="1553467" cy="1009754"/>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n>
                <a:noFill/>
              </a:ln>
              <a:solidFill>
                <a:schemeClr val="bg1"/>
              </a:solidFill>
            </a:rPr>
            <a:t>Protect the Brain &amp; Kidneys</a:t>
          </a:r>
        </a:p>
      </dsp:txBody>
      <dsp:txXfrm>
        <a:off x="193342" y="1720083"/>
        <a:ext cx="1454883" cy="911170"/>
      </dsp:txXfrm>
    </dsp:sp>
    <dsp:sp modelId="{3F7B068B-9236-BC44-8022-23E20139B9E6}">
      <dsp:nvSpPr>
        <dsp:cNvPr id="0" name=""/>
        <dsp:cNvSpPr/>
      </dsp:nvSpPr>
      <dsp:spPr>
        <a:xfrm>
          <a:off x="920784" y="505653"/>
          <a:ext cx="3340030" cy="3340030"/>
        </a:xfrm>
        <a:custGeom>
          <a:avLst/>
          <a:gdLst/>
          <a:ahLst/>
          <a:cxnLst/>
          <a:rect l="0" t="0" r="0" b="0"/>
          <a:pathLst>
            <a:path>
              <a:moveTo>
                <a:pt x="172989" y="929835"/>
              </a:moveTo>
              <a:arcTo wR="1670015" hR="1670015" stAng="12378560" swAng="1635671"/>
            </a:path>
          </a:pathLst>
        </a:custGeom>
        <a:noFill/>
        <a:ln w="3810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E3EC91-543E-B246-A6AA-61B8D3A77444}" type="datetimeFigureOut">
              <a:rPr lang="en-US" smtClean="0"/>
              <a:t>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B055FF-EA3C-CF48-B22C-CADE3AAB166C}" type="slidenum">
              <a:rPr lang="en-US" smtClean="0"/>
              <a:t>‹#›</a:t>
            </a:fld>
            <a:endParaRPr lang="en-US"/>
          </a:p>
        </p:txBody>
      </p:sp>
    </p:spTree>
    <p:extLst>
      <p:ext uri="{BB962C8B-B14F-4D97-AF65-F5344CB8AC3E}">
        <p14:creationId xmlns:p14="http://schemas.microsoft.com/office/powerpoint/2010/main" val="3069456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180" name="Google Shape;18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0"/>
              </a:spcBef>
              <a:spcAft>
                <a:spcPts val="0"/>
              </a:spcAft>
              <a:buSzPts val="1100"/>
              <a:buNone/>
            </a:pPr>
            <a:endParaRPr sz="1800">
              <a:solidFill>
                <a:srgbClr val="212121"/>
              </a:solidFill>
              <a:latin typeface="Raleway"/>
              <a:ea typeface="Raleway"/>
              <a:cs typeface="Raleway"/>
              <a:sym typeface="Raleway"/>
            </a:endParaRPr>
          </a:p>
          <a:p>
            <a:pPr marL="0" lvl="0" indent="0" algn="l" rtl="0">
              <a:lnSpc>
                <a:spcPct val="100000"/>
              </a:lnSpc>
              <a:spcBef>
                <a:spcPts val="0"/>
              </a:spcBef>
              <a:spcAft>
                <a:spcPts val="0"/>
              </a:spcAft>
              <a:buSzPts val="1400"/>
              <a:buNone/>
            </a:pPr>
            <a:endParaRPr/>
          </a:p>
        </p:txBody>
      </p:sp>
      <p:sp>
        <p:nvSpPr>
          <p:cNvPr id="329" name="Google Shape;329;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10</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0"/>
              </a:spcBef>
              <a:spcAft>
                <a:spcPts val="0"/>
              </a:spcAft>
              <a:buSzPts val="1100"/>
              <a:buNone/>
            </a:pPr>
            <a:endParaRPr sz="1800">
              <a:solidFill>
                <a:srgbClr val="212121"/>
              </a:solidFill>
              <a:latin typeface="Raleway"/>
              <a:ea typeface="Raleway"/>
              <a:cs typeface="Raleway"/>
              <a:sym typeface="Raleway"/>
            </a:endParaRPr>
          </a:p>
          <a:p>
            <a:pPr marL="0" lvl="0" indent="0" algn="l" rtl="0">
              <a:lnSpc>
                <a:spcPct val="100000"/>
              </a:lnSpc>
              <a:spcBef>
                <a:spcPts val="0"/>
              </a:spcBef>
              <a:spcAft>
                <a:spcPts val="0"/>
              </a:spcAft>
              <a:buSzPts val="1400"/>
              <a:buNone/>
            </a:pPr>
            <a:endParaRPr/>
          </a:p>
        </p:txBody>
      </p:sp>
      <p:sp>
        <p:nvSpPr>
          <p:cNvPr id="338" name="Google Shape;338;p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11</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48" name="Google Shape;34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59" name="Google Shape;35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70" name="Google Shape;370;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2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80" name="Google Shape;380;p2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2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91" name="Google Shape;391;p2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1" name="Google Shape;40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2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p2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endParaRPr sz="1700">
              <a:latin typeface="Raleway"/>
              <a:ea typeface="Raleway"/>
              <a:cs typeface="Raleway"/>
              <a:sym typeface="Raleway"/>
            </a:endParaRPr>
          </a:p>
        </p:txBody>
      </p:sp>
      <p:sp>
        <p:nvSpPr>
          <p:cNvPr id="190" name="Google Shape;190;p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2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3" name="Google Shape;43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2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7" name="Google Shape;447;p2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1" name="Google Shape;461;p2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5" name="Google Shape;47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2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p2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3" name="Google Shape;503;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7" name="Google Shape;51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1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1" name="Google Shape;531;p1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5" name="Google Shape;54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2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200" name="Google Shape;200;p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9" name="Google Shape;55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0"/>
              </a:spcBef>
              <a:spcAft>
                <a:spcPts val="0"/>
              </a:spcAft>
              <a:buSzPts val="1100"/>
              <a:buNone/>
            </a:pPr>
            <a:endParaRPr sz="1800">
              <a:solidFill>
                <a:srgbClr val="212121"/>
              </a:solidFill>
              <a:latin typeface="Raleway"/>
              <a:ea typeface="Raleway"/>
              <a:cs typeface="Raleway"/>
              <a:sym typeface="Raleway"/>
            </a:endParaRPr>
          </a:p>
          <a:p>
            <a:pPr marL="0" lvl="0" indent="0" algn="l" rtl="0">
              <a:lnSpc>
                <a:spcPct val="100000"/>
              </a:lnSpc>
              <a:spcBef>
                <a:spcPts val="0"/>
              </a:spcBef>
              <a:spcAft>
                <a:spcPts val="0"/>
              </a:spcAft>
              <a:buSzPts val="1400"/>
              <a:buNone/>
            </a:pPr>
            <a:endParaRPr/>
          </a:p>
        </p:txBody>
      </p:sp>
      <p:sp>
        <p:nvSpPr>
          <p:cNvPr id="453" name="Google Shape;453;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31</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0" name="Google Shape;460;p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1" name="Google Shape;461;p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83459BB-DC2F-0941-B9DB-8465ED616E96}" type="slidenum">
              <a:rPr kumimoji="0" lang="en-US" altLang="en-US" sz="1200" b="0" i="0" u="none" strike="noStrike" kern="1200" cap="none" spc="0" normalizeH="0" baseline="0" noProof="0">
                <a:ln>
                  <a:noFill/>
                </a:ln>
                <a:solidFill>
                  <a:prstClr val="black"/>
                </a:solidFill>
                <a:effectLst/>
                <a:uLnTx/>
                <a:uFillTx/>
                <a:latin typeface="Calibri"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altLang="en-US" sz="1200" b="0" i="0" u="none" strike="noStrike" kern="1200" cap="none" spc="0" normalizeH="0" baseline="0" noProof="0">
              <a:ln>
                <a:noFill/>
              </a:ln>
              <a:solidFill>
                <a:prstClr val="black"/>
              </a:solidFill>
              <a:effectLst/>
              <a:uLnTx/>
              <a:uFillTx/>
              <a:latin typeface="Calibri" charset="0"/>
              <a:ea typeface="+mn-ea"/>
              <a:cs typeface="+mn-cs"/>
            </a:endParaRPr>
          </a:p>
        </p:txBody>
      </p:sp>
    </p:spTree>
    <p:extLst>
      <p:ext uri="{BB962C8B-B14F-4D97-AF65-F5344CB8AC3E}">
        <p14:creationId xmlns:p14="http://schemas.microsoft.com/office/powerpoint/2010/main" val="6845599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02895D-B01D-BF4F-9DEB-B242706890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5642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G-protein</a:t>
            </a:r>
            <a:r>
              <a:rPr lang="en-US" baseline="0" dirty="0"/>
              <a:t>-coupled receptor, also known as FFAR2 (Free Fatty Acid Receptor 2) plays a crucial role in energy homeostasis.  It regulates inflammatory responses, including neutrophil migration, and influences metabolic processes like fat accumulation. It is physically located on immune cells and metabolic tissues (i.e., </a:t>
            </a:r>
            <a:r>
              <a:rPr lang="en-US" baseline="0" dirty="0" err="1"/>
              <a:t>adipocyes</a:t>
            </a:r>
            <a:r>
              <a:rPr lang="en-US" baseline="0" dirty="0"/>
              <a:t> and the intestine epithelial cells)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F25493-BA93-D940-B86D-110B8E4024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59731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829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x-none" dirty="0"/>
          </a:p>
        </p:txBody>
      </p:sp>
      <p:sp>
        <p:nvSpPr>
          <p:cNvPr id="829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998EA96-6BFF-0245-94CC-D53A2E7BA151}" type="slidenum">
              <a:rPr kumimoji="0" lang="en-US" altLang="x-none" sz="1200" b="0" i="0" u="none" strike="noStrike" kern="1200" cap="none" spc="0" normalizeH="0" baseline="0" noProof="0">
                <a:ln>
                  <a:noFill/>
                </a:ln>
                <a:solidFill>
                  <a:prstClr val="black"/>
                </a:solidFill>
                <a:effectLst/>
                <a:uLnTx/>
                <a:uFillTx/>
                <a:latin typeface="Calibri"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altLang="x-none" sz="1200" b="0" i="0" u="none" strike="noStrike" kern="1200" cap="none" spc="0" normalizeH="0" baseline="0" noProof="0">
              <a:ln>
                <a:noFill/>
              </a:ln>
              <a:solidFill>
                <a:prstClr val="black"/>
              </a:solidFill>
              <a:effectLst/>
              <a:uLnTx/>
              <a:uFillTx/>
              <a:latin typeface="Calibri" charset="0"/>
              <a:ea typeface="+mn-ea"/>
              <a:cs typeface="+mn-cs"/>
            </a:endParaRPr>
          </a:p>
        </p:txBody>
      </p:sp>
    </p:spTree>
    <p:extLst>
      <p:ext uri="{BB962C8B-B14F-4D97-AF65-F5344CB8AC3E}">
        <p14:creationId xmlns:p14="http://schemas.microsoft.com/office/powerpoint/2010/main" val="15803419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F25493-BA93-D940-B86D-110B8E4024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53610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63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CAPP – Colorectal Adenoma/carcinoma Prevention Programme</a:t>
            </a:r>
          </a:p>
        </p:txBody>
      </p:sp>
      <p:sp>
        <p:nvSpPr>
          <p:cNvPr id="563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5A1688A-1A99-1B41-BBED-01B164CFA515}" type="slidenum">
              <a:rPr kumimoji="0" lang="en-US" altLang="x-none" sz="1200" b="0" i="0" u="none" strike="noStrike" kern="1200" cap="none" spc="0" normalizeH="0" baseline="0" noProof="0">
                <a:ln>
                  <a:noFill/>
                </a:ln>
                <a:solidFill>
                  <a:prstClr val="black"/>
                </a:solidFill>
                <a:effectLst/>
                <a:uLnTx/>
                <a:uFillTx/>
                <a:latin typeface="Calibri"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altLang="x-none" sz="1200" b="0" i="0" u="none" strike="noStrike" kern="1200" cap="none" spc="0" normalizeH="0" baseline="0" noProof="0">
              <a:ln>
                <a:noFill/>
              </a:ln>
              <a:solidFill>
                <a:prstClr val="black"/>
              </a:solidFill>
              <a:effectLst/>
              <a:uLnTx/>
              <a:uFillTx/>
              <a:latin typeface="Calibri" charset="0"/>
              <a:ea typeface="+mn-ea"/>
              <a:cs typeface="+mn-cs"/>
            </a:endParaRPr>
          </a:p>
        </p:txBody>
      </p:sp>
    </p:spTree>
    <p:extLst>
      <p:ext uri="{BB962C8B-B14F-4D97-AF65-F5344CB8AC3E}">
        <p14:creationId xmlns:p14="http://schemas.microsoft.com/office/powerpoint/2010/main" val="14313158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290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290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47BA8F6-4FD7-3544-A9D1-239DB145F187}" type="slidenum">
              <a:rPr kumimoji="0" lang="en-US" altLang="en-US" sz="1200" b="0" i="0" u="none" strike="noStrike" kern="1200" cap="none" spc="0" normalizeH="0" baseline="0" noProof="0">
                <a:ln>
                  <a:noFill/>
                </a:ln>
                <a:solidFill>
                  <a:prstClr val="black"/>
                </a:solidFill>
                <a:effectLst/>
                <a:uLnTx/>
                <a:uFillTx/>
                <a:latin typeface="Calibri"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altLang="en-US" sz="1200" b="0" i="0" u="none" strike="noStrike" kern="1200" cap="none" spc="0" normalizeH="0" baseline="0" noProof="0">
              <a:ln>
                <a:noFill/>
              </a:ln>
              <a:solidFill>
                <a:prstClr val="black"/>
              </a:solidFill>
              <a:effectLst/>
              <a:uLnTx/>
              <a:uFillTx/>
              <a:latin typeface="Calibri" charset="0"/>
              <a:ea typeface="+mn-ea"/>
              <a:cs typeface="+mn-cs"/>
            </a:endParaRPr>
          </a:p>
        </p:txBody>
      </p:sp>
    </p:spTree>
    <p:extLst>
      <p:ext uri="{BB962C8B-B14F-4D97-AF65-F5344CB8AC3E}">
        <p14:creationId xmlns:p14="http://schemas.microsoft.com/office/powerpoint/2010/main" val="1741872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 name="Google Shape;250;p2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2"/>
        <p:cNvGrpSpPr/>
        <p:nvPr/>
      </p:nvGrpSpPr>
      <p:grpSpPr>
        <a:xfrm>
          <a:off x="0" y="0"/>
          <a:ext cx="0" cy="0"/>
          <a:chOff x="0" y="0"/>
          <a:chExt cx="0" cy="0"/>
        </a:xfrm>
      </p:grpSpPr>
      <p:sp>
        <p:nvSpPr>
          <p:cNvPr id="1983" name="Google Shape;1983;p1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ITC = Industry</a:t>
            </a:r>
            <a:r>
              <a:rPr lang="en-US" baseline="0" dirty="0"/>
              <a:t> Transparency Center</a:t>
            </a:r>
            <a:endParaRPr dirty="0"/>
          </a:p>
        </p:txBody>
      </p:sp>
      <p:sp>
        <p:nvSpPr>
          <p:cNvPr id="1984" name="Google Shape;1984;p1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672571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evening everyone. thanks Doctor Tan for the introduction. I'm glad to have the opportunity to connect to the CAFS community and present the research from our group! And today my topic is about Cold plasma assisted polysaccharide extraction for enhanced microbiome function. My talk will be a little bit different compared to the previous speakers. Since I'm trying to utilize these emerging food processing methods and connected with the application in food and human health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B32CA-34A7-1A41-880B-F886EB82B6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453279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move on to the effect of CP on pectin structure modification, I’d like to give another background in gut microbiome and structural features of polysaccharides.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B32CA-34A7-1A41-880B-F886EB82B6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512580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slides is just a recap of the plant-derived dietary fibers, and how complicate their chemical structures are. </a:t>
            </a:r>
          </a:p>
          <a:p>
            <a:r>
              <a:rPr lang="en-US" dirty="0"/>
              <a:t>Of most higher plant, the cell wall is composed by cellulose fibril. Other molecules are tied up around the fibril, including pectin and hemicellulose. They are very complicated molecular structures, since they are composed by different monomeric sugar units and linked by diverse linkage bonds. Most of these dietary fiber molecules have the branched structures. Remember that arabinoxylan has ...</a:t>
            </a:r>
          </a:p>
          <a:p>
            <a:endParaRPr lang="en-US" dirty="0"/>
          </a:p>
          <a:p>
            <a:r>
              <a:rPr lang="en-US" dirty="0"/>
              <a:t>Cellulose are not fermentable in human gut!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1BFBE0-514F-C947-86E9-AC874EF6F88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06584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all fibers are equal</a:t>
            </a:r>
          </a:p>
          <a:p>
            <a:r>
              <a:rPr lang="en-US" dirty="0"/>
              <a:t>starch vs non-starch polysaccharide.</a:t>
            </a:r>
          </a:p>
          <a:p>
            <a:r>
              <a:rPr lang="en-US" dirty="0"/>
              <a:t>So many different types of fiber in food. </a:t>
            </a:r>
          </a:p>
          <a:p>
            <a:r>
              <a:rPr lang="en-US" dirty="0"/>
              <a:t>Simple structure vs complex branching structure – their different ecological role in gut</a:t>
            </a:r>
          </a:p>
          <a:p>
            <a:endParaRPr lang="en-US" dirty="0"/>
          </a:p>
          <a:p>
            <a:r>
              <a:rPr lang="en-US" dirty="0"/>
              <a:t>The current guideline is more on the quantity </a:t>
            </a:r>
            <a:r>
              <a:rPr lang="en-US" dirty="0" err="1"/>
              <a:t>recommandation</a:t>
            </a:r>
            <a:r>
              <a:rPr lang="en-US" dirty="0"/>
              <a:t> 28-35 g/day, but lack the information on which type of fiber to intake.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B32CA-34A7-1A41-880B-F886EB82B6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783892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B32CA-34A7-1A41-880B-F886EB82B6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59298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molecular complexity of dietary fiber and their role in maintain the diversity of the community.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1BFBE0-514F-C947-86E9-AC874EF6F88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123050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Inulin</a:t>
            </a:r>
            <a:r>
              <a:rPr lang="zh-CN" altLang="en-US" dirty="0"/>
              <a:t> </a:t>
            </a:r>
            <a:r>
              <a:rPr lang="en-US" altLang="zh-CN" dirty="0"/>
              <a:t>diet promote Proteobacteria. and induced liver damage.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1BFBE0-514F-C947-86E9-AC874EF6F88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08859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question I want to study is how fine fiber structures would shape distinct microbial community, and also test whether our in vitro model could resolve different microbial responses when growing on a same type of substrates with small differences.</a:t>
            </a:r>
          </a:p>
          <a:p>
            <a:endParaRPr lang="en-US" dirty="0"/>
          </a:p>
          <a:p>
            <a:r>
              <a:rPr lang="en-US" dirty="0"/>
              <a:t>Here I used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2A0785-1DA2-A44E-849C-3F43F96D289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227293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result clearly showed different community evolution trajectories over 7 days. RSAX maintain a microbiota with ...</a:t>
            </a:r>
          </a:p>
          <a:p>
            <a:endParaRPr lang="en-US" dirty="0"/>
          </a:p>
          <a:p>
            <a:r>
              <a:rPr lang="en-US" dirty="0"/>
              <a:t>Besides the selection of different microorganisms, we also found distinct microbial functions in terms of different metabolites detected in RSAX and WSAX cultures.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2A0785-1DA2-A44E-849C-3F43F96D289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0196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0"/>
              </a:spcBef>
              <a:spcAft>
                <a:spcPts val="0"/>
              </a:spcAft>
              <a:buSzPts val="1100"/>
              <a:buNone/>
            </a:pPr>
            <a:endParaRPr sz="1800">
              <a:solidFill>
                <a:srgbClr val="212121"/>
              </a:solidFill>
              <a:latin typeface="Raleway"/>
              <a:ea typeface="Raleway"/>
              <a:cs typeface="Raleway"/>
              <a:sym typeface="Raleway"/>
            </a:endParaRPr>
          </a:p>
          <a:p>
            <a:pPr marL="0" lvl="0" indent="0" algn="l" rtl="0">
              <a:lnSpc>
                <a:spcPct val="100000"/>
              </a:lnSpc>
              <a:spcBef>
                <a:spcPts val="0"/>
              </a:spcBef>
              <a:spcAft>
                <a:spcPts val="0"/>
              </a:spcAft>
              <a:buSzPts val="1400"/>
              <a:buNone/>
            </a:pPr>
            <a:endParaRPr/>
          </a:p>
        </p:txBody>
      </p:sp>
      <p:sp>
        <p:nvSpPr>
          <p:cNvPr id="262" name="Google Shape;262;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5</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Polysaccharides are quite rich in Byproducts include those pomace from juice and beverage production, such as apple pomace. Other fruit pomace include cranberry and blueberry, and all of these fruit derived pomace are rich in dietary fiber called pectin. pomace is widely applied in food industry as stabler, thickener and gelling agents and can be just a source of supplementary of dietary fiber. There are different </a:t>
            </a:r>
            <a:r>
              <a:rPr lang="en-US" dirty="0" err="1"/>
              <a:t>pecin</a:t>
            </a:r>
            <a:r>
              <a:rPr lang="en-US" dirty="0"/>
              <a:t> rich byproducts as just mentioned in fruit and vegetables. Some other By products such as. wheat bran. These are cereal grains by-products from the milling industry. They are rich in hemicellulose. One example is arabinoxylan which is abundant in corn bran, wheat bran and it's being considered as the next generation prebiotic fiber because it has a much stronger microbiome selection effect compares to the current widely applied prebiotic fibers such as inulin or FOS.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B32CA-34A7-1A41-880B-F886EB82B6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066657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 to our apple pectin extracted from pomace. Apple pectin is known to have the most complex structure among the natural food fiber source. </a:t>
            </a:r>
          </a:p>
          <a:p>
            <a:endParaRPr lang="en-US" dirty="0"/>
          </a:p>
          <a:p>
            <a:r>
              <a:rPr lang="en-US" dirty="0"/>
              <a:t>We would expect CP modify the structure of 1, 2, 3, ... and therefore exert different gut microbiome modulation effect, such as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B32CA-34A7-1A41-880B-F886EB82B6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10198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B32CA-34A7-1A41-880B-F886EB82B6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1348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0"/>
              </a:spcBef>
              <a:spcAft>
                <a:spcPts val="0"/>
              </a:spcAft>
              <a:buSzPts val="1100"/>
              <a:buNone/>
            </a:pPr>
            <a:endParaRPr sz="1800">
              <a:solidFill>
                <a:srgbClr val="212121"/>
              </a:solidFill>
              <a:latin typeface="Raleway"/>
              <a:ea typeface="Raleway"/>
              <a:cs typeface="Raleway"/>
              <a:sym typeface="Raleway"/>
            </a:endParaRPr>
          </a:p>
          <a:p>
            <a:pPr marL="0" lvl="0" indent="0" algn="l" rtl="0">
              <a:lnSpc>
                <a:spcPct val="100000"/>
              </a:lnSpc>
              <a:spcBef>
                <a:spcPts val="0"/>
              </a:spcBef>
              <a:spcAft>
                <a:spcPts val="0"/>
              </a:spcAft>
              <a:buSzPts val="1400"/>
              <a:buNone/>
            </a:pPr>
            <a:endParaRPr/>
          </a:p>
        </p:txBody>
      </p:sp>
      <p:sp>
        <p:nvSpPr>
          <p:cNvPr id="270" name="Google Shape;270;p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0"/>
              </a:spcBef>
              <a:spcAft>
                <a:spcPts val="0"/>
              </a:spcAft>
              <a:buSzPts val="1100"/>
              <a:buNone/>
            </a:pPr>
            <a:endParaRPr sz="1800">
              <a:solidFill>
                <a:srgbClr val="212121"/>
              </a:solidFill>
              <a:latin typeface="Raleway"/>
              <a:ea typeface="Raleway"/>
              <a:cs typeface="Raleway"/>
              <a:sym typeface="Raleway"/>
            </a:endParaRPr>
          </a:p>
          <a:p>
            <a:pPr marL="0" lvl="0" indent="0" algn="l" rtl="0">
              <a:lnSpc>
                <a:spcPct val="100000"/>
              </a:lnSpc>
              <a:spcBef>
                <a:spcPts val="0"/>
              </a:spcBef>
              <a:spcAft>
                <a:spcPts val="0"/>
              </a:spcAft>
              <a:buSzPts val="1400"/>
              <a:buNone/>
            </a:pPr>
            <a:endParaRPr/>
          </a:p>
        </p:txBody>
      </p:sp>
      <p:sp>
        <p:nvSpPr>
          <p:cNvPr id="301" name="Google Shape;301;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7</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2" name="Google Shape;31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0"/>
              </a:spcBef>
              <a:spcAft>
                <a:spcPts val="0"/>
              </a:spcAft>
              <a:buSzPts val="1100"/>
              <a:buNone/>
            </a:pPr>
            <a:endParaRPr sz="1800">
              <a:solidFill>
                <a:srgbClr val="212121"/>
              </a:solidFill>
              <a:latin typeface="Raleway"/>
              <a:ea typeface="Raleway"/>
              <a:cs typeface="Raleway"/>
              <a:sym typeface="Raleway"/>
            </a:endParaRPr>
          </a:p>
          <a:p>
            <a:pPr marL="0" lvl="0" indent="0" algn="l" rtl="0">
              <a:lnSpc>
                <a:spcPct val="100000"/>
              </a:lnSpc>
              <a:spcBef>
                <a:spcPts val="0"/>
              </a:spcBef>
              <a:spcAft>
                <a:spcPts val="0"/>
              </a:spcAft>
              <a:buSzPts val="1400"/>
              <a:buNone/>
            </a:pPr>
            <a:endParaRPr/>
          </a:p>
        </p:txBody>
      </p:sp>
      <p:sp>
        <p:nvSpPr>
          <p:cNvPr id="320" name="Google Shape;320;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9</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9_Title and Content">
  <p:cSld name="9_Title and Content">
    <p:spTree>
      <p:nvGrpSpPr>
        <p:cNvPr id="1" name="Shape 13"/>
        <p:cNvGrpSpPr/>
        <p:nvPr/>
      </p:nvGrpSpPr>
      <p:grpSpPr>
        <a:xfrm>
          <a:off x="0" y="0"/>
          <a:ext cx="0" cy="0"/>
          <a:chOff x="0" y="0"/>
          <a:chExt cx="0" cy="0"/>
        </a:xfrm>
      </p:grpSpPr>
      <p:sp>
        <p:nvSpPr>
          <p:cNvPr id="14" name="Google Shape;14;p18"/>
          <p:cNvSpPr>
            <a:spLocks noGrp="1"/>
          </p:cNvSpPr>
          <p:nvPr>
            <p:ph type="pic" idx="2"/>
          </p:nvPr>
        </p:nvSpPr>
        <p:spPr>
          <a:xfrm>
            <a:off x="5810908" y="0"/>
            <a:ext cx="6381092" cy="6858000"/>
          </a:xfrm>
          <a:prstGeom prst="rect">
            <a:avLst/>
          </a:prstGeom>
          <a:noFill/>
          <a:ln>
            <a:noFill/>
          </a:ln>
        </p:spPr>
        <p:txBody>
          <a:bodyPr/>
          <a:lstStyle/>
          <a:p>
            <a:endParaRPr lang="en-US"/>
          </a:p>
        </p:txBody>
      </p:sp>
    </p:spTree>
    <p:extLst>
      <p:ext uri="{BB962C8B-B14F-4D97-AF65-F5344CB8AC3E}">
        <p14:creationId xmlns:p14="http://schemas.microsoft.com/office/powerpoint/2010/main" val="37328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54"/>
        <p:cNvGrpSpPr/>
        <p:nvPr/>
      </p:nvGrpSpPr>
      <p:grpSpPr>
        <a:xfrm>
          <a:off x="0" y="0"/>
          <a:ext cx="0" cy="0"/>
          <a:chOff x="0" y="0"/>
          <a:chExt cx="0" cy="0"/>
        </a:xfrm>
      </p:grpSpPr>
      <p:sp>
        <p:nvSpPr>
          <p:cNvPr id="55" name="Google Shape;55;p274"/>
          <p:cNvSpPr/>
          <p:nvPr/>
        </p:nvSpPr>
        <p:spPr>
          <a:xfrm rot="5400000">
            <a:off x="6658450" y="2005050"/>
            <a:ext cx="6863100" cy="2853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cxnSp>
        <p:nvCxnSpPr>
          <p:cNvPr id="56" name="Google Shape;56;p274"/>
          <p:cNvCxnSpPr/>
          <p:nvPr/>
        </p:nvCxnSpPr>
        <p:spPr>
          <a:xfrm>
            <a:off x="675499" y="461318"/>
            <a:ext cx="7398000" cy="0"/>
          </a:xfrm>
          <a:prstGeom prst="straightConnector1">
            <a:avLst/>
          </a:prstGeom>
          <a:noFill/>
          <a:ln w="19050" cap="flat" cmpd="sng">
            <a:solidFill>
              <a:schemeClr val="accent1"/>
            </a:solidFill>
            <a:prstDash val="solid"/>
            <a:miter lim="800000"/>
            <a:headEnd type="none" w="sm" len="sm"/>
            <a:tailEnd type="none" w="sm" len="sm"/>
          </a:ln>
        </p:spPr>
      </p:cxnSp>
      <p:sp>
        <p:nvSpPr>
          <p:cNvPr id="57" name="Google Shape;57;p274"/>
          <p:cNvSpPr txBox="1">
            <a:spLocks noGrp="1"/>
          </p:cNvSpPr>
          <p:nvPr>
            <p:ph type="title"/>
          </p:nvPr>
        </p:nvSpPr>
        <p:spPr>
          <a:xfrm>
            <a:off x="671137" y="241919"/>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000"/>
              <a:buFont typeface="Raleway"/>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64748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58"/>
        <p:cNvGrpSpPr/>
        <p:nvPr/>
      </p:nvGrpSpPr>
      <p:grpSpPr>
        <a:xfrm>
          <a:off x="0" y="0"/>
          <a:ext cx="0" cy="0"/>
          <a:chOff x="0" y="0"/>
          <a:chExt cx="0" cy="0"/>
        </a:xfrm>
      </p:grpSpPr>
      <p:sp>
        <p:nvSpPr>
          <p:cNvPr id="59" name="Google Shape;59;p275"/>
          <p:cNvSpPr txBox="1">
            <a:spLocks noGrp="1"/>
          </p:cNvSpPr>
          <p:nvPr>
            <p:ph type="sldNum" idx="12"/>
          </p:nvPr>
        </p:nvSpPr>
        <p:spPr>
          <a:xfrm>
            <a:off x="7951304" y="6356350"/>
            <a:ext cx="3402496"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9pPr>
          </a:lstStyle>
          <a:p>
            <a:pPr marL="0" lvl="0" indent="0" algn="r" rtl="0">
              <a:spcBef>
                <a:spcPts val="0"/>
              </a:spcBef>
              <a:spcAft>
                <a:spcPts val="0"/>
              </a:spcAft>
              <a:buNone/>
            </a:pPr>
            <a:r>
              <a:rPr lang="en-US"/>
              <a:t>2025 GLOBAL PREBIOTIC ASSOCIATION</a:t>
            </a:r>
            <a:endParaRPr/>
          </a:p>
        </p:txBody>
      </p:sp>
      <p:sp>
        <p:nvSpPr>
          <p:cNvPr id="60" name="Google Shape;60;p275"/>
          <p:cNvSpPr/>
          <p:nvPr/>
        </p:nvSpPr>
        <p:spPr>
          <a:xfrm rot="5400000">
            <a:off x="5537522" y="203520"/>
            <a:ext cx="6857998" cy="645095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cxnSp>
        <p:nvCxnSpPr>
          <p:cNvPr id="61" name="Google Shape;61;p275"/>
          <p:cNvCxnSpPr/>
          <p:nvPr/>
        </p:nvCxnSpPr>
        <p:spPr>
          <a:xfrm>
            <a:off x="675499" y="461318"/>
            <a:ext cx="4286467" cy="0"/>
          </a:xfrm>
          <a:prstGeom prst="straightConnector1">
            <a:avLst/>
          </a:prstGeom>
          <a:noFill/>
          <a:ln w="19050" cap="flat" cmpd="sng">
            <a:solidFill>
              <a:schemeClr val="accent1"/>
            </a:solidFill>
            <a:prstDash val="solid"/>
            <a:miter lim="800000"/>
            <a:headEnd type="none" w="sm" len="sm"/>
            <a:tailEnd type="none" w="sm" len="sm"/>
          </a:ln>
        </p:spPr>
      </p:cxnSp>
      <p:sp>
        <p:nvSpPr>
          <p:cNvPr id="62" name="Google Shape;62;p275"/>
          <p:cNvSpPr/>
          <p:nvPr/>
        </p:nvSpPr>
        <p:spPr>
          <a:xfrm>
            <a:off x="5470913" y="922638"/>
            <a:ext cx="5897177" cy="646332"/>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63" name="Google Shape;63;p275"/>
          <p:cNvSpPr/>
          <p:nvPr/>
        </p:nvSpPr>
        <p:spPr>
          <a:xfrm>
            <a:off x="5470913" y="2755163"/>
            <a:ext cx="5897177" cy="646332"/>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64" name="Google Shape;64;p275"/>
          <p:cNvSpPr/>
          <p:nvPr/>
        </p:nvSpPr>
        <p:spPr>
          <a:xfrm>
            <a:off x="5470913" y="4787066"/>
            <a:ext cx="5897177" cy="646332"/>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cxnSp>
        <p:nvCxnSpPr>
          <p:cNvPr id="65" name="Google Shape;65;p275"/>
          <p:cNvCxnSpPr/>
          <p:nvPr/>
        </p:nvCxnSpPr>
        <p:spPr>
          <a:xfrm>
            <a:off x="675499" y="6404918"/>
            <a:ext cx="4286467" cy="0"/>
          </a:xfrm>
          <a:prstGeom prst="straightConnector1">
            <a:avLst/>
          </a:prstGeom>
          <a:noFill/>
          <a:ln w="19050" cap="flat" cmpd="sng">
            <a:solidFill>
              <a:schemeClr val="accent1"/>
            </a:solidFill>
            <a:prstDash val="solid"/>
            <a:miter lim="800000"/>
            <a:headEnd type="none" w="sm" len="sm"/>
            <a:tailEnd type="none" w="sm" len="sm"/>
          </a:ln>
        </p:spPr>
      </p:cxnSp>
      <p:sp>
        <p:nvSpPr>
          <p:cNvPr id="66" name="Google Shape;66;p275"/>
          <p:cNvSpPr txBox="1">
            <a:spLocks noGrp="1"/>
          </p:cNvSpPr>
          <p:nvPr>
            <p:ph type="title"/>
          </p:nvPr>
        </p:nvSpPr>
        <p:spPr>
          <a:xfrm>
            <a:off x="675499" y="660853"/>
            <a:ext cx="41221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000"/>
              <a:buFont typeface="Raleway"/>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75"/>
          <p:cNvSpPr txBox="1">
            <a:spLocks noGrp="1"/>
          </p:cNvSpPr>
          <p:nvPr>
            <p:ph type="body" idx="1"/>
          </p:nvPr>
        </p:nvSpPr>
        <p:spPr>
          <a:xfrm>
            <a:off x="689114" y="2196020"/>
            <a:ext cx="3957889"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275"/>
          <p:cNvSpPr txBox="1"/>
          <p:nvPr/>
        </p:nvSpPr>
        <p:spPr>
          <a:xfrm>
            <a:off x="5576753" y="987149"/>
            <a:ext cx="5648347" cy="51731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600"/>
              <a:buFont typeface="Raleway"/>
              <a:buNone/>
            </a:pPr>
            <a:r>
              <a:rPr lang="en-US" sz="1600" b="1" i="0" u="none" strike="noStrike" cap="none">
                <a:solidFill>
                  <a:schemeClr val="lt1"/>
                </a:solidFill>
                <a:latin typeface="Raleway"/>
                <a:ea typeface="Raleway"/>
                <a:cs typeface="Raleway"/>
                <a:sym typeface="Raleway"/>
              </a:rPr>
              <a:t>Click to edit Master title style</a:t>
            </a:r>
            <a:endParaRPr sz="1400" b="0" i="0" u="none" strike="noStrike" cap="none">
              <a:solidFill>
                <a:srgbClr val="000000"/>
              </a:solidFill>
              <a:latin typeface="Arial"/>
              <a:ea typeface="Arial"/>
              <a:cs typeface="Arial"/>
              <a:sym typeface="Arial"/>
            </a:endParaRPr>
          </a:p>
        </p:txBody>
      </p:sp>
      <p:sp>
        <p:nvSpPr>
          <p:cNvPr id="69" name="Google Shape;69;p275"/>
          <p:cNvSpPr txBox="1"/>
          <p:nvPr/>
        </p:nvSpPr>
        <p:spPr>
          <a:xfrm>
            <a:off x="5576752" y="2819674"/>
            <a:ext cx="5648347" cy="51731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600"/>
              <a:buFont typeface="Raleway"/>
              <a:buNone/>
            </a:pPr>
            <a:r>
              <a:rPr lang="en-US" sz="1600" b="1" i="0" u="none" strike="noStrike" cap="none">
                <a:solidFill>
                  <a:schemeClr val="lt1"/>
                </a:solidFill>
                <a:latin typeface="Raleway"/>
                <a:ea typeface="Raleway"/>
                <a:cs typeface="Raleway"/>
                <a:sym typeface="Raleway"/>
              </a:rPr>
              <a:t>Click to edit Master title style</a:t>
            </a:r>
            <a:endParaRPr sz="1400" b="0" i="0" u="none" strike="noStrike" cap="none">
              <a:solidFill>
                <a:srgbClr val="000000"/>
              </a:solidFill>
              <a:latin typeface="Arial"/>
              <a:ea typeface="Arial"/>
              <a:cs typeface="Arial"/>
              <a:sym typeface="Arial"/>
            </a:endParaRPr>
          </a:p>
        </p:txBody>
      </p:sp>
      <p:sp>
        <p:nvSpPr>
          <p:cNvPr id="70" name="Google Shape;70;p275"/>
          <p:cNvSpPr txBox="1"/>
          <p:nvPr/>
        </p:nvSpPr>
        <p:spPr>
          <a:xfrm>
            <a:off x="5595327" y="4851577"/>
            <a:ext cx="5648347" cy="51731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600"/>
              <a:buFont typeface="Raleway"/>
              <a:buNone/>
            </a:pPr>
            <a:r>
              <a:rPr lang="en-US" sz="1600" b="1" i="0" u="none" strike="noStrike" cap="none">
                <a:solidFill>
                  <a:schemeClr val="lt1"/>
                </a:solidFill>
                <a:latin typeface="Raleway"/>
                <a:ea typeface="Raleway"/>
                <a:cs typeface="Raleway"/>
                <a:sym typeface="Raleway"/>
              </a:rPr>
              <a:t>Click to edit Master title style</a:t>
            </a:r>
            <a:endParaRPr sz="1400" b="0" i="0" u="none" strike="noStrike" cap="none">
              <a:solidFill>
                <a:srgbClr val="000000"/>
              </a:solidFill>
              <a:latin typeface="Arial"/>
              <a:ea typeface="Arial"/>
              <a:cs typeface="Arial"/>
              <a:sym typeface="Arial"/>
            </a:endParaRPr>
          </a:p>
        </p:txBody>
      </p:sp>
      <p:sp>
        <p:nvSpPr>
          <p:cNvPr id="71" name="Google Shape;71;p275"/>
          <p:cNvSpPr txBox="1">
            <a:spLocks noGrp="1"/>
          </p:cNvSpPr>
          <p:nvPr>
            <p:ph type="body" idx="2"/>
          </p:nvPr>
        </p:nvSpPr>
        <p:spPr>
          <a:xfrm>
            <a:off x="6011801" y="1678113"/>
            <a:ext cx="5491085" cy="940527"/>
          </a:xfrm>
          <a:prstGeom prst="rect">
            <a:avLst/>
          </a:prstGeom>
          <a:noFill/>
          <a:ln>
            <a:noFill/>
          </a:ln>
        </p:spPr>
        <p:txBody>
          <a:bodyPr spcFirstLastPara="1" wrap="square" lIns="91425" tIns="45700" rIns="91425" bIns="45700" anchor="t" anchorCtr="0">
            <a:noAutofit/>
          </a:bodyPr>
          <a:lstStyle>
            <a:lvl1pPr marL="457200" lvl="0" indent="-330200" algn="l">
              <a:lnSpc>
                <a:spcPct val="90000"/>
              </a:lnSpc>
              <a:spcBef>
                <a:spcPts val="1000"/>
              </a:spcBef>
              <a:spcAft>
                <a:spcPts val="0"/>
              </a:spcAft>
              <a:buClr>
                <a:schemeClr val="dk1"/>
              </a:buClr>
              <a:buSzPts val="1600"/>
              <a:buChar char="•"/>
              <a:defRPr sz="1600"/>
            </a:lvl1pPr>
            <a:lvl2pPr marL="914400" lvl="1" indent="-228600" algn="l">
              <a:lnSpc>
                <a:spcPct val="90000"/>
              </a:lnSpc>
              <a:spcBef>
                <a:spcPts val="500"/>
              </a:spcBef>
              <a:spcAft>
                <a:spcPts val="0"/>
              </a:spcAft>
              <a:buClr>
                <a:schemeClr val="dk1"/>
              </a:buClr>
              <a:buSzPts val="1600"/>
              <a:buNone/>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275"/>
          <p:cNvSpPr txBox="1">
            <a:spLocks noGrp="1"/>
          </p:cNvSpPr>
          <p:nvPr>
            <p:ph type="body" idx="3"/>
          </p:nvPr>
        </p:nvSpPr>
        <p:spPr>
          <a:xfrm>
            <a:off x="6011801" y="3638800"/>
            <a:ext cx="5491085" cy="940527"/>
          </a:xfrm>
          <a:prstGeom prst="rect">
            <a:avLst/>
          </a:prstGeom>
          <a:noFill/>
          <a:ln>
            <a:noFill/>
          </a:ln>
        </p:spPr>
        <p:txBody>
          <a:bodyPr spcFirstLastPara="1" wrap="square" lIns="91425" tIns="45700" rIns="91425" bIns="45700" anchor="t" anchorCtr="0">
            <a:noAutofit/>
          </a:bodyPr>
          <a:lstStyle>
            <a:lvl1pPr marL="457200" lvl="0" indent="-330200" algn="l">
              <a:lnSpc>
                <a:spcPct val="90000"/>
              </a:lnSpc>
              <a:spcBef>
                <a:spcPts val="1000"/>
              </a:spcBef>
              <a:spcAft>
                <a:spcPts val="0"/>
              </a:spcAft>
              <a:buClr>
                <a:schemeClr val="dk1"/>
              </a:buClr>
              <a:buSzPts val="1600"/>
              <a:buChar char="•"/>
              <a:defRPr sz="1600"/>
            </a:lvl1pPr>
            <a:lvl2pPr marL="914400" lvl="1" indent="-228600" algn="l">
              <a:lnSpc>
                <a:spcPct val="90000"/>
              </a:lnSpc>
              <a:spcBef>
                <a:spcPts val="500"/>
              </a:spcBef>
              <a:spcAft>
                <a:spcPts val="0"/>
              </a:spcAft>
              <a:buClr>
                <a:schemeClr val="dk1"/>
              </a:buClr>
              <a:buSzPts val="1600"/>
              <a:buNone/>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275"/>
          <p:cNvSpPr txBox="1">
            <a:spLocks noGrp="1"/>
          </p:cNvSpPr>
          <p:nvPr>
            <p:ph type="body" idx="4"/>
          </p:nvPr>
        </p:nvSpPr>
        <p:spPr>
          <a:xfrm>
            <a:off x="6096000" y="5641137"/>
            <a:ext cx="5491085" cy="940527"/>
          </a:xfrm>
          <a:prstGeom prst="rect">
            <a:avLst/>
          </a:prstGeom>
          <a:noFill/>
          <a:ln>
            <a:noFill/>
          </a:ln>
        </p:spPr>
        <p:txBody>
          <a:bodyPr spcFirstLastPara="1" wrap="square" lIns="91425" tIns="45700" rIns="91425" bIns="45700" anchor="t" anchorCtr="0">
            <a:noAutofit/>
          </a:bodyPr>
          <a:lstStyle>
            <a:lvl1pPr marL="457200" lvl="0" indent="-330200" algn="l">
              <a:lnSpc>
                <a:spcPct val="90000"/>
              </a:lnSpc>
              <a:spcBef>
                <a:spcPts val="1000"/>
              </a:spcBef>
              <a:spcAft>
                <a:spcPts val="0"/>
              </a:spcAft>
              <a:buClr>
                <a:schemeClr val="dk1"/>
              </a:buClr>
              <a:buSzPts val="1600"/>
              <a:buChar char="•"/>
              <a:defRPr sz="1600"/>
            </a:lvl1pPr>
            <a:lvl2pPr marL="914400" lvl="1" indent="-228600" algn="l">
              <a:lnSpc>
                <a:spcPct val="90000"/>
              </a:lnSpc>
              <a:spcBef>
                <a:spcPts val="500"/>
              </a:spcBef>
              <a:spcAft>
                <a:spcPts val="0"/>
              </a:spcAft>
              <a:buClr>
                <a:schemeClr val="dk1"/>
              </a:buClr>
              <a:buSzPts val="1600"/>
              <a:buNone/>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070273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1">
  <p:cSld name="1_Two Content 1">
    <p:spTree>
      <p:nvGrpSpPr>
        <p:cNvPr id="1" name="Shape 74"/>
        <p:cNvGrpSpPr/>
        <p:nvPr/>
      </p:nvGrpSpPr>
      <p:grpSpPr>
        <a:xfrm>
          <a:off x="0" y="0"/>
          <a:ext cx="0" cy="0"/>
          <a:chOff x="0" y="0"/>
          <a:chExt cx="0" cy="0"/>
        </a:xfrm>
      </p:grpSpPr>
      <p:sp>
        <p:nvSpPr>
          <p:cNvPr id="75" name="Google Shape;75;p276"/>
          <p:cNvSpPr txBox="1">
            <a:spLocks noGrp="1"/>
          </p:cNvSpPr>
          <p:nvPr>
            <p:ph type="title"/>
          </p:nvPr>
        </p:nvSpPr>
        <p:spPr>
          <a:xfrm>
            <a:off x="675498" y="856135"/>
            <a:ext cx="7258800" cy="790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4000"/>
              <a:buFont typeface="Raleway"/>
              <a:buNone/>
              <a:defRPr sz="4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76"/>
          <p:cNvSpPr txBox="1">
            <a:spLocks noGrp="1"/>
          </p:cNvSpPr>
          <p:nvPr>
            <p:ph type="body" idx="1"/>
          </p:nvPr>
        </p:nvSpPr>
        <p:spPr>
          <a:xfrm>
            <a:off x="681745" y="1851750"/>
            <a:ext cx="72525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76"/>
          <p:cNvSpPr txBox="1">
            <a:spLocks noGrp="1"/>
          </p:cNvSpPr>
          <p:nvPr>
            <p:ph type="sldNum" idx="12"/>
          </p:nvPr>
        </p:nvSpPr>
        <p:spPr>
          <a:xfrm>
            <a:off x="8382379" y="6371931"/>
            <a:ext cx="3402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9pPr>
          </a:lstStyle>
          <a:p>
            <a:pPr marL="0" lvl="0" indent="0" algn="r" rtl="0">
              <a:spcBef>
                <a:spcPts val="0"/>
              </a:spcBef>
              <a:spcAft>
                <a:spcPts val="0"/>
              </a:spcAft>
              <a:buNone/>
            </a:pPr>
            <a:r>
              <a:rPr lang="en-US"/>
              <a:t>2025 GLOBAL PREBIOTIC ASSOCIATION</a:t>
            </a:r>
            <a:endParaRPr/>
          </a:p>
        </p:txBody>
      </p:sp>
      <p:sp>
        <p:nvSpPr>
          <p:cNvPr id="78" name="Google Shape;78;p276"/>
          <p:cNvSpPr/>
          <p:nvPr/>
        </p:nvSpPr>
        <p:spPr>
          <a:xfrm>
            <a:off x="8734097" y="6"/>
            <a:ext cx="34578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cxnSp>
        <p:nvCxnSpPr>
          <p:cNvPr id="79" name="Google Shape;79;p276"/>
          <p:cNvCxnSpPr/>
          <p:nvPr/>
        </p:nvCxnSpPr>
        <p:spPr>
          <a:xfrm>
            <a:off x="675499" y="461318"/>
            <a:ext cx="7398000" cy="0"/>
          </a:xfrm>
          <a:prstGeom prst="straightConnector1">
            <a:avLst/>
          </a:prstGeom>
          <a:noFill/>
          <a:ln w="19050" cap="flat" cmpd="sng">
            <a:solidFill>
              <a:schemeClr val="accent1"/>
            </a:solidFill>
            <a:prstDash val="solid"/>
            <a:miter lim="800000"/>
            <a:headEnd type="none" w="sm" len="sm"/>
            <a:tailEnd type="none" w="sm" len="sm"/>
          </a:ln>
        </p:spPr>
      </p:cxnSp>
    </p:spTree>
    <p:extLst>
      <p:ext uri="{BB962C8B-B14F-4D97-AF65-F5344CB8AC3E}">
        <p14:creationId xmlns:p14="http://schemas.microsoft.com/office/powerpoint/2010/main" val="2946830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80"/>
        <p:cNvGrpSpPr/>
        <p:nvPr/>
      </p:nvGrpSpPr>
      <p:grpSpPr>
        <a:xfrm>
          <a:off x="0" y="0"/>
          <a:ext cx="0" cy="0"/>
          <a:chOff x="0" y="0"/>
          <a:chExt cx="0" cy="0"/>
        </a:xfrm>
      </p:grpSpPr>
      <p:sp>
        <p:nvSpPr>
          <p:cNvPr id="81" name="Google Shape;81;p277"/>
          <p:cNvSpPr txBox="1">
            <a:spLocks noGrp="1"/>
          </p:cNvSpPr>
          <p:nvPr>
            <p:ph type="sldNum" idx="12"/>
          </p:nvPr>
        </p:nvSpPr>
        <p:spPr>
          <a:xfrm>
            <a:off x="7951304" y="6356350"/>
            <a:ext cx="3402496"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9pPr>
          </a:lstStyle>
          <a:p>
            <a:pPr marL="0" lvl="0" indent="0" algn="r" rtl="0">
              <a:spcBef>
                <a:spcPts val="0"/>
              </a:spcBef>
              <a:spcAft>
                <a:spcPts val="0"/>
              </a:spcAft>
              <a:buNone/>
            </a:pPr>
            <a:r>
              <a:rPr lang="en-US"/>
              <a:t>2025 GLOBAL PREBIOTIC ASSOCIATION</a:t>
            </a:r>
            <a:endParaRPr/>
          </a:p>
        </p:txBody>
      </p:sp>
      <p:sp>
        <p:nvSpPr>
          <p:cNvPr id="82" name="Google Shape;82;p277"/>
          <p:cNvSpPr/>
          <p:nvPr/>
        </p:nvSpPr>
        <p:spPr>
          <a:xfrm rot="5400000">
            <a:off x="8904180" y="-240817"/>
            <a:ext cx="2371504" cy="285313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83" name="Google Shape;83;p277"/>
          <p:cNvSpPr/>
          <p:nvPr/>
        </p:nvSpPr>
        <p:spPr>
          <a:xfrm rot="5400000">
            <a:off x="4666602" y="-667396"/>
            <a:ext cx="2858793" cy="1219200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cxnSp>
        <p:nvCxnSpPr>
          <p:cNvPr id="84" name="Google Shape;84;p277"/>
          <p:cNvCxnSpPr/>
          <p:nvPr/>
        </p:nvCxnSpPr>
        <p:spPr>
          <a:xfrm>
            <a:off x="675499" y="461318"/>
            <a:ext cx="7398142" cy="0"/>
          </a:xfrm>
          <a:prstGeom prst="straightConnector1">
            <a:avLst/>
          </a:prstGeom>
          <a:noFill/>
          <a:ln w="19050" cap="flat" cmpd="sng">
            <a:solidFill>
              <a:schemeClr val="accent1"/>
            </a:solidFill>
            <a:prstDash val="solid"/>
            <a:miter lim="800000"/>
            <a:headEnd type="none" w="sm" len="sm"/>
            <a:tailEnd type="none" w="sm" len="sm"/>
          </a:ln>
        </p:spPr>
      </p:cxnSp>
      <p:sp>
        <p:nvSpPr>
          <p:cNvPr id="85" name="Google Shape;85;p277"/>
          <p:cNvSpPr>
            <a:spLocks noGrp="1"/>
          </p:cNvSpPr>
          <p:nvPr>
            <p:ph type="pic" idx="2"/>
          </p:nvPr>
        </p:nvSpPr>
        <p:spPr>
          <a:xfrm>
            <a:off x="8663363" y="889147"/>
            <a:ext cx="2857500" cy="2859088"/>
          </a:xfrm>
          <a:prstGeom prst="ellipse">
            <a:avLst/>
          </a:prstGeom>
          <a:noFill/>
          <a:ln>
            <a:noFill/>
          </a:ln>
        </p:spPr>
      </p:sp>
      <p:sp>
        <p:nvSpPr>
          <p:cNvPr id="86" name="Google Shape;86;p277"/>
          <p:cNvSpPr txBox="1">
            <a:spLocks noGrp="1"/>
          </p:cNvSpPr>
          <p:nvPr>
            <p:ph type="title"/>
          </p:nvPr>
        </p:nvSpPr>
        <p:spPr>
          <a:xfrm>
            <a:off x="671137" y="24191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000"/>
              <a:buFont typeface="Raleway"/>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5236989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87"/>
        <p:cNvGrpSpPr/>
        <p:nvPr/>
      </p:nvGrpSpPr>
      <p:grpSpPr>
        <a:xfrm>
          <a:off x="0" y="0"/>
          <a:ext cx="0" cy="0"/>
          <a:chOff x="0" y="0"/>
          <a:chExt cx="0" cy="0"/>
        </a:xfrm>
      </p:grpSpPr>
      <p:sp>
        <p:nvSpPr>
          <p:cNvPr id="88" name="Google Shape;88;p27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Ralew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7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0" name="Google Shape;90;p27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1" name="Google Shape;91;p278"/>
          <p:cNvSpPr txBox="1">
            <a:spLocks noGrp="1"/>
          </p:cNvSpPr>
          <p:nvPr>
            <p:ph type="sldNum" idx="12"/>
          </p:nvPr>
        </p:nvSpPr>
        <p:spPr>
          <a:xfrm>
            <a:off x="7951304" y="6356350"/>
            <a:ext cx="3402496"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9pPr>
          </a:lstStyle>
          <a:p>
            <a:pPr marL="0" lvl="0" indent="0" algn="r" rtl="0">
              <a:spcBef>
                <a:spcPts val="0"/>
              </a:spcBef>
              <a:spcAft>
                <a:spcPts val="0"/>
              </a:spcAft>
              <a:buNone/>
            </a:pPr>
            <a:r>
              <a:rPr lang="en-US"/>
              <a:t>2025 GLOBAL PREBIOTIC ASSOCIATION</a:t>
            </a:r>
            <a:endParaRPr/>
          </a:p>
        </p:txBody>
      </p:sp>
    </p:spTree>
    <p:extLst>
      <p:ext uri="{BB962C8B-B14F-4D97-AF65-F5344CB8AC3E}">
        <p14:creationId xmlns:p14="http://schemas.microsoft.com/office/powerpoint/2010/main" val="1158321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dk2"/>
        </a:solidFill>
        <a:effectLst/>
      </p:bgPr>
    </p:bg>
    <p:spTree>
      <p:nvGrpSpPr>
        <p:cNvPr id="1" name="Shape 92"/>
        <p:cNvGrpSpPr/>
        <p:nvPr/>
      </p:nvGrpSpPr>
      <p:grpSpPr>
        <a:xfrm>
          <a:off x="0" y="0"/>
          <a:ext cx="0" cy="0"/>
          <a:chOff x="0" y="0"/>
          <a:chExt cx="0" cy="0"/>
        </a:xfrm>
      </p:grpSpPr>
      <p:sp>
        <p:nvSpPr>
          <p:cNvPr id="93" name="Google Shape;93;p27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Ralew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27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95" name="Google Shape;95;p279"/>
          <p:cNvSpPr txBox="1">
            <a:spLocks noGrp="1"/>
          </p:cNvSpPr>
          <p:nvPr>
            <p:ph type="sldNum" idx="12"/>
          </p:nvPr>
        </p:nvSpPr>
        <p:spPr>
          <a:xfrm>
            <a:off x="7951304" y="6356350"/>
            <a:ext cx="3402496"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9pPr>
          </a:lstStyle>
          <a:p>
            <a:pPr marL="0" lvl="0" indent="0" algn="r" rtl="0">
              <a:spcBef>
                <a:spcPts val="0"/>
              </a:spcBef>
              <a:spcAft>
                <a:spcPts val="0"/>
              </a:spcAft>
              <a:buNone/>
            </a:pPr>
            <a:r>
              <a:rPr lang="en-US"/>
              <a:t>2025 GLOBAL PREBIOTIC ASSOCIATION</a:t>
            </a:r>
            <a:endParaRPr/>
          </a:p>
        </p:txBody>
      </p:sp>
    </p:spTree>
    <p:extLst>
      <p:ext uri="{BB962C8B-B14F-4D97-AF65-F5344CB8AC3E}">
        <p14:creationId xmlns:p14="http://schemas.microsoft.com/office/powerpoint/2010/main" val="2333681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96"/>
        <p:cNvGrpSpPr/>
        <p:nvPr/>
      </p:nvGrpSpPr>
      <p:grpSpPr>
        <a:xfrm>
          <a:off x="0" y="0"/>
          <a:ext cx="0" cy="0"/>
          <a:chOff x="0" y="0"/>
          <a:chExt cx="0" cy="0"/>
        </a:xfrm>
      </p:grpSpPr>
      <p:sp>
        <p:nvSpPr>
          <p:cNvPr id="97" name="Google Shape;97;p28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Ralew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80"/>
          <p:cNvSpPr>
            <a:spLocks noGrp="1"/>
          </p:cNvSpPr>
          <p:nvPr>
            <p:ph type="pic" idx="2"/>
          </p:nvPr>
        </p:nvSpPr>
        <p:spPr>
          <a:xfrm>
            <a:off x="5183188" y="987425"/>
            <a:ext cx="6172200" cy="4873625"/>
          </a:xfrm>
          <a:prstGeom prst="rect">
            <a:avLst/>
          </a:prstGeom>
          <a:noFill/>
          <a:ln>
            <a:noFill/>
          </a:ln>
        </p:spPr>
      </p:sp>
      <p:sp>
        <p:nvSpPr>
          <p:cNvPr id="99" name="Google Shape;99;p28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0" name="Google Shape;100;p280"/>
          <p:cNvSpPr txBox="1">
            <a:spLocks noGrp="1"/>
          </p:cNvSpPr>
          <p:nvPr>
            <p:ph type="sldNum" idx="12"/>
          </p:nvPr>
        </p:nvSpPr>
        <p:spPr>
          <a:xfrm>
            <a:off x="7951304" y="6356350"/>
            <a:ext cx="3402496"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9pPr>
          </a:lstStyle>
          <a:p>
            <a:pPr marL="0" lvl="0" indent="0" algn="r" rtl="0">
              <a:spcBef>
                <a:spcPts val="0"/>
              </a:spcBef>
              <a:spcAft>
                <a:spcPts val="0"/>
              </a:spcAft>
              <a:buNone/>
            </a:pPr>
            <a:r>
              <a:rPr lang="en-US"/>
              <a:t>2025 GLOBAL PREBIOTIC ASSOCIATION</a:t>
            </a:r>
            <a:endParaRPr/>
          </a:p>
        </p:txBody>
      </p:sp>
    </p:spTree>
    <p:extLst>
      <p:ext uri="{BB962C8B-B14F-4D97-AF65-F5344CB8AC3E}">
        <p14:creationId xmlns:p14="http://schemas.microsoft.com/office/powerpoint/2010/main" val="12500992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27956151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103"/>
        <p:cNvGrpSpPr/>
        <p:nvPr/>
      </p:nvGrpSpPr>
      <p:grpSpPr>
        <a:xfrm>
          <a:off x="0" y="0"/>
          <a:ext cx="0" cy="0"/>
          <a:chOff x="0" y="0"/>
          <a:chExt cx="0" cy="0"/>
        </a:xfrm>
      </p:grpSpPr>
      <p:sp>
        <p:nvSpPr>
          <p:cNvPr id="104" name="Google Shape;104;p19"/>
          <p:cNvSpPr>
            <a:spLocks noGrp="1"/>
          </p:cNvSpPr>
          <p:nvPr>
            <p:ph type="pic" idx="2"/>
          </p:nvPr>
        </p:nvSpPr>
        <p:spPr>
          <a:xfrm>
            <a:off x="5810908" y="0"/>
            <a:ext cx="6380700" cy="6858000"/>
          </a:xfrm>
          <a:prstGeom prst="rect">
            <a:avLst/>
          </a:prstGeom>
          <a:noFill/>
          <a:ln>
            <a:noFill/>
          </a:ln>
        </p:spPr>
        <p:txBody>
          <a:bodyPr/>
          <a:lstStyle/>
          <a:p>
            <a:endParaRPr lang="en-US"/>
          </a:p>
        </p:txBody>
      </p:sp>
    </p:spTree>
    <p:extLst>
      <p:ext uri="{BB962C8B-B14F-4D97-AF65-F5344CB8AC3E}">
        <p14:creationId xmlns:p14="http://schemas.microsoft.com/office/powerpoint/2010/main" val="31592463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5"/>
        <p:cNvGrpSpPr/>
        <p:nvPr/>
      </p:nvGrpSpPr>
      <p:grpSpPr>
        <a:xfrm>
          <a:off x="0" y="0"/>
          <a:ext cx="0" cy="0"/>
          <a:chOff x="0" y="0"/>
          <a:chExt cx="0" cy="0"/>
        </a:xfrm>
      </p:grpSpPr>
      <p:sp>
        <p:nvSpPr>
          <p:cNvPr id="106" name="Google Shape;106;p220"/>
          <p:cNvSpPr>
            <a:spLocks noGrp="1"/>
          </p:cNvSpPr>
          <p:nvPr>
            <p:ph type="pic" idx="2"/>
          </p:nvPr>
        </p:nvSpPr>
        <p:spPr>
          <a:xfrm>
            <a:off x="0" y="0"/>
            <a:ext cx="5824538" cy="6858000"/>
          </a:xfrm>
          <a:prstGeom prst="homePlate">
            <a:avLst>
              <a:gd name="adj" fmla="val 50000"/>
            </a:avLst>
          </a:prstGeom>
          <a:solidFill>
            <a:schemeClr val="lt1"/>
          </a:solidFill>
          <a:ln>
            <a:noFill/>
          </a:ln>
        </p:spPr>
      </p:sp>
    </p:spTree>
    <p:extLst>
      <p:ext uri="{BB962C8B-B14F-4D97-AF65-F5344CB8AC3E}">
        <p14:creationId xmlns:p14="http://schemas.microsoft.com/office/powerpoint/2010/main" val="436546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8_Title and Content">
  <p:cSld name="8_Title and Content">
    <p:spTree>
      <p:nvGrpSpPr>
        <p:cNvPr id="1" name="Shape 15"/>
        <p:cNvGrpSpPr/>
        <p:nvPr/>
      </p:nvGrpSpPr>
      <p:grpSpPr>
        <a:xfrm>
          <a:off x="0" y="0"/>
          <a:ext cx="0" cy="0"/>
          <a:chOff x="0" y="0"/>
          <a:chExt cx="0" cy="0"/>
        </a:xfrm>
      </p:grpSpPr>
      <p:sp>
        <p:nvSpPr>
          <p:cNvPr id="16" name="Google Shape;16;p256"/>
          <p:cNvSpPr>
            <a:spLocks noGrp="1"/>
          </p:cNvSpPr>
          <p:nvPr>
            <p:ph type="pic" idx="2"/>
          </p:nvPr>
        </p:nvSpPr>
        <p:spPr>
          <a:xfrm>
            <a:off x="0" y="0"/>
            <a:ext cx="5519100" cy="6858000"/>
          </a:xfrm>
          <a:prstGeom prst="rect">
            <a:avLst/>
          </a:prstGeom>
          <a:noFill/>
          <a:ln>
            <a:noFill/>
          </a:ln>
        </p:spPr>
        <p:txBody>
          <a:bodyPr/>
          <a:lstStyle/>
          <a:p>
            <a:endParaRPr lang="en-US"/>
          </a:p>
        </p:txBody>
      </p:sp>
    </p:spTree>
    <p:extLst>
      <p:ext uri="{BB962C8B-B14F-4D97-AF65-F5344CB8AC3E}">
        <p14:creationId xmlns:p14="http://schemas.microsoft.com/office/powerpoint/2010/main" val="42687757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7"/>
        <p:cNvGrpSpPr/>
        <p:nvPr/>
      </p:nvGrpSpPr>
      <p:grpSpPr>
        <a:xfrm>
          <a:off x="0" y="0"/>
          <a:ext cx="0" cy="0"/>
          <a:chOff x="0" y="0"/>
          <a:chExt cx="0" cy="0"/>
        </a:xfrm>
      </p:grpSpPr>
      <p:sp>
        <p:nvSpPr>
          <p:cNvPr id="108" name="Google Shape;108;p221"/>
          <p:cNvSpPr>
            <a:spLocks noGrp="1"/>
          </p:cNvSpPr>
          <p:nvPr>
            <p:ph type="pic" idx="2"/>
          </p:nvPr>
        </p:nvSpPr>
        <p:spPr>
          <a:xfrm>
            <a:off x="5821208" y="1420837"/>
            <a:ext cx="5773268" cy="4016326"/>
          </a:xfrm>
          <a:prstGeom prst="flowChartPunchedTape">
            <a:avLst/>
          </a:prstGeom>
          <a:solidFill>
            <a:schemeClr val="lt1"/>
          </a:solidFill>
          <a:ln>
            <a:noFill/>
          </a:ln>
        </p:spPr>
      </p:sp>
    </p:spTree>
    <p:extLst>
      <p:ext uri="{BB962C8B-B14F-4D97-AF65-F5344CB8AC3E}">
        <p14:creationId xmlns:p14="http://schemas.microsoft.com/office/powerpoint/2010/main" val="11878985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09"/>
        <p:cNvGrpSpPr/>
        <p:nvPr/>
      </p:nvGrpSpPr>
      <p:grpSpPr>
        <a:xfrm>
          <a:off x="0" y="0"/>
          <a:ext cx="0" cy="0"/>
          <a:chOff x="0" y="0"/>
          <a:chExt cx="0" cy="0"/>
        </a:xfrm>
      </p:grpSpPr>
      <p:sp>
        <p:nvSpPr>
          <p:cNvPr id="110" name="Google Shape;110;p222"/>
          <p:cNvSpPr>
            <a:spLocks noGrp="1"/>
          </p:cNvSpPr>
          <p:nvPr>
            <p:ph type="pic" idx="2"/>
          </p:nvPr>
        </p:nvSpPr>
        <p:spPr>
          <a:xfrm>
            <a:off x="717550" y="0"/>
            <a:ext cx="4233863" cy="5865813"/>
          </a:xfrm>
          <a:prstGeom prst="rect">
            <a:avLst/>
          </a:prstGeom>
          <a:solidFill>
            <a:schemeClr val="lt1"/>
          </a:solidFill>
          <a:ln>
            <a:noFill/>
          </a:ln>
        </p:spPr>
      </p:sp>
      <p:pic>
        <p:nvPicPr>
          <p:cNvPr id="111" name="Google Shape;111;p222" descr="A picture containing graphical user interface&#10;&#10;Description automatically generated"/>
          <p:cNvPicPr preferRelativeResize="0"/>
          <p:nvPr/>
        </p:nvPicPr>
        <p:blipFill rotWithShape="1">
          <a:blip r:embed="rId2">
            <a:alphaModFix/>
          </a:blip>
          <a:srcRect/>
          <a:stretch/>
        </p:blipFill>
        <p:spPr>
          <a:xfrm>
            <a:off x="9869424" y="109987"/>
            <a:ext cx="2322576" cy="685350"/>
          </a:xfrm>
          <a:prstGeom prst="rect">
            <a:avLst/>
          </a:prstGeom>
          <a:noFill/>
          <a:ln>
            <a:noFill/>
          </a:ln>
        </p:spPr>
      </p:pic>
      <p:sp>
        <p:nvSpPr>
          <p:cNvPr id="112" name="Google Shape;112;p222"/>
          <p:cNvSpPr txBox="1"/>
          <p:nvPr/>
        </p:nvSpPr>
        <p:spPr>
          <a:xfrm>
            <a:off x="7244938" y="6501792"/>
            <a:ext cx="4108862" cy="246221"/>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ITC 2025 Consumer Supplement Survey: Prebiotic</a:t>
            </a:r>
            <a:endParaRPr sz="1400" b="0" i="0" u="none" strike="noStrike" cap="none">
              <a:solidFill>
                <a:srgbClr val="000000"/>
              </a:solidFill>
              <a:latin typeface="Arial"/>
              <a:ea typeface="Arial"/>
              <a:cs typeface="Arial"/>
              <a:sym typeface="Arial"/>
            </a:endParaRPr>
          </a:p>
        </p:txBody>
      </p:sp>
      <p:sp>
        <p:nvSpPr>
          <p:cNvPr id="113" name="Google Shape;113;p222"/>
          <p:cNvSpPr/>
          <p:nvPr/>
        </p:nvSpPr>
        <p:spPr>
          <a:xfrm>
            <a:off x="11353800" y="6384985"/>
            <a:ext cx="546265" cy="473015"/>
          </a:xfrm>
          <a:prstGeom prst="rect">
            <a:avLst/>
          </a:prstGeom>
          <a:solidFill>
            <a:srgbClr val="42B74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chemeClr val="lt1"/>
                </a:solidFill>
                <a:latin typeface="Arial"/>
                <a:ea typeface="Arial"/>
                <a:cs typeface="Arial"/>
                <a:sym typeface="Arial"/>
              </a:rPr>
              <a:t>‹#›</a:t>
            </a:fld>
            <a:endParaRPr sz="10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61230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14"/>
        <p:cNvGrpSpPr/>
        <p:nvPr/>
      </p:nvGrpSpPr>
      <p:grpSpPr>
        <a:xfrm>
          <a:off x="0" y="0"/>
          <a:ext cx="0" cy="0"/>
          <a:chOff x="0" y="0"/>
          <a:chExt cx="0" cy="0"/>
        </a:xfrm>
      </p:grpSpPr>
      <p:sp>
        <p:nvSpPr>
          <p:cNvPr id="115" name="Google Shape;115;p223"/>
          <p:cNvSpPr>
            <a:spLocks noGrp="1"/>
          </p:cNvSpPr>
          <p:nvPr>
            <p:ph type="pic" idx="2"/>
          </p:nvPr>
        </p:nvSpPr>
        <p:spPr>
          <a:xfrm>
            <a:off x="6991741" y="992187"/>
            <a:ext cx="4233863" cy="5865813"/>
          </a:xfrm>
          <a:prstGeom prst="rect">
            <a:avLst/>
          </a:prstGeom>
          <a:solidFill>
            <a:schemeClr val="lt1"/>
          </a:solidFill>
          <a:ln>
            <a:noFill/>
          </a:ln>
        </p:spPr>
      </p:sp>
    </p:spTree>
    <p:extLst>
      <p:ext uri="{BB962C8B-B14F-4D97-AF65-F5344CB8AC3E}">
        <p14:creationId xmlns:p14="http://schemas.microsoft.com/office/powerpoint/2010/main" val="18525200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16"/>
        <p:cNvGrpSpPr/>
        <p:nvPr/>
      </p:nvGrpSpPr>
      <p:grpSpPr>
        <a:xfrm>
          <a:off x="0" y="0"/>
          <a:ext cx="0" cy="0"/>
          <a:chOff x="0" y="0"/>
          <a:chExt cx="0" cy="0"/>
        </a:xfrm>
      </p:grpSpPr>
      <p:sp>
        <p:nvSpPr>
          <p:cNvPr id="117" name="Google Shape;117;p224"/>
          <p:cNvSpPr>
            <a:spLocks noGrp="1"/>
          </p:cNvSpPr>
          <p:nvPr>
            <p:ph type="pic" idx="2"/>
          </p:nvPr>
        </p:nvSpPr>
        <p:spPr>
          <a:xfrm>
            <a:off x="1504950" y="0"/>
            <a:ext cx="5078413" cy="6858000"/>
          </a:xfrm>
          <a:prstGeom prst="flowChartOffpageConnector">
            <a:avLst/>
          </a:prstGeom>
          <a:solidFill>
            <a:schemeClr val="lt1"/>
          </a:solidFill>
          <a:ln>
            <a:noFill/>
          </a:ln>
        </p:spPr>
      </p:sp>
    </p:spTree>
    <p:extLst>
      <p:ext uri="{BB962C8B-B14F-4D97-AF65-F5344CB8AC3E}">
        <p14:creationId xmlns:p14="http://schemas.microsoft.com/office/powerpoint/2010/main" val="873287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18"/>
        <p:cNvGrpSpPr/>
        <p:nvPr/>
      </p:nvGrpSpPr>
      <p:grpSpPr>
        <a:xfrm>
          <a:off x="0" y="0"/>
          <a:ext cx="0" cy="0"/>
          <a:chOff x="0" y="0"/>
          <a:chExt cx="0" cy="0"/>
        </a:xfrm>
      </p:grpSpPr>
      <p:sp>
        <p:nvSpPr>
          <p:cNvPr id="119" name="Google Shape;119;p225"/>
          <p:cNvSpPr>
            <a:spLocks noGrp="1"/>
          </p:cNvSpPr>
          <p:nvPr>
            <p:ph type="pic" idx="2"/>
          </p:nvPr>
        </p:nvSpPr>
        <p:spPr>
          <a:xfrm>
            <a:off x="0" y="0"/>
            <a:ext cx="6907213" cy="4010025"/>
          </a:xfrm>
          <a:prstGeom prst="round2DiagRect">
            <a:avLst>
              <a:gd name="adj1" fmla="val 16667"/>
              <a:gd name="adj2" fmla="val 0"/>
            </a:avLst>
          </a:prstGeom>
          <a:solidFill>
            <a:schemeClr val="lt1"/>
          </a:solidFill>
          <a:ln>
            <a:noFill/>
          </a:ln>
        </p:spPr>
      </p:sp>
    </p:spTree>
    <p:extLst>
      <p:ext uri="{BB962C8B-B14F-4D97-AF65-F5344CB8AC3E}">
        <p14:creationId xmlns:p14="http://schemas.microsoft.com/office/powerpoint/2010/main" val="6282961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20"/>
        <p:cNvGrpSpPr/>
        <p:nvPr/>
      </p:nvGrpSpPr>
      <p:grpSpPr>
        <a:xfrm>
          <a:off x="0" y="0"/>
          <a:ext cx="0" cy="0"/>
          <a:chOff x="0" y="0"/>
          <a:chExt cx="0" cy="0"/>
        </a:xfrm>
      </p:grpSpPr>
      <p:sp>
        <p:nvSpPr>
          <p:cNvPr id="121" name="Google Shape;121;p226"/>
          <p:cNvSpPr>
            <a:spLocks noGrp="1"/>
          </p:cNvSpPr>
          <p:nvPr>
            <p:ph type="pic" idx="2"/>
          </p:nvPr>
        </p:nvSpPr>
        <p:spPr>
          <a:xfrm>
            <a:off x="0" y="0"/>
            <a:ext cx="3235325" cy="4051300"/>
          </a:xfrm>
          <a:prstGeom prst="flowChartOffpageConnector">
            <a:avLst/>
          </a:prstGeom>
          <a:solidFill>
            <a:schemeClr val="lt1"/>
          </a:solidFill>
          <a:ln>
            <a:noFill/>
          </a:ln>
        </p:spPr>
      </p:sp>
      <p:sp>
        <p:nvSpPr>
          <p:cNvPr id="122" name="Google Shape;122;p226"/>
          <p:cNvSpPr>
            <a:spLocks noGrp="1"/>
          </p:cNvSpPr>
          <p:nvPr>
            <p:ph type="pic" idx="3"/>
          </p:nvPr>
        </p:nvSpPr>
        <p:spPr>
          <a:xfrm>
            <a:off x="8956675" y="0"/>
            <a:ext cx="3235325" cy="4051300"/>
          </a:xfrm>
          <a:prstGeom prst="flowChartOffpageConnector">
            <a:avLst/>
          </a:prstGeom>
          <a:solidFill>
            <a:schemeClr val="lt1"/>
          </a:solidFill>
          <a:ln>
            <a:noFill/>
          </a:ln>
        </p:spPr>
      </p:sp>
      <p:sp>
        <p:nvSpPr>
          <p:cNvPr id="123" name="Google Shape;123;p226"/>
          <p:cNvSpPr>
            <a:spLocks noGrp="1"/>
          </p:cNvSpPr>
          <p:nvPr>
            <p:ph type="pic" idx="4"/>
          </p:nvPr>
        </p:nvSpPr>
        <p:spPr>
          <a:xfrm>
            <a:off x="4478337" y="2806700"/>
            <a:ext cx="3235325" cy="4051300"/>
          </a:xfrm>
          <a:prstGeom prst="rect">
            <a:avLst/>
          </a:prstGeom>
          <a:solidFill>
            <a:schemeClr val="lt1"/>
          </a:solidFill>
          <a:ln>
            <a:noFill/>
          </a:ln>
        </p:spPr>
      </p:sp>
    </p:spTree>
    <p:extLst>
      <p:ext uri="{BB962C8B-B14F-4D97-AF65-F5344CB8AC3E}">
        <p14:creationId xmlns:p14="http://schemas.microsoft.com/office/powerpoint/2010/main" val="22594514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24"/>
        <p:cNvGrpSpPr/>
        <p:nvPr/>
      </p:nvGrpSpPr>
      <p:grpSpPr>
        <a:xfrm>
          <a:off x="0" y="0"/>
          <a:ext cx="0" cy="0"/>
          <a:chOff x="0" y="0"/>
          <a:chExt cx="0" cy="0"/>
        </a:xfrm>
      </p:grpSpPr>
      <p:sp>
        <p:nvSpPr>
          <p:cNvPr id="125" name="Google Shape;125;p227"/>
          <p:cNvSpPr>
            <a:spLocks noGrp="1"/>
          </p:cNvSpPr>
          <p:nvPr>
            <p:ph type="pic" idx="2"/>
          </p:nvPr>
        </p:nvSpPr>
        <p:spPr>
          <a:xfrm>
            <a:off x="6357938" y="717550"/>
            <a:ext cx="5834062" cy="2124075"/>
          </a:xfrm>
          <a:prstGeom prst="rect">
            <a:avLst/>
          </a:prstGeom>
          <a:solidFill>
            <a:schemeClr val="lt1"/>
          </a:solidFill>
          <a:ln>
            <a:noFill/>
          </a:ln>
        </p:spPr>
      </p:sp>
      <p:sp>
        <p:nvSpPr>
          <p:cNvPr id="126" name="Google Shape;126;p227"/>
          <p:cNvSpPr>
            <a:spLocks noGrp="1"/>
          </p:cNvSpPr>
          <p:nvPr>
            <p:ph type="pic" idx="3"/>
          </p:nvPr>
        </p:nvSpPr>
        <p:spPr>
          <a:xfrm>
            <a:off x="0" y="4065659"/>
            <a:ext cx="5834062" cy="2124075"/>
          </a:xfrm>
          <a:prstGeom prst="rect">
            <a:avLst/>
          </a:prstGeom>
          <a:solidFill>
            <a:schemeClr val="lt1"/>
          </a:solidFill>
          <a:ln>
            <a:noFill/>
          </a:ln>
        </p:spPr>
      </p:sp>
    </p:spTree>
    <p:extLst>
      <p:ext uri="{BB962C8B-B14F-4D97-AF65-F5344CB8AC3E}">
        <p14:creationId xmlns:p14="http://schemas.microsoft.com/office/powerpoint/2010/main" val="2284693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127"/>
        <p:cNvGrpSpPr/>
        <p:nvPr/>
      </p:nvGrpSpPr>
      <p:grpSpPr>
        <a:xfrm>
          <a:off x="0" y="0"/>
          <a:ext cx="0" cy="0"/>
          <a:chOff x="0" y="0"/>
          <a:chExt cx="0" cy="0"/>
        </a:xfrm>
      </p:grpSpPr>
      <p:sp>
        <p:nvSpPr>
          <p:cNvPr id="128" name="Google Shape;128;p228"/>
          <p:cNvSpPr>
            <a:spLocks noGrp="1"/>
          </p:cNvSpPr>
          <p:nvPr>
            <p:ph type="pic" idx="2"/>
          </p:nvPr>
        </p:nvSpPr>
        <p:spPr>
          <a:xfrm>
            <a:off x="5104607" y="2757488"/>
            <a:ext cx="1982787" cy="2503829"/>
          </a:xfrm>
          <a:prstGeom prst="flowChartOffpageConnector">
            <a:avLst/>
          </a:prstGeom>
          <a:solidFill>
            <a:schemeClr val="lt1"/>
          </a:solidFill>
          <a:ln>
            <a:noFill/>
          </a:ln>
        </p:spPr>
      </p:sp>
      <p:sp>
        <p:nvSpPr>
          <p:cNvPr id="129" name="Google Shape;129;p228"/>
          <p:cNvSpPr>
            <a:spLocks noGrp="1"/>
          </p:cNvSpPr>
          <p:nvPr>
            <p:ph type="pic" idx="3"/>
          </p:nvPr>
        </p:nvSpPr>
        <p:spPr>
          <a:xfrm>
            <a:off x="1700226" y="2757488"/>
            <a:ext cx="1982787" cy="2503829"/>
          </a:xfrm>
          <a:prstGeom prst="flowChartOffpageConnector">
            <a:avLst/>
          </a:prstGeom>
          <a:solidFill>
            <a:schemeClr val="lt1"/>
          </a:solidFill>
          <a:ln>
            <a:noFill/>
          </a:ln>
        </p:spPr>
      </p:sp>
      <p:sp>
        <p:nvSpPr>
          <p:cNvPr id="130" name="Google Shape;130;p228"/>
          <p:cNvSpPr>
            <a:spLocks noGrp="1"/>
          </p:cNvSpPr>
          <p:nvPr>
            <p:ph type="pic" idx="4"/>
          </p:nvPr>
        </p:nvSpPr>
        <p:spPr>
          <a:xfrm>
            <a:off x="8508988" y="2757488"/>
            <a:ext cx="1982787" cy="2503829"/>
          </a:xfrm>
          <a:prstGeom prst="flowChartOffpageConnector">
            <a:avLst/>
          </a:prstGeom>
          <a:solidFill>
            <a:schemeClr val="lt1"/>
          </a:solidFill>
          <a:ln>
            <a:noFill/>
          </a:ln>
        </p:spPr>
      </p:sp>
    </p:spTree>
    <p:extLst>
      <p:ext uri="{BB962C8B-B14F-4D97-AF65-F5344CB8AC3E}">
        <p14:creationId xmlns:p14="http://schemas.microsoft.com/office/powerpoint/2010/main" val="13658723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31"/>
        <p:cNvGrpSpPr/>
        <p:nvPr/>
      </p:nvGrpSpPr>
      <p:grpSpPr>
        <a:xfrm>
          <a:off x="0" y="0"/>
          <a:ext cx="0" cy="0"/>
          <a:chOff x="0" y="0"/>
          <a:chExt cx="0" cy="0"/>
        </a:xfrm>
      </p:grpSpPr>
    </p:spTree>
    <p:extLst>
      <p:ext uri="{BB962C8B-B14F-4D97-AF65-F5344CB8AC3E}">
        <p14:creationId xmlns:p14="http://schemas.microsoft.com/office/powerpoint/2010/main" val="6083305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32"/>
        <p:cNvGrpSpPr/>
        <p:nvPr/>
      </p:nvGrpSpPr>
      <p:grpSpPr>
        <a:xfrm>
          <a:off x="0" y="0"/>
          <a:ext cx="0" cy="0"/>
          <a:chOff x="0" y="0"/>
          <a:chExt cx="0" cy="0"/>
        </a:xfrm>
      </p:grpSpPr>
    </p:spTree>
    <p:extLst>
      <p:ext uri="{BB962C8B-B14F-4D97-AF65-F5344CB8AC3E}">
        <p14:creationId xmlns:p14="http://schemas.microsoft.com/office/powerpoint/2010/main" val="2495630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1" type="blank">
  <p:cSld name="Blank 1">
    <p:spTree>
      <p:nvGrpSpPr>
        <p:cNvPr id="1" name="Shape 17"/>
        <p:cNvGrpSpPr/>
        <p:nvPr/>
      </p:nvGrpSpPr>
      <p:grpSpPr>
        <a:xfrm>
          <a:off x="0" y="0"/>
          <a:ext cx="0" cy="0"/>
          <a:chOff x="0" y="0"/>
          <a:chExt cx="0" cy="0"/>
        </a:xfrm>
      </p:grpSpPr>
      <p:sp>
        <p:nvSpPr>
          <p:cNvPr id="18" name="Google Shape;18;p257"/>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marR="0" lvl="0" algn="l"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9pPr>
          </a:lstStyle>
          <a:p>
            <a:endParaRPr/>
          </a:p>
        </p:txBody>
      </p:sp>
      <p:sp>
        <p:nvSpPr>
          <p:cNvPr id="19" name="Google Shape;19;p257"/>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marR="0" lvl="0" algn="ctr"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9pPr>
          </a:lstStyle>
          <a:p>
            <a:endParaRPr/>
          </a:p>
        </p:txBody>
      </p:sp>
      <p:sp>
        <p:nvSpPr>
          <p:cNvPr id="20" name="Google Shape;20;p257"/>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681782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39"/>
        <p:cNvGrpSpPr/>
        <p:nvPr/>
      </p:nvGrpSpPr>
      <p:grpSpPr>
        <a:xfrm>
          <a:off x="0" y="0"/>
          <a:ext cx="0" cy="0"/>
          <a:chOff x="0" y="0"/>
          <a:chExt cx="0" cy="0"/>
        </a:xfrm>
      </p:grpSpPr>
      <p:sp>
        <p:nvSpPr>
          <p:cNvPr id="140" name="Google Shape;140;p211"/>
          <p:cNvSpPr txBox="1">
            <a:spLocks noGrp="1"/>
          </p:cNvSpPr>
          <p:nvPr>
            <p:ph type="title"/>
          </p:nvPr>
        </p:nvSpPr>
        <p:spPr>
          <a:xfrm>
            <a:off x="838200" y="224287"/>
            <a:ext cx="10515600" cy="45675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2800"/>
              <a:buFont typeface="Arial Black"/>
              <a:buNone/>
              <a:defRPr sz="2800" b="1" i="0" cap="none">
                <a:latin typeface="Montserrat Black"/>
                <a:ea typeface="Montserrat Black"/>
                <a:cs typeface="Montserrat Black"/>
                <a:sym typeface="Montserrat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211"/>
          <p:cNvSpPr/>
          <p:nvPr/>
        </p:nvSpPr>
        <p:spPr>
          <a:xfrm>
            <a:off x="190005" y="-45018"/>
            <a:ext cx="546265" cy="726055"/>
          </a:xfrm>
          <a:prstGeom prst="rect">
            <a:avLst/>
          </a:prstGeom>
          <a:solidFill>
            <a:srgbClr val="2727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 name="Google Shape;142;p211"/>
          <p:cNvSpPr/>
          <p:nvPr/>
        </p:nvSpPr>
        <p:spPr>
          <a:xfrm>
            <a:off x="11353800" y="6384985"/>
            <a:ext cx="546265" cy="473015"/>
          </a:xfrm>
          <a:prstGeom prst="rect">
            <a:avLst/>
          </a:prstGeom>
          <a:solidFill>
            <a:srgbClr val="42B74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000"/>
              <a:buFont typeface="Arial"/>
              <a:buNone/>
            </a:pPr>
            <a:fld id="{00000000-1234-1234-1234-123412341234}" type="slidenum">
              <a:rPr lang="en-US" sz="1000" b="0" i="0" u="none" strike="noStrike" cap="none">
                <a:solidFill>
                  <a:schemeClr val="lt1"/>
                </a:solidFill>
                <a:latin typeface="Arial"/>
                <a:ea typeface="Arial"/>
                <a:cs typeface="Arial"/>
                <a:sym typeface="Arial"/>
              </a:rPr>
              <a:t>‹#›</a:t>
            </a:fld>
            <a:endParaRPr sz="1000" b="0" i="0" u="none" strike="noStrike" cap="none">
              <a:solidFill>
                <a:schemeClr val="lt1"/>
              </a:solidFill>
              <a:latin typeface="Arial"/>
              <a:ea typeface="Arial"/>
              <a:cs typeface="Arial"/>
              <a:sym typeface="Arial"/>
            </a:endParaRPr>
          </a:p>
        </p:txBody>
      </p:sp>
      <p:sp>
        <p:nvSpPr>
          <p:cNvPr id="143" name="Google Shape;143;p211"/>
          <p:cNvSpPr txBox="1"/>
          <p:nvPr/>
        </p:nvSpPr>
        <p:spPr>
          <a:xfrm>
            <a:off x="7244938" y="6421457"/>
            <a:ext cx="4108862" cy="40006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PREBIOTIC USERS</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ITC 2025 Consumer Supplement Survey</a:t>
            </a:r>
            <a:endParaRPr sz="1000" b="0" i="0" u="none" strike="noStrike" cap="none">
              <a:solidFill>
                <a:srgbClr val="000000"/>
              </a:solidFill>
              <a:latin typeface="Arial"/>
              <a:ea typeface="Arial"/>
              <a:cs typeface="Arial"/>
              <a:sym typeface="Arial"/>
            </a:endParaRPr>
          </a:p>
        </p:txBody>
      </p:sp>
      <p:pic>
        <p:nvPicPr>
          <p:cNvPr id="144" name="Google Shape;144;p211"/>
          <p:cNvPicPr preferRelativeResize="0"/>
          <p:nvPr/>
        </p:nvPicPr>
        <p:blipFill rotWithShape="1">
          <a:blip r:embed="rId2">
            <a:alphaModFix/>
          </a:blip>
          <a:srcRect/>
          <a:stretch/>
        </p:blipFill>
        <p:spPr>
          <a:xfrm>
            <a:off x="10850913" y="246806"/>
            <a:ext cx="1151082" cy="460433"/>
          </a:xfrm>
          <a:prstGeom prst="rect">
            <a:avLst/>
          </a:prstGeom>
          <a:noFill/>
          <a:ln>
            <a:noFill/>
          </a:ln>
        </p:spPr>
      </p:pic>
    </p:spTree>
    <p:extLst>
      <p:ext uri="{BB962C8B-B14F-4D97-AF65-F5344CB8AC3E}">
        <p14:creationId xmlns:p14="http://schemas.microsoft.com/office/powerpoint/2010/main" val="38304724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145"/>
        <p:cNvGrpSpPr/>
        <p:nvPr/>
      </p:nvGrpSpPr>
      <p:grpSpPr>
        <a:xfrm>
          <a:off x="0" y="0"/>
          <a:ext cx="0" cy="0"/>
          <a:chOff x="0" y="0"/>
          <a:chExt cx="0" cy="0"/>
        </a:xfrm>
      </p:grpSpPr>
      <p:sp>
        <p:nvSpPr>
          <p:cNvPr id="146" name="Google Shape;146;p20"/>
          <p:cNvSpPr txBox="1">
            <a:spLocks noGrp="1"/>
          </p:cNvSpPr>
          <p:nvPr>
            <p:ph type="title"/>
          </p:nvPr>
        </p:nvSpPr>
        <p:spPr>
          <a:xfrm>
            <a:off x="838200" y="224287"/>
            <a:ext cx="10515600" cy="45675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2800"/>
              <a:buFont typeface="Arial Black"/>
              <a:buNone/>
              <a:defRPr sz="2800" b="1" i="0" cap="none">
                <a:latin typeface="Arial Black"/>
                <a:ea typeface="Arial Black"/>
                <a:cs typeface="Arial Black"/>
                <a:sym typeface="Arial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20"/>
          <p:cNvSpPr txBox="1">
            <a:spLocks noGrp="1"/>
          </p:cNvSpPr>
          <p:nvPr>
            <p:ph type="body" idx="1"/>
          </p:nvPr>
        </p:nvSpPr>
        <p:spPr>
          <a:xfrm>
            <a:off x="838200" y="1029979"/>
            <a:ext cx="10515600" cy="435133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b="0" i="0">
                <a:latin typeface="Arial"/>
                <a:ea typeface="Arial"/>
                <a:cs typeface="Arial"/>
                <a:sym typeface="Arial"/>
              </a:defRPr>
            </a:lvl1pPr>
            <a:lvl2pPr marL="914400" lvl="1" indent="-330200" algn="l">
              <a:lnSpc>
                <a:spcPct val="90000"/>
              </a:lnSpc>
              <a:spcBef>
                <a:spcPts val="500"/>
              </a:spcBef>
              <a:spcAft>
                <a:spcPts val="0"/>
              </a:spcAft>
              <a:buClr>
                <a:schemeClr val="dk1"/>
              </a:buClr>
              <a:buSzPts val="1600"/>
              <a:buChar char="•"/>
              <a:defRPr sz="1600" b="0" i="0">
                <a:latin typeface="Arial"/>
                <a:ea typeface="Arial"/>
                <a:cs typeface="Arial"/>
                <a:sym typeface="Arial"/>
              </a:defRPr>
            </a:lvl2pPr>
            <a:lvl3pPr marL="1371600" lvl="2" indent="-330200" algn="l">
              <a:lnSpc>
                <a:spcPct val="90000"/>
              </a:lnSpc>
              <a:spcBef>
                <a:spcPts val="500"/>
              </a:spcBef>
              <a:spcAft>
                <a:spcPts val="0"/>
              </a:spcAft>
              <a:buClr>
                <a:schemeClr val="dk1"/>
              </a:buClr>
              <a:buSzPts val="1600"/>
              <a:buChar char="•"/>
              <a:defRPr sz="1600" b="0" i="0">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Char char="•"/>
              <a:defRPr sz="1600" b="0" i="0">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Char char="•"/>
              <a:defRPr sz="1600" b="0" i="0">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8" name="Google Shape;148;p20"/>
          <p:cNvPicPr preferRelativeResize="0"/>
          <p:nvPr/>
        </p:nvPicPr>
        <p:blipFill rotWithShape="1">
          <a:blip r:embed="rId2">
            <a:alphaModFix/>
          </a:blip>
          <a:srcRect/>
          <a:stretch/>
        </p:blipFill>
        <p:spPr>
          <a:xfrm>
            <a:off x="10850913" y="246806"/>
            <a:ext cx="1151082" cy="460433"/>
          </a:xfrm>
          <a:prstGeom prst="rect">
            <a:avLst/>
          </a:prstGeom>
          <a:noFill/>
          <a:ln>
            <a:noFill/>
          </a:ln>
        </p:spPr>
      </p:pic>
      <p:sp>
        <p:nvSpPr>
          <p:cNvPr id="149" name="Google Shape;149;p20"/>
          <p:cNvSpPr/>
          <p:nvPr/>
        </p:nvSpPr>
        <p:spPr>
          <a:xfrm>
            <a:off x="190005" y="-45018"/>
            <a:ext cx="546265" cy="726055"/>
          </a:xfrm>
          <a:prstGeom prst="rect">
            <a:avLst/>
          </a:prstGeom>
          <a:solidFill>
            <a:srgbClr val="2727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0" name="Google Shape;150;p20"/>
          <p:cNvSpPr/>
          <p:nvPr/>
        </p:nvSpPr>
        <p:spPr>
          <a:xfrm>
            <a:off x="11353800" y="6384985"/>
            <a:ext cx="546265" cy="473015"/>
          </a:xfrm>
          <a:prstGeom prst="rect">
            <a:avLst/>
          </a:prstGeom>
          <a:solidFill>
            <a:srgbClr val="42B74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chemeClr val="lt1"/>
                </a:solidFill>
                <a:latin typeface="Arial"/>
                <a:ea typeface="Arial"/>
                <a:cs typeface="Arial"/>
                <a:sym typeface="Arial"/>
              </a:rPr>
              <a:t>‹#›</a:t>
            </a:fld>
            <a:endParaRPr sz="1000" b="0" i="0" u="none" strike="noStrike" cap="none">
              <a:solidFill>
                <a:schemeClr val="lt1"/>
              </a:solidFill>
              <a:latin typeface="Arial"/>
              <a:ea typeface="Arial"/>
              <a:cs typeface="Arial"/>
              <a:sym typeface="Arial"/>
            </a:endParaRPr>
          </a:p>
        </p:txBody>
      </p:sp>
      <p:sp>
        <p:nvSpPr>
          <p:cNvPr id="151" name="Google Shape;151;p20"/>
          <p:cNvSpPr txBox="1"/>
          <p:nvPr/>
        </p:nvSpPr>
        <p:spPr>
          <a:xfrm>
            <a:off x="7244938" y="6421457"/>
            <a:ext cx="4108862" cy="40006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PREBIOTIC USERS</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ITC 2025 Consumer Supplement Survey</a:t>
            </a:r>
            <a:endParaRPr sz="10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8730237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152"/>
        <p:cNvGrpSpPr/>
        <p:nvPr/>
      </p:nvGrpSpPr>
      <p:grpSpPr>
        <a:xfrm>
          <a:off x="0" y="0"/>
          <a:ext cx="0" cy="0"/>
          <a:chOff x="0" y="0"/>
          <a:chExt cx="0" cy="0"/>
        </a:xfrm>
      </p:grpSpPr>
      <p:sp>
        <p:nvSpPr>
          <p:cNvPr id="153" name="Google Shape;153;p21"/>
          <p:cNvSpPr>
            <a:spLocks noGrp="1"/>
          </p:cNvSpPr>
          <p:nvPr>
            <p:ph type="pic" idx="2"/>
          </p:nvPr>
        </p:nvSpPr>
        <p:spPr>
          <a:xfrm>
            <a:off x="5810908" y="0"/>
            <a:ext cx="6380700" cy="6858000"/>
          </a:xfrm>
          <a:prstGeom prst="rect">
            <a:avLst/>
          </a:prstGeom>
          <a:noFill/>
          <a:ln>
            <a:noFill/>
          </a:ln>
        </p:spPr>
        <p:txBody>
          <a:bodyPr/>
          <a:lstStyle/>
          <a:p>
            <a:endParaRPr lang="en-US"/>
          </a:p>
        </p:txBody>
      </p:sp>
    </p:spTree>
    <p:extLst>
      <p:ext uri="{BB962C8B-B14F-4D97-AF65-F5344CB8AC3E}">
        <p14:creationId xmlns:p14="http://schemas.microsoft.com/office/powerpoint/2010/main" val="2257079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8_Title and Content">
  <p:cSld name="8_Title and Content">
    <p:spTree>
      <p:nvGrpSpPr>
        <p:cNvPr id="1" name="Shape 154"/>
        <p:cNvGrpSpPr/>
        <p:nvPr/>
      </p:nvGrpSpPr>
      <p:grpSpPr>
        <a:xfrm>
          <a:off x="0" y="0"/>
          <a:ext cx="0" cy="0"/>
          <a:chOff x="0" y="0"/>
          <a:chExt cx="0" cy="0"/>
        </a:xfrm>
      </p:grpSpPr>
      <p:sp>
        <p:nvSpPr>
          <p:cNvPr id="155" name="Google Shape;155;p22"/>
          <p:cNvSpPr>
            <a:spLocks noGrp="1"/>
          </p:cNvSpPr>
          <p:nvPr>
            <p:ph type="pic" idx="2"/>
          </p:nvPr>
        </p:nvSpPr>
        <p:spPr>
          <a:xfrm>
            <a:off x="0" y="0"/>
            <a:ext cx="5519100" cy="6858000"/>
          </a:xfrm>
          <a:prstGeom prst="rect">
            <a:avLst/>
          </a:prstGeom>
          <a:noFill/>
          <a:ln>
            <a:noFill/>
          </a:ln>
        </p:spPr>
        <p:txBody>
          <a:bodyPr/>
          <a:lstStyle/>
          <a:p>
            <a:endParaRPr lang="en-US"/>
          </a:p>
        </p:txBody>
      </p:sp>
    </p:spTree>
    <p:extLst>
      <p:ext uri="{BB962C8B-B14F-4D97-AF65-F5344CB8AC3E}">
        <p14:creationId xmlns:p14="http://schemas.microsoft.com/office/powerpoint/2010/main" val="17953722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6"/>
        <p:cNvGrpSpPr/>
        <p:nvPr/>
      </p:nvGrpSpPr>
      <p:grpSpPr>
        <a:xfrm>
          <a:off x="0" y="0"/>
          <a:ext cx="0" cy="0"/>
          <a:chOff x="0" y="0"/>
          <a:chExt cx="0" cy="0"/>
        </a:xfrm>
      </p:grpSpPr>
      <p:sp>
        <p:nvSpPr>
          <p:cNvPr id="157" name="Google Shape;157;p212"/>
          <p:cNvSpPr>
            <a:spLocks noGrp="1"/>
          </p:cNvSpPr>
          <p:nvPr>
            <p:ph type="pic" idx="2"/>
          </p:nvPr>
        </p:nvSpPr>
        <p:spPr>
          <a:xfrm>
            <a:off x="0" y="0"/>
            <a:ext cx="5824538" cy="6858000"/>
          </a:xfrm>
          <a:prstGeom prst="homePlate">
            <a:avLst>
              <a:gd name="adj" fmla="val 50000"/>
            </a:avLst>
          </a:prstGeom>
          <a:solidFill>
            <a:schemeClr val="lt1"/>
          </a:solidFill>
          <a:ln>
            <a:noFill/>
          </a:ln>
        </p:spPr>
      </p:sp>
    </p:spTree>
    <p:extLst>
      <p:ext uri="{BB962C8B-B14F-4D97-AF65-F5344CB8AC3E}">
        <p14:creationId xmlns:p14="http://schemas.microsoft.com/office/powerpoint/2010/main" val="6998448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58"/>
        <p:cNvGrpSpPr/>
        <p:nvPr/>
      </p:nvGrpSpPr>
      <p:grpSpPr>
        <a:xfrm>
          <a:off x="0" y="0"/>
          <a:ext cx="0" cy="0"/>
          <a:chOff x="0" y="0"/>
          <a:chExt cx="0" cy="0"/>
        </a:xfrm>
      </p:grpSpPr>
      <p:sp>
        <p:nvSpPr>
          <p:cNvPr id="159" name="Google Shape;159;p213"/>
          <p:cNvSpPr>
            <a:spLocks noGrp="1"/>
          </p:cNvSpPr>
          <p:nvPr>
            <p:ph type="pic" idx="2"/>
          </p:nvPr>
        </p:nvSpPr>
        <p:spPr>
          <a:xfrm>
            <a:off x="5821208" y="1420837"/>
            <a:ext cx="5773268" cy="4016326"/>
          </a:xfrm>
          <a:prstGeom prst="flowChartPunchedTape">
            <a:avLst/>
          </a:prstGeom>
          <a:solidFill>
            <a:schemeClr val="lt1"/>
          </a:solidFill>
          <a:ln>
            <a:noFill/>
          </a:ln>
        </p:spPr>
      </p:sp>
    </p:spTree>
    <p:extLst>
      <p:ext uri="{BB962C8B-B14F-4D97-AF65-F5344CB8AC3E}">
        <p14:creationId xmlns:p14="http://schemas.microsoft.com/office/powerpoint/2010/main" val="9043013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60"/>
        <p:cNvGrpSpPr/>
        <p:nvPr/>
      </p:nvGrpSpPr>
      <p:grpSpPr>
        <a:xfrm>
          <a:off x="0" y="0"/>
          <a:ext cx="0" cy="0"/>
          <a:chOff x="0" y="0"/>
          <a:chExt cx="0" cy="0"/>
        </a:xfrm>
      </p:grpSpPr>
      <p:sp>
        <p:nvSpPr>
          <p:cNvPr id="161" name="Google Shape;161;p214"/>
          <p:cNvSpPr>
            <a:spLocks noGrp="1"/>
          </p:cNvSpPr>
          <p:nvPr>
            <p:ph type="pic" idx="2"/>
          </p:nvPr>
        </p:nvSpPr>
        <p:spPr>
          <a:xfrm>
            <a:off x="6991741" y="992187"/>
            <a:ext cx="4233863" cy="5865813"/>
          </a:xfrm>
          <a:prstGeom prst="rect">
            <a:avLst/>
          </a:prstGeom>
          <a:solidFill>
            <a:schemeClr val="lt1"/>
          </a:solidFill>
          <a:ln>
            <a:noFill/>
          </a:ln>
        </p:spPr>
      </p:sp>
    </p:spTree>
    <p:extLst>
      <p:ext uri="{BB962C8B-B14F-4D97-AF65-F5344CB8AC3E}">
        <p14:creationId xmlns:p14="http://schemas.microsoft.com/office/powerpoint/2010/main" val="40107066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62"/>
        <p:cNvGrpSpPr/>
        <p:nvPr/>
      </p:nvGrpSpPr>
      <p:grpSpPr>
        <a:xfrm>
          <a:off x="0" y="0"/>
          <a:ext cx="0" cy="0"/>
          <a:chOff x="0" y="0"/>
          <a:chExt cx="0" cy="0"/>
        </a:xfrm>
      </p:grpSpPr>
      <p:sp>
        <p:nvSpPr>
          <p:cNvPr id="163" name="Google Shape;163;p215"/>
          <p:cNvSpPr>
            <a:spLocks noGrp="1"/>
          </p:cNvSpPr>
          <p:nvPr>
            <p:ph type="pic" idx="2"/>
          </p:nvPr>
        </p:nvSpPr>
        <p:spPr>
          <a:xfrm>
            <a:off x="1504950" y="0"/>
            <a:ext cx="5078413" cy="6858000"/>
          </a:xfrm>
          <a:prstGeom prst="flowChartOffpageConnector">
            <a:avLst/>
          </a:prstGeom>
          <a:solidFill>
            <a:schemeClr val="lt1"/>
          </a:solidFill>
          <a:ln>
            <a:noFill/>
          </a:ln>
        </p:spPr>
      </p:sp>
    </p:spTree>
    <p:extLst>
      <p:ext uri="{BB962C8B-B14F-4D97-AF65-F5344CB8AC3E}">
        <p14:creationId xmlns:p14="http://schemas.microsoft.com/office/powerpoint/2010/main" val="17179543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64"/>
        <p:cNvGrpSpPr/>
        <p:nvPr/>
      </p:nvGrpSpPr>
      <p:grpSpPr>
        <a:xfrm>
          <a:off x="0" y="0"/>
          <a:ext cx="0" cy="0"/>
          <a:chOff x="0" y="0"/>
          <a:chExt cx="0" cy="0"/>
        </a:xfrm>
      </p:grpSpPr>
      <p:sp>
        <p:nvSpPr>
          <p:cNvPr id="165" name="Google Shape;165;p216"/>
          <p:cNvSpPr>
            <a:spLocks noGrp="1"/>
          </p:cNvSpPr>
          <p:nvPr>
            <p:ph type="pic" idx="2"/>
          </p:nvPr>
        </p:nvSpPr>
        <p:spPr>
          <a:xfrm>
            <a:off x="0" y="0"/>
            <a:ext cx="6907213" cy="4010025"/>
          </a:xfrm>
          <a:prstGeom prst="round2DiagRect">
            <a:avLst>
              <a:gd name="adj1" fmla="val 16667"/>
              <a:gd name="adj2" fmla="val 0"/>
            </a:avLst>
          </a:prstGeom>
          <a:solidFill>
            <a:schemeClr val="lt1"/>
          </a:solidFill>
          <a:ln>
            <a:noFill/>
          </a:ln>
        </p:spPr>
      </p:sp>
    </p:spTree>
    <p:extLst>
      <p:ext uri="{BB962C8B-B14F-4D97-AF65-F5344CB8AC3E}">
        <p14:creationId xmlns:p14="http://schemas.microsoft.com/office/powerpoint/2010/main" val="2999302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66"/>
        <p:cNvGrpSpPr/>
        <p:nvPr/>
      </p:nvGrpSpPr>
      <p:grpSpPr>
        <a:xfrm>
          <a:off x="0" y="0"/>
          <a:ext cx="0" cy="0"/>
          <a:chOff x="0" y="0"/>
          <a:chExt cx="0" cy="0"/>
        </a:xfrm>
      </p:grpSpPr>
      <p:sp>
        <p:nvSpPr>
          <p:cNvPr id="167" name="Google Shape;167;p217"/>
          <p:cNvSpPr>
            <a:spLocks noGrp="1"/>
          </p:cNvSpPr>
          <p:nvPr>
            <p:ph type="pic" idx="2"/>
          </p:nvPr>
        </p:nvSpPr>
        <p:spPr>
          <a:xfrm>
            <a:off x="0" y="0"/>
            <a:ext cx="3235325" cy="4051300"/>
          </a:xfrm>
          <a:prstGeom prst="flowChartOffpageConnector">
            <a:avLst/>
          </a:prstGeom>
          <a:solidFill>
            <a:schemeClr val="lt1"/>
          </a:solidFill>
          <a:ln>
            <a:noFill/>
          </a:ln>
        </p:spPr>
      </p:sp>
      <p:sp>
        <p:nvSpPr>
          <p:cNvPr id="168" name="Google Shape;168;p217"/>
          <p:cNvSpPr>
            <a:spLocks noGrp="1"/>
          </p:cNvSpPr>
          <p:nvPr>
            <p:ph type="pic" idx="3"/>
          </p:nvPr>
        </p:nvSpPr>
        <p:spPr>
          <a:xfrm>
            <a:off x="8956675" y="0"/>
            <a:ext cx="3235325" cy="4051300"/>
          </a:xfrm>
          <a:prstGeom prst="flowChartOffpageConnector">
            <a:avLst/>
          </a:prstGeom>
          <a:solidFill>
            <a:schemeClr val="lt1"/>
          </a:solidFill>
          <a:ln>
            <a:noFill/>
          </a:ln>
        </p:spPr>
      </p:sp>
      <p:sp>
        <p:nvSpPr>
          <p:cNvPr id="169" name="Google Shape;169;p217"/>
          <p:cNvSpPr>
            <a:spLocks noGrp="1"/>
          </p:cNvSpPr>
          <p:nvPr>
            <p:ph type="pic" idx="4"/>
          </p:nvPr>
        </p:nvSpPr>
        <p:spPr>
          <a:xfrm>
            <a:off x="4478337" y="2806700"/>
            <a:ext cx="3235325" cy="4051300"/>
          </a:xfrm>
          <a:prstGeom prst="rect">
            <a:avLst/>
          </a:prstGeom>
          <a:solidFill>
            <a:schemeClr val="lt1"/>
          </a:solidFill>
          <a:ln>
            <a:noFill/>
          </a:ln>
        </p:spPr>
      </p:sp>
    </p:spTree>
    <p:extLst>
      <p:ext uri="{BB962C8B-B14F-4D97-AF65-F5344CB8AC3E}">
        <p14:creationId xmlns:p14="http://schemas.microsoft.com/office/powerpoint/2010/main" val="3235750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21"/>
        <p:cNvGrpSpPr/>
        <p:nvPr/>
      </p:nvGrpSpPr>
      <p:grpSpPr>
        <a:xfrm>
          <a:off x="0" y="0"/>
          <a:ext cx="0" cy="0"/>
          <a:chOff x="0" y="0"/>
          <a:chExt cx="0" cy="0"/>
        </a:xfrm>
      </p:grpSpPr>
      <p:sp>
        <p:nvSpPr>
          <p:cNvPr id="22" name="Google Shape;22;p260"/>
          <p:cNvSpPr>
            <a:spLocks noGrp="1"/>
          </p:cNvSpPr>
          <p:nvPr>
            <p:ph type="pic" idx="2"/>
          </p:nvPr>
        </p:nvSpPr>
        <p:spPr>
          <a:xfrm>
            <a:off x="5810908" y="0"/>
            <a:ext cx="6380700" cy="6858000"/>
          </a:xfrm>
          <a:prstGeom prst="rect">
            <a:avLst/>
          </a:prstGeom>
          <a:noFill/>
          <a:ln>
            <a:noFill/>
          </a:ln>
        </p:spPr>
        <p:txBody>
          <a:bodyPr/>
          <a:lstStyle/>
          <a:p>
            <a:endParaRPr lang="en-US"/>
          </a:p>
        </p:txBody>
      </p:sp>
    </p:spTree>
    <p:extLst>
      <p:ext uri="{BB962C8B-B14F-4D97-AF65-F5344CB8AC3E}">
        <p14:creationId xmlns:p14="http://schemas.microsoft.com/office/powerpoint/2010/main" val="20677540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70"/>
        <p:cNvGrpSpPr/>
        <p:nvPr/>
      </p:nvGrpSpPr>
      <p:grpSpPr>
        <a:xfrm>
          <a:off x="0" y="0"/>
          <a:ext cx="0" cy="0"/>
          <a:chOff x="0" y="0"/>
          <a:chExt cx="0" cy="0"/>
        </a:xfrm>
      </p:grpSpPr>
      <p:sp>
        <p:nvSpPr>
          <p:cNvPr id="171" name="Google Shape;171;p218"/>
          <p:cNvSpPr>
            <a:spLocks noGrp="1"/>
          </p:cNvSpPr>
          <p:nvPr>
            <p:ph type="pic" idx="2"/>
          </p:nvPr>
        </p:nvSpPr>
        <p:spPr>
          <a:xfrm>
            <a:off x="6357938" y="717550"/>
            <a:ext cx="5834062" cy="2124075"/>
          </a:xfrm>
          <a:prstGeom prst="rect">
            <a:avLst/>
          </a:prstGeom>
          <a:solidFill>
            <a:schemeClr val="lt1"/>
          </a:solidFill>
          <a:ln>
            <a:noFill/>
          </a:ln>
        </p:spPr>
      </p:sp>
      <p:sp>
        <p:nvSpPr>
          <p:cNvPr id="172" name="Google Shape;172;p218"/>
          <p:cNvSpPr>
            <a:spLocks noGrp="1"/>
          </p:cNvSpPr>
          <p:nvPr>
            <p:ph type="pic" idx="3"/>
          </p:nvPr>
        </p:nvSpPr>
        <p:spPr>
          <a:xfrm>
            <a:off x="0" y="4065659"/>
            <a:ext cx="5834062" cy="2124075"/>
          </a:xfrm>
          <a:prstGeom prst="rect">
            <a:avLst/>
          </a:prstGeom>
          <a:solidFill>
            <a:schemeClr val="lt1"/>
          </a:solidFill>
          <a:ln>
            <a:noFill/>
          </a:ln>
        </p:spPr>
      </p:sp>
    </p:spTree>
    <p:extLst>
      <p:ext uri="{BB962C8B-B14F-4D97-AF65-F5344CB8AC3E}">
        <p14:creationId xmlns:p14="http://schemas.microsoft.com/office/powerpoint/2010/main" val="23386452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173"/>
        <p:cNvGrpSpPr/>
        <p:nvPr/>
      </p:nvGrpSpPr>
      <p:grpSpPr>
        <a:xfrm>
          <a:off x="0" y="0"/>
          <a:ext cx="0" cy="0"/>
          <a:chOff x="0" y="0"/>
          <a:chExt cx="0" cy="0"/>
        </a:xfrm>
      </p:grpSpPr>
      <p:sp>
        <p:nvSpPr>
          <p:cNvPr id="174" name="Google Shape;174;p219"/>
          <p:cNvSpPr>
            <a:spLocks noGrp="1"/>
          </p:cNvSpPr>
          <p:nvPr>
            <p:ph type="pic" idx="2"/>
          </p:nvPr>
        </p:nvSpPr>
        <p:spPr>
          <a:xfrm>
            <a:off x="5104607" y="2757488"/>
            <a:ext cx="1982787" cy="2503829"/>
          </a:xfrm>
          <a:prstGeom prst="flowChartOffpageConnector">
            <a:avLst/>
          </a:prstGeom>
          <a:solidFill>
            <a:schemeClr val="lt1"/>
          </a:solidFill>
          <a:ln>
            <a:noFill/>
          </a:ln>
        </p:spPr>
      </p:sp>
      <p:sp>
        <p:nvSpPr>
          <p:cNvPr id="175" name="Google Shape;175;p219"/>
          <p:cNvSpPr>
            <a:spLocks noGrp="1"/>
          </p:cNvSpPr>
          <p:nvPr>
            <p:ph type="pic" idx="3"/>
          </p:nvPr>
        </p:nvSpPr>
        <p:spPr>
          <a:xfrm>
            <a:off x="1700226" y="2757488"/>
            <a:ext cx="1982787" cy="2503829"/>
          </a:xfrm>
          <a:prstGeom prst="flowChartOffpageConnector">
            <a:avLst/>
          </a:prstGeom>
          <a:solidFill>
            <a:schemeClr val="lt1"/>
          </a:solidFill>
          <a:ln>
            <a:noFill/>
          </a:ln>
        </p:spPr>
      </p:sp>
      <p:sp>
        <p:nvSpPr>
          <p:cNvPr id="176" name="Google Shape;176;p219"/>
          <p:cNvSpPr>
            <a:spLocks noGrp="1"/>
          </p:cNvSpPr>
          <p:nvPr>
            <p:ph type="pic" idx="4"/>
          </p:nvPr>
        </p:nvSpPr>
        <p:spPr>
          <a:xfrm>
            <a:off x="8508988" y="2757488"/>
            <a:ext cx="1982787" cy="2503829"/>
          </a:xfrm>
          <a:prstGeom prst="flowChartOffpageConnector">
            <a:avLst/>
          </a:prstGeom>
          <a:solidFill>
            <a:schemeClr val="lt1"/>
          </a:solidFill>
          <a:ln>
            <a:noFill/>
          </a:ln>
        </p:spPr>
      </p:sp>
    </p:spTree>
    <p:extLst>
      <p:ext uri="{BB962C8B-B14F-4D97-AF65-F5344CB8AC3E}">
        <p14:creationId xmlns:p14="http://schemas.microsoft.com/office/powerpoint/2010/main" val="11475978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57908" y="49793"/>
            <a:ext cx="9144000" cy="1057275"/>
          </a:xfrm>
        </p:spPr>
        <p:txBody>
          <a:bodyPr anchor="b"/>
          <a:lstStyle>
            <a:lvl1pPr algn="ctr">
              <a:defRPr sz="6000">
                <a:solidFill>
                  <a:schemeClr val="bg1"/>
                </a:solidFill>
              </a:defRPr>
            </a:lvl1pPr>
          </a:lstStyle>
          <a:p>
            <a:r>
              <a:rPr lang="en-US"/>
              <a:t>Click to edit Master title style</a:t>
            </a:r>
          </a:p>
        </p:txBody>
      </p:sp>
      <p:sp>
        <p:nvSpPr>
          <p:cNvPr id="3" name="Subtitle 2"/>
          <p:cNvSpPr>
            <a:spLocks noGrp="1"/>
          </p:cNvSpPr>
          <p:nvPr>
            <p:ph type="subTitle" idx="1"/>
          </p:nvPr>
        </p:nvSpPr>
        <p:spPr>
          <a:xfrm>
            <a:off x="257908" y="1243593"/>
            <a:ext cx="9144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Date Placeholder 3"/>
          <p:cNvSpPr>
            <a:spLocks noGrp="1"/>
          </p:cNvSpPr>
          <p:nvPr>
            <p:ph type="dt" sz="half" idx="10"/>
          </p:nvPr>
        </p:nvSpPr>
        <p:spPr/>
        <p:txBody>
          <a:bodyPr/>
          <a:lstStyle>
            <a:lvl1pPr>
              <a:defRPr/>
            </a:lvl1pPr>
          </a:lstStyle>
          <a:p>
            <a:pPr>
              <a:defRPr/>
            </a:pPr>
            <a:fld id="{CA8FB69F-F91A-C247-925E-6E964369D06E}" type="datetimeFigureOut">
              <a:rPr lang="en-US">
                <a:solidFill>
                  <a:prstClr val="black">
                    <a:tint val="75000"/>
                  </a:prstClr>
                </a:solidFill>
              </a:rPr>
              <a:pPr>
                <a:defRPr/>
              </a:pPr>
              <a:t>4/20/26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7C265AC-8CF1-DB4B-85B5-87886B7F7CA0}" type="slidenum">
              <a:rPr lang="en-US" altLang="en-US"/>
              <a:pPr>
                <a:defRPr/>
              </a:pPr>
              <a:t>‹#›</a:t>
            </a:fld>
            <a:endParaRPr lang="en-US" altLang="en-US"/>
          </a:p>
        </p:txBody>
      </p:sp>
    </p:spTree>
    <p:extLst>
      <p:ext uri="{BB962C8B-B14F-4D97-AF65-F5344CB8AC3E}">
        <p14:creationId xmlns:p14="http://schemas.microsoft.com/office/powerpoint/2010/main" val="3644457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A769E85-A602-1C49-BC77-CDD621ED9236}" type="datetimeFigureOut">
              <a:rPr lang="en-US">
                <a:solidFill>
                  <a:prstClr val="black">
                    <a:tint val="75000"/>
                  </a:prstClr>
                </a:solidFill>
              </a:rPr>
              <a:pPr>
                <a:defRPr/>
              </a:pPr>
              <a:t>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F98303D-D226-4444-A5BE-0C666E6F4C55}" type="slidenum">
              <a:rPr lang="en-US" altLang="en-US"/>
              <a:pPr>
                <a:defRPr/>
              </a:pPr>
              <a:t>‹#›</a:t>
            </a:fld>
            <a:endParaRPr lang="en-US" altLang="en-US"/>
          </a:p>
        </p:txBody>
      </p:sp>
    </p:spTree>
    <p:extLst>
      <p:ext uri="{BB962C8B-B14F-4D97-AF65-F5344CB8AC3E}">
        <p14:creationId xmlns:p14="http://schemas.microsoft.com/office/powerpoint/2010/main" val="10631537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39B52EE-1135-8143-A00B-F55C92C3FD8D}" type="datetimeFigureOut">
              <a:rPr lang="en-US">
                <a:solidFill>
                  <a:prstClr val="black">
                    <a:tint val="75000"/>
                  </a:prstClr>
                </a:solidFill>
              </a:rPr>
              <a:pPr>
                <a:defRPr/>
              </a:pPr>
              <a:t>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A5C79FF-015D-FC46-BBC5-B697F1BFDA93}" type="slidenum">
              <a:rPr lang="en-US" altLang="en-US"/>
              <a:pPr>
                <a:defRPr/>
              </a:pPr>
              <a:t>‹#›</a:t>
            </a:fld>
            <a:endParaRPr lang="en-US" altLang="en-US"/>
          </a:p>
        </p:txBody>
      </p:sp>
    </p:spTree>
    <p:extLst>
      <p:ext uri="{BB962C8B-B14F-4D97-AF65-F5344CB8AC3E}">
        <p14:creationId xmlns:p14="http://schemas.microsoft.com/office/powerpoint/2010/main" val="18478672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C212B81-000F-994F-93E3-162D8CB3252E}" type="datetimeFigureOut">
              <a:rPr lang="en-US">
                <a:solidFill>
                  <a:prstClr val="black">
                    <a:tint val="75000"/>
                  </a:prstClr>
                </a:solidFill>
              </a:rPr>
              <a:pPr>
                <a:defRPr/>
              </a:pPr>
              <a:t>4/20/26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DF0D06D-D29D-8A4D-8504-3112B44B1F5E}" type="slidenum">
              <a:rPr lang="en-US" altLang="en-US"/>
              <a:pPr>
                <a:defRPr/>
              </a:pPr>
              <a:t>‹#›</a:t>
            </a:fld>
            <a:endParaRPr lang="en-US" altLang="en-US"/>
          </a:p>
        </p:txBody>
      </p:sp>
    </p:spTree>
    <p:extLst>
      <p:ext uri="{BB962C8B-B14F-4D97-AF65-F5344CB8AC3E}">
        <p14:creationId xmlns:p14="http://schemas.microsoft.com/office/powerpoint/2010/main" val="36420336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3AA2923-AA8C-D74D-841E-DA4BABB1D410}" type="datetimeFigureOut">
              <a:rPr lang="en-US">
                <a:solidFill>
                  <a:prstClr val="black">
                    <a:tint val="75000"/>
                  </a:prstClr>
                </a:solidFill>
              </a:rPr>
              <a:pPr>
                <a:defRPr/>
              </a:pPr>
              <a:t>4/20/26</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9F7A0B3-D03F-1940-83E8-FD8E6E735459}" type="slidenum">
              <a:rPr lang="en-US" altLang="en-US"/>
              <a:pPr>
                <a:defRPr/>
              </a:pPr>
              <a:t>‹#›</a:t>
            </a:fld>
            <a:endParaRPr lang="en-US" altLang="en-US"/>
          </a:p>
        </p:txBody>
      </p:sp>
    </p:spTree>
    <p:extLst>
      <p:ext uri="{BB962C8B-B14F-4D97-AF65-F5344CB8AC3E}">
        <p14:creationId xmlns:p14="http://schemas.microsoft.com/office/powerpoint/2010/main" val="24331465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26C8A41E-785B-9E4D-B580-1AEF97CE621B}" type="datetimeFigureOut">
              <a:rPr lang="en-US">
                <a:solidFill>
                  <a:prstClr val="black">
                    <a:tint val="75000"/>
                  </a:prstClr>
                </a:solidFill>
              </a:rPr>
              <a:pPr>
                <a:defRPr/>
              </a:pPr>
              <a:t>4/20/26</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643486DD-3B91-A341-933A-3CB9CE634823}" type="slidenum">
              <a:rPr lang="en-US" altLang="en-US"/>
              <a:pPr>
                <a:defRPr/>
              </a:pPr>
              <a:t>‹#›</a:t>
            </a:fld>
            <a:endParaRPr lang="en-US" altLang="en-US"/>
          </a:p>
        </p:txBody>
      </p:sp>
    </p:spTree>
    <p:extLst>
      <p:ext uri="{BB962C8B-B14F-4D97-AF65-F5344CB8AC3E}">
        <p14:creationId xmlns:p14="http://schemas.microsoft.com/office/powerpoint/2010/main" val="23573043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6259FCA-A764-4547-87C0-71A20A0F1472}" type="datetimeFigureOut">
              <a:rPr lang="en-US">
                <a:solidFill>
                  <a:prstClr val="black">
                    <a:tint val="75000"/>
                  </a:prstClr>
                </a:solidFill>
              </a:rPr>
              <a:pPr>
                <a:defRPr/>
              </a:pPr>
              <a:t>4/20/26</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AD1F4832-BDBC-6D43-B30B-BADAAAB684C7}" type="slidenum">
              <a:rPr lang="en-US" altLang="en-US"/>
              <a:pPr>
                <a:defRPr/>
              </a:pPr>
              <a:t>‹#›</a:t>
            </a:fld>
            <a:endParaRPr lang="en-US" altLang="en-US"/>
          </a:p>
        </p:txBody>
      </p:sp>
    </p:spTree>
    <p:extLst>
      <p:ext uri="{BB962C8B-B14F-4D97-AF65-F5344CB8AC3E}">
        <p14:creationId xmlns:p14="http://schemas.microsoft.com/office/powerpoint/2010/main" val="31278985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13ECB96-3E74-F649-A0CD-6CC0DE961218}" type="datetimeFigureOut">
              <a:rPr lang="en-US">
                <a:solidFill>
                  <a:prstClr val="black">
                    <a:tint val="75000"/>
                  </a:prstClr>
                </a:solidFill>
              </a:rPr>
              <a:pPr>
                <a:defRPr/>
              </a:pPr>
              <a:t>4/20/26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077BA67-D8B0-E34E-97E4-AFE8B4DC9DF0}" type="slidenum">
              <a:rPr lang="en-US" altLang="en-US"/>
              <a:pPr>
                <a:defRPr/>
              </a:pPr>
              <a:t>‹#›</a:t>
            </a:fld>
            <a:endParaRPr lang="en-US" altLang="en-US"/>
          </a:p>
        </p:txBody>
      </p:sp>
    </p:spTree>
    <p:extLst>
      <p:ext uri="{BB962C8B-B14F-4D97-AF65-F5344CB8AC3E}">
        <p14:creationId xmlns:p14="http://schemas.microsoft.com/office/powerpoint/2010/main" val="4126476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3"/>
        <p:cNvGrpSpPr/>
        <p:nvPr/>
      </p:nvGrpSpPr>
      <p:grpSpPr>
        <a:xfrm>
          <a:off x="0" y="0"/>
          <a:ext cx="0" cy="0"/>
          <a:chOff x="0" y="0"/>
          <a:chExt cx="0" cy="0"/>
        </a:xfrm>
      </p:grpSpPr>
      <p:sp>
        <p:nvSpPr>
          <p:cNvPr id="24" name="Google Shape;24;p271"/>
          <p:cNvSpPr/>
          <p:nvPr/>
        </p:nvSpPr>
        <p:spPr>
          <a:xfrm>
            <a:off x="-1" y="0"/>
            <a:ext cx="12192001" cy="95121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25" name="Google Shape;25;p271"/>
          <p:cNvSpPr txBox="1">
            <a:spLocks noGrp="1"/>
          </p:cNvSpPr>
          <p:nvPr>
            <p:ph type="title"/>
          </p:nvPr>
        </p:nvSpPr>
        <p:spPr>
          <a:xfrm>
            <a:off x="576000" y="219645"/>
            <a:ext cx="10515600" cy="5860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4000"/>
              <a:buFont typeface="Raleway"/>
              <a:buNone/>
              <a:defRPr sz="4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71"/>
          <p:cNvSpPr txBox="1">
            <a:spLocks noGrp="1"/>
          </p:cNvSpPr>
          <p:nvPr>
            <p:ph type="body" idx="1"/>
          </p:nvPr>
        </p:nvSpPr>
        <p:spPr>
          <a:xfrm>
            <a:off x="576000" y="1170858"/>
            <a:ext cx="10777800" cy="500610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71"/>
          <p:cNvSpPr txBox="1">
            <a:spLocks noGrp="1"/>
          </p:cNvSpPr>
          <p:nvPr>
            <p:ph type="sldNum" idx="12"/>
          </p:nvPr>
        </p:nvSpPr>
        <p:spPr>
          <a:xfrm>
            <a:off x="7951304" y="6356350"/>
            <a:ext cx="3402496"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9pPr>
          </a:lstStyle>
          <a:p>
            <a:pPr marL="0" lvl="0" indent="0" algn="r" rtl="0">
              <a:spcBef>
                <a:spcPts val="0"/>
              </a:spcBef>
              <a:spcAft>
                <a:spcPts val="0"/>
              </a:spcAft>
              <a:buNone/>
            </a:pPr>
            <a:r>
              <a:rPr lang="en-US"/>
              <a:t>2025 GLOBAL PREBIOTIC ASSOCIATION</a:t>
            </a:r>
            <a:endParaRPr/>
          </a:p>
        </p:txBody>
      </p:sp>
    </p:spTree>
    <p:extLst>
      <p:ext uri="{BB962C8B-B14F-4D97-AF65-F5344CB8AC3E}">
        <p14:creationId xmlns:p14="http://schemas.microsoft.com/office/powerpoint/2010/main" val="4958932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9779756-198E-1544-93A7-D0E60A55EF54}" type="datetimeFigureOut">
              <a:rPr lang="en-US">
                <a:solidFill>
                  <a:prstClr val="black">
                    <a:tint val="75000"/>
                  </a:prstClr>
                </a:solidFill>
              </a:rPr>
              <a:pPr>
                <a:defRPr/>
              </a:pPr>
              <a:t>4/20/26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ED3A33B5-782B-9E42-846D-D3ADCF64FAE4}" type="slidenum">
              <a:rPr lang="en-US" altLang="en-US"/>
              <a:pPr>
                <a:defRPr/>
              </a:pPr>
              <a:t>‹#›</a:t>
            </a:fld>
            <a:endParaRPr lang="en-US" altLang="en-US"/>
          </a:p>
        </p:txBody>
      </p:sp>
    </p:spTree>
    <p:extLst>
      <p:ext uri="{BB962C8B-B14F-4D97-AF65-F5344CB8AC3E}">
        <p14:creationId xmlns:p14="http://schemas.microsoft.com/office/powerpoint/2010/main" val="37875715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82CE201-090B-F74F-883A-EA18D8400BFC}" type="datetimeFigureOut">
              <a:rPr lang="en-US">
                <a:solidFill>
                  <a:prstClr val="black">
                    <a:tint val="75000"/>
                  </a:prstClr>
                </a:solidFill>
              </a:rPr>
              <a:pPr>
                <a:defRPr/>
              </a:pPr>
              <a:t>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8FEE757-BA31-F641-9CE3-648589C782D6}" type="slidenum">
              <a:rPr lang="en-US" altLang="en-US"/>
              <a:pPr>
                <a:defRPr/>
              </a:pPr>
              <a:t>‹#›</a:t>
            </a:fld>
            <a:endParaRPr lang="en-US" altLang="en-US"/>
          </a:p>
        </p:txBody>
      </p:sp>
    </p:spTree>
    <p:extLst>
      <p:ext uri="{BB962C8B-B14F-4D97-AF65-F5344CB8AC3E}">
        <p14:creationId xmlns:p14="http://schemas.microsoft.com/office/powerpoint/2010/main" val="11344972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F8EB4AB-3976-E845-B23E-E0708F7D5CBE}" type="datetimeFigureOut">
              <a:rPr lang="en-US">
                <a:solidFill>
                  <a:prstClr val="black">
                    <a:tint val="75000"/>
                  </a:prstClr>
                </a:solidFill>
              </a:rPr>
              <a:pPr>
                <a:defRPr/>
              </a:pPr>
              <a:t>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CEAB924-1837-EC42-B7BA-F20D87FE44E5}" type="slidenum">
              <a:rPr lang="en-US" altLang="en-US"/>
              <a:pPr>
                <a:defRPr/>
              </a:pPr>
              <a:t>‹#›</a:t>
            </a:fld>
            <a:endParaRPr lang="en-US" altLang="en-US"/>
          </a:p>
        </p:txBody>
      </p:sp>
    </p:spTree>
    <p:extLst>
      <p:ext uri="{BB962C8B-B14F-4D97-AF65-F5344CB8AC3E}">
        <p14:creationId xmlns:p14="http://schemas.microsoft.com/office/powerpoint/2010/main" val="33099234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a:t>Titelmasterformat durch Klicken bearbeiten</a:t>
            </a:r>
            <a:endParaRPr lang="en-GB" noProof="0" dirty="0"/>
          </a:p>
        </p:txBody>
      </p:sp>
      <p:sp>
        <p:nvSpPr>
          <p:cNvPr id="3" name="Fußzeilenplatzhalter 3"/>
          <p:cNvSpPr>
            <a:spLocks noGrp="1"/>
          </p:cNvSpPr>
          <p:nvPr>
            <p:ph type="ftr" sz="quarter" idx="10"/>
          </p:nvPr>
        </p:nvSpPr>
        <p:spPr>
          <a:xfrm>
            <a:off x="0" y="6381750"/>
            <a:ext cx="10991850" cy="365125"/>
          </a:xfrm>
        </p:spPr>
        <p:txBody>
          <a:bodyPr/>
          <a:lstStyle>
            <a:lvl1pPr marL="361950" indent="0">
              <a:defRPr sz="800">
                <a:solidFill>
                  <a:srgbClr val="004C92"/>
                </a:solidFill>
              </a:defRPr>
            </a:lvl1pPr>
          </a:lstStyle>
          <a:p>
            <a:pPr>
              <a:defRPr/>
            </a:pPr>
            <a:endParaRPr lang="en-US"/>
          </a:p>
        </p:txBody>
      </p:sp>
      <p:sp>
        <p:nvSpPr>
          <p:cNvPr id="4" name="Foliennummernplatzhalter 11"/>
          <p:cNvSpPr>
            <a:spLocks noGrp="1"/>
          </p:cNvSpPr>
          <p:nvPr>
            <p:ph type="sldNum" sz="quarter" idx="11"/>
          </p:nvPr>
        </p:nvSpPr>
        <p:spPr>
          <a:xfrm>
            <a:off x="11050588" y="6381750"/>
            <a:ext cx="1008062" cy="365125"/>
          </a:xfrm>
        </p:spPr>
        <p:txBody>
          <a:bodyPr rtlCol="0"/>
          <a:lstStyle>
            <a:lvl1pPr algn="r">
              <a:defRPr sz="1100">
                <a:solidFill>
                  <a:srgbClr val="004C92">
                    <a:tint val="75000"/>
                  </a:srgbClr>
                </a:solidFill>
              </a:defRPr>
            </a:lvl1pPr>
          </a:lstStyle>
          <a:p>
            <a:pPr>
              <a:defRPr/>
            </a:pPr>
            <a:r>
              <a:rPr lang="en-US"/>
              <a:t> </a:t>
            </a:r>
            <a:fld id="{29C78937-F1D4-CA40-9BD0-5C4B09D8F335}" type="slidenum">
              <a:rPr lang="en-US" smtClean="0"/>
              <a:pPr>
                <a:defRPr/>
              </a:pPr>
              <a:t>‹#›</a:t>
            </a:fld>
            <a:endParaRPr lang="en-US"/>
          </a:p>
        </p:txBody>
      </p:sp>
    </p:spTree>
    <p:extLst>
      <p:ext uri="{BB962C8B-B14F-4D97-AF65-F5344CB8AC3E}">
        <p14:creationId xmlns:p14="http://schemas.microsoft.com/office/powerpoint/2010/main" val="3657726670"/>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828F6-3B72-35B3-0D33-F43B6D99FD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F394034-F078-93CC-B79F-8FD8EF0601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1140C0-5A98-4191-FEAB-BCE6B8D7FD25}"/>
              </a:ext>
            </a:extLst>
          </p:cNvPr>
          <p:cNvSpPr>
            <a:spLocks noGrp="1"/>
          </p:cNvSpPr>
          <p:nvPr>
            <p:ph type="dt" sz="half" idx="10"/>
          </p:nvPr>
        </p:nvSpPr>
        <p:spPr/>
        <p:txBody>
          <a:bodyPr/>
          <a:lstStyle/>
          <a:p>
            <a:fld id="{B5BC78A9-7C18-EA4D-BE7D-72DD698278B7}" type="datetime1">
              <a:rPr lang="en-US" smtClean="0"/>
              <a:t>4/20/26</a:t>
            </a:fld>
            <a:endParaRPr lang="en-US"/>
          </a:p>
        </p:txBody>
      </p:sp>
      <p:sp>
        <p:nvSpPr>
          <p:cNvPr id="5" name="Footer Placeholder 4">
            <a:extLst>
              <a:ext uri="{FF2B5EF4-FFF2-40B4-BE49-F238E27FC236}">
                <a16:creationId xmlns:a16="http://schemas.microsoft.com/office/drawing/2014/main" id="{1D8C3535-664F-1E57-E3DC-37868A00AE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BE7905-A9B7-60A1-0253-E3F73146A216}"/>
              </a:ext>
            </a:extLst>
          </p:cNvPr>
          <p:cNvSpPr>
            <a:spLocks noGrp="1"/>
          </p:cNvSpPr>
          <p:nvPr>
            <p:ph type="sldNum" sz="quarter" idx="12"/>
          </p:nvPr>
        </p:nvSpPr>
        <p:spPr/>
        <p:txBody>
          <a:bodyPr/>
          <a:lstStyle/>
          <a:p>
            <a:fld id="{9E339427-A705-734B-83C4-1EF5F1BF1CCB}" type="slidenum">
              <a:rPr lang="en-US" smtClean="0"/>
              <a:t>‹#›</a:t>
            </a:fld>
            <a:endParaRPr lang="en-US"/>
          </a:p>
        </p:txBody>
      </p:sp>
      <p:cxnSp>
        <p:nvCxnSpPr>
          <p:cNvPr id="7" name="Google Shape;11;p1">
            <a:extLst>
              <a:ext uri="{FF2B5EF4-FFF2-40B4-BE49-F238E27FC236}">
                <a16:creationId xmlns:a16="http://schemas.microsoft.com/office/drawing/2014/main" id="{62023547-368D-2F18-F46A-322CE2918345}"/>
              </a:ext>
            </a:extLst>
          </p:cNvPr>
          <p:cNvCxnSpPr>
            <a:cxnSpLocks/>
          </p:cNvCxnSpPr>
          <p:nvPr userDrawn="1"/>
        </p:nvCxnSpPr>
        <p:spPr>
          <a:xfrm flipV="1">
            <a:off x="0" y="517524"/>
            <a:ext cx="12192000" cy="41276"/>
          </a:xfrm>
          <a:prstGeom prst="straightConnector1">
            <a:avLst/>
          </a:prstGeom>
          <a:noFill/>
          <a:ln w="9525" cap="flat" cmpd="sng">
            <a:solidFill>
              <a:srgbClr val="BFBFBF"/>
            </a:solidFill>
            <a:prstDash val="solid"/>
            <a:miter lim="800000"/>
            <a:headEnd type="none" w="med" len="med"/>
            <a:tailEnd type="none" w="med" len="med"/>
          </a:ln>
          <a:effectLst>
            <a:outerShdw blurRad="63500" dist="20000" dir="5400000">
              <a:srgbClr val="808080">
                <a:alpha val="37647"/>
              </a:srgbClr>
            </a:outerShdw>
          </a:effectLst>
        </p:spPr>
      </p:cxnSp>
      <p:pic>
        <p:nvPicPr>
          <p:cNvPr id="8" name="Google Shape;12;p1" descr="RU_LOGOTYPE_CMYK.jpg">
            <a:extLst>
              <a:ext uri="{FF2B5EF4-FFF2-40B4-BE49-F238E27FC236}">
                <a16:creationId xmlns:a16="http://schemas.microsoft.com/office/drawing/2014/main" id="{99F9B2F7-CF94-1FE7-CAB0-9764567B7F20}"/>
              </a:ext>
            </a:extLst>
          </p:cNvPr>
          <p:cNvPicPr preferRelativeResize="0"/>
          <p:nvPr userDrawn="1"/>
        </p:nvPicPr>
        <p:blipFill rotWithShape="1">
          <a:blip r:embed="rId2">
            <a:alphaModFix/>
          </a:blip>
          <a:srcRect/>
          <a:stretch/>
        </p:blipFill>
        <p:spPr>
          <a:xfrm>
            <a:off x="393700" y="131762"/>
            <a:ext cx="1435101" cy="385762"/>
          </a:xfrm>
          <a:prstGeom prst="rect">
            <a:avLst/>
          </a:prstGeom>
          <a:noFill/>
          <a:ln>
            <a:noFill/>
          </a:ln>
        </p:spPr>
      </p:pic>
    </p:spTree>
    <p:extLst>
      <p:ext uri="{BB962C8B-B14F-4D97-AF65-F5344CB8AC3E}">
        <p14:creationId xmlns:p14="http://schemas.microsoft.com/office/powerpoint/2010/main" val="22634479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FDF34-EA40-C644-5FB1-CD8372D3BCAC}"/>
              </a:ext>
            </a:extLst>
          </p:cNvPr>
          <p:cNvSpPr>
            <a:spLocks noGrp="1"/>
          </p:cNvSpPr>
          <p:nvPr>
            <p:ph type="title"/>
          </p:nvPr>
        </p:nvSpPr>
        <p:spPr>
          <a:xfrm>
            <a:off x="838200" y="600076"/>
            <a:ext cx="10515600" cy="109061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4121380-C592-EDF2-2BCA-73621E7E44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D21D92-3D12-D144-0A18-5EDDA8D9C5CD}"/>
              </a:ext>
            </a:extLst>
          </p:cNvPr>
          <p:cNvSpPr>
            <a:spLocks noGrp="1"/>
          </p:cNvSpPr>
          <p:nvPr>
            <p:ph type="dt" sz="half" idx="10"/>
          </p:nvPr>
        </p:nvSpPr>
        <p:spPr/>
        <p:txBody>
          <a:bodyPr/>
          <a:lstStyle/>
          <a:p>
            <a:fld id="{06F04E3B-E096-BD45-83FF-B6DA3AEA847A}" type="datetime1">
              <a:rPr lang="en-US" smtClean="0"/>
              <a:t>4/20/26</a:t>
            </a:fld>
            <a:endParaRPr lang="en-US"/>
          </a:p>
        </p:txBody>
      </p:sp>
      <p:sp>
        <p:nvSpPr>
          <p:cNvPr id="5" name="Footer Placeholder 4">
            <a:extLst>
              <a:ext uri="{FF2B5EF4-FFF2-40B4-BE49-F238E27FC236}">
                <a16:creationId xmlns:a16="http://schemas.microsoft.com/office/drawing/2014/main" id="{CCBF2A2C-7A20-725E-ED2A-1C0CD10DF6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B478C9-0984-C49A-85B9-A2D1DF0FD17B}"/>
              </a:ext>
            </a:extLst>
          </p:cNvPr>
          <p:cNvSpPr>
            <a:spLocks noGrp="1"/>
          </p:cNvSpPr>
          <p:nvPr>
            <p:ph type="sldNum" sz="quarter" idx="12"/>
          </p:nvPr>
        </p:nvSpPr>
        <p:spPr>
          <a:xfrm>
            <a:off x="9226827" y="84930"/>
            <a:ext cx="2743200" cy="365125"/>
          </a:xfrm>
        </p:spPr>
        <p:txBody>
          <a:bodyPr/>
          <a:lstStyle/>
          <a:p>
            <a:fld id="{9E339427-A705-734B-83C4-1EF5F1BF1CCB}" type="slidenum">
              <a:rPr lang="en-US" smtClean="0"/>
              <a:t>‹#›</a:t>
            </a:fld>
            <a:endParaRPr lang="en-US"/>
          </a:p>
        </p:txBody>
      </p:sp>
      <p:cxnSp>
        <p:nvCxnSpPr>
          <p:cNvPr id="7" name="Google Shape;11;p1">
            <a:extLst>
              <a:ext uri="{FF2B5EF4-FFF2-40B4-BE49-F238E27FC236}">
                <a16:creationId xmlns:a16="http://schemas.microsoft.com/office/drawing/2014/main" id="{AC49B3E4-F56A-F530-DE2C-564AA4327D8B}"/>
              </a:ext>
            </a:extLst>
          </p:cNvPr>
          <p:cNvCxnSpPr>
            <a:cxnSpLocks/>
          </p:cNvCxnSpPr>
          <p:nvPr userDrawn="1"/>
        </p:nvCxnSpPr>
        <p:spPr>
          <a:xfrm flipV="1">
            <a:off x="0" y="517524"/>
            <a:ext cx="12192000" cy="41276"/>
          </a:xfrm>
          <a:prstGeom prst="straightConnector1">
            <a:avLst/>
          </a:prstGeom>
          <a:noFill/>
          <a:ln w="9525" cap="flat" cmpd="sng">
            <a:solidFill>
              <a:srgbClr val="BFBFBF"/>
            </a:solidFill>
            <a:prstDash val="solid"/>
            <a:miter lim="800000"/>
            <a:headEnd type="none" w="med" len="med"/>
            <a:tailEnd type="none" w="med" len="med"/>
          </a:ln>
          <a:effectLst>
            <a:outerShdw blurRad="63500" dist="20000" dir="5400000">
              <a:srgbClr val="808080">
                <a:alpha val="37647"/>
              </a:srgbClr>
            </a:outerShdw>
          </a:effectLst>
        </p:spPr>
      </p:cxnSp>
      <p:pic>
        <p:nvPicPr>
          <p:cNvPr id="8" name="Google Shape;12;p1" descr="RU_LOGOTYPE_CMYK.jpg">
            <a:extLst>
              <a:ext uri="{FF2B5EF4-FFF2-40B4-BE49-F238E27FC236}">
                <a16:creationId xmlns:a16="http://schemas.microsoft.com/office/drawing/2014/main" id="{8E28ABEC-C0AC-C8E6-6334-364D50DDED97}"/>
              </a:ext>
            </a:extLst>
          </p:cNvPr>
          <p:cNvPicPr preferRelativeResize="0"/>
          <p:nvPr userDrawn="1"/>
        </p:nvPicPr>
        <p:blipFill rotWithShape="1">
          <a:blip r:embed="rId2">
            <a:alphaModFix/>
          </a:blip>
          <a:srcRect/>
          <a:stretch/>
        </p:blipFill>
        <p:spPr>
          <a:xfrm>
            <a:off x="393700" y="131762"/>
            <a:ext cx="1435101" cy="385762"/>
          </a:xfrm>
          <a:prstGeom prst="rect">
            <a:avLst/>
          </a:prstGeom>
          <a:noFill/>
          <a:ln>
            <a:noFill/>
          </a:ln>
        </p:spPr>
      </p:pic>
    </p:spTree>
    <p:extLst>
      <p:ext uri="{BB962C8B-B14F-4D97-AF65-F5344CB8AC3E}">
        <p14:creationId xmlns:p14="http://schemas.microsoft.com/office/powerpoint/2010/main" val="29539482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64394-8045-104E-125C-2C21FAFBCD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A3B3E95-20DB-3C70-3B67-B1EB4BAF19C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5306CC-336A-5B86-944B-81F968CE87A8}"/>
              </a:ext>
            </a:extLst>
          </p:cNvPr>
          <p:cNvSpPr>
            <a:spLocks noGrp="1"/>
          </p:cNvSpPr>
          <p:nvPr>
            <p:ph type="dt" sz="half" idx="10"/>
          </p:nvPr>
        </p:nvSpPr>
        <p:spPr/>
        <p:txBody>
          <a:bodyPr/>
          <a:lstStyle/>
          <a:p>
            <a:fld id="{A333663A-F324-B44F-A9FC-33A949EFA4E7}" type="datetime1">
              <a:rPr lang="en-US" smtClean="0"/>
              <a:t>4/20/26</a:t>
            </a:fld>
            <a:endParaRPr lang="en-US"/>
          </a:p>
        </p:txBody>
      </p:sp>
      <p:sp>
        <p:nvSpPr>
          <p:cNvPr id="5" name="Footer Placeholder 4">
            <a:extLst>
              <a:ext uri="{FF2B5EF4-FFF2-40B4-BE49-F238E27FC236}">
                <a16:creationId xmlns:a16="http://schemas.microsoft.com/office/drawing/2014/main" id="{D0E675B7-A46B-9D6F-8873-C8259DABDA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A7C2DE-3AE3-3CC5-6017-C67DB89009CE}"/>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128877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23D0B-C2CC-5BE4-49E1-39C03A6F7A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E678D4-BAC6-63BE-A597-06D0C2F362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45AC8D-3ECB-8FCE-0DB8-9CADA9CAFA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F247C7-4ADC-CA9A-543D-0F4A5D8066F0}"/>
              </a:ext>
            </a:extLst>
          </p:cNvPr>
          <p:cNvSpPr>
            <a:spLocks noGrp="1"/>
          </p:cNvSpPr>
          <p:nvPr>
            <p:ph type="dt" sz="half" idx="10"/>
          </p:nvPr>
        </p:nvSpPr>
        <p:spPr/>
        <p:txBody>
          <a:bodyPr/>
          <a:lstStyle/>
          <a:p>
            <a:fld id="{AF8BBBCC-4666-1C4E-AC32-BDC7CA9D1F3C}" type="datetime1">
              <a:rPr lang="en-US" smtClean="0"/>
              <a:t>4/20/26</a:t>
            </a:fld>
            <a:endParaRPr lang="en-US"/>
          </a:p>
        </p:txBody>
      </p:sp>
      <p:sp>
        <p:nvSpPr>
          <p:cNvPr id="6" name="Footer Placeholder 5">
            <a:extLst>
              <a:ext uri="{FF2B5EF4-FFF2-40B4-BE49-F238E27FC236}">
                <a16:creationId xmlns:a16="http://schemas.microsoft.com/office/drawing/2014/main" id="{6F3DB314-F2AB-C221-6375-5D2D3F688C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EFDABE-BBC7-4248-B2E5-C7BBFBB8719E}"/>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23825262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93474-AF7B-697B-39DF-BEB8E5A61F2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37E829-79AD-5857-8F68-3DBAD73E50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AC5CD9-67A4-0BA7-A51B-BF5168304D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BFCF616-C7B3-2D8C-5CC3-98DBE9EAE8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E579759-087B-BB34-0F51-6819C937CE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ECC979-2BBD-7D12-A264-4601366C8E19}"/>
              </a:ext>
            </a:extLst>
          </p:cNvPr>
          <p:cNvSpPr>
            <a:spLocks noGrp="1"/>
          </p:cNvSpPr>
          <p:nvPr>
            <p:ph type="dt" sz="half" idx="10"/>
          </p:nvPr>
        </p:nvSpPr>
        <p:spPr/>
        <p:txBody>
          <a:bodyPr/>
          <a:lstStyle/>
          <a:p>
            <a:fld id="{C1485DDD-B730-A644-A4A5-E7BBB05EC4DF}" type="datetime1">
              <a:rPr lang="en-US" smtClean="0"/>
              <a:t>4/20/26</a:t>
            </a:fld>
            <a:endParaRPr lang="en-US"/>
          </a:p>
        </p:txBody>
      </p:sp>
      <p:sp>
        <p:nvSpPr>
          <p:cNvPr id="8" name="Footer Placeholder 7">
            <a:extLst>
              <a:ext uri="{FF2B5EF4-FFF2-40B4-BE49-F238E27FC236}">
                <a16:creationId xmlns:a16="http://schemas.microsoft.com/office/drawing/2014/main" id="{ED6C7FFF-9FF5-0CA0-45C5-AAFB9F8ECA5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C26911-7B3C-16DC-9FF2-FCEEE9D063BA}"/>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29531658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013C2-250E-6C84-244F-FCCE4948CA2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B9C8A7-F83A-F4A6-D7D3-1F3E3BB3F6C1}"/>
              </a:ext>
            </a:extLst>
          </p:cNvPr>
          <p:cNvSpPr>
            <a:spLocks noGrp="1"/>
          </p:cNvSpPr>
          <p:nvPr>
            <p:ph type="dt" sz="half" idx="10"/>
          </p:nvPr>
        </p:nvSpPr>
        <p:spPr/>
        <p:txBody>
          <a:bodyPr/>
          <a:lstStyle/>
          <a:p>
            <a:fld id="{9FE675BC-5A92-0E48-9A72-C8F5A80431D6}" type="datetime1">
              <a:rPr lang="en-US" smtClean="0"/>
              <a:t>4/20/26</a:t>
            </a:fld>
            <a:endParaRPr lang="en-US"/>
          </a:p>
        </p:txBody>
      </p:sp>
      <p:sp>
        <p:nvSpPr>
          <p:cNvPr id="4" name="Footer Placeholder 3">
            <a:extLst>
              <a:ext uri="{FF2B5EF4-FFF2-40B4-BE49-F238E27FC236}">
                <a16:creationId xmlns:a16="http://schemas.microsoft.com/office/drawing/2014/main" id="{2B583D12-898F-84E3-1451-49B8C0A477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FFEEEE2-6A9E-7DD2-819A-36B50B621F7F}"/>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1414697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8"/>
        <p:cNvGrpSpPr/>
        <p:nvPr/>
      </p:nvGrpSpPr>
      <p:grpSpPr>
        <a:xfrm>
          <a:off x="0" y="0"/>
          <a:ext cx="0" cy="0"/>
          <a:chOff x="0" y="0"/>
          <a:chExt cx="0" cy="0"/>
        </a:xfrm>
      </p:grpSpPr>
      <p:sp>
        <p:nvSpPr>
          <p:cNvPr id="29" name="Google Shape;29;p268"/>
          <p:cNvSpPr txBox="1">
            <a:spLocks noGrp="1"/>
          </p:cNvSpPr>
          <p:nvPr>
            <p:ph type="title"/>
          </p:nvPr>
        </p:nvSpPr>
        <p:spPr>
          <a:xfrm>
            <a:off x="6096000" y="2095982"/>
            <a:ext cx="52578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8"/>
          <p:cNvSpPr txBox="1">
            <a:spLocks noGrp="1"/>
          </p:cNvSpPr>
          <p:nvPr>
            <p:ph type="sldNum" idx="12"/>
          </p:nvPr>
        </p:nvSpPr>
        <p:spPr>
          <a:xfrm>
            <a:off x="7951304" y="6356350"/>
            <a:ext cx="3402496"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9pPr>
          </a:lstStyle>
          <a:p>
            <a:pPr marL="0" lvl="0" indent="0" algn="r" rtl="0">
              <a:spcBef>
                <a:spcPts val="0"/>
              </a:spcBef>
              <a:spcAft>
                <a:spcPts val="0"/>
              </a:spcAft>
              <a:buNone/>
            </a:pPr>
            <a:r>
              <a:rPr lang="en-US"/>
              <a:t>2025 GLOBAL PREBIOTIC ASSOCIATION</a:t>
            </a:r>
            <a:endParaRPr/>
          </a:p>
        </p:txBody>
      </p:sp>
      <p:sp>
        <p:nvSpPr>
          <p:cNvPr id="31" name="Google Shape;31;p268"/>
          <p:cNvSpPr>
            <a:spLocks noGrp="1"/>
          </p:cNvSpPr>
          <p:nvPr>
            <p:ph type="pic" idx="2"/>
          </p:nvPr>
        </p:nvSpPr>
        <p:spPr>
          <a:xfrm>
            <a:off x="-88900" y="-88900"/>
            <a:ext cx="6011863" cy="7035800"/>
          </a:xfrm>
          <a:prstGeom prst="rect">
            <a:avLst/>
          </a:prstGeom>
          <a:noFill/>
          <a:ln>
            <a:noFill/>
          </a:ln>
        </p:spPr>
      </p:sp>
      <p:sp>
        <p:nvSpPr>
          <p:cNvPr id="32" name="Google Shape;32;p268"/>
          <p:cNvSpPr/>
          <p:nvPr/>
        </p:nvSpPr>
        <p:spPr>
          <a:xfrm>
            <a:off x="4949687" y="4015409"/>
            <a:ext cx="6404113" cy="1779104"/>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pic>
        <p:nvPicPr>
          <p:cNvPr id="33" name="Google Shape;33;p268" descr="A green text on a black background&#10;&#10;Description automatically generated"/>
          <p:cNvPicPr preferRelativeResize="0"/>
          <p:nvPr/>
        </p:nvPicPr>
        <p:blipFill rotWithShape="1">
          <a:blip r:embed="rId2">
            <a:alphaModFix/>
          </a:blip>
          <a:srcRect/>
          <a:stretch/>
        </p:blipFill>
        <p:spPr>
          <a:xfrm>
            <a:off x="6096000" y="689441"/>
            <a:ext cx="2322443" cy="1207363"/>
          </a:xfrm>
          <a:prstGeom prst="rect">
            <a:avLst/>
          </a:prstGeom>
          <a:noFill/>
          <a:ln>
            <a:noFill/>
          </a:ln>
        </p:spPr>
      </p:pic>
    </p:spTree>
    <p:extLst>
      <p:ext uri="{BB962C8B-B14F-4D97-AF65-F5344CB8AC3E}">
        <p14:creationId xmlns:p14="http://schemas.microsoft.com/office/powerpoint/2010/main" val="18480006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8C7E32-A811-9056-3031-74D05C7A9B17}"/>
              </a:ext>
            </a:extLst>
          </p:cNvPr>
          <p:cNvSpPr>
            <a:spLocks noGrp="1"/>
          </p:cNvSpPr>
          <p:nvPr>
            <p:ph type="dt" sz="half" idx="10"/>
          </p:nvPr>
        </p:nvSpPr>
        <p:spPr/>
        <p:txBody>
          <a:bodyPr/>
          <a:lstStyle/>
          <a:p>
            <a:fld id="{82527A84-DB6C-8E49-82DB-10C4A3BB6DD0}" type="datetime1">
              <a:rPr lang="en-US" smtClean="0"/>
              <a:t>4/20/26</a:t>
            </a:fld>
            <a:endParaRPr lang="en-US"/>
          </a:p>
        </p:txBody>
      </p:sp>
      <p:sp>
        <p:nvSpPr>
          <p:cNvPr id="3" name="Footer Placeholder 2">
            <a:extLst>
              <a:ext uri="{FF2B5EF4-FFF2-40B4-BE49-F238E27FC236}">
                <a16:creationId xmlns:a16="http://schemas.microsoft.com/office/drawing/2014/main" id="{47F96D69-B4E0-3113-C8B9-82AA972901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B47F33-22C4-F521-A81E-F850FCF40BB0}"/>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20344646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20631-9FA4-B31F-440C-AFA486A517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0321FB-08AF-D216-1DAA-8D3BBFE3FF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AF42C9-181C-7CEA-DAE7-8939E63277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266526-38E1-9D9C-7DA6-C873B0E66355}"/>
              </a:ext>
            </a:extLst>
          </p:cNvPr>
          <p:cNvSpPr>
            <a:spLocks noGrp="1"/>
          </p:cNvSpPr>
          <p:nvPr>
            <p:ph type="dt" sz="half" idx="10"/>
          </p:nvPr>
        </p:nvSpPr>
        <p:spPr/>
        <p:txBody>
          <a:bodyPr/>
          <a:lstStyle/>
          <a:p>
            <a:fld id="{6362845C-687C-4748-9AC8-7C9AF0082B63}" type="datetime1">
              <a:rPr lang="en-US" smtClean="0"/>
              <a:t>4/20/26</a:t>
            </a:fld>
            <a:endParaRPr lang="en-US"/>
          </a:p>
        </p:txBody>
      </p:sp>
      <p:sp>
        <p:nvSpPr>
          <p:cNvPr id="6" name="Footer Placeholder 5">
            <a:extLst>
              <a:ext uri="{FF2B5EF4-FFF2-40B4-BE49-F238E27FC236}">
                <a16:creationId xmlns:a16="http://schemas.microsoft.com/office/drawing/2014/main" id="{D985304D-072C-9B7A-21D2-E29D2441BD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EC45AD-3DDA-EA21-E601-1183D76B191F}"/>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28824094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AF4BE-B9EC-6164-7999-0482FFB57D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BDFD2D0-5C33-E34E-8BF6-525DB1A1E3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39BB484-0417-5B7B-A045-1CBB8FAF3C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2C52DD-08DE-A747-75F8-C38FAA69260D}"/>
              </a:ext>
            </a:extLst>
          </p:cNvPr>
          <p:cNvSpPr>
            <a:spLocks noGrp="1"/>
          </p:cNvSpPr>
          <p:nvPr>
            <p:ph type="dt" sz="half" idx="10"/>
          </p:nvPr>
        </p:nvSpPr>
        <p:spPr/>
        <p:txBody>
          <a:bodyPr/>
          <a:lstStyle/>
          <a:p>
            <a:fld id="{BDF4A9B6-8D0C-E44A-BDBC-CB13C596100A}" type="datetime1">
              <a:rPr lang="en-US" smtClean="0"/>
              <a:t>4/20/26</a:t>
            </a:fld>
            <a:endParaRPr lang="en-US"/>
          </a:p>
        </p:txBody>
      </p:sp>
      <p:sp>
        <p:nvSpPr>
          <p:cNvPr id="6" name="Footer Placeholder 5">
            <a:extLst>
              <a:ext uri="{FF2B5EF4-FFF2-40B4-BE49-F238E27FC236}">
                <a16:creationId xmlns:a16="http://schemas.microsoft.com/office/drawing/2014/main" id="{CAA3337C-DF5D-3540-BA99-A84E07D244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4D72DD-94E9-12A3-5034-B9E1D30C1651}"/>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101609524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714D7-EA1B-5A05-05A6-BD1F77F4EFD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C11522-5BAA-F6CD-89D9-CD71DA627D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51D676-8547-1D3E-F7ED-25201D863322}"/>
              </a:ext>
            </a:extLst>
          </p:cNvPr>
          <p:cNvSpPr>
            <a:spLocks noGrp="1"/>
          </p:cNvSpPr>
          <p:nvPr>
            <p:ph type="dt" sz="half" idx="10"/>
          </p:nvPr>
        </p:nvSpPr>
        <p:spPr/>
        <p:txBody>
          <a:bodyPr/>
          <a:lstStyle/>
          <a:p>
            <a:fld id="{174EA21D-B821-914E-82E4-756A20878444}" type="datetime1">
              <a:rPr lang="en-US" smtClean="0"/>
              <a:t>4/20/26</a:t>
            </a:fld>
            <a:endParaRPr lang="en-US"/>
          </a:p>
        </p:txBody>
      </p:sp>
      <p:sp>
        <p:nvSpPr>
          <p:cNvPr id="5" name="Footer Placeholder 4">
            <a:extLst>
              <a:ext uri="{FF2B5EF4-FFF2-40B4-BE49-F238E27FC236}">
                <a16:creationId xmlns:a16="http://schemas.microsoft.com/office/drawing/2014/main" id="{D2E8E2FF-D80B-5D2E-5304-651BB5EDF2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5E4B5E-F44B-D149-1BCD-8B42CCE9A24B}"/>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140871371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C5E29F-A13F-ECB8-BE7E-BF4C1F4C948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38ECE9-FB1A-A074-C1A7-B4C45A11F27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74938C-3DC8-A46B-FCA4-54F9D597EDF3}"/>
              </a:ext>
            </a:extLst>
          </p:cNvPr>
          <p:cNvSpPr>
            <a:spLocks noGrp="1"/>
          </p:cNvSpPr>
          <p:nvPr>
            <p:ph type="dt" sz="half" idx="10"/>
          </p:nvPr>
        </p:nvSpPr>
        <p:spPr/>
        <p:txBody>
          <a:bodyPr/>
          <a:lstStyle/>
          <a:p>
            <a:fld id="{8EE09F15-3A78-B344-81D2-1109C97246FE}" type="datetime1">
              <a:rPr lang="en-US" smtClean="0"/>
              <a:t>4/20/26</a:t>
            </a:fld>
            <a:endParaRPr lang="en-US"/>
          </a:p>
        </p:txBody>
      </p:sp>
      <p:sp>
        <p:nvSpPr>
          <p:cNvPr id="5" name="Footer Placeholder 4">
            <a:extLst>
              <a:ext uri="{FF2B5EF4-FFF2-40B4-BE49-F238E27FC236}">
                <a16:creationId xmlns:a16="http://schemas.microsoft.com/office/drawing/2014/main" id="{29F39B69-18BC-D9F7-5DF9-D276DA5125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D1DF79-3591-BA9F-6C81-B968F7C6FBDB}"/>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421181613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78"/>
        <p:cNvGrpSpPr/>
        <p:nvPr/>
      </p:nvGrpSpPr>
      <p:grpSpPr>
        <a:xfrm>
          <a:off x="0" y="0"/>
          <a:ext cx="0" cy="0"/>
          <a:chOff x="0" y="0"/>
          <a:chExt cx="0" cy="0"/>
        </a:xfrm>
      </p:grpSpPr>
      <p:sp>
        <p:nvSpPr>
          <p:cNvPr id="179" name="Google Shape;179;p25"/>
          <p:cNvSpPr/>
          <p:nvPr/>
        </p:nvSpPr>
        <p:spPr>
          <a:xfrm>
            <a:off x="5625159" y="-1"/>
            <a:ext cx="6566841" cy="6858000"/>
          </a:xfrm>
          <a:prstGeom prst="rect">
            <a:avLst/>
          </a:prstGeom>
          <a:solidFill>
            <a:srgbClr val="2D308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80" name="Google Shape;180;p25"/>
          <p:cNvSpPr/>
          <p:nvPr/>
        </p:nvSpPr>
        <p:spPr>
          <a:xfrm>
            <a:off x="5514680" y="461913"/>
            <a:ext cx="5334217" cy="644294"/>
          </a:xfrm>
          <a:prstGeom prst="rect">
            <a:avLst/>
          </a:prstGeom>
          <a:solidFill>
            <a:srgbClr val="60D04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81" name="Google Shape;181;p25"/>
          <p:cNvSpPr txBox="1"/>
          <p:nvPr/>
        </p:nvSpPr>
        <p:spPr>
          <a:xfrm>
            <a:off x="8892872" y="6421457"/>
            <a:ext cx="2460928" cy="40006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000"/>
              <a:buFont typeface="Arial"/>
              <a:buNone/>
            </a:pPr>
            <a:r>
              <a:rPr lang="en-US" sz="1000" b="1" i="0" u="none" strike="noStrike" cap="none">
                <a:solidFill>
                  <a:schemeClr val="lt1"/>
                </a:solidFill>
                <a:latin typeface="Arial"/>
                <a:ea typeface="Arial"/>
                <a:cs typeface="Arial"/>
                <a:sym typeface="Arial"/>
              </a:rPr>
              <a:t>PREBIOTIC USER PERSONAS</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chemeClr val="dk1"/>
              </a:buClr>
              <a:buSzPts val="1000"/>
              <a:buFont typeface="Arial"/>
              <a:buNone/>
            </a:pPr>
            <a:r>
              <a:rPr lang="en-US" sz="1000" b="0" i="0" u="none" strike="noStrike" cap="none">
                <a:solidFill>
                  <a:schemeClr val="lt1"/>
                </a:solidFill>
                <a:latin typeface="Arial"/>
                <a:ea typeface="Arial"/>
                <a:cs typeface="Arial"/>
                <a:sym typeface="Arial"/>
              </a:rPr>
              <a:t>ITC 2025 Consumer Supplement Survey</a:t>
            </a:r>
            <a:endParaRPr sz="1800" b="0" i="0" u="none" strike="noStrike" cap="none">
              <a:solidFill>
                <a:schemeClr val="lt1"/>
              </a:solidFill>
              <a:latin typeface="Arial"/>
              <a:ea typeface="Arial"/>
              <a:cs typeface="Arial"/>
              <a:sym typeface="Arial"/>
            </a:endParaRPr>
          </a:p>
        </p:txBody>
      </p:sp>
      <p:sp>
        <p:nvSpPr>
          <p:cNvPr id="182" name="Google Shape;182;p25"/>
          <p:cNvSpPr/>
          <p:nvPr/>
        </p:nvSpPr>
        <p:spPr>
          <a:xfrm>
            <a:off x="11353800" y="6384985"/>
            <a:ext cx="546265" cy="47301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000"/>
              <a:buFont typeface="Arial"/>
              <a:buNone/>
            </a:pPr>
            <a:fld id="{00000000-1234-1234-1234-123412341234}" type="slidenum">
              <a:rPr lang="en-US" sz="1000" b="0" i="0" u="none" strike="noStrike" cap="none">
                <a:solidFill>
                  <a:schemeClr val="dk1"/>
                </a:solidFill>
                <a:latin typeface="Arial"/>
                <a:ea typeface="Arial"/>
                <a:cs typeface="Arial"/>
                <a:sym typeface="Arial"/>
              </a:rPr>
              <a:t>‹#›</a:t>
            </a:fld>
            <a:endParaRPr sz="1000" b="0" i="0" u="none" strike="noStrike" cap="none">
              <a:solidFill>
                <a:schemeClr val="dk1"/>
              </a:solidFill>
              <a:latin typeface="Arial"/>
              <a:ea typeface="Arial"/>
              <a:cs typeface="Arial"/>
              <a:sym typeface="Arial"/>
            </a:endParaRPr>
          </a:p>
        </p:txBody>
      </p:sp>
      <p:sp>
        <p:nvSpPr>
          <p:cNvPr id="183" name="Google Shape;183;p25"/>
          <p:cNvSpPr>
            <a:spLocks noGrp="1"/>
          </p:cNvSpPr>
          <p:nvPr>
            <p:ph type="pic" idx="2"/>
          </p:nvPr>
        </p:nvSpPr>
        <p:spPr>
          <a:xfrm>
            <a:off x="0" y="0"/>
            <a:ext cx="5735638" cy="6858000"/>
          </a:xfrm>
          <a:prstGeom prst="rect">
            <a:avLst/>
          </a:prstGeom>
          <a:noFill/>
          <a:ln>
            <a:noFill/>
          </a:ln>
        </p:spPr>
        <p:txBody>
          <a:bodyPr/>
          <a:lstStyle/>
          <a:p>
            <a:endParaRPr lang="en-US"/>
          </a:p>
        </p:txBody>
      </p:sp>
    </p:spTree>
    <p:extLst>
      <p:ext uri="{BB962C8B-B14F-4D97-AF65-F5344CB8AC3E}">
        <p14:creationId xmlns:p14="http://schemas.microsoft.com/office/powerpoint/2010/main" val="288171307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4"/>
        <p:cNvGrpSpPr/>
        <p:nvPr/>
      </p:nvGrpSpPr>
      <p:grpSpPr>
        <a:xfrm>
          <a:off x="0" y="0"/>
          <a:ext cx="0" cy="0"/>
          <a:chOff x="0" y="0"/>
          <a:chExt cx="0" cy="0"/>
        </a:xfrm>
      </p:grpSpPr>
    </p:spTree>
    <p:extLst>
      <p:ext uri="{BB962C8B-B14F-4D97-AF65-F5344CB8AC3E}">
        <p14:creationId xmlns:p14="http://schemas.microsoft.com/office/powerpoint/2010/main" val="4939927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185"/>
        <p:cNvGrpSpPr/>
        <p:nvPr/>
      </p:nvGrpSpPr>
      <p:grpSpPr>
        <a:xfrm>
          <a:off x="0" y="0"/>
          <a:ext cx="0" cy="0"/>
          <a:chOff x="0" y="0"/>
          <a:chExt cx="0" cy="0"/>
        </a:xfrm>
      </p:grpSpPr>
      <p:sp>
        <p:nvSpPr>
          <p:cNvPr id="186" name="Google Shape;186;p29"/>
          <p:cNvSpPr txBox="1">
            <a:spLocks noGrp="1"/>
          </p:cNvSpPr>
          <p:nvPr>
            <p:ph type="title"/>
          </p:nvPr>
        </p:nvSpPr>
        <p:spPr>
          <a:xfrm>
            <a:off x="838200" y="224287"/>
            <a:ext cx="10515600" cy="45675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2800"/>
              <a:buFont typeface="Arial Black"/>
              <a:buNone/>
              <a:defRPr sz="2800" b="1" i="0" u="none" strike="noStrike" cap="none">
                <a:solidFill>
                  <a:srgbClr val="000000"/>
                </a:solidFill>
                <a:latin typeface="Arial Black"/>
                <a:ea typeface="Arial Black"/>
                <a:cs typeface="Arial Black"/>
                <a:sym typeface="Arial Black"/>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7" name="Google Shape;187;p29"/>
          <p:cNvSpPr/>
          <p:nvPr/>
        </p:nvSpPr>
        <p:spPr>
          <a:xfrm>
            <a:off x="190005" y="-45018"/>
            <a:ext cx="546265" cy="726055"/>
          </a:xfrm>
          <a:prstGeom prst="rect">
            <a:avLst/>
          </a:prstGeom>
          <a:solidFill>
            <a:srgbClr val="2727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8" name="Google Shape;188;p29"/>
          <p:cNvSpPr txBox="1"/>
          <p:nvPr/>
        </p:nvSpPr>
        <p:spPr>
          <a:xfrm>
            <a:off x="8892872" y="6421457"/>
            <a:ext cx="2460928" cy="40006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000"/>
              <a:buFont typeface="Arial"/>
              <a:buNone/>
            </a:pPr>
            <a:r>
              <a:rPr lang="en-US" sz="1000" b="1" i="0" u="none" strike="noStrike" cap="none">
                <a:solidFill>
                  <a:schemeClr val="dk1"/>
                </a:solidFill>
                <a:latin typeface="Arial"/>
                <a:ea typeface="Arial"/>
                <a:cs typeface="Arial"/>
                <a:sym typeface="Arial"/>
              </a:rPr>
              <a:t>PREBIOTIC USER PERSONAS</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chemeClr val="dk1"/>
              </a:buClr>
              <a:buSzPts val="1000"/>
              <a:buFont typeface="Arial"/>
              <a:buNone/>
            </a:pPr>
            <a:r>
              <a:rPr lang="en-US" sz="1000" b="0" i="0" u="none" strike="noStrike" cap="none">
                <a:solidFill>
                  <a:schemeClr val="dk1"/>
                </a:solidFill>
                <a:latin typeface="Arial"/>
                <a:ea typeface="Arial"/>
                <a:cs typeface="Arial"/>
                <a:sym typeface="Arial"/>
              </a:rPr>
              <a:t>ITC 2025 Consumer Supplement Survey</a:t>
            </a:r>
            <a:endParaRPr sz="1800" b="0" i="0" u="none" strike="noStrike" cap="none">
              <a:solidFill>
                <a:schemeClr val="dk1"/>
              </a:solidFill>
              <a:latin typeface="Arial"/>
              <a:ea typeface="Arial"/>
              <a:cs typeface="Arial"/>
              <a:sym typeface="Arial"/>
            </a:endParaRPr>
          </a:p>
        </p:txBody>
      </p:sp>
      <p:sp>
        <p:nvSpPr>
          <p:cNvPr id="189" name="Google Shape;189;p29"/>
          <p:cNvSpPr/>
          <p:nvPr/>
        </p:nvSpPr>
        <p:spPr>
          <a:xfrm>
            <a:off x="11353800" y="6384985"/>
            <a:ext cx="546265" cy="473015"/>
          </a:xfrm>
          <a:prstGeom prst="rect">
            <a:avLst/>
          </a:prstGeom>
          <a:solidFill>
            <a:srgbClr val="42B74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000"/>
              <a:buFont typeface="Arial"/>
              <a:buNone/>
            </a:pPr>
            <a:fld id="{00000000-1234-1234-1234-123412341234}" type="slidenum">
              <a:rPr lang="en-US" sz="1000" b="0" i="0" u="none" strike="noStrike" cap="none">
                <a:solidFill>
                  <a:schemeClr val="lt1"/>
                </a:solidFill>
                <a:latin typeface="Arial"/>
                <a:ea typeface="Arial"/>
                <a:cs typeface="Arial"/>
                <a:sym typeface="Arial"/>
              </a:rPr>
              <a:t>‹#›</a:t>
            </a:fld>
            <a:endParaRPr sz="1000" b="0" i="0" u="none" strike="noStrike" cap="none">
              <a:solidFill>
                <a:schemeClr val="lt1"/>
              </a:solidFill>
              <a:latin typeface="Arial"/>
              <a:ea typeface="Arial"/>
              <a:cs typeface="Arial"/>
              <a:sym typeface="Arial"/>
            </a:endParaRPr>
          </a:p>
        </p:txBody>
      </p:sp>
      <p:pic>
        <p:nvPicPr>
          <p:cNvPr id="190" name="Google Shape;190;p29"/>
          <p:cNvPicPr preferRelativeResize="0"/>
          <p:nvPr/>
        </p:nvPicPr>
        <p:blipFill rotWithShape="1">
          <a:blip r:embed="rId2">
            <a:alphaModFix/>
          </a:blip>
          <a:srcRect/>
          <a:stretch/>
        </p:blipFill>
        <p:spPr>
          <a:xfrm>
            <a:off x="10456578" y="143578"/>
            <a:ext cx="1545417" cy="618167"/>
          </a:xfrm>
          <a:prstGeom prst="rect">
            <a:avLst/>
          </a:prstGeom>
          <a:noFill/>
          <a:ln>
            <a:noFill/>
          </a:ln>
        </p:spPr>
      </p:pic>
    </p:spTree>
    <p:extLst>
      <p:ext uri="{BB962C8B-B14F-4D97-AF65-F5344CB8AC3E}">
        <p14:creationId xmlns:p14="http://schemas.microsoft.com/office/powerpoint/2010/main" val="12578331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191"/>
        <p:cNvGrpSpPr/>
        <p:nvPr/>
      </p:nvGrpSpPr>
      <p:grpSpPr>
        <a:xfrm>
          <a:off x="0" y="0"/>
          <a:ext cx="0" cy="0"/>
          <a:chOff x="0" y="0"/>
          <a:chExt cx="0" cy="0"/>
        </a:xfrm>
      </p:grpSpPr>
      <p:sp>
        <p:nvSpPr>
          <p:cNvPr id="192" name="Google Shape;192;p30"/>
          <p:cNvSpPr txBox="1"/>
          <p:nvPr/>
        </p:nvSpPr>
        <p:spPr>
          <a:xfrm>
            <a:off x="8892872" y="6421457"/>
            <a:ext cx="2460928" cy="40006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000"/>
              <a:buFont typeface="Arial"/>
              <a:buNone/>
            </a:pPr>
            <a:r>
              <a:rPr lang="en-US" sz="1000" b="1" i="0" u="none" strike="noStrike" cap="none">
                <a:solidFill>
                  <a:schemeClr val="dk1"/>
                </a:solidFill>
                <a:latin typeface="Arial"/>
                <a:ea typeface="Arial"/>
                <a:cs typeface="Arial"/>
                <a:sym typeface="Arial"/>
              </a:rPr>
              <a:t>PREBIOTIC USER PERSONAS</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chemeClr val="dk1"/>
              </a:buClr>
              <a:buSzPts val="1000"/>
              <a:buFont typeface="Arial"/>
              <a:buNone/>
            </a:pPr>
            <a:r>
              <a:rPr lang="en-US" sz="1000" b="0" i="0" u="none" strike="noStrike" cap="none">
                <a:solidFill>
                  <a:schemeClr val="dk1"/>
                </a:solidFill>
                <a:latin typeface="Arial"/>
                <a:ea typeface="Arial"/>
                <a:cs typeface="Arial"/>
                <a:sym typeface="Arial"/>
              </a:rPr>
              <a:t>ITC 2025 Consumer Supplement Survey</a:t>
            </a:r>
            <a:endParaRPr sz="1800" b="0" i="0" u="none" strike="noStrike" cap="none">
              <a:solidFill>
                <a:schemeClr val="dk1"/>
              </a:solidFill>
              <a:latin typeface="Arial"/>
              <a:ea typeface="Arial"/>
              <a:cs typeface="Arial"/>
              <a:sym typeface="Arial"/>
            </a:endParaRPr>
          </a:p>
        </p:txBody>
      </p:sp>
      <p:sp>
        <p:nvSpPr>
          <p:cNvPr id="193" name="Google Shape;193;p30"/>
          <p:cNvSpPr/>
          <p:nvPr/>
        </p:nvSpPr>
        <p:spPr>
          <a:xfrm>
            <a:off x="11353800" y="6384985"/>
            <a:ext cx="546265" cy="473015"/>
          </a:xfrm>
          <a:prstGeom prst="rect">
            <a:avLst/>
          </a:prstGeom>
          <a:solidFill>
            <a:srgbClr val="42B74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000"/>
              <a:buFont typeface="Arial"/>
              <a:buNone/>
            </a:pPr>
            <a:fld id="{00000000-1234-1234-1234-123412341234}" type="slidenum">
              <a:rPr lang="en-US" sz="1000" b="0" i="0" u="none" strike="noStrike" cap="none">
                <a:solidFill>
                  <a:schemeClr val="lt1"/>
                </a:solidFill>
                <a:latin typeface="Arial"/>
                <a:ea typeface="Arial"/>
                <a:cs typeface="Arial"/>
                <a:sym typeface="Arial"/>
              </a:rPr>
              <a:t>‹#›</a:t>
            </a:fld>
            <a:endParaRPr sz="1000" b="0" i="0" u="none" strike="noStrike" cap="none">
              <a:solidFill>
                <a:schemeClr val="lt1"/>
              </a:solidFill>
              <a:latin typeface="Arial"/>
              <a:ea typeface="Arial"/>
              <a:cs typeface="Arial"/>
              <a:sym typeface="Arial"/>
            </a:endParaRPr>
          </a:p>
        </p:txBody>
      </p:sp>
      <p:sp>
        <p:nvSpPr>
          <p:cNvPr id="194" name="Google Shape;194;p30"/>
          <p:cNvSpPr/>
          <p:nvPr/>
        </p:nvSpPr>
        <p:spPr>
          <a:xfrm>
            <a:off x="0" y="0"/>
            <a:ext cx="1297459" cy="6858000"/>
          </a:xfrm>
          <a:prstGeom prst="rect">
            <a:avLst/>
          </a:prstGeom>
          <a:solidFill>
            <a:srgbClr val="373A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D3088"/>
              </a:solidFill>
              <a:latin typeface="Arial"/>
              <a:ea typeface="Arial"/>
              <a:cs typeface="Arial"/>
              <a:sym typeface="Arial"/>
            </a:endParaRPr>
          </a:p>
        </p:txBody>
      </p:sp>
      <p:pic>
        <p:nvPicPr>
          <p:cNvPr id="195" name="Google Shape;195;p30"/>
          <p:cNvPicPr preferRelativeResize="0"/>
          <p:nvPr/>
        </p:nvPicPr>
        <p:blipFill rotWithShape="1">
          <a:blip r:embed="rId2">
            <a:alphaModFix/>
          </a:blip>
          <a:srcRect/>
          <a:stretch/>
        </p:blipFill>
        <p:spPr>
          <a:xfrm>
            <a:off x="10456578" y="143578"/>
            <a:ext cx="1545417" cy="618167"/>
          </a:xfrm>
          <a:prstGeom prst="rect">
            <a:avLst/>
          </a:prstGeom>
          <a:noFill/>
          <a:ln>
            <a:noFill/>
          </a:ln>
        </p:spPr>
      </p:pic>
    </p:spTree>
    <p:extLst>
      <p:ext uri="{BB962C8B-B14F-4D97-AF65-F5344CB8AC3E}">
        <p14:creationId xmlns:p14="http://schemas.microsoft.com/office/powerpoint/2010/main" val="45630761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196"/>
        <p:cNvGrpSpPr/>
        <p:nvPr/>
      </p:nvGrpSpPr>
      <p:grpSpPr>
        <a:xfrm>
          <a:off x="0" y="0"/>
          <a:ext cx="0" cy="0"/>
          <a:chOff x="0" y="0"/>
          <a:chExt cx="0" cy="0"/>
        </a:xfrm>
      </p:grpSpPr>
      <p:sp>
        <p:nvSpPr>
          <p:cNvPr id="197" name="Google Shape;197;p31"/>
          <p:cNvSpPr txBox="1"/>
          <p:nvPr/>
        </p:nvSpPr>
        <p:spPr>
          <a:xfrm>
            <a:off x="8892872" y="6421457"/>
            <a:ext cx="2460928" cy="40006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000"/>
              <a:buFont typeface="Arial"/>
              <a:buNone/>
            </a:pPr>
            <a:r>
              <a:rPr lang="en-US" sz="1000" b="1" i="0" u="none" strike="noStrike" cap="none">
                <a:solidFill>
                  <a:schemeClr val="dk1"/>
                </a:solidFill>
                <a:latin typeface="Arial"/>
                <a:ea typeface="Arial"/>
                <a:cs typeface="Arial"/>
                <a:sym typeface="Arial"/>
              </a:rPr>
              <a:t>PREBIOTIC USER PERSONAS</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chemeClr val="dk1"/>
              </a:buClr>
              <a:buSzPts val="1000"/>
              <a:buFont typeface="Arial"/>
              <a:buNone/>
            </a:pPr>
            <a:r>
              <a:rPr lang="en-US" sz="1000" b="0" i="0" u="none" strike="noStrike" cap="none">
                <a:solidFill>
                  <a:schemeClr val="dk1"/>
                </a:solidFill>
                <a:latin typeface="Arial"/>
                <a:ea typeface="Arial"/>
                <a:cs typeface="Arial"/>
                <a:sym typeface="Arial"/>
              </a:rPr>
              <a:t>ITC 2025 Consumer Supplement Survey</a:t>
            </a:r>
            <a:endParaRPr sz="1800" b="0" i="0" u="none" strike="noStrike" cap="none">
              <a:solidFill>
                <a:schemeClr val="dk1"/>
              </a:solidFill>
              <a:latin typeface="Arial"/>
              <a:ea typeface="Arial"/>
              <a:cs typeface="Arial"/>
              <a:sym typeface="Arial"/>
            </a:endParaRPr>
          </a:p>
        </p:txBody>
      </p:sp>
      <p:sp>
        <p:nvSpPr>
          <p:cNvPr id="198" name="Google Shape;198;p31"/>
          <p:cNvSpPr/>
          <p:nvPr/>
        </p:nvSpPr>
        <p:spPr>
          <a:xfrm>
            <a:off x="11353800" y="6384985"/>
            <a:ext cx="546265" cy="473015"/>
          </a:xfrm>
          <a:prstGeom prst="rect">
            <a:avLst/>
          </a:prstGeom>
          <a:solidFill>
            <a:srgbClr val="42B74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000"/>
              <a:buFont typeface="Arial"/>
              <a:buNone/>
            </a:pPr>
            <a:fld id="{00000000-1234-1234-1234-123412341234}" type="slidenum">
              <a:rPr lang="en-US" sz="1000" b="0" i="0" u="none" strike="noStrike" cap="none">
                <a:solidFill>
                  <a:schemeClr val="lt1"/>
                </a:solidFill>
                <a:latin typeface="Arial"/>
                <a:ea typeface="Arial"/>
                <a:cs typeface="Arial"/>
                <a:sym typeface="Arial"/>
              </a:rPr>
              <a:t>‹#›</a:t>
            </a:fld>
            <a:endParaRPr sz="1000" b="0" i="0" u="none" strike="noStrike" cap="none">
              <a:solidFill>
                <a:schemeClr val="lt1"/>
              </a:solidFill>
              <a:latin typeface="Arial"/>
              <a:ea typeface="Arial"/>
              <a:cs typeface="Arial"/>
              <a:sym typeface="Arial"/>
            </a:endParaRPr>
          </a:p>
        </p:txBody>
      </p:sp>
      <p:sp>
        <p:nvSpPr>
          <p:cNvPr id="199" name="Google Shape;199;p31"/>
          <p:cNvSpPr/>
          <p:nvPr/>
        </p:nvSpPr>
        <p:spPr>
          <a:xfrm>
            <a:off x="0" y="0"/>
            <a:ext cx="12192000" cy="1482436"/>
          </a:xfrm>
          <a:prstGeom prst="rect">
            <a:avLst/>
          </a:prstGeom>
          <a:solidFill>
            <a:srgbClr val="373A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D3088"/>
              </a:solidFill>
              <a:latin typeface="Arial"/>
              <a:ea typeface="Arial"/>
              <a:cs typeface="Arial"/>
              <a:sym typeface="Arial"/>
            </a:endParaRPr>
          </a:p>
        </p:txBody>
      </p:sp>
      <p:sp>
        <p:nvSpPr>
          <p:cNvPr id="200" name="Google Shape;200;p31"/>
          <p:cNvSpPr>
            <a:spLocks noGrp="1"/>
          </p:cNvSpPr>
          <p:nvPr>
            <p:ph type="pic" idx="2"/>
          </p:nvPr>
        </p:nvSpPr>
        <p:spPr>
          <a:xfrm>
            <a:off x="9668726" y="247752"/>
            <a:ext cx="2077989" cy="2077989"/>
          </a:xfrm>
          <a:prstGeom prst="ellipse">
            <a:avLst/>
          </a:prstGeom>
          <a:noFill/>
          <a:ln>
            <a:noFill/>
          </a:ln>
        </p:spPr>
      </p:sp>
    </p:spTree>
    <p:extLst>
      <p:ext uri="{BB962C8B-B14F-4D97-AF65-F5344CB8AC3E}">
        <p14:creationId xmlns:p14="http://schemas.microsoft.com/office/powerpoint/2010/main" val="3829544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34"/>
        <p:cNvGrpSpPr/>
        <p:nvPr/>
      </p:nvGrpSpPr>
      <p:grpSpPr>
        <a:xfrm>
          <a:off x="0" y="0"/>
          <a:ext cx="0" cy="0"/>
          <a:chOff x="0" y="0"/>
          <a:chExt cx="0" cy="0"/>
        </a:xfrm>
      </p:grpSpPr>
      <p:sp>
        <p:nvSpPr>
          <p:cNvPr id="35" name="Google Shape;35;p269"/>
          <p:cNvSpPr/>
          <p:nvPr/>
        </p:nvSpPr>
        <p:spPr>
          <a:xfrm rot="5400000">
            <a:off x="5119606" y="-5119608"/>
            <a:ext cx="1952784" cy="12192003"/>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accent3"/>
              </a:solidFill>
              <a:latin typeface="Gill Sans"/>
              <a:ea typeface="Gill Sans"/>
              <a:cs typeface="Gill Sans"/>
              <a:sym typeface="Gill Sans"/>
            </a:endParaRPr>
          </a:p>
        </p:txBody>
      </p:sp>
      <p:sp>
        <p:nvSpPr>
          <p:cNvPr id="36" name="Google Shape;36;p269"/>
          <p:cNvSpPr txBox="1">
            <a:spLocks noGrp="1"/>
          </p:cNvSpPr>
          <p:nvPr>
            <p:ph type="title"/>
          </p:nvPr>
        </p:nvSpPr>
        <p:spPr>
          <a:xfrm>
            <a:off x="467965" y="31361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000"/>
              <a:buFont typeface="Raleway"/>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69"/>
          <p:cNvSpPr txBox="1">
            <a:spLocks noGrp="1"/>
          </p:cNvSpPr>
          <p:nvPr>
            <p:ph type="sldNum" idx="12"/>
          </p:nvPr>
        </p:nvSpPr>
        <p:spPr>
          <a:xfrm>
            <a:off x="8080513" y="6356350"/>
            <a:ext cx="327328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9pPr>
          </a:lstStyle>
          <a:p>
            <a:pPr marL="0" lvl="0" indent="0" algn="r" rtl="0">
              <a:spcBef>
                <a:spcPts val="0"/>
              </a:spcBef>
              <a:spcAft>
                <a:spcPts val="0"/>
              </a:spcAft>
              <a:buNone/>
            </a:pPr>
            <a:r>
              <a:rPr lang="en-US"/>
              <a:t>2025 GLOBAL PREBIOTIC ASSOCIATION</a:t>
            </a:r>
            <a:endParaRPr/>
          </a:p>
        </p:txBody>
      </p:sp>
    </p:spTree>
    <p:extLst>
      <p:ext uri="{BB962C8B-B14F-4D97-AF65-F5344CB8AC3E}">
        <p14:creationId xmlns:p14="http://schemas.microsoft.com/office/powerpoint/2010/main" val="241352855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01"/>
        <p:cNvGrpSpPr/>
        <p:nvPr/>
      </p:nvGrpSpPr>
      <p:grpSpPr>
        <a:xfrm>
          <a:off x="0" y="0"/>
          <a:ext cx="0" cy="0"/>
          <a:chOff x="0" y="0"/>
          <a:chExt cx="0" cy="0"/>
        </a:xfrm>
      </p:grpSpPr>
      <p:sp>
        <p:nvSpPr>
          <p:cNvPr id="202" name="Google Shape;202;p32"/>
          <p:cNvSpPr>
            <a:spLocks noGrp="1"/>
          </p:cNvSpPr>
          <p:nvPr>
            <p:ph type="pic" idx="2"/>
          </p:nvPr>
        </p:nvSpPr>
        <p:spPr>
          <a:xfrm>
            <a:off x="717550" y="0"/>
            <a:ext cx="4233863" cy="5865813"/>
          </a:xfrm>
          <a:prstGeom prst="rect">
            <a:avLst/>
          </a:prstGeom>
          <a:solidFill>
            <a:schemeClr val="lt1"/>
          </a:solidFill>
          <a:ln>
            <a:noFill/>
          </a:ln>
        </p:spPr>
      </p:sp>
    </p:spTree>
    <p:extLst>
      <p:ext uri="{BB962C8B-B14F-4D97-AF65-F5344CB8AC3E}">
        <p14:creationId xmlns:p14="http://schemas.microsoft.com/office/powerpoint/2010/main" val="2559930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Content">
  <p:cSld name="2_Title and Content">
    <p:spTree>
      <p:nvGrpSpPr>
        <p:cNvPr id="1" name="Shape 203"/>
        <p:cNvGrpSpPr/>
        <p:nvPr/>
      </p:nvGrpSpPr>
      <p:grpSpPr>
        <a:xfrm>
          <a:off x="0" y="0"/>
          <a:ext cx="0" cy="0"/>
          <a:chOff x="0" y="0"/>
          <a:chExt cx="0" cy="0"/>
        </a:xfrm>
      </p:grpSpPr>
      <p:sp>
        <p:nvSpPr>
          <p:cNvPr id="204" name="Google Shape;204;p33"/>
          <p:cNvSpPr/>
          <p:nvPr/>
        </p:nvSpPr>
        <p:spPr>
          <a:xfrm>
            <a:off x="5514680" y="461913"/>
            <a:ext cx="5334217" cy="644294"/>
          </a:xfrm>
          <a:prstGeom prst="rect">
            <a:avLst/>
          </a:prstGeom>
          <a:solidFill>
            <a:srgbClr val="2D308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5" name="Google Shape;205;p33"/>
          <p:cNvSpPr txBox="1"/>
          <p:nvPr/>
        </p:nvSpPr>
        <p:spPr>
          <a:xfrm>
            <a:off x="8892872" y="6421457"/>
            <a:ext cx="2460928" cy="40006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000"/>
              <a:buFont typeface="Arial"/>
              <a:buNone/>
            </a:pPr>
            <a:r>
              <a:rPr lang="en-US" sz="1000" b="1" i="0" u="none" strike="noStrike" cap="none">
                <a:solidFill>
                  <a:schemeClr val="dk1"/>
                </a:solidFill>
                <a:latin typeface="Arial"/>
                <a:ea typeface="Arial"/>
                <a:cs typeface="Arial"/>
                <a:sym typeface="Arial"/>
              </a:rPr>
              <a:t>PREBIOTIC USER PERSONAS</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chemeClr val="dk1"/>
              </a:buClr>
              <a:buSzPts val="1000"/>
              <a:buFont typeface="Arial"/>
              <a:buNone/>
            </a:pPr>
            <a:r>
              <a:rPr lang="en-US" sz="1000" b="0" i="0" u="none" strike="noStrike" cap="none">
                <a:solidFill>
                  <a:schemeClr val="dk1"/>
                </a:solidFill>
                <a:latin typeface="Arial"/>
                <a:ea typeface="Arial"/>
                <a:cs typeface="Arial"/>
                <a:sym typeface="Arial"/>
              </a:rPr>
              <a:t>ITC 2025 Consumer Supplement Survey</a:t>
            </a:r>
            <a:endParaRPr sz="1800" b="0" i="0" u="none" strike="noStrike" cap="none">
              <a:solidFill>
                <a:schemeClr val="dk1"/>
              </a:solidFill>
              <a:latin typeface="Arial"/>
              <a:ea typeface="Arial"/>
              <a:cs typeface="Arial"/>
              <a:sym typeface="Arial"/>
            </a:endParaRPr>
          </a:p>
        </p:txBody>
      </p:sp>
      <p:sp>
        <p:nvSpPr>
          <p:cNvPr id="206" name="Google Shape;206;p33"/>
          <p:cNvSpPr/>
          <p:nvPr/>
        </p:nvSpPr>
        <p:spPr>
          <a:xfrm>
            <a:off x="11353800" y="6384985"/>
            <a:ext cx="546265" cy="473015"/>
          </a:xfrm>
          <a:prstGeom prst="rect">
            <a:avLst/>
          </a:prstGeom>
          <a:solidFill>
            <a:srgbClr val="42B74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000"/>
              <a:buFont typeface="Arial"/>
              <a:buNone/>
            </a:pPr>
            <a:fld id="{00000000-1234-1234-1234-123412341234}" type="slidenum">
              <a:rPr lang="en-US" sz="1000" b="0" i="0" u="none" strike="noStrike" cap="none">
                <a:solidFill>
                  <a:schemeClr val="lt1"/>
                </a:solidFill>
                <a:latin typeface="Arial"/>
                <a:ea typeface="Arial"/>
                <a:cs typeface="Arial"/>
                <a:sym typeface="Arial"/>
              </a:rPr>
              <a:t>‹#›</a:t>
            </a:fld>
            <a:endParaRPr sz="1000" b="0" i="0" u="none" strike="noStrike" cap="none">
              <a:solidFill>
                <a:schemeClr val="lt1"/>
              </a:solidFill>
              <a:latin typeface="Arial"/>
              <a:ea typeface="Arial"/>
              <a:cs typeface="Arial"/>
              <a:sym typeface="Arial"/>
            </a:endParaRPr>
          </a:p>
        </p:txBody>
      </p:sp>
      <p:sp>
        <p:nvSpPr>
          <p:cNvPr id="207" name="Google Shape;207;p33"/>
          <p:cNvSpPr>
            <a:spLocks noGrp="1"/>
          </p:cNvSpPr>
          <p:nvPr>
            <p:ph type="pic" idx="2"/>
          </p:nvPr>
        </p:nvSpPr>
        <p:spPr>
          <a:xfrm>
            <a:off x="0" y="0"/>
            <a:ext cx="5735638" cy="6858000"/>
          </a:xfrm>
          <a:prstGeom prst="rect">
            <a:avLst/>
          </a:prstGeom>
          <a:noFill/>
          <a:ln>
            <a:noFill/>
          </a:ln>
        </p:spPr>
      </p:sp>
    </p:spTree>
    <p:extLst>
      <p:ext uri="{BB962C8B-B14F-4D97-AF65-F5344CB8AC3E}">
        <p14:creationId xmlns:p14="http://schemas.microsoft.com/office/powerpoint/2010/main" val="468096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38"/>
        <p:cNvGrpSpPr/>
        <p:nvPr/>
      </p:nvGrpSpPr>
      <p:grpSpPr>
        <a:xfrm>
          <a:off x="0" y="0"/>
          <a:ext cx="0" cy="0"/>
          <a:chOff x="0" y="0"/>
          <a:chExt cx="0" cy="0"/>
        </a:xfrm>
      </p:grpSpPr>
      <p:sp>
        <p:nvSpPr>
          <p:cNvPr id="39" name="Google Shape;39;p270"/>
          <p:cNvSpPr txBox="1">
            <a:spLocks noGrp="1"/>
          </p:cNvSpPr>
          <p:nvPr>
            <p:ph type="title"/>
          </p:nvPr>
        </p:nvSpPr>
        <p:spPr>
          <a:xfrm>
            <a:off x="675498" y="856135"/>
            <a:ext cx="7258837" cy="79010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4000"/>
              <a:buFont typeface="Raleway"/>
              <a:buNone/>
              <a:defRPr sz="4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70"/>
          <p:cNvSpPr txBox="1">
            <a:spLocks noGrp="1"/>
          </p:cNvSpPr>
          <p:nvPr>
            <p:ph type="body" idx="1"/>
          </p:nvPr>
        </p:nvSpPr>
        <p:spPr>
          <a:xfrm>
            <a:off x="681745" y="1851750"/>
            <a:ext cx="7252589"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70"/>
          <p:cNvSpPr txBox="1">
            <a:spLocks noGrp="1"/>
          </p:cNvSpPr>
          <p:nvPr>
            <p:ph type="sldNum" idx="12"/>
          </p:nvPr>
        </p:nvSpPr>
        <p:spPr>
          <a:xfrm>
            <a:off x="8382379" y="6371931"/>
            <a:ext cx="3402496"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9pPr>
          </a:lstStyle>
          <a:p>
            <a:pPr marL="0" lvl="0" indent="0" algn="r" rtl="0">
              <a:spcBef>
                <a:spcPts val="0"/>
              </a:spcBef>
              <a:spcAft>
                <a:spcPts val="0"/>
              </a:spcAft>
              <a:buNone/>
            </a:pPr>
            <a:r>
              <a:rPr lang="en-US"/>
              <a:t>2025 GLOBAL PREBIOTIC ASSOCIATION</a:t>
            </a:r>
            <a:endParaRPr/>
          </a:p>
        </p:txBody>
      </p:sp>
      <p:sp>
        <p:nvSpPr>
          <p:cNvPr id="42" name="Google Shape;42;p270"/>
          <p:cNvSpPr/>
          <p:nvPr/>
        </p:nvSpPr>
        <p:spPr>
          <a:xfrm>
            <a:off x="8734097" y="6"/>
            <a:ext cx="3457903" cy="6857994"/>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cxnSp>
        <p:nvCxnSpPr>
          <p:cNvPr id="43" name="Google Shape;43;p270"/>
          <p:cNvCxnSpPr/>
          <p:nvPr/>
        </p:nvCxnSpPr>
        <p:spPr>
          <a:xfrm>
            <a:off x="675499" y="461318"/>
            <a:ext cx="7398142" cy="0"/>
          </a:xfrm>
          <a:prstGeom prst="straightConnector1">
            <a:avLst/>
          </a:prstGeom>
          <a:noFill/>
          <a:ln w="19050" cap="flat" cmpd="sng">
            <a:solidFill>
              <a:schemeClr val="accent1"/>
            </a:solidFill>
            <a:prstDash val="solid"/>
            <a:miter lim="800000"/>
            <a:headEnd type="none" w="sm" len="sm"/>
            <a:tailEnd type="none" w="sm" len="sm"/>
          </a:ln>
        </p:spPr>
      </p:cxnSp>
      <p:sp>
        <p:nvSpPr>
          <p:cNvPr id="44" name="Google Shape;44;p270"/>
          <p:cNvSpPr>
            <a:spLocks noGrp="1"/>
          </p:cNvSpPr>
          <p:nvPr>
            <p:ph type="pic" idx="2"/>
          </p:nvPr>
        </p:nvSpPr>
        <p:spPr>
          <a:xfrm>
            <a:off x="9251458" y="201578"/>
            <a:ext cx="2995612" cy="2099219"/>
          </a:xfrm>
          <a:prstGeom prst="rect">
            <a:avLst/>
          </a:prstGeom>
          <a:noFill/>
          <a:ln>
            <a:noFill/>
          </a:ln>
        </p:spPr>
      </p:sp>
      <p:sp>
        <p:nvSpPr>
          <p:cNvPr id="45" name="Google Shape;45;p270"/>
          <p:cNvSpPr>
            <a:spLocks noGrp="1"/>
          </p:cNvSpPr>
          <p:nvPr>
            <p:ph type="pic" idx="3"/>
          </p:nvPr>
        </p:nvSpPr>
        <p:spPr>
          <a:xfrm>
            <a:off x="9251458" y="2409484"/>
            <a:ext cx="2995612" cy="2099219"/>
          </a:xfrm>
          <a:prstGeom prst="rect">
            <a:avLst/>
          </a:prstGeom>
          <a:noFill/>
          <a:ln>
            <a:noFill/>
          </a:ln>
        </p:spPr>
      </p:sp>
      <p:sp>
        <p:nvSpPr>
          <p:cNvPr id="46" name="Google Shape;46;p270"/>
          <p:cNvSpPr>
            <a:spLocks noGrp="1"/>
          </p:cNvSpPr>
          <p:nvPr>
            <p:ph type="pic" idx="4"/>
          </p:nvPr>
        </p:nvSpPr>
        <p:spPr>
          <a:xfrm>
            <a:off x="9251458" y="4633742"/>
            <a:ext cx="2995612" cy="2099219"/>
          </a:xfrm>
          <a:prstGeom prst="rect">
            <a:avLst/>
          </a:prstGeom>
          <a:noFill/>
          <a:ln>
            <a:noFill/>
          </a:ln>
        </p:spPr>
      </p:sp>
    </p:spTree>
    <p:extLst>
      <p:ext uri="{BB962C8B-B14F-4D97-AF65-F5344CB8AC3E}">
        <p14:creationId xmlns:p14="http://schemas.microsoft.com/office/powerpoint/2010/main" val="3659939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7"/>
        <p:cNvGrpSpPr/>
        <p:nvPr/>
      </p:nvGrpSpPr>
      <p:grpSpPr>
        <a:xfrm>
          <a:off x="0" y="0"/>
          <a:ext cx="0" cy="0"/>
          <a:chOff x="0" y="0"/>
          <a:chExt cx="0" cy="0"/>
        </a:xfrm>
      </p:grpSpPr>
      <p:sp>
        <p:nvSpPr>
          <p:cNvPr id="48" name="Google Shape;48;p27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000"/>
              <a:buFont typeface="Raleway"/>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7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27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27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27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272"/>
          <p:cNvSpPr txBox="1">
            <a:spLocks noGrp="1"/>
          </p:cNvSpPr>
          <p:nvPr>
            <p:ph type="sldNum" idx="12"/>
          </p:nvPr>
        </p:nvSpPr>
        <p:spPr>
          <a:xfrm>
            <a:off x="7951304" y="6356350"/>
            <a:ext cx="3402496"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9pPr>
          </a:lstStyle>
          <a:p>
            <a:pPr marL="0" lvl="0" indent="0" algn="r" rtl="0">
              <a:spcBef>
                <a:spcPts val="0"/>
              </a:spcBef>
              <a:spcAft>
                <a:spcPts val="0"/>
              </a:spcAft>
              <a:buNone/>
            </a:pPr>
            <a:r>
              <a:rPr lang="en-US"/>
              <a:t>2025 GLOBAL PREBIOTIC ASSOCIATION</a:t>
            </a:r>
            <a:endParaRPr/>
          </a:p>
        </p:txBody>
      </p:sp>
    </p:spTree>
    <p:extLst>
      <p:ext uri="{BB962C8B-B14F-4D97-AF65-F5344CB8AC3E}">
        <p14:creationId xmlns:p14="http://schemas.microsoft.com/office/powerpoint/2010/main" val="2448537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67.xml"/><Relationship Id="rId7" Type="http://schemas.openxmlformats.org/officeDocument/2006/relationships/slideLayout" Target="../slideLayouts/slideLayout71.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5" Type="http://schemas.openxmlformats.org/officeDocument/2006/relationships/slideLayout" Target="../slideLayouts/slideLayout69.xml"/><Relationship Id="rId4"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000"/>
              <a:buFont typeface="Raleway"/>
              <a:buNone/>
              <a:defRPr sz="4000" b="1" i="0" u="none" strike="noStrike" cap="none">
                <a:solidFill>
                  <a:schemeClr val="dk1"/>
                </a:solidFill>
                <a:latin typeface="Raleway"/>
                <a:ea typeface="Raleway"/>
                <a:cs typeface="Raleway"/>
                <a:sym typeface="Ralew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5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Raleway"/>
                <a:ea typeface="Raleway"/>
                <a:cs typeface="Raleway"/>
                <a:sym typeface="Raleway"/>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aleway"/>
                <a:ea typeface="Raleway"/>
                <a:cs typeface="Raleway"/>
                <a:sym typeface="Raleway"/>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aleway"/>
                <a:ea typeface="Raleway"/>
                <a:cs typeface="Raleway"/>
                <a:sym typeface="Raleway"/>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aleway"/>
                <a:ea typeface="Raleway"/>
                <a:cs typeface="Raleway"/>
                <a:sym typeface="Raleway"/>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aleway"/>
                <a:ea typeface="Raleway"/>
                <a:cs typeface="Raleway"/>
                <a:sym typeface="Raleway"/>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9pPr>
          </a:lstStyle>
          <a:p>
            <a:endParaRPr/>
          </a:p>
        </p:txBody>
      </p:sp>
      <p:sp>
        <p:nvSpPr>
          <p:cNvPr id="12" name="Google Shape;12;p254"/>
          <p:cNvSpPr txBox="1">
            <a:spLocks noGrp="1"/>
          </p:cNvSpPr>
          <p:nvPr>
            <p:ph type="sldNum" idx="12"/>
          </p:nvPr>
        </p:nvSpPr>
        <p:spPr>
          <a:xfrm>
            <a:off x="8080513" y="6356350"/>
            <a:ext cx="327328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Gill Sans"/>
                <a:ea typeface="Gill Sans"/>
                <a:cs typeface="Gill Sans"/>
                <a:sym typeface="Gill Sans"/>
              </a:defRPr>
            </a:lvl9pPr>
          </a:lstStyle>
          <a:p>
            <a:pPr marL="0" lvl="0" indent="0" algn="r" rtl="0">
              <a:spcBef>
                <a:spcPts val="0"/>
              </a:spcBef>
              <a:spcAft>
                <a:spcPts val="0"/>
              </a:spcAft>
              <a:buNone/>
            </a:pPr>
            <a:r>
              <a:rPr lang="en-US"/>
              <a:t>2025 GLOBAL PREBIOTIC ASSOCIATION</a:t>
            </a:r>
            <a:endParaRPr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307890008"/>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
        <p:cNvGrpSpPr/>
        <p:nvPr/>
      </p:nvGrpSpPr>
      <p:grpSpPr>
        <a:xfrm>
          <a:off x="0" y="0"/>
          <a:ext cx="0" cy="0"/>
          <a:chOff x="0" y="0"/>
          <a:chExt cx="0" cy="0"/>
        </a:xfrm>
      </p:grpSpPr>
    </p:spTree>
    <p:extLst>
      <p:ext uri="{BB962C8B-B14F-4D97-AF65-F5344CB8AC3E}">
        <p14:creationId xmlns:p14="http://schemas.microsoft.com/office/powerpoint/2010/main" val="4176966359"/>
      </p:ext>
    </p:extLst>
  </p:cSld>
  <p:clrMap bg1="lt1" tx1="dk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3"/>
        <p:cNvGrpSpPr/>
        <p:nvPr/>
      </p:nvGrpSpPr>
      <p:grpSpPr>
        <a:xfrm>
          <a:off x="0" y="0"/>
          <a:ext cx="0" cy="0"/>
          <a:chOff x="0" y="0"/>
          <a:chExt cx="0" cy="0"/>
        </a:xfrm>
      </p:grpSpPr>
      <p:sp>
        <p:nvSpPr>
          <p:cNvPr id="134" name="Google Shape;134;p20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5" name="Google Shape;135;p20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20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7" name="Google Shape;137;p20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8" name="Google Shape;138;p20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92198431"/>
      </p:ext>
    </p:extLst>
  </p:cSld>
  <p:clrMap bg1="lt1" tx1="dk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
          <p:cNvPicPr>
            <a:picLocks noChangeAspect="1"/>
          </p:cNvPicPr>
          <p:nvPr/>
        </p:nvPicPr>
        <p:blipFill>
          <a:blip r:embed="rId14">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838200" y="11113"/>
            <a:ext cx="1051560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9A3DB2B7-26FC-9042-8474-8D51E85C2BF7}" type="datetimeFigureOut">
              <a:rPr lang="en-US">
                <a:solidFill>
                  <a:prstClr val="black">
                    <a:tint val="75000"/>
                  </a:prstClr>
                </a:solidFill>
              </a:rPr>
              <a:pPr>
                <a:defRPr/>
              </a:pPr>
              <a:t>4/20/26</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1BA5F040-35A7-494B-9863-73DC521BCA9A}"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1336336052"/>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txStyles>
    <p:titleStyle>
      <a:lvl1pPr algn="l" rtl="0" eaLnBrk="0" fontAlgn="base" hangingPunct="0">
        <a:lnSpc>
          <a:spcPct val="90000"/>
        </a:lnSpc>
        <a:spcBef>
          <a:spcPct val="0"/>
        </a:spcBef>
        <a:spcAft>
          <a:spcPct val="0"/>
        </a:spcAft>
        <a:defRPr sz="4400" kern="1200">
          <a:solidFill>
            <a:schemeClr val="bg1"/>
          </a:solidFill>
          <a:latin typeface="+mj-lt"/>
          <a:ea typeface="+mj-ea"/>
          <a:cs typeface="+mj-cs"/>
        </a:defRPr>
      </a:lvl1pPr>
      <a:lvl2pPr algn="l" rtl="0" eaLnBrk="0" fontAlgn="base" hangingPunct="0">
        <a:lnSpc>
          <a:spcPct val="90000"/>
        </a:lnSpc>
        <a:spcBef>
          <a:spcPct val="0"/>
        </a:spcBef>
        <a:spcAft>
          <a:spcPct val="0"/>
        </a:spcAft>
        <a:defRPr sz="4400">
          <a:solidFill>
            <a:schemeClr val="bg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bg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bg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bg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bg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bg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bg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bg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F05494-311A-7697-1720-81DBEC730E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5ACFAEA-8840-A177-2FAA-F4FE676EE9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589D62-04DD-F9DB-82E3-82E719F502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2F1690C-EF19-3642-82C0-BD7D68D0F939}" type="datetime1">
              <a:rPr lang="en-US" smtClean="0"/>
              <a:t>4/20/26</a:t>
            </a:fld>
            <a:endParaRPr lang="en-US"/>
          </a:p>
        </p:txBody>
      </p:sp>
      <p:sp>
        <p:nvSpPr>
          <p:cNvPr id="5" name="Footer Placeholder 4">
            <a:extLst>
              <a:ext uri="{FF2B5EF4-FFF2-40B4-BE49-F238E27FC236}">
                <a16:creationId xmlns:a16="http://schemas.microsoft.com/office/drawing/2014/main" id="{5E6C5E6C-6456-139D-E25D-D38A5C7AD4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6709027-B3DA-F261-950C-7764E0FBB5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E339427-A705-734B-83C4-1EF5F1BF1CCB}" type="slidenum">
              <a:rPr lang="en-US" smtClean="0"/>
              <a:t>‹#›</a:t>
            </a:fld>
            <a:endParaRPr lang="en-US"/>
          </a:p>
        </p:txBody>
      </p:sp>
    </p:spTree>
    <p:extLst>
      <p:ext uri="{BB962C8B-B14F-4D97-AF65-F5344CB8AC3E}">
        <p14:creationId xmlns:p14="http://schemas.microsoft.com/office/powerpoint/2010/main" val="1170359802"/>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7"/>
        <p:cNvGrpSpPr/>
        <p:nvPr/>
      </p:nvGrpSpPr>
      <p:grpSpPr>
        <a:xfrm>
          <a:off x="0" y="0"/>
          <a:ext cx="0" cy="0"/>
          <a:chOff x="0" y="0"/>
          <a:chExt cx="0" cy="0"/>
        </a:xfrm>
      </p:grpSpPr>
    </p:spTree>
    <p:extLst>
      <p:ext uri="{BB962C8B-B14F-4D97-AF65-F5344CB8AC3E}">
        <p14:creationId xmlns:p14="http://schemas.microsoft.com/office/powerpoint/2010/main" val="898712009"/>
      </p:ext>
    </p:extLst>
  </p:cSld>
  <p:clrMap bg1="lt1" tx1="dk1" bg2="dk2" tx2="lt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89.png"/></Relationships>
</file>

<file path=ppt/slides/_rels/slide1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91.png"/><Relationship Id="rId4" Type="http://schemas.openxmlformats.org/officeDocument/2006/relationships/image" Target="../media/image90.png"/></Relationships>
</file>

<file path=ppt/slides/_rels/slide12.xml.rels><?xml version="1.0" encoding="UTF-8" standalone="yes"?>
<Relationships xmlns="http://schemas.openxmlformats.org/package/2006/relationships"><Relationship Id="rId3" Type="http://schemas.openxmlformats.org/officeDocument/2006/relationships/image" Target="../media/image92.jpg"/><Relationship Id="rId7" Type="http://schemas.openxmlformats.org/officeDocument/2006/relationships/image" Target="../media/image96.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95.jpg"/><Relationship Id="rId5" Type="http://schemas.openxmlformats.org/officeDocument/2006/relationships/image" Target="../media/image94.png"/><Relationship Id="rId4" Type="http://schemas.openxmlformats.org/officeDocument/2006/relationships/image" Target="../media/image93.jpg"/></Relationships>
</file>

<file path=ppt/slides/_rels/slide13.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00.png"/><Relationship Id="rId5" Type="http://schemas.openxmlformats.org/officeDocument/2006/relationships/image" Target="../media/image99.jpg"/><Relationship Id="rId4" Type="http://schemas.openxmlformats.org/officeDocument/2006/relationships/image" Target="../media/image98.jpg"/></Relationships>
</file>

<file path=ppt/slides/_rels/slide14.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05.jpg"/><Relationship Id="rId5" Type="http://schemas.openxmlformats.org/officeDocument/2006/relationships/image" Target="../media/image104.png"/><Relationship Id="rId4" Type="http://schemas.openxmlformats.org/officeDocument/2006/relationships/image" Target="../media/image103.jpg"/></Relationships>
</file>

<file path=ppt/slides/_rels/slide15.xml.rels><?xml version="1.0" encoding="UTF-8" standalone="yes"?>
<Relationships xmlns="http://schemas.openxmlformats.org/package/2006/relationships"><Relationship Id="rId3" Type="http://schemas.openxmlformats.org/officeDocument/2006/relationships/image" Target="../media/image106.jpg"/><Relationship Id="rId7" Type="http://schemas.openxmlformats.org/officeDocument/2006/relationships/image" Target="../media/image110.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109.jpg"/><Relationship Id="rId5" Type="http://schemas.openxmlformats.org/officeDocument/2006/relationships/image" Target="../media/image108.jpg"/><Relationship Id="rId4" Type="http://schemas.openxmlformats.org/officeDocument/2006/relationships/image" Target="../media/image107.jpg"/></Relationships>
</file>

<file path=ppt/slides/_rels/slide16.xml.rels><?xml version="1.0" encoding="UTF-8" standalone="yes"?>
<Relationships xmlns="http://schemas.openxmlformats.org/package/2006/relationships"><Relationship Id="rId3" Type="http://schemas.openxmlformats.org/officeDocument/2006/relationships/image" Target="../media/image111.jpg"/><Relationship Id="rId7" Type="http://schemas.openxmlformats.org/officeDocument/2006/relationships/image" Target="../media/image115.jp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114.jpg"/><Relationship Id="rId5" Type="http://schemas.openxmlformats.org/officeDocument/2006/relationships/image" Target="../media/image113.jpg"/><Relationship Id="rId4" Type="http://schemas.openxmlformats.org/officeDocument/2006/relationships/image" Target="../media/image112.jpg"/></Relationships>
</file>

<file path=ppt/slides/_rels/slide1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7.xml"/><Relationship Id="rId1" Type="http://schemas.openxmlformats.org/officeDocument/2006/relationships/slideLayout" Target="../slideLayouts/slideLayout30.xml"/><Relationship Id="rId4" Type="http://schemas.openxmlformats.org/officeDocument/2006/relationships/chart" Target="../charts/char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8.xml"/><Relationship Id="rId1" Type="http://schemas.openxmlformats.org/officeDocument/2006/relationships/slideLayout" Target="../slideLayouts/slideLayout31.xml"/><Relationship Id="rId4" Type="http://schemas.openxmlformats.org/officeDocument/2006/relationships/chart" Target="../charts/char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9.xml"/><Relationship Id="rId1" Type="http://schemas.openxmlformats.org/officeDocument/2006/relationships/slideLayout" Target="../slideLayouts/slideLayout30.xml"/><Relationship Id="rId4" Type="http://schemas.openxmlformats.org/officeDocument/2006/relationships/chart" Target="../charts/chart3.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20.xml"/><Relationship Id="rId1" Type="http://schemas.openxmlformats.org/officeDocument/2006/relationships/slideLayout" Target="../slideLayouts/slideLayout30.xml"/><Relationship Id="rId4" Type="http://schemas.openxmlformats.org/officeDocument/2006/relationships/chart" Target="../charts/chart4.xml"/></Relationships>
</file>

<file path=ppt/slides/_rels/slide21.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notesSlide" Target="../notesSlides/notesSlide21.xml"/><Relationship Id="rId1" Type="http://schemas.openxmlformats.org/officeDocument/2006/relationships/slideLayout" Target="../slideLayouts/slideLayout65.xml"/></Relationships>
</file>

<file path=ppt/slides/_rels/slide22.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notesSlide" Target="../notesSlides/notesSlide22.xml"/><Relationship Id="rId1" Type="http://schemas.openxmlformats.org/officeDocument/2006/relationships/slideLayout" Target="../slideLayouts/slideLayout65.xml"/></Relationships>
</file>

<file path=ppt/slides/_rels/slide23.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notesSlide" Target="../notesSlides/notesSlide23.xml"/><Relationship Id="rId1" Type="http://schemas.openxmlformats.org/officeDocument/2006/relationships/slideLayout" Target="../slideLayouts/slideLayout65.xml"/></Relationships>
</file>

<file path=ppt/slides/_rels/slide24.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notesSlide" Target="../notesSlides/notesSlide24.xml"/><Relationship Id="rId1" Type="http://schemas.openxmlformats.org/officeDocument/2006/relationships/slideLayout" Target="../slideLayouts/slideLayout65.xml"/></Relationships>
</file>

<file path=ppt/slides/_rels/slide25.xml.rels><?xml version="1.0" encoding="UTF-8" standalone="yes"?>
<Relationships xmlns="http://schemas.openxmlformats.org/package/2006/relationships"><Relationship Id="rId3" Type="http://schemas.openxmlformats.org/officeDocument/2006/relationships/image" Target="../media/image121.jpg"/><Relationship Id="rId2" Type="http://schemas.openxmlformats.org/officeDocument/2006/relationships/notesSlide" Target="../notesSlides/notesSlide25.xml"/><Relationship Id="rId1" Type="http://schemas.openxmlformats.org/officeDocument/2006/relationships/slideLayout" Target="../slideLayouts/slideLayout65.xml"/></Relationships>
</file>

<file path=ppt/slides/_rels/slide26.xml.rels><?xml version="1.0" encoding="UTF-8" standalone="yes"?>
<Relationships xmlns="http://schemas.openxmlformats.org/package/2006/relationships"><Relationship Id="rId3" Type="http://schemas.openxmlformats.org/officeDocument/2006/relationships/image" Target="../media/image122.jpg"/><Relationship Id="rId2" Type="http://schemas.openxmlformats.org/officeDocument/2006/relationships/notesSlide" Target="../notesSlides/notesSlide26.xml"/><Relationship Id="rId1" Type="http://schemas.openxmlformats.org/officeDocument/2006/relationships/slideLayout" Target="../slideLayouts/slideLayout65.xml"/></Relationships>
</file>

<file path=ppt/slides/_rels/slide27.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notesSlide" Target="../notesSlides/notesSlide27.xml"/><Relationship Id="rId1" Type="http://schemas.openxmlformats.org/officeDocument/2006/relationships/slideLayout" Target="../slideLayouts/slideLayout65.xml"/></Relationships>
</file>

<file path=ppt/slides/_rels/slide28.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notesSlide" Target="../notesSlides/notesSlide28.xml"/><Relationship Id="rId1" Type="http://schemas.openxmlformats.org/officeDocument/2006/relationships/slideLayout" Target="../slideLayouts/slideLayout65.xml"/></Relationships>
</file>

<file path=ppt/slides/_rels/slide29.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notesSlide" Target="../notesSlides/notesSlide29.xml"/><Relationship Id="rId1" Type="http://schemas.openxmlformats.org/officeDocument/2006/relationships/slideLayout" Target="../slideLayouts/slideLayout65.xml"/></Relationships>
</file>

<file path=ppt/slides/_rels/slide3.xml.rels><?xml version="1.0" encoding="UTF-8" standalone="yes"?>
<Relationships xmlns="http://schemas.openxmlformats.org/package/2006/relationships"><Relationship Id="rId13" Type="http://schemas.openxmlformats.org/officeDocument/2006/relationships/image" Target="../media/image24.png"/><Relationship Id="rId18" Type="http://schemas.openxmlformats.org/officeDocument/2006/relationships/image" Target="../media/image29.png"/><Relationship Id="rId26" Type="http://schemas.openxmlformats.org/officeDocument/2006/relationships/image" Target="../media/image37.jpg"/><Relationship Id="rId39" Type="http://schemas.openxmlformats.org/officeDocument/2006/relationships/image" Target="../media/image50.png"/><Relationship Id="rId21" Type="http://schemas.openxmlformats.org/officeDocument/2006/relationships/image" Target="../media/image32.png"/><Relationship Id="rId34" Type="http://schemas.openxmlformats.org/officeDocument/2006/relationships/image" Target="../media/image45.jpg"/><Relationship Id="rId42" Type="http://schemas.openxmlformats.org/officeDocument/2006/relationships/image" Target="../media/image53.png"/><Relationship Id="rId7" Type="http://schemas.openxmlformats.org/officeDocument/2006/relationships/image" Target="../media/image18.png"/><Relationship Id="rId2" Type="http://schemas.openxmlformats.org/officeDocument/2006/relationships/notesSlide" Target="../notesSlides/notesSlide3.xml"/><Relationship Id="rId16" Type="http://schemas.openxmlformats.org/officeDocument/2006/relationships/image" Target="../media/image27.png"/><Relationship Id="rId29" Type="http://schemas.openxmlformats.org/officeDocument/2006/relationships/image" Target="../media/image40.jpg"/><Relationship Id="rId1" Type="http://schemas.openxmlformats.org/officeDocument/2006/relationships/slideLayout" Target="../slideLayouts/slideLayout3.xml"/><Relationship Id="rId6" Type="http://schemas.openxmlformats.org/officeDocument/2006/relationships/image" Target="../media/image17.png"/><Relationship Id="rId11" Type="http://schemas.openxmlformats.org/officeDocument/2006/relationships/image" Target="../media/image22.png"/><Relationship Id="rId24" Type="http://schemas.openxmlformats.org/officeDocument/2006/relationships/image" Target="../media/image35.jpg"/><Relationship Id="rId32" Type="http://schemas.openxmlformats.org/officeDocument/2006/relationships/image" Target="../media/image43.jpg"/><Relationship Id="rId37" Type="http://schemas.openxmlformats.org/officeDocument/2006/relationships/image" Target="../media/image48.png"/><Relationship Id="rId40" Type="http://schemas.openxmlformats.org/officeDocument/2006/relationships/image" Target="../media/image51.png"/><Relationship Id="rId45" Type="http://schemas.openxmlformats.org/officeDocument/2006/relationships/image" Target="../media/image56.png"/><Relationship Id="rId5" Type="http://schemas.openxmlformats.org/officeDocument/2006/relationships/image" Target="../media/image16.png"/><Relationship Id="rId15" Type="http://schemas.openxmlformats.org/officeDocument/2006/relationships/image" Target="../media/image26.png"/><Relationship Id="rId23" Type="http://schemas.openxmlformats.org/officeDocument/2006/relationships/image" Target="../media/image34.png"/><Relationship Id="rId28" Type="http://schemas.openxmlformats.org/officeDocument/2006/relationships/image" Target="../media/image39.png"/><Relationship Id="rId36" Type="http://schemas.openxmlformats.org/officeDocument/2006/relationships/image" Target="../media/image47.png"/><Relationship Id="rId10" Type="http://schemas.openxmlformats.org/officeDocument/2006/relationships/image" Target="../media/image21.jpg"/><Relationship Id="rId19" Type="http://schemas.openxmlformats.org/officeDocument/2006/relationships/image" Target="../media/image30.png"/><Relationship Id="rId31" Type="http://schemas.openxmlformats.org/officeDocument/2006/relationships/image" Target="../media/image42.jpg"/><Relationship Id="rId44" Type="http://schemas.openxmlformats.org/officeDocument/2006/relationships/image" Target="../media/image55.png"/><Relationship Id="rId4" Type="http://schemas.openxmlformats.org/officeDocument/2006/relationships/image" Target="../media/image15.jpg"/><Relationship Id="rId9" Type="http://schemas.openxmlformats.org/officeDocument/2006/relationships/image" Target="../media/image20.png"/><Relationship Id="rId14" Type="http://schemas.openxmlformats.org/officeDocument/2006/relationships/image" Target="../media/image25.png"/><Relationship Id="rId22" Type="http://schemas.openxmlformats.org/officeDocument/2006/relationships/image" Target="../media/image33.png"/><Relationship Id="rId27" Type="http://schemas.openxmlformats.org/officeDocument/2006/relationships/image" Target="../media/image38.png"/><Relationship Id="rId30" Type="http://schemas.openxmlformats.org/officeDocument/2006/relationships/image" Target="../media/image41.png"/><Relationship Id="rId35" Type="http://schemas.openxmlformats.org/officeDocument/2006/relationships/image" Target="../media/image46.png"/><Relationship Id="rId43" Type="http://schemas.openxmlformats.org/officeDocument/2006/relationships/image" Target="../media/image54.png"/><Relationship Id="rId8" Type="http://schemas.openxmlformats.org/officeDocument/2006/relationships/image" Target="../media/image19.png"/><Relationship Id="rId3" Type="http://schemas.openxmlformats.org/officeDocument/2006/relationships/image" Target="../media/image14.png"/><Relationship Id="rId12" Type="http://schemas.openxmlformats.org/officeDocument/2006/relationships/image" Target="../media/image23.png"/><Relationship Id="rId17" Type="http://schemas.openxmlformats.org/officeDocument/2006/relationships/image" Target="../media/image28.png"/><Relationship Id="rId25" Type="http://schemas.openxmlformats.org/officeDocument/2006/relationships/image" Target="../media/image36.png"/><Relationship Id="rId33" Type="http://schemas.openxmlformats.org/officeDocument/2006/relationships/image" Target="../media/image44.png"/><Relationship Id="rId38" Type="http://schemas.openxmlformats.org/officeDocument/2006/relationships/image" Target="../media/image49.png"/><Relationship Id="rId20" Type="http://schemas.openxmlformats.org/officeDocument/2006/relationships/image" Target="../media/image31.png"/><Relationship Id="rId41" Type="http://schemas.openxmlformats.org/officeDocument/2006/relationships/image" Target="../media/image52.jpg"/></Relationships>
</file>

<file path=ppt/slides/_rels/slide30.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notesSlide" Target="../notesSlides/notesSlide30.xml"/><Relationship Id="rId1" Type="http://schemas.openxmlformats.org/officeDocument/2006/relationships/slideLayout" Target="../slideLayouts/slideLayout65.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2.xml"/><Relationship Id="rId1" Type="http://schemas.openxmlformats.org/officeDocument/2006/relationships/slideLayout" Target="../slideLayouts/slideLayout33.xml"/><Relationship Id="rId6" Type="http://schemas.openxmlformats.org/officeDocument/2006/relationships/image" Target="../media/image13.png"/><Relationship Id="rId5" Type="http://schemas.openxmlformats.org/officeDocument/2006/relationships/image" Target="../media/image129.png"/><Relationship Id="rId4" Type="http://schemas.openxmlformats.org/officeDocument/2006/relationships/image" Target="../media/image128.png"/></Relationships>
</file>

<file path=ppt/slides/_rels/slide3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33.xml"/><Relationship Id="rId1" Type="http://schemas.openxmlformats.org/officeDocument/2006/relationships/slideLayout" Target="../slideLayouts/slideLayout42.xml"/></Relationships>
</file>

<file path=ppt/slides/_rels/slide34.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43.xml"/><Relationship Id="rId4" Type="http://schemas.openxmlformats.org/officeDocument/2006/relationships/image" Target="../media/image133.png"/></Relationships>
</file>

<file path=ppt/slides/_rels/slide35.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34.xml"/><Relationship Id="rId1" Type="http://schemas.openxmlformats.org/officeDocument/2006/relationships/slideLayout" Target="../slideLayouts/slideLayout47.xml"/><Relationship Id="rId4" Type="http://schemas.openxmlformats.org/officeDocument/2006/relationships/image" Target="../media/image135.png"/></Relationships>
</file>

<file path=ppt/slides/_rels/slide36.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png"/><Relationship Id="rId1" Type="http://schemas.openxmlformats.org/officeDocument/2006/relationships/slideLayout" Target="../slideLayouts/slideLayout4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8.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43.xml"/></Relationships>
</file>

<file path=ppt/slides/_rels/slide39.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39.jpeg"/><Relationship Id="rId7" Type="http://schemas.openxmlformats.org/officeDocument/2006/relationships/image" Target="../media/image143.png"/><Relationship Id="rId2" Type="http://schemas.openxmlformats.org/officeDocument/2006/relationships/notesSlide" Target="../notesSlides/notesSlide35.xml"/><Relationship Id="rId1" Type="http://schemas.openxmlformats.org/officeDocument/2006/relationships/slideLayout" Target="../slideLayouts/slideLayout45.xml"/><Relationship Id="rId6" Type="http://schemas.openxmlformats.org/officeDocument/2006/relationships/image" Target="../media/image142.jpeg"/><Relationship Id="rId5" Type="http://schemas.openxmlformats.org/officeDocument/2006/relationships/image" Target="../media/image141.png"/><Relationship Id="rId4" Type="http://schemas.openxmlformats.org/officeDocument/2006/relationships/image" Target="../media/image140.png"/><Relationship Id="rId9" Type="http://schemas.openxmlformats.org/officeDocument/2006/relationships/image" Target="../media/image145.png"/></Relationships>
</file>

<file path=ppt/slides/_rels/slide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36.xml"/><Relationship Id="rId1" Type="http://schemas.openxmlformats.org/officeDocument/2006/relationships/slideLayout" Target="../slideLayouts/slideLayout43.xml"/><Relationship Id="rId4" Type="http://schemas.openxmlformats.org/officeDocument/2006/relationships/image" Target="../media/image147.png"/></Relationships>
</file>

<file path=ppt/slides/_rels/slide41.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37.xml"/><Relationship Id="rId1" Type="http://schemas.openxmlformats.org/officeDocument/2006/relationships/slideLayout" Target="../slideLayouts/slideLayout45.xml"/><Relationship Id="rId5" Type="http://schemas.openxmlformats.org/officeDocument/2006/relationships/image" Target="../media/image150.png"/><Relationship Id="rId4" Type="http://schemas.openxmlformats.org/officeDocument/2006/relationships/image" Target="../media/image149.jpeg"/></Relationships>
</file>

<file path=ppt/slides/_rels/slide42.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38.xml"/><Relationship Id="rId1" Type="http://schemas.openxmlformats.org/officeDocument/2006/relationships/slideLayout" Target="../slideLayouts/slideLayout45.xml"/><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image" Target="../media/image152.png"/></Relationships>
</file>

<file path=ppt/slides/_rels/slide43.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notesSlide" Target="../notesSlides/notesSlide39.xml"/><Relationship Id="rId1" Type="http://schemas.openxmlformats.org/officeDocument/2006/relationships/slideLayout" Target="../slideLayouts/slideLayout45.xml"/><Relationship Id="rId5" Type="http://schemas.openxmlformats.org/officeDocument/2006/relationships/image" Target="../media/image157.png"/><Relationship Id="rId4" Type="http://schemas.openxmlformats.org/officeDocument/2006/relationships/image" Target="../media/image156.jpeg"/></Relationships>
</file>

<file path=ppt/slides/_rels/slide44.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4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7.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40.xml"/><Relationship Id="rId1" Type="http://schemas.openxmlformats.org/officeDocument/2006/relationships/slideLayout" Target="../slideLayouts/slideLayout43.xml"/><Relationship Id="rId4" Type="http://schemas.openxmlformats.org/officeDocument/2006/relationships/chart" Target="../charts/char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4.xml"/></Relationships>
</file>

<file path=ppt/slides/_rels/slide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59.png"/></Relationships>
</file>

<file path=ppt/slides/_rels/slide50.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42.xml"/><Relationship Id="rId1" Type="http://schemas.openxmlformats.org/officeDocument/2006/relationships/slideLayout" Target="../slideLayouts/slideLayout55.xml"/><Relationship Id="rId4" Type="http://schemas.openxmlformats.org/officeDocument/2006/relationships/image" Target="../media/image161.png"/></Relationships>
</file>

<file path=ppt/slides/_rels/slide51.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43.xml"/><Relationship Id="rId1" Type="http://schemas.openxmlformats.org/officeDocument/2006/relationships/slideLayout" Target="../slideLayouts/slideLayout55.xml"/></Relationships>
</file>

<file path=ppt/slides/_rels/slide52.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44.xml"/><Relationship Id="rId1" Type="http://schemas.openxmlformats.org/officeDocument/2006/relationships/slideLayout" Target="../slideLayouts/slideLayout55.xml"/><Relationship Id="rId4" Type="http://schemas.openxmlformats.org/officeDocument/2006/relationships/image" Target="../media/image164.tiff"/></Relationships>
</file>

<file path=ppt/slides/_rels/slide53.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image" Target="../media/image169.png"/><Relationship Id="rId2" Type="http://schemas.openxmlformats.org/officeDocument/2006/relationships/notesSlide" Target="../notesSlides/notesSlide45.xml"/><Relationship Id="rId1" Type="http://schemas.openxmlformats.org/officeDocument/2006/relationships/slideLayout" Target="../slideLayouts/slideLayout55.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png"/></Relationships>
</file>

<file path=ppt/slides/_rels/slide54.xml.rels><?xml version="1.0" encoding="UTF-8" standalone="yes"?>
<Relationships xmlns="http://schemas.openxmlformats.org/package/2006/relationships"><Relationship Id="rId8" Type="http://schemas.openxmlformats.org/officeDocument/2006/relationships/image" Target="../media/image175.png"/><Relationship Id="rId3" Type="http://schemas.openxmlformats.org/officeDocument/2006/relationships/image" Target="../media/image170.png"/><Relationship Id="rId7" Type="http://schemas.openxmlformats.org/officeDocument/2006/relationships/image" Target="../media/image174.png"/><Relationship Id="rId12" Type="http://schemas.openxmlformats.org/officeDocument/2006/relationships/image" Target="../media/image179.png"/><Relationship Id="rId2" Type="http://schemas.openxmlformats.org/officeDocument/2006/relationships/notesSlide" Target="../notesSlides/notesSlide46.xml"/><Relationship Id="rId1" Type="http://schemas.openxmlformats.org/officeDocument/2006/relationships/slideLayout" Target="../slideLayouts/slideLayout55.xml"/><Relationship Id="rId6" Type="http://schemas.openxmlformats.org/officeDocument/2006/relationships/image" Target="../media/image173.png"/><Relationship Id="rId11" Type="http://schemas.openxmlformats.org/officeDocument/2006/relationships/image" Target="../media/image178.png"/><Relationship Id="rId5" Type="http://schemas.openxmlformats.org/officeDocument/2006/relationships/image" Target="../media/image172.png"/><Relationship Id="rId10" Type="http://schemas.openxmlformats.org/officeDocument/2006/relationships/image" Target="../media/image177.png"/><Relationship Id="rId4" Type="http://schemas.openxmlformats.org/officeDocument/2006/relationships/image" Target="../media/image171.png"/><Relationship Id="rId9" Type="http://schemas.openxmlformats.org/officeDocument/2006/relationships/image" Target="../media/image176.png"/></Relationships>
</file>

<file path=ppt/slides/_rels/slide55.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80.png"/><Relationship Id="rId7" Type="http://schemas.openxmlformats.org/officeDocument/2006/relationships/image" Target="../media/image184.png"/><Relationship Id="rId2" Type="http://schemas.openxmlformats.org/officeDocument/2006/relationships/notesSlide" Target="../notesSlides/notesSlide47.xml"/><Relationship Id="rId1" Type="http://schemas.openxmlformats.org/officeDocument/2006/relationships/slideLayout" Target="../slideLayouts/slideLayout55.xml"/><Relationship Id="rId6" Type="http://schemas.openxmlformats.org/officeDocument/2006/relationships/image" Target="../media/image183.png"/><Relationship Id="rId5" Type="http://schemas.openxmlformats.org/officeDocument/2006/relationships/image" Target="../media/image182.png"/><Relationship Id="rId4" Type="http://schemas.openxmlformats.org/officeDocument/2006/relationships/image" Target="../media/image181.png"/></Relationships>
</file>

<file path=ppt/slides/_rels/slide56.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48.xml"/><Relationship Id="rId1" Type="http://schemas.openxmlformats.org/officeDocument/2006/relationships/slideLayout" Target="../slideLayouts/slideLayout55.xml"/><Relationship Id="rId6" Type="http://schemas.openxmlformats.org/officeDocument/2006/relationships/image" Target="../media/image189.emf"/><Relationship Id="rId5" Type="http://schemas.openxmlformats.org/officeDocument/2006/relationships/image" Target="../media/image188.png"/><Relationship Id="rId4" Type="http://schemas.openxmlformats.org/officeDocument/2006/relationships/image" Target="../media/image187.png"/></Relationships>
</file>

<file path=ppt/slides/_rels/slide57.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49.xml"/><Relationship Id="rId1" Type="http://schemas.openxmlformats.org/officeDocument/2006/relationships/slideLayout" Target="../slideLayouts/slideLayout55.xml"/></Relationships>
</file>

<file path=ppt/slides/_rels/slide58.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50.xml"/><Relationship Id="rId1" Type="http://schemas.openxmlformats.org/officeDocument/2006/relationships/slideLayout" Target="../slideLayouts/slideLayout55.xml"/><Relationship Id="rId4" Type="http://schemas.openxmlformats.org/officeDocument/2006/relationships/image" Target="../media/image192.png"/></Relationships>
</file>

<file path=ppt/slides/_rels/slide59.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51.xml"/><Relationship Id="rId1" Type="http://schemas.openxmlformats.org/officeDocument/2006/relationships/slideLayout" Target="../slideLayouts/slideLayout55.xml"/><Relationship Id="rId4" Type="http://schemas.openxmlformats.org/officeDocument/2006/relationships/image" Target="../media/image194.png"/></Relationships>
</file>

<file path=ppt/slides/_rels/slide6.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png"/><Relationship Id="rId18" Type="http://schemas.openxmlformats.org/officeDocument/2006/relationships/image" Target="../media/image74.png"/><Relationship Id="rId26" Type="http://schemas.openxmlformats.org/officeDocument/2006/relationships/image" Target="../media/image82.png"/><Relationship Id="rId3" Type="http://schemas.openxmlformats.org/officeDocument/2006/relationships/image" Target="../media/image58.png"/><Relationship Id="rId21" Type="http://schemas.openxmlformats.org/officeDocument/2006/relationships/image" Target="../media/image77.png"/><Relationship Id="rId7" Type="http://schemas.openxmlformats.org/officeDocument/2006/relationships/image" Target="../media/image63.png"/><Relationship Id="rId12" Type="http://schemas.openxmlformats.org/officeDocument/2006/relationships/image" Target="../media/image68.png"/><Relationship Id="rId17" Type="http://schemas.openxmlformats.org/officeDocument/2006/relationships/image" Target="../media/image73.png"/><Relationship Id="rId25" Type="http://schemas.openxmlformats.org/officeDocument/2006/relationships/image" Target="../media/image81.jpg"/><Relationship Id="rId2" Type="http://schemas.openxmlformats.org/officeDocument/2006/relationships/notesSlide" Target="../notesSlides/notesSlide6.xml"/><Relationship Id="rId16" Type="http://schemas.openxmlformats.org/officeDocument/2006/relationships/image" Target="../media/image72.png"/><Relationship Id="rId20" Type="http://schemas.openxmlformats.org/officeDocument/2006/relationships/image" Target="../media/image76.png"/><Relationship Id="rId1" Type="http://schemas.openxmlformats.org/officeDocument/2006/relationships/slideLayout" Target="../slideLayouts/slideLayout4.xml"/><Relationship Id="rId6" Type="http://schemas.openxmlformats.org/officeDocument/2006/relationships/image" Target="../media/image62.png"/><Relationship Id="rId11" Type="http://schemas.openxmlformats.org/officeDocument/2006/relationships/image" Target="../media/image67.jpg"/><Relationship Id="rId24" Type="http://schemas.openxmlformats.org/officeDocument/2006/relationships/image" Target="../media/image80.png"/><Relationship Id="rId5" Type="http://schemas.openxmlformats.org/officeDocument/2006/relationships/image" Target="../media/image61.png"/><Relationship Id="rId15" Type="http://schemas.openxmlformats.org/officeDocument/2006/relationships/image" Target="../media/image71.png"/><Relationship Id="rId23" Type="http://schemas.openxmlformats.org/officeDocument/2006/relationships/image" Target="../media/image79.jpg"/><Relationship Id="rId10" Type="http://schemas.openxmlformats.org/officeDocument/2006/relationships/image" Target="../media/image66.png"/><Relationship Id="rId19" Type="http://schemas.openxmlformats.org/officeDocument/2006/relationships/image" Target="../media/image75.png"/><Relationship Id="rId4" Type="http://schemas.openxmlformats.org/officeDocument/2006/relationships/image" Target="../media/image60.png"/><Relationship Id="rId9" Type="http://schemas.openxmlformats.org/officeDocument/2006/relationships/image" Target="../media/image65.png"/><Relationship Id="rId14" Type="http://schemas.openxmlformats.org/officeDocument/2006/relationships/image" Target="../media/image70.png"/><Relationship Id="rId22" Type="http://schemas.openxmlformats.org/officeDocument/2006/relationships/image" Target="../media/image78.png"/><Relationship Id="rId27" Type="http://schemas.openxmlformats.org/officeDocument/2006/relationships/image" Target="../media/image83.png"/></Relationships>
</file>

<file path=ppt/slides/_rels/slide60.xml.rels><?xml version="1.0" encoding="UTF-8" standalone="yes"?>
<Relationships xmlns="http://schemas.openxmlformats.org/package/2006/relationships"><Relationship Id="rId8" Type="http://schemas.openxmlformats.org/officeDocument/2006/relationships/image" Target="../media/image200.emf"/><Relationship Id="rId3" Type="http://schemas.microsoft.com/office/2007/relationships/hdphoto" Target="../media/hdphoto1.wdp"/><Relationship Id="rId7" Type="http://schemas.openxmlformats.org/officeDocument/2006/relationships/image" Target="../media/image199.emf"/><Relationship Id="rId2" Type="http://schemas.openxmlformats.org/officeDocument/2006/relationships/image" Target="../media/image195.png"/><Relationship Id="rId1" Type="http://schemas.openxmlformats.org/officeDocument/2006/relationships/slideLayout" Target="../slideLayouts/slideLayout55.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 Id="rId9" Type="http://schemas.openxmlformats.org/officeDocument/2006/relationships/image" Target="../media/image201.emf"/></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5.xml"/></Relationships>
</file>

<file path=ppt/slides/_rels/slide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8.xml.rels><?xml version="1.0" encoding="UTF-8" standalone="yes"?>
<Relationships xmlns="http://schemas.openxmlformats.org/package/2006/relationships"><Relationship Id="rId3" Type="http://schemas.openxmlformats.org/officeDocument/2006/relationships/hyperlink" Target="https://prebioticassociation.org/whats-the-latest-in-prebiotic-research-february-2026-edition/"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7.png"/></Relationships>
</file>

<file path=ppt/slides/_rels/slide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8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3" descr="Food on a table&#10;&#10;Description automatically generated"/>
          <p:cNvPicPr preferRelativeResize="0">
            <a:picLocks noGrp="1"/>
          </p:cNvPicPr>
          <p:nvPr>
            <p:ph type="pic" idx="2"/>
          </p:nvPr>
        </p:nvPicPr>
        <p:blipFill rotWithShape="1">
          <a:blip r:embed="rId3">
            <a:alphaModFix/>
          </a:blip>
          <a:srcRect l="16336" t="-6668" r="29969" b="-796"/>
          <a:stretch/>
        </p:blipFill>
        <p:spPr>
          <a:xfrm>
            <a:off x="3017520" y="-457200"/>
            <a:ext cx="9235440" cy="7369792"/>
          </a:xfrm>
          <a:prstGeom prst="rect">
            <a:avLst/>
          </a:prstGeom>
          <a:noFill/>
          <a:ln>
            <a:noFill/>
          </a:ln>
        </p:spPr>
      </p:pic>
      <p:sp>
        <p:nvSpPr>
          <p:cNvPr id="183" name="Google Shape;183;p3"/>
          <p:cNvSpPr txBox="1"/>
          <p:nvPr/>
        </p:nvSpPr>
        <p:spPr>
          <a:xfrm>
            <a:off x="376098" y="2181139"/>
            <a:ext cx="3961010" cy="272676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br>
              <a:rPr kumimoji="0" lang="en-US" sz="2800" b="1" i="0" u="none" strike="noStrike" kern="0" cap="none" spc="0" normalizeH="0" baseline="0" noProof="0">
                <a:ln>
                  <a:noFill/>
                </a:ln>
                <a:solidFill>
                  <a:srgbClr val="0CB097"/>
                </a:solidFill>
                <a:effectLst/>
                <a:uLnTx/>
                <a:uFillTx/>
                <a:latin typeface="Calibri"/>
                <a:ea typeface="Calibri"/>
                <a:cs typeface="Calibri"/>
                <a:sym typeface="Calibri"/>
              </a:rPr>
            </a:br>
            <a:r>
              <a:rPr kumimoji="0" lang="en-US" sz="3200" b="1" i="0" u="none" strike="noStrike" kern="0" cap="none" spc="0" normalizeH="0" baseline="0" noProof="0">
                <a:ln>
                  <a:noFill/>
                </a:ln>
                <a:solidFill>
                  <a:srgbClr val="0CB097"/>
                </a:solidFill>
                <a:effectLst/>
                <a:uLnTx/>
                <a:uFillTx/>
                <a:latin typeface="Calibri"/>
                <a:ea typeface="Calibri"/>
                <a:cs typeface="Calibri"/>
                <a:sym typeface="Calibri"/>
              </a:rPr>
              <a:t>The Prebiotic Market &amp; Its Consumers - Opportunities and Gaps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600" b="0" i="0" u="none" strike="noStrike" kern="0" cap="none" spc="0" normalizeH="0" baseline="0" noProof="0">
              <a:ln>
                <a:noFill/>
              </a:ln>
              <a:solidFill>
                <a:srgbClr val="0CB097"/>
              </a:solidFill>
              <a:effectLst/>
              <a:uLnTx/>
              <a:uFillTx/>
              <a:latin typeface="Arial"/>
              <a:ea typeface="Arial"/>
              <a:cs typeface="Arial"/>
              <a:sym typeface="Arial"/>
            </a:endParaRPr>
          </a:p>
        </p:txBody>
      </p:sp>
      <p:pic>
        <p:nvPicPr>
          <p:cNvPr id="184" name="Google Shape;184;p3"/>
          <p:cNvPicPr preferRelativeResize="0"/>
          <p:nvPr/>
        </p:nvPicPr>
        <p:blipFill rotWithShape="1">
          <a:blip r:embed="rId4">
            <a:alphaModFix/>
          </a:blip>
          <a:srcRect/>
          <a:stretch/>
        </p:blipFill>
        <p:spPr>
          <a:xfrm>
            <a:off x="649164" y="599380"/>
            <a:ext cx="2387073" cy="1240962"/>
          </a:xfrm>
          <a:prstGeom prst="rect">
            <a:avLst/>
          </a:prstGeom>
          <a:noFill/>
          <a:ln>
            <a:noFill/>
          </a:ln>
        </p:spPr>
      </p:pic>
      <p:sp>
        <p:nvSpPr>
          <p:cNvPr id="185" name="Google Shape;185;p3"/>
          <p:cNvSpPr txBox="1"/>
          <p:nvPr/>
        </p:nvSpPr>
        <p:spPr>
          <a:xfrm>
            <a:off x="649164" y="5117334"/>
            <a:ext cx="2085827"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25253"/>
                </a:solidFill>
                <a:effectLst/>
                <a:uLnTx/>
                <a:uFillTx/>
                <a:latin typeface="Helvetica Neue"/>
                <a:ea typeface="Helvetica Neue"/>
                <a:cs typeface="Helvetica Neue"/>
                <a:sym typeface="Helvetica Neue"/>
              </a:rPr>
              <a:t>April 21, 2026</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186" name="Google Shape;186;p3"/>
          <p:cNvCxnSpPr/>
          <p:nvPr/>
        </p:nvCxnSpPr>
        <p:spPr>
          <a:xfrm>
            <a:off x="649164" y="4907906"/>
            <a:ext cx="3773730" cy="0"/>
          </a:xfrm>
          <a:prstGeom prst="straightConnector1">
            <a:avLst/>
          </a:prstGeom>
          <a:noFill/>
          <a:ln w="9525" cap="flat" cmpd="sng">
            <a:solidFill>
              <a:srgbClr val="034B41"/>
            </a:solidFill>
            <a:prstDash val="solid"/>
            <a:round/>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pic>
        <p:nvPicPr>
          <p:cNvPr id="331" name="Google Shape;331;p9"/>
          <p:cNvPicPr preferRelativeResize="0"/>
          <p:nvPr/>
        </p:nvPicPr>
        <p:blipFill rotWithShape="1">
          <a:blip r:embed="rId3">
            <a:alphaModFix/>
          </a:blip>
          <a:srcRect/>
          <a:stretch/>
        </p:blipFill>
        <p:spPr>
          <a:xfrm>
            <a:off x="0" y="-10"/>
            <a:ext cx="12192000" cy="952510"/>
          </a:xfrm>
          <a:prstGeom prst="rect">
            <a:avLst/>
          </a:prstGeom>
          <a:noFill/>
          <a:ln>
            <a:noFill/>
          </a:ln>
        </p:spPr>
      </p:pic>
      <p:sp>
        <p:nvSpPr>
          <p:cNvPr id="332" name="Google Shape;332;p9"/>
          <p:cNvSpPr txBox="1"/>
          <p:nvPr/>
        </p:nvSpPr>
        <p:spPr>
          <a:xfrm>
            <a:off x="449550" y="265296"/>
            <a:ext cx="11292900" cy="75094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15000"/>
              </a:lnSpc>
              <a:spcBef>
                <a:spcPts val="0"/>
              </a:spcBef>
              <a:spcAft>
                <a:spcPts val="0"/>
              </a:spcAft>
              <a:buClr>
                <a:srgbClr val="000000"/>
              </a:buClr>
              <a:buSzPts val="4000"/>
              <a:buFont typeface="Arial"/>
              <a:buNone/>
              <a:tabLst/>
              <a:defRPr/>
            </a:pPr>
            <a:r>
              <a:rPr kumimoji="0" lang="en-US" sz="32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rPr>
              <a:t>Prebiotic Beverages on Center Stage</a:t>
            </a:r>
            <a:endParaRPr kumimoji="0" sz="32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endParaRPr>
          </a:p>
        </p:txBody>
      </p:sp>
      <p:pic>
        <p:nvPicPr>
          <p:cNvPr id="333" name="Google Shape;333;p9" descr="A screenshot of a social media post&#10;&#10;AI-generated content may be incorrect."/>
          <p:cNvPicPr preferRelativeResize="0">
            <a:picLocks noGrp="1"/>
          </p:cNvPicPr>
          <p:nvPr>
            <p:ph type="pic" idx="2"/>
          </p:nvPr>
        </p:nvPicPr>
        <p:blipFill rotWithShape="1">
          <a:blip r:embed="rId4">
            <a:alphaModFix/>
          </a:blip>
          <a:srcRect t="2625" b="2625"/>
          <a:stretch/>
        </p:blipFill>
        <p:spPr>
          <a:xfrm>
            <a:off x="6096000" y="1217806"/>
            <a:ext cx="5597629" cy="5755850"/>
          </a:xfrm>
          <a:prstGeom prst="rect">
            <a:avLst/>
          </a:prstGeom>
          <a:noFill/>
          <a:ln>
            <a:noFill/>
          </a:ln>
        </p:spPr>
      </p:pic>
      <p:sp>
        <p:nvSpPr>
          <p:cNvPr id="334" name="Google Shape;334;p9"/>
          <p:cNvSpPr txBox="1"/>
          <p:nvPr/>
        </p:nvSpPr>
        <p:spPr>
          <a:xfrm>
            <a:off x="649247" y="2868318"/>
            <a:ext cx="4692073" cy="4942052"/>
          </a:xfrm>
          <a:prstGeom prst="rect">
            <a:avLst/>
          </a:prstGeom>
          <a:noFill/>
          <a:ln>
            <a:noFill/>
          </a:ln>
        </p:spPr>
        <p:txBody>
          <a:bodyPr spcFirstLastPara="1" wrap="square" lIns="91425" tIns="45700" rIns="91425" bIns="45700" anchor="t" anchorCtr="0">
            <a:normAutofit/>
          </a:bodyPr>
          <a:lstStyle/>
          <a:p>
            <a:pPr marL="285750" marR="0" lvl="0" indent="-28575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As the popularity of prebiotic products increases, especially in the functional beverage category, expect to see more call for transparency, calling out of inconsistency and general overall scrutiny.</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340" name="Google Shape;340;p10"/>
          <p:cNvPicPr preferRelativeResize="0"/>
          <p:nvPr/>
        </p:nvPicPr>
        <p:blipFill rotWithShape="1">
          <a:blip r:embed="rId3">
            <a:alphaModFix/>
          </a:blip>
          <a:srcRect/>
          <a:stretch/>
        </p:blipFill>
        <p:spPr>
          <a:xfrm>
            <a:off x="0" y="-10"/>
            <a:ext cx="12192000" cy="952510"/>
          </a:xfrm>
          <a:prstGeom prst="rect">
            <a:avLst/>
          </a:prstGeom>
          <a:noFill/>
          <a:ln>
            <a:noFill/>
          </a:ln>
        </p:spPr>
      </p:pic>
      <p:sp>
        <p:nvSpPr>
          <p:cNvPr id="341" name="Google Shape;341;p10"/>
          <p:cNvSpPr txBox="1"/>
          <p:nvPr/>
        </p:nvSpPr>
        <p:spPr>
          <a:xfrm>
            <a:off x="449550" y="265296"/>
            <a:ext cx="11292900" cy="75094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15000"/>
              </a:lnSpc>
              <a:spcBef>
                <a:spcPts val="0"/>
              </a:spcBef>
              <a:spcAft>
                <a:spcPts val="0"/>
              </a:spcAft>
              <a:buClr>
                <a:srgbClr val="000000"/>
              </a:buClr>
              <a:buSzPts val="4000"/>
              <a:buFont typeface="Arial"/>
              <a:buNone/>
              <a:tabLst/>
              <a:defRPr/>
            </a:pPr>
            <a:r>
              <a:rPr kumimoji="0" lang="en-US" sz="32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rPr>
              <a:t>Prebiotic Beverages on Center Stage</a:t>
            </a:r>
            <a:endParaRPr kumimoji="0" sz="32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endParaRPr>
          </a:p>
        </p:txBody>
      </p:sp>
      <p:sp>
        <p:nvSpPr>
          <p:cNvPr id="342" name="Google Shape;342;p10"/>
          <p:cNvSpPr txBox="1"/>
          <p:nvPr/>
        </p:nvSpPr>
        <p:spPr>
          <a:xfrm>
            <a:off x="638738" y="1217806"/>
            <a:ext cx="4692073" cy="936815"/>
          </a:xfrm>
          <a:prstGeom prst="rect">
            <a:avLst/>
          </a:prstGeom>
          <a:noFill/>
          <a:ln>
            <a:noFill/>
          </a:ln>
        </p:spPr>
        <p:txBody>
          <a:bodyPr spcFirstLastPara="1" wrap="square" lIns="91425" tIns="45700" rIns="91425" bIns="45700" anchor="t" anchorCtr="0">
            <a:normAutofit/>
          </a:bodyPr>
          <a:lstStyle/>
          <a:p>
            <a:pPr marL="285750" marR="0" lvl="0" indent="-28575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It’s a global trend. Watch this space!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343" name="Google Shape;343;p10" descr="A screenshot of a social media post&#10;&#10;AI-generated content may be incorrect."/>
          <p:cNvPicPr preferRelativeResize="0">
            <a:picLocks noGrp="1"/>
          </p:cNvPicPr>
          <p:nvPr>
            <p:ph type="pic" idx="2"/>
          </p:nvPr>
        </p:nvPicPr>
        <p:blipFill rotWithShape="1">
          <a:blip r:embed="rId4">
            <a:alphaModFix/>
          </a:blip>
          <a:srcRect l="157" r="157"/>
          <a:stretch/>
        </p:blipFill>
        <p:spPr>
          <a:xfrm>
            <a:off x="5810908" y="1016240"/>
            <a:ext cx="6380700" cy="5841759"/>
          </a:xfrm>
          <a:prstGeom prst="rect">
            <a:avLst/>
          </a:prstGeom>
          <a:noFill/>
          <a:ln>
            <a:noFill/>
          </a:ln>
        </p:spPr>
      </p:pic>
      <p:pic>
        <p:nvPicPr>
          <p:cNvPr id="344" name="Google Shape;344;p10" descr="A group of cans of juice&#10;&#10;AI-generated content may be incorrect."/>
          <p:cNvPicPr preferRelativeResize="0"/>
          <p:nvPr/>
        </p:nvPicPr>
        <p:blipFill rotWithShape="1">
          <a:blip r:embed="rId5">
            <a:alphaModFix/>
          </a:blip>
          <a:srcRect/>
          <a:stretch/>
        </p:blipFill>
        <p:spPr>
          <a:xfrm>
            <a:off x="1033209" y="1849822"/>
            <a:ext cx="4194041" cy="481899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1"/>
          <p:cNvSpPr txBox="1">
            <a:spLocks noGrp="1"/>
          </p:cNvSpPr>
          <p:nvPr>
            <p:ph type="title"/>
          </p:nvPr>
        </p:nvSpPr>
        <p:spPr>
          <a:xfrm>
            <a:off x="576000" y="219645"/>
            <a:ext cx="10515600" cy="5860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000"/>
              <a:buFont typeface="Raleway"/>
              <a:buNone/>
            </a:pPr>
            <a:r>
              <a:rPr lang="en-US" sz="3400"/>
              <a:t>Prebiotics Are No Longer Niche - Mainstream</a:t>
            </a:r>
            <a:endParaRPr/>
          </a:p>
        </p:txBody>
      </p:sp>
      <p:pic>
        <p:nvPicPr>
          <p:cNvPr id="351" name="Google Shape;351;p11" descr="Poppi Sparkling Prebiotic Soda Beverage ..."/>
          <p:cNvPicPr preferRelativeResize="0"/>
          <p:nvPr/>
        </p:nvPicPr>
        <p:blipFill rotWithShape="1">
          <a:blip r:embed="rId3">
            <a:alphaModFix/>
          </a:blip>
          <a:srcRect r="1" b="14649"/>
          <a:stretch/>
        </p:blipFill>
        <p:spPr>
          <a:xfrm>
            <a:off x="8809464" y="1782061"/>
            <a:ext cx="2633546" cy="2490495"/>
          </a:xfrm>
          <a:prstGeom prst="rect">
            <a:avLst/>
          </a:prstGeom>
          <a:noFill/>
          <a:ln>
            <a:noFill/>
          </a:ln>
        </p:spPr>
      </p:pic>
      <p:pic>
        <p:nvPicPr>
          <p:cNvPr id="352" name="Google Shape;352;p11" descr="Favorites Prebiotic Soda Variety 12 ..."/>
          <p:cNvPicPr preferRelativeResize="0"/>
          <p:nvPr/>
        </p:nvPicPr>
        <p:blipFill rotWithShape="1">
          <a:blip r:embed="rId4">
            <a:alphaModFix/>
          </a:blip>
          <a:srcRect/>
          <a:stretch/>
        </p:blipFill>
        <p:spPr>
          <a:xfrm>
            <a:off x="0" y="1782061"/>
            <a:ext cx="2452513" cy="3228307"/>
          </a:xfrm>
          <a:prstGeom prst="rect">
            <a:avLst/>
          </a:prstGeom>
          <a:noFill/>
          <a:ln>
            <a:noFill/>
          </a:ln>
        </p:spPr>
      </p:pic>
      <p:pic>
        <p:nvPicPr>
          <p:cNvPr id="353" name="Google Shape;353;p11" descr="Image showing five cans of Coca-Cola's Simply Pop, all different fruity flavors."/>
          <p:cNvPicPr preferRelativeResize="0"/>
          <p:nvPr/>
        </p:nvPicPr>
        <p:blipFill rotWithShape="1">
          <a:blip r:embed="rId5">
            <a:alphaModFix/>
          </a:blip>
          <a:srcRect/>
          <a:stretch/>
        </p:blipFill>
        <p:spPr>
          <a:xfrm>
            <a:off x="7910077" y="4147859"/>
            <a:ext cx="4432320" cy="2490496"/>
          </a:xfrm>
          <a:prstGeom prst="rect">
            <a:avLst/>
          </a:prstGeom>
          <a:noFill/>
          <a:ln>
            <a:noFill/>
          </a:ln>
        </p:spPr>
      </p:pic>
      <p:pic>
        <p:nvPicPr>
          <p:cNvPr id="354" name="Google Shape;354;p11" descr="Simple Truth® Prebiotic Almond Agave Granola Cereal, 8 oz - Ralphs"/>
          <p:cNvPicPr preferRelativeResize="0"/>
          <p:nvPr/>
        </p:nvPicPr>
        <p:blipFill rotWithShape="1">
          <a:blip r:embed="rId6">
            <a:alphaModFix/>
          </a:blip>
          <a:srcRect/>
          <a:stretch/>
        </p:blipFill>
        <p:spPr>
          <a:xfrm>
            <a:off x="2243314" y="3005314"/>
            <a:ext cx="3852686" cy="3852686"/>
          </a:xfrm>
          <a:prstGeom prst="rect">
            <a:avLst/>
          </a:prstGeom>
          <a:noFill/>
          <a:ln>
            <a:noFill/>
          </a:ln>
        </p:spPr>
      </p:pic>
      <p:pic>
        <p:nvPicPr>
          <p:cNvPr id="355" name="Google Shape;355;p11"/>
          <p:cNvPicPr preferRelativeResize="0"/>
          <p:nvPr/>
        </p:nvPicPr>
        <p:blipFill rotWithShape="1">
          <a:blip r:embed="rId7">
            <a:alphaModFix/>
          </a:blip>
          <a:srcRect/>
          <a:stretch/>
        </p:blipFill>
        <p:spPr>
          <a:xfrm>
            <a:off x="5621537" y="1786506"/>
            <a:ext cx="2984589" cy="328498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2"/>
          <p:cNvSpPr txBox="1">
            <a:spLocks noGrp="1"/>
          </p:cNvSpPr>
          <p:nvPr>
            <p:ph type="title"/>
          </p:nvPr>
        </p:nvSpPr>
        <p:spPr>
          <a:xfrm>
            <a:off x="576000" y="219645"/>
            <a:ext cx="10515600" cy="58608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2"/>
              </a:buClr>
              <a:buSzPct val="111111"/>
              <a:buFont typeface="Raleway"/>
              <a:buNone/>
            </a:pPr>
            <a:r>
              <a:rPr lang="en-US"/>
              <a:t>Prebiotics Are No Longer Niche – Wellness </a:t>
            </a:r>
            <a:endParaRPr/>
          </a:p>
        </p:txBody>
      </p:sp>
      <p:pic>
        <p:nvPicPr>
          <p:cNvPr id="362" name="Google Shape;362;p12" descr="chocolate peanut butter cup protein bar"/>
          <p:cNvPicPr preferRelativeResize="0"/>
          <p:nvPr/>
        </p:nvPicPr>
        <p:blipFill rotWithShape="1">
          <a:blip r:embed="rId3">
            <a:alphaModFix/>
          </a:blip>
          <a:srcRect/>
          <a:stretch/>
        </p:blipFill>
        <p:spPr>
          <a:xfrm>
            <a:off x="143659" y="1796893"/>
            <a:ext cx="4579273" cy="1413968"/>
          </a:xfrm>
          <a:prstGeom prst="rect">
            <a:avLst/>
          </a:prstGeom>
          <a:noFill/>
          <a:ln>
            <a:noFill/>
          </a:ln>
        </p:spPr>
      </p:pic>
      <p:pic>
        <p:nvPicPr>
          <p:cNvPr id="363" name="Google Shape;363;p12" descr="Mua AG1 Greens Powder Supplement | Improve Gut Health | Multivitamin ..."/>
          <p:cNvPicPr preferRelativeResize="0"/>
          <p:nvPr/>
        </p:nvPicPr>
        <p:blipFill rotWithShape="1">
          <a:blip r:embed="rId4">
            <a:alphaModFix/>
          </a:blip>
          <a:srcRect/>
          <a:stretch/>
        </p:blipFill>
        <p:spPr>
          <a:xfrm>
            <a:off x="8281674" y="1555364"/>
            <a:ext cx="3886200" cy="3886200"/>
          </a:xfrm>
          <a:prstGeom prst="rect">
            <a:avLst/>
          </a:prstGeom>
          <a:noFill/>
          <a:ln>
            <a:noFill/>
          </a:ln>
        </p:spPr>
      </p:pic>
      <p:pic>
        <p:nvPicPr>
          <p:cNvPr id="364" name="Google Shape;364;p12" descr="Supergut GLP-1 Boosting Prebiotic Bars, Peanut Butter Chocolate - Gut Healthy Protein Snacks &amp;amp; Breakfast Bars - Keto-Friendly Meal Replacement Energy Bars for Gut Health (12 Count)"/>
          <p:cNvPicPr preferRelativeResize="0"/>
          <p:nvPr/>
        </p:nvPicPr>
        <p:blipFill rotWithShape="1">
          <a:blip r:embed="rId5">
            <a:alphaModFix/>
          </a:blip>
          <a:srcRect/>
          <a:stretch/>
        </p:blipFill>
        <p:spPr>
          <a:xfrm>
            <a:off x="4722932" y="3142166"/>
            <a:ext cx="3558742" cy="3558742"/>
          </a:xfrm>
          <a:prstGeom prst="rect">
            <a:avLst/>
          </a:prstGeom>
          <a:noFill/>
          <a:ln>
            <a:noFill/>
          </a:ln>
        </p:spPr>
      </p:pic>
      <p:pic>
        <p:nvPicPr>
          <p:cNvPr id="365" name="Google Shape;365;p12" descr="Protein Plus Fiber Powder"/>
          <p:cNvPicPr preferRelativeResize="0"/>
          <p:nvPr/>
        </p:nvPicPr>
        <p:blipFill rotWithShape="1">
          <a:blip r:embed="rId6">
            <a:alphaModFix/>
          </a:blip>
          <a:srcRect/>
          <a:stretch/>
        </p:blipFill>
        <p:spPr>
          <a:xfrm>
            <a:off x="196563" y="3464376"/>
            <a:ext cx="2142247" cy="2914325"/>
          </a:xfrm>
          <a:prstGeom prst="rect">
            <a:avLst/>
          </a:prstGeom>
          <a:noFill/>
          <a:ln>
            <a:noFill/>
          </a:ln>
        </p:spPr>
      </p:pic>
      <p:pic>
        <p:nvPicPr>
          <p:cNvPr id="366" name="Google Shape;366;p12" descr="Starbucks logo on a red starburst background"/>
          <p:cNvPicPr preferRelativeResize="0"/>
          <p:nvPr/>
        </p:nvPicPr>
        <p:blipFill rotWithShape="1">
          <a:blip r:embed="rId7">
            <a:alphaModFix/>
          </a:blip>
          <a:srcRect/>
          <a:stretch/>
        </p:blipFill>
        <p:spPr>
          <a:xfrm>
            <a:off x="2570662" y="4202021"/>
            <a:ext cx="1920418" cy="143903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3"/>
          <p:cNvSpPr txBox="1">
            <a:spLocks noGrp="1"/>
          </p:cNvSpPr>
          <p:nvPr>
            <p:ph type="title"/>
          </p:nvPr>
        </p:nvSpPr>
        <p:spPr>
          <a:xfrm>
            <a:off x="576000" y="219645"/>
            <a:ext cx="10515600" cy="58608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2"/>
              </a:buClr>
              <a:buSzPct val="111111"/>
              <a:buFont typeface="Raleway"/>
              <a:buNone/>
            </a:pPr>
            <a:r>
              <a:rPr lang="en-US"/>
              <a:t>Prebiotics Are No Longer Niche - Synbiotics</a:t>
            </a:r>
            <a:endParaRPr/>
          </a:p>
        </p:txBody>
      </p:sp>
      <p:pic>
        <p:nvPicPr>
          <p:cNvPr id="373" name="Google Shape;373;p13" descr="Seed DS-01® Daily Synbiotic - Mark Hyman, MD"/>
          <p:cNvPicPr preferRelativeResize="0"/>
          <p:nvPr/>
        </p:nvPicPr>
        <p:blipFill rotWithShape="1">
          <a:blip r:embed="rId3">
            <a:alphaModFix/>
          </a:blip>
          <a:srcRect/>
          <a:stretch/>
        </p:blipFill>
        <p:spPr>
          <a:xfrm>
            <a:off x="7751806" y="1885949"/>
            <a:ext cx="4325894" cy="2433316"/>
          </a:xfrm>
          <a:prstGeom prst="rect">
            <a:avLst/>
          </a:prstGeom>
          <a:noFill/>
          <a:ln>
            <a:noFill/>
          </a:ln>
        </p:spPr>
      </p:pic>
      <p:pic>
        <p:nvPicPr>
          <p:cNvPr id="374" name="Google Shape;374;p13" descr="Akkermansia, 30 Capsules, by Pendulum"/>
          <p:cNvPicPr preferRelativeResize="0"/>
          <p:nvPr/>
        </p:nvPicPr>
        <p:blipFill rotWithShape="1">
          <a:blip r:embed="rId4">
            <a:alphaModFix/>
          </a:blip>
          <a:srcRect/>
          <a:stretch/>
        </p:blipFill>
        <p:spPr>
          <a:xfrm>
            <a:off x="4660774" y="3547323"/>
            <a:ext cx="3091032" cy="3091032"/>
          </a:xfrm>
          <a:prstGeom prst="rect">
            <a:avLst/>
          </a:prstGeom>
          <a:noFill/>
          <a:ln>
            <a:noFill/>
          </a:ln>
        </p:spPr>
      </p:pic>
      <p:pic>
        <p:nvPicPr>
          <p:cNvPr id="375" name="Google Shape;375;p13" descr="PrebioMed™ XOS 60 capsules bottle image"/>
          <p:cNvPicPr preferRelativeResize="0"/>
          <p:nvPr/>
        </p:nvPicPr>
        <p:blipFill rotWithShape="1">
          <a:blip r:embed="rId5">
            <a:alphaModFix/>
          </a:blip>
          <a:srcRect/>
          <a:stretch/>
        </p:blipFill>
        <p:spPr>
          <a:xfrm>
            <a:off x="111565" y="3668181"/>
            <a:ext cx="2849316" cy="2849316"/>
          </a:xfrm>
          <a:prstGeom prst="rect">
            <a:avLst/>
          </a:prstGeom>
          <a:noFill/>
          <a:ln>
            <a:noFill/>
          </a:ln>
        </p:spPr>
      </p:pic>
      <p:pic>
        <p:nvPicPr>
          <p:cNvPr id="376" name="Google Shape;376;p13" descr="Klaire Labs SFI Health Ther-Biotic Synbiotic - Prebiotics and Probiotics for Women &amp;amp; Men - 50 Billion CFU Probiotic Capsules with Sunfiber - Digestive Health and Immune Support (30 ct)"/>
          <p:cNvPicPr preferRelativeResize="0"/>
          <p:nvPr/>
        </p:nvPicPr>
        <p:blipFill rotWithShape="1">
          <a:blip r:embed="rId6">
            <a:alphaModFix/>
          </a:blip>
          <a:srcRect/>
          <a:stretch/>
        </p:blipFill>
        <p:spPr>
          <a:xfrm>
            <a:off x="2542394" y="1677948"/>
            <a:ext cx="2581433" cy="284931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241"/>
          <p:cNvSpPr txBox="1">
            <a:spLocks noGrp="1"/>
          </p:cNvSpPr>
          <p:nvPr>
            <p:ph type="title"/>
          </p:nvPr>
        </p:nvSpPr>
        <p:spPr>
          <a:xfrm>
            <a:off x="576000" y="219645"/>
            <a:ext cx="10515600" cy="58608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2"/>
              </a:buClr>
              <a:buSzPct val="111111"/>
              <a:buFont typeface="Raleway"/>
              <a:buNone/>
            </a:pPr>
            <a:r>
              <a:rPr lang="en-US"/>
              <a:t>Prebiotics Are No Longer Niche – Clinical Use</a:t>
            </a:r>
            <a:endParaRPr/>
          </a:p>
        </p:txBody>
      </p:sp>
      <p:pic>
        <p:nvPicPr>
          <p:cNvPr id="383" name="Google Shape;383;p241" descr="Metagenics Probioplex Intensive Care Ovitaminpro.com - OvitaminPro"/>
          <p:cNvPicPr preferRelativeResize="0"/>
          <p:nvPr/>
        </p:nvPicPr>
        <p:blipFill rotWithShape="1">
          <a:blip r:embed="rId3">
            <a:alphaModFix/>
          </a:blip>
          <a:srcRect/>
          <a:stretch/>
        </p:blipFill>
        <p:spPr>
          <a:xfrm>
            <a:off x="8990232" y="1314450"/>
            <a:ext cx="3134442" cy="3134442"/>
          </a:xfrm>
          <a:prstGeom prst="rect">
            <a:avLst/>
          </a:prstGeom>
          <a:noFill/>
          <a:ln>
            <a:noFill/>
          </a:ln>
        </p:spPr>
      </p:pic>
      <p:pic>
        <p:nvPicPr>
          <p:cNvPr id="384" name="Google Shape;384;p241" descr="Fiber Prebiotic Complete - Strauss Diamond"/>
          <p:cNvPicPr preferRelativeResize="0"/>
          <p:nvPr/>
        </p:nvPicPr>
        <p:blipFill rotWithShape="1">
          <a:blip r:embed="rId4">
            <a:alphaModFix/>
          </a:blip>
          <a:srcRect/>
          <a:stretch/>
        </p:blipFill>
        <p:spPr>
          <a:xfrm>
            <a:off x="5261776" y="2908223"/>
            <a:ext cx="3949777" cy="3949777"/>
          </a:xfrm>
          <a:prstGeom prst="rect">
            <a:avLst/>
          </a:prstGeom>
          <a:noFill/>
          <a:ln>
            <a:noFill/>
          </a:ln>
        </p:spPr>
      </p:pic>
      <p:pic>
        <p:nvPicPr>
          <p:cNvPr id="385" name="Google Shape;385;p241" descr="Thorne FiberMend Prebiotic"/>
          <p:cNvPicPr preferRelativeResize="0"/>
          <p:nvPr/>
        </p:nvPicPr>
        <p:blipFill rotWithShape="1">
          <a:blip r:embed="rId5">
            <a:alphaModFix/>
          </a:blip>
          <a:srcRect/>
          <a:stretch/>
        </p:blipFill>
        <p:spPr>
          <a:xfrm>
            <a:off x="3067211" y="1656671"/>
            <a:ext cx="3009900" cy="3009900"/>
          </a:xfrm>
          <a:prstGeom prst="rect">
            <a:avLst/>
          </a:prstGeom>
          <a:noFill/>
          <a:ln>
            <a:noFill/>
          </a:ln>
        </p:spPr>
      </p:pic>
      <p:pic>
        <p:nvPicPr>
          <p:cNvPr id="386" name="Google Shape;386;p241" descr="PrebioMax, by Xymogen"/>
          <p:cNvPicPr preferRelativeResize="0"/>
          <p:nvPr/>
        </p:nvPicPr>
        <p:blipFill rotWithShape="1">
          <a:blip r:embed="rId6">
            <a:alphaModFix/>
          </a:blip>
          <a:srcRect/>
          <a:stretch/>
        </p:blipFill>
        <p:spPr>
          <a:xfrm>
            <a:off x="274751" y="4186200"/>
            <a:ext cx="2671800" cy="2671800"/>
          </a:xfrm>
          <a:prstGeom prst="rect">
            <a:avLst/>
          </a:prstGeom>
          <a:noFill/>
          <a:ln>
            <a:noFill/>
          </a:ln>
        </p:spPr>
      </p:pic>
      <p:pic>
        <p:nvPicPr>
          <p:cNvPr id="387" name="Google Shape;387;p241" descr="PhytoPre primary image"/>
          <p:cNvPicPr preferRelativeResize="0"/>
          <p:nvPr/>
        </p:nvPicPr>
        <p:blipFill rotWithShape="1">
          <a:blip r:embed="rId7">
            <a:alphaModFix/>
          </a:blip>
          <a:srcRect/>
          <a:stretch/>
        </p:blipFill>
        <p:spPr>
          <a:xfrm>
            <a:off x="432707" y="1830312"/>
            <a:ext cx="2355888" cy="235588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42"/>
          <p:cNvSpPr txBox="1">
            <a:spLocks noGrp="1"/>
          </p:cNvSpPr>
          <p:nvPr>
            <p:ph type="title"/>
          </p:nvPr>
        </p:nvSpPr>
        <p:spPr>
          <a:xfrm>
            <a:off x="576000" y="219645"/>
            <a:ext cx="10515600" cy="58608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2"/>
              </a:buClr>
              <a:buSzPct val="111111"/>
              <a:buFont typeface="Raleway"/>
              <a:buNone/>
            </a:pPr>
            <a:r>
              <a:rPr lang="en-US"/>
              <a:t>Macro Trends A Driving Theme– Upcycling, Plant-based, Whole Foods </a:t>
            </a:r>
            <a:endParaRPr/>
          </a:p>
        </p:txBody>
      </p:sp>
      <p:pic>
        <p:nvPicPr>
          <p:cNvPr id="394" name="Google Shape;394;p242" descr="GREEN BANANA RESISTANT STARCH - 200g Nourishme Organics"/>
          <p:cNvPicPr preferRelativeResize="0"/>
          <p:nvPr/>
        </p:nvPicPr>
        <p:blipFill rotWithShape="1">
          <a:blip r:embed="rId3">
            <a:alphaModFix/>
          </a:blip>
          <a:srcRect/>
          <a:stretch/>
        </p:blipFill>
        <p:spPr>
          <a:xfrm>
            <a:off x="7609297" y="4053905"/>
            <a:ext cx="3876675" cy="2584450"/>
          </a:xfrm>
          <a:prstGeom prst="rect">
            <a:avLst/>
          </a:prstGeom>
          <a:noFill/>
          <a:ln>
            <a:noFill/>
          </a:ln>
        </p:spPr>
      </p:pic>
      <p:pic>
        <p:nvPicPr>
          <p:cNvPr id="395" name="Google Shape;395;p242" descr="Top 5 Facts about Citri-Fi® Upcycled Citrus Fiber - Fiberstar, Inc."/>
          <p:cNvPicPr preferRelativeResize="0"/>
          <p:nvPr/>
        </p:nvPicPr>
        <p:blipFill rotWithShape="1">
          <a:blip r:embed="rId4">
            <a:alphaModFix/>
          </a:blip>
          <a:srcRect/>
          <a:stretch/>
        </p:blipFill>
        <p:spPr>
          <a:xfrm>
            <a:off x="7901168" y="1792817"/>
            <a:ext cx="3287065" cy="2149768"/>
          </a:xfrm>
          <a:prstGeom prst="rect">
            <a:avLst/>
          </a:prstGeom>
          <a:noFill/>
          <a:ln>
            <a:noFill/>
          </a:ln>
        </p:spPr>
      </p:pic>
      <p:pic>
        <p:nvPicPr>
          <p:cNvPr id="396" name="Google Shape;396;p242" descr="Grape Pomace Stock Photos, Pictures &amp; Royalty-Free Images - iStock"/>
          <p:cNvPicPr preferRelativeResize="0"/>
          <p:nvPr/>
        </p:nvPicPr>
        <p:blipFill rotWithShape="1">
          <a:blip r:embed="rId5">
            <a:alphaModFix/>
          </a:blip>
          <a:srcRect/>
          <a:stretch/>
        </p:blipFill>
        <p:spPr>
          <a:xfrm>
            <a:off x="162343" y="2427488"/>
            <a:ext cx="2798100" cy="4197150"/>
          </a:xfrm>
          <a:prstGeom prst="rect">
            <a:avLst/>
          </a:prstGeom>
          <a:noFill/>
          <a:ln>
            <a:noFill/>
          </a:ln>
        </p:spPr>
      </p:pic>
      <p:pic>
        <p:nvPicPr>
          <p:cNvPr id="397" name="Google Shape;397;p242" descr="Carrot Pulp | Healthy Foods Mag"/>
          <p:cNvPicPr preferRelativeResize="0"/>
          <p:nvPr/>
        </p:nvPicPr>
        <p:blipFill rotWithShape="1">
          <a:blip r:embed="rId6">
            <a:alphaModFix/>
          </a:blip>
          <a:srcRect/>
          <a:stretch/>
        </p:blipFill>
        <p:spPr>
          <a:xfrm>
            <a:off x="3181245" y="4086942"/>
            <a:ext cx="3830790" cy="2537696"/>
          </a:xfrm>
          <a:prstGeom prst="rect">
            <a:avLst/>
          </a:prstGeom>
          <a:noFill/>
          <a:ln>
            <a:noFill/>
          </a:ln>
        </p:spPr>
      </p:pic>
      <p:pic>
        <p:nvPicPr>
          <p:cNvPr id="398" name="Google Shape;398;p242" descr="Is Chicory Root Caffeine Free at Austin Bavister blog"/>
          <p:cNvPicPr preferRelativeResize="0"/>
          <p:nvPr/>
        </p:nvPicPr>
        <p:blipFill rotWithShape="1">
          <a:blip r:embed="rId7">
            <a:alphaModFix/>
          </a:blip>
          <a:srcRect/>
          <a:stretch/>
        </p:blipFill>
        <p:spPr>
          <a:xfrm>
            <a:off x="3181245" y="1754612"/>
            <a:ext cx="3830790" cy="214976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14"/>
          <p:cNvSpPr txBox="1">
            <a:spLocks noGrp="1"/>
          </p:cNvSpPr>
          <p:nvPr>
            <p:ph type="title"/>
          </p:nvPr>
        </p:nvSpPr>
        <p:spPr>
          <a:xfrm>
            <a:off x="838200" y="224287"/>
            <a:ext cx="10515600" cy="45675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Arial Black"/>
              <a:buNone/>
            </a:pPr>
            <a:r>
              <a:rPr lang="en-US">
                <a:solidFill>
                  <a:schemeClr val="dk1"/>
                </a:solidFill>
              </a:rPr>
              <a:t>FAMILIARITY: ALL USERS</a:t>
            </a:r>
            <a:endParaRPr>
              <a:solidFill>
                <a:schemeClr val="dk1"/>
              </a:solidFill>
            </a:endParaRPr>
          </a:p>
        </p:txBody>
      </p:sp>
      <p:sp>
        <p:nvSpPr>
          <p:cNvPr id="404" name="Google Shape;404;p14"/>
          <p:cNvSpPr txBox="1"/>
          <p:nvPr/>
        </p:nvSpPr>
        <p:spPr>
          <a:xfrm>
            <a:off x="0" y="6611779"/>
            <a:ext cx="8229600" cy="24622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7F7F7F"/>
              </a:buClr>
              <a:buSzPts val="1000"/>
              <a:buFont typeface="Arial"/>
              <a:buNone/>
              <a:tabLst/>
              <a:defRPr/>
            </a:pPr>
            <a:r>
              <a:rPr kumimoji="0" lang="en-US" sz="1000" b="0" i="0" u="none" strike="noStrike" kern="0" cap="none" spc="0" normalizeH="0" baseline="0" noProof="0">
                <a:ln>
                  <a:noFill/>
                </a:ln>
                <a:solidFill>
                  <a:srgbClr val="7F7F7F"/>
                </a:solidFill>
                <a:effectLst/>
                <a:uLnTx/>
                <a:uFillTx/>
                <a:latin typeface="Arial"/>
                <a:ea typeface="Arial"/>
                <a:cs typeface="Arial"/>
                <a:sym typeface="Arial"/>
              </a:rPr>
              <a:t>Note: All Respondents=4029. Question: “How familiar would you consider yourself regarding the use of these supplements?”</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405" name="Google Shape;405;p14" descr="Icon&#10;&#10;Description automatically generated"/>
          <p:cNvPicPr preferRelativeResize="0"/>
          <p:nvPr/>
        </p:nvPicPr>
        <p:blipFill rotWithShape="1">
          <a:blip r:embed="rId3">
            <a:alphaModFix/>
          </a:blip>
          <a:srcRect/>
          <a:stretch/>
        </p:blipFill>
        <p:spPr>
          <a:xfrm>
            <a:off x="838200" y="791024"/>
            <a:ext cx="457200" cy="457200"/>
          </a:xfrm>
          <a:prstGeom prst="rect">
            <a:avLst/>
          </a:prstGeom>
          <a:noFill/>
          <a:ln>
            <a:noFill/>
          </a:ln>
        </p:spPr>
      </p:pic>
      <p:sp>
        <p:nvSpPr>
          <p:cNvPr id="406" name="Google Shape;406;p14"/>
          <p:cNvSpPr txBox="1"/>
          <p:nvPr/>
        </p:nvSpPr>
        <p:spPr>
          <a:xfrm>
            <a:off x="1295400" y="711921"/>
            <a:ext cx="10058400" cy="64629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n-US" sz="1200" b="1" i="0" u="none" strike="noStrike" kern="0" cap="none" spc="0" normalizeH="0" baseline="0" noProof="0">
                <a:ln>
                  <a:noFill/>
                </a:ln>
                <a:solidFill>
                  <a:srgbClr val="000000"/>
                </a:solidFill>
                <a:effectLst/>
                <a:uLnTx/>
                <a:uFillTx/>
                <a:latin typeface="Arial"/>
                <a:ea typeface="Arial"/>
                <a:cs typeface="Arial"/>
                <a:sym typeface="Arial"/>
              </a:rPr>
              <a:t>Key Insight:</a:t>
            </a:r>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For all supplement users, familiarity with prebiotics continues to rise, now at 20% for top familiarity and 47% for top-two familiarity, up from 20% and 35%, respectively.</a:t>
            </a:r>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graphicFrame>
        <p:nvGraphicFramePr>
          <p:cNvPr id="407" name="Google Shape;407;p14"/>
          <p:cNvGraphicFramePr/>
          <p:nvPr/>
        </p:nvGraphicFramePr>
        <p:xfrm>
          <a:off x="190831" y="1358211"/>
          <a:ext cx="12001169" cy="5026686"/>
        </p:xfrm>
        <a:graphic>
          <a:graphicData uri="http://schemas.openxmlformats.org/drawingml/2006/chart">
            <c:chart xmlns:c="http://schemas.openxmlformats.org/drawingml/2006/chart" xmlns:r="http://schemas.openxmlformats.org/officeDocument/2006/relationships" r:id="rId4"/>
          </a:graphicData>
        </a:graphic>
      </p:graphicFrame>
      <p:sp>
        <p:nvSpPr>
          <p:cNvPr id="408" name="Google Shape;408;p14"/>
          <p:cNvSpPr/>
          <p:nvPr/>
        </p:nvSpPr>
        <p:spPr>
          <a:xfrm>
            <a:off x="748145" y="2946400"/>
            <a:ext cx="547255" cy="129309"/>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9" name="Google Shape;409;p14"/>
          <p:cNvSpPr/>
          <p:nvPr/>
        </p:nvSpPr>
        <p:spPr>
          <a:xfrm>
            <a:off x="748145" y="2301766"/>
            <a:ext cx="547255" cy="136634"/>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10" name="Google Shape;410;p14"/>
          <p:cNvSpPr/>
          <p:nvPr/>
        </p:nvSpPr>
        <p:spPr>
          <a:xfrm>
            <a:off x="748145" y="4277710"/>
            <a:ext cx="547255" cy="115614"/>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4"/>
          <p:cNvSpPr txBox="1">
            <a:spLocks noGrp="1"/>
          </p:cNvSpPr>
          <p:nvPr>
            <p:ph type="title"/>
          </p:nvPr>
        </p:nvSpPr>
        <p:spPr>
          <a:xfrm>
            <a:off x="838200" y="224287"/>
            <a:ext cx="10515600" cy="45675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Arial Black"/>
              <a:buNone/>
            </a:pPr>
            <a:r>
              <a:rPr lang="en-US" sz="2600" b="1">
                <a:solidFill>
                  <a:schemeClr val="dk1"/>
                </a:solidFill>
                <a:latin typeface="Arial Black"/>
                <a:ea typeface="Arial Black"/>
                <a:cs typeface="Arial Black"/>
                <a:sym typeface="Arial Black"/>
              </a:rPr>
              <a:t>HEALTH CONCERNS AND WHAT THEY TAKE </a:t>
            </a:r>
            <a:r>
              <a:rPr lang="en-US" sz="2600">
                <a:solidFill>
                  <a:schemeClr val="dk1"/>
                </a:solidFill>
                <a:latin typeface="Arial Black"/>
                <a:ea typeface="Arial Black"/>
                <a:cs typeface="Arial Black"/>
                <a:sym typeface="Arial Black"/>
              </a:rPr>
              <a:t>SUPPLEMENT </a:t>
            </a:r>
            <a:r>
              <a:rPr lang="en-US" sz="2600" b="1">
                <a:solidFill>
                  <a:schemeClr val="dk1"/>
                </a:solidFill>
                <a:latin typeface="Arial Black"/>
                <a:ea typeface="Arial Black"/>
                <a:cs typeface="Arial Black"/>
                <a:sym typeface="Arial Black"/>
              </a:rPr>
              <a:t>FOR (TOP 10)</a:t>
            </a:r>
            <a:endParaRPr sz="2600">
              <a:solidFill>
                <a:schemeClr val="dk1"/>
              </a:solidFill>
              <a:latin typeface="Arial Black"/>
              <a:ea typeface="Arial Black"/>
              <a:cs typeface="Arial Black"/>
              <a:sym typeface="Arial Black"/>
            </a:endParaRPr>
          </a:p>
        </p:txBody>
      </p:sp>
      <p:pic>
        <p:nvPicPr>
          <p:cNvPr id="416" name="Google Shape;416;p34" descr="Icon&#10;&#10;Description automatically generated"/>
          <p:cNvPicPr preferRelativeResize="0"/>
          <p:nvPr/>
        </p:nvPicPr>
        <p:blipFill rotWithShape="1">
          <a:blip r:embed="rId3">
            <a:alphaModFix/>
          </a:blip>
          <a:srcRect/>
          <a:stretch/>
        </p:blipFill>
        <p:spPr>
          <a:xfrm>
            <a:off x="491708" y="812419"/>
            <a:ext cx="457200" cy="457200"/>
          </a:xfrm>
          <a:prstGeom prst="rect">
            <a:avLst/>
          </a:prstGeom>
          <a:noFill/>
          <a:ln>
            <a:noFill/>
          </a:ln>
        </p:spPr>
      </p:pic>
      <p:sp>
        <p:nvSpPr>
          <p:cNvPr id="417" name="Google Shape;417;p34"/>
          <p:cNvSpPr txBox="1"/>
          <p:nvPr/>
        </p:nvSpPr>
        <p:spPr>
          <a:xfrm>
            <a:off x="0" y="6392837"/>
            <a:ext cx="8364511" cy="41545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050"/>
              <a:buFont typeface="Arial"/>
              <a:buNone/>
              <a:tabLst/>
              <a:defRPr/>
            </a:pPr>
            <a:r>
              <a:rPr kumimoji="0" lang="en-US" sz="1050" b="0" i="0" u="none" strike="noStrike" kern="0" cap="none" spc="0" normalizeH="0" baseline="0" noProof="0">
                <a:ln>
                  <a:noFill/>
                </a:ln>
                <a:solidFill>
                  <a:srgbClr val="7F7F7F"/>
                </a:solidFill>
                <a:effectLst/>
                <a:uLnTx/>
                <a:uFillTx/>
                <a:latin typeface="Arial"/>
                <a:ea typeface="Arial"/>
                <a:cs typeface="Arial"/>
                <a:sym typeface="Arial"/>
              </a:rPr>
              <a:t>Note: n=2525. Results shown top 10 health concerns. Health Concerns Question: “Which of the following health conditions or concerns currently impact or impacted you within the past year?” </a:t>
            </a:r>
            <a:endParaRPr kumimoji="0" sz="1050" b="0" i="0" u="none" strike="noStrike" kern="0" cap="none" spc="0" normalizeH="0" baseline="0" noProof="0">
              <a:ln>
                <a:noFill/>
              </a:ln>
              <a:solidFill>
                <a:srgbClr val="7F7F7F"/>
              </a:solidFill>
              <a:effectLst/>
              <a:uLnTx/>
              <a:uFillTx/>
              <a:latin typeface="Arial"/>
              <a:ea typeface="Arial"/>
              <a:cs typeface="Arial"/>
              <a:sym typeface="Arial"/>
            </a:endParaRPr>
          </a:p>
        </p:txBody>
      </p:sp>
      <p:graphicFrame>
        <p:nvGraphicFramePr>
          <p:cNvPr id="418" name="Google Shape;418;p34"/>
          <p:cNvGraphicFramePr/>
          <p:nvPr/>
        </p:nvGraphicFramePr>
        <p:xfrm>
          <a:off x="838201" y="2074443"/>
          <a:ext cx="10515600" cy="4318394"/>
        </p:xfrm>
        <a:graphic>
          <a:graphicData uri="http://schemas.openxmlformats.org/drawingml/2006/chart">
            <c:chart xmlns:c="http://schemas.openxmlformats.org/drawingml/2006/chart" xmlns:r="http://schemas.openxmlformats.org/officeDocument/2006/relationships" r:id="rId4"/>
          </a:graphicData>
        </a:graphic>
      </p:graphicFrame>
      <p:sp>
        <p:nvSpPr>
          <p:cNvPr id="419" name="Google Shape;419;p34"/>
          <p:cNvSpPr txBox="1"/>
          <p:nvPr/>
        </p:nvSpPr>
        <p:spPr>
          <a:xfrm>
            <a:off x="948908" y="812419"/>
            <a:ext cx="10713900" cy="101562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a:ln>
                  <a:noFill/>
                </a:ln>
                <a:solidFill>
                  <a:srgbClr val="000000"/>
                </a:solidFill>
                <a:effectLst/>
                <a:uLnTx/>
                <a:uFillTx/>
                <a:latin typeface="Arial"/>
                <a:ea typeface="Arial"/>
                <a:cs typeface="Arial"/>
                <a:sym typeface="Arial"/>
              </a:rPr>
              <a:t>Key Insights:</a:t>
            </a:r>
            <a:endParaRPr kumimoji="0" sz="1200" b="1" i="0" u="none" strike="noStrike" kern="0" cap="none" spc="0" normalizeH="0" baseline="0" noProof="0">
              <a:ln>
                <a:noFill/>
              </a:ln>
              <a:solidFill>
                <a:srgbClr val="000000"/>
              </a:solidFill>
              <a:effectLst/>
              <a:uLnTx/>
              <a:uFillTx/>
              <a:latin typeface="Arial"/>
              <a:ea typeface="Arial"/>
              <a:cs typeface="Arial"/>
              <a:sym typeface="Arial"/>
            </a:endParaRP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Examining the white space between those who have consumed and those willing to consume for the top 10 concerns for all prebiotic users reveals opportunities for addressing anxiety or stress, insomnia/sleep problems, and hair loss.</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Similarly, analyzing the ‘education’ opportunity space between all those with a concern and those willing to consume for a concern shows gaps in addressing anxiety or stress, skin health, hair loss, and insomnia/sleep problems. </a:t>
            </a:r>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20" name="Google Shape;420;p34"/>
          <p:cNvSpPr/>
          <p:nvPr/>
        </p:nvSpPr>
        <p:spPr>
          <a:xfrm rot="-2249176">
            <a:off x="6696365" y="2835564"/>
            <a:ext cx="304800" cy="240145"/>
          </a:xfrm>
          <a:prstGeom prst="rightArrow">
            <a:avLst>
              <a:gd name="adj1" fmla="val 50000"/>
              <a:gd name="adj2" fmla="val 50000"/>
            </a:avLst>
          </a:prstGeom>
          <a:solidFill>
            <a:schemeClr val="accent1"/>
          </a:solid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21" name="Google Shape;421;p34"/>
          <p:cNvSpPr/>
          <p:nvPr/>
        </p:nvSpPr>
        <p:spPr>
          <a:xfrm rot="8486824" flipH="1">
            <a:off x="6577422" y="3134796"/>
            <a:ext cx="279012" cy="170209"/>
          </a:xfrm>
          <a:prstGeom prst="rightArrow">
            <a:avLst>
              <a:gd name="adj1" fmla="val 50000"/>
              <a:gd name="adj2" fmla="val 50000"/>
            </a:avLst>
          </a:prstGeom>
          <a:solidFill>
            <a:schemeClr val="accent1"/>
          </a:solid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249"/>
          <p:cNvSpPr txBox="1">
            <a:spLocks noGrp="1"/>
          </p:cNvSpPr>
          <p:nvPr>
            <p:ph type="title"/>
          </p:nvPr>
        </p:nvSpPr>
        <p:spPr>
          <a:xfrm>
            <a:off x="838200" y="224287"/>
            <a:ext cx="10515600" cy="45675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Arial Black"/>
              <a:buNone/>
            </a:pPr>
            <a:r>
              <a:rPr lang="en-US">
                <a:solidFill>
                  <a:schemeClr val="dk1"/>
                </a:solidFill>
              </a:rPr>
              <a:t>WHY THEY TAKE PREBIOTICS: COUNTRY</a:t>
            </a:r>
            <a:endParaRPr/>
          </a:p>
        </p:txBody>
      </p:sp>
      <p:sp>
        <p:nvSpPr>
          <p:cNvPr id="427" name="Google Shape;427;p249"/>
          <p:cNvSpPr txBox="1"/>
          <p:nvPr/>
        </p:nvSpPr>
        <p:spPr>
          <a:xfrm>
            <a:off x="0" y="6457890"/>
            <a:ext cx="7772400" cy="40011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en-US" sz="1000" b="0" i="0" u="none" strike="noStrike" kern="0" cap="none" spc="0" normalizeH="0" baseline="0" noProof="0">
                <a:ln>
                  <a:noFill/>
                </a:ln>
                <a:solidFill>
                  <a:srgbClr val="7F7F7F"/>
                </a:solidFill>
                <a:effectLst/>
                <a:uLnTx/>
                <a:uFillTx/>
                <a:latin typeface="Arial"/>
                <a:ea typeface="Arial"/>
                <a:cs typeface="Arial"/>
                <a:sym typeface="Arial"/>
              </a:rPr>
              <a:t>Note: US n=637, UK n=265, DE n=253, IT n=295, KR n=344, AU n=325, IN n=406, All Respondents n=4029. Question: “Why do you take a prebiotic supplement?”</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428" name="Google Shape;428;p249" descr="Icon&#10;&#10;Description automatically generated"/>
          <p:cNvPicPr preferRelativeResize="0"/>
          <p:nvPr/>
        </p:nvPicPr>
        <p:blipFill rotWithShape="1">
          <a:blip r:embed="rId3">
            <a:alphaModFix/>
          </a:blip>
          <a:srcRect/>
          <a:stretch/>
        </p:blipFill>
        <p:spPr>
          <a:xfrm>
            <a:off x="838200" y="726448"/>
            <a:ext cx="457200" cy="457200"/>
          </a:xfrm>
          <a:prstGeom prst="rect">
            <a:avLst/>
          </a:prstGeom>
          <a:noFill/>
          <a:ln>
            <a:noFill/>
          </a:ln>
        </p:spPr>
      </p:pic>
      <p:sp>
        <p:nvSpPr>
          <p:cNvPr id="429" name="Google Shape;429;p249"/>
          <p:cNvSpPr txBox="1"/>
          <p:nvPr/>
        </p:nvSpPr>
        <p:spPr>
          <a:xfrm>
            <a:off x="1295400" y="726448"/>
            <a:ext cx="10058400" cy="83095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n-US" sz="1200" b="1" i="0" u="none" strike="noStrike" kern="0" cap="none" spc="0" normalizeH="0" baseline="0" noProof="0">
                <a:ln>
                  <a:noFill/>
                </a:ln>
                <a:solidFill>
                  <a:srgbClr val="000000"/>
                </a:solidFill>
                <a:effectLst/>
                <a:uLnTx/>
                <a:uFillTx/>
                <a:latin typeface="Arial"/>
                <a:ea typeface="Arial"/>
                <a:cs typeface="Arial"/>
                <a:sym typeface="Arial"/>
              </a:rPr>
              <a:t>Key Insights:</a:t>
            </a:r>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Gut health/digestion, overall nutrition support, and immunity health are the top three responses by a significant margin, with the former being the top response for most respondents except those from India, who instead rank immunity as number one.</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It is notable to watch the emergence of weight management, stress/mood, brain health, inflammation and overall microbiome health.</a:t>
            </a:r>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graphicFrame>
        <p:nvGraphicFramePr>
          <p:cNvPr id="430" name="Google Shape;430;p249"/>
          <p:cNvGraphicFramePr/>
          <p:nvPr/>
        </p:nvGraphicFramePr>
        <p:xfrm>
          <a:off x="190831" y="1590262"/>
          <a:ext cx="12001169" cy="4713740"/>
        </p:xfrm>
        <a:graphic>
          <a:graphicData uri="http://schemas.openxmlformats.org/drawingml/2006/chart">
            <c:chart xmlns:c="http://schemas.openxmlformats.org/drawingml/2006/chart" xmlns:r="http://schemas.openxmlformats.org/officeDocument/2006/relationships" r:id="rId4"/>
          </a:graphicData>
        </a:graphic>
      </p:graphicFrame>
      <p:sp>
        <p:nvSpPr>
          <p:cNvPr id="431" name="Google Shape;431;p249"/>
          <p:cNvSpPr/>
          <p:nvPr/>
        </p:nvSpPr>
        <p:spPr>
          <a:xfrm>
            <a:off x="4035972" y="2743200"/>
            <a:ext cx="546538" cy="1450428"/>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32" name="Google Shape;432;p249"/>
          <p:cNvSpPr/>
          <p:nvPr/>
        </p:nvSpPr>
        <p:spPr>
          <a:xfrm>
            <a:off x="4593021" y="3090041"/>
            <a:ext cx="504496" cy="1114097"/>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33" name="Google Shape;433;p249"/>
          <p:cNvSpPr/>
          <p:nvPr/>
        </p:nvSpPr>
        <p:spPr>
          <a:xfrm>
            <a:off x="5150069" y="3048000"/>
            <a:ext cx="493986" cy="1145628"/>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34" name="Google Shape;434;p249"/>
          <p:cNvSpPr/>
          <p:nvPr/>
        </p:nvSpPr>
        <p:spPr>
          <a:xfrm>
            <a:off x="2974428" y="2858814"/>
            <a:ext cx="525517" cy="1334814"/>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35" name="Google Shape;435;p249"/>
          <p:cNvSpPr/>
          <p:nvPr/>
        </p:nvSpPr>
        <p:spPr>
          <a:xfrm>
            <a:off x="6190593" y="3237186"/>
            <a:ext cx="515007" cy="956442"/>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36" name="Google Shape;436;p249"/>
          <p:cNvSpPr/>
          <p:nvPr/>
        </p:nvSpPr>
        <p:spPr>
          <a:xfrm>
            <a:off x="6684579" y="3048000"/>
            <a:ext cx="536028" cy="1145628"/>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2"/>
          <p:cNvPicPr preferRelativeResize="0"/>
          <p:nvPr/>
        </p:nvPicPr>
        <p:blipFill rotWithShape="1">
          <a:blip r:embed="rId3">
            <a:alphaModFix/>
          </a:blip>
          <a:srcRect/>
          <a:stretch/>
        </p:blipFill>
        <p:spPr>
          <a:xfrm>
            <a:off x="6433925" y="460687"/>
            <a:ext cx="4945274" cy="5936624"/>
          </a:xfrm>
          <a:prstGeom prst="rect">
            <a:avLst/>
          </a:prstGeom>
          <a:noFill/>
          <a:ln>
            <a:noFill/>
          </a:ln>
        </p:spPr>
      </p:pic>
      <p:pic>
        <p:nvPicPr>
          <p:cNvPr id="193" name="Google Shape;193;p2"/>
          <p:cNvPicPr preferRelativeResize="0"/>
          <p:nvPr/>
        </p:nvPicPr>
        <p:blipFill rotWithShape="1">
          <a:blip r:embed="rId4">
            <a:alphaModFix/>
          </a:blip>
          <a:srcRect/>
          <a:stretch/>
        </p:blipFill>
        <p:spPr>
          <a:xfrm>
            <a:off x="0" y="0"/>
            <a:ext cx="5950675" cy="6857999"/>
          </a:xfrm>
          <a:prstGeom prst="rect">
            <a:avLst/>
          </a:prstGeom>
          <a:noFill/>
          <a:ln>
            <a:noFill/>
          </a:ln>
        </p:spPr>
      </p:pic>
      <p:pic>
        <p:nvPicPr>
          <p:cNvPr id="194" name="Google Shape;194;p2"/>
          <p:cNvPicPr preferRelativeResize="0"/>
          <p:nvPr/>
        </p:nvPicPr>
        <p:blipFill rotWithShape="1">
          <a:blip r:embed="rId5">
            <a:alphaModFix/>
          </a:blip>
          <a:srcRect l="16322" r="30815"/>
          <a:stretch/>
        </p:blipFill>
        <p:spPr>
          <a:xfrm>
            <a:off x="0" y="-12"/>
            <a:ext cx="5950675" cy="6857999"/>
          </a:xfrm>
          <a:prstGeom prst="rect">
            <a:avLst/>
          </a:prstGeom>
          <a:noFill/>
          <a:ln>
            <a:noFill/>
          </a:ln>
        </p:spPr>
      </p:pic>
      <p:sp>
        <p:nvSpPr>
          <p:cNvPr id="195" name="Google Shape;195;p2"/>
          <p:cNvSpPr txBox="1"/>
          <p:nvPr/>
        </p:nvSpPr>
        <p:spPr>
          <a:xfrm>
            <a:off x="5931175" y="890775"/>
            <a:ext cx="5950800" cy="8004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15000"/>
              </a:lnSpc>
              <a:spcBef>
                <a:spcPts val="0"/>
              </a:spcBef>
              <a:spcAft>
                <a:spcPts val="0"/>
              </a:spcAft>
              <a:buClr>
                <a:srgbClr val="000000"/>
              </a:buClr>
              <a:buSzPts val="4000"/>
              <a:buFont typeface="Arial"/>
              <a:buNone/>
              <a:tabLst/>
              <a:defRPr/>
            </a:pPr>
            <a:r>
              <a:rPr kumimoji="0" lang="en-US" sz="40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rPr>
              <a:t>Mission </a:t>
            </a:r>
            <a:endParaRPr kumimoji="0" sz="40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endParaRPr>
          </a:p>
        </p:txBody>
      </p:sp>
      <p:pic>
        <p:nvPicPr>
          <p:cNvPr id="196" name="Google Shape;196;p2"/>
          <p:cNvPicPr preferRelativeResize="0"/>
          <p:nvPr/>
        </p:nvPicPr>
        <p:blipFill rotWithShape="1">
          <a:blip r:embed="rId6">
            <a:alphaModFix/>
          </a:blip>
          <a:srcRect/>
          <a:stretch/>
        </p:blipFill>
        <p:spPr>
          <a:xfrm>
            <a:off x="1433553" y="2629276"/>
            <a:ext cx="3083575" cy="1599425"/>
          </a:xfrm>
          <a:prstGeom prst="rect">
            <a:avLst/>
          </a:prstGeom>
          <a:noFill/>
          <a:ln>
            <a:noFill/>
          </a:ln>
        </p:spPr>
      </p:pic>
      <p:sp>
        <p:nvSpPr>
          <p:cNvPr id="197" name="Google Shape;197;p2"/>
          <p:cNvSpPr txBox="1"/>
          <p:nvPr/>
        </p:nvSpPr>
        <p:spPr>
          <a:xfrm>
            <a:off x="6398551" y="1957925"/>
            <a:ext cx="5016000" cy="37710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0" i="0" u="none" strike="noStrike" kern="0" cap="none" spc="0" normalizeH="0" baseline="0" noProof="0">
                <a:ln>
                  <a:noFill/>
                </a:ln>
                <a:solidFill>
                  <a:srgbClr val="004943"/>
                </a:solidFill>
                <a:effectLst/>
                <a:uLnTx/>
                <a:uFillTx/>
                <a:latin typeface="Raleway Medium"/>
                <a:ea typeface="Raleway Medium"/>
                <a:cs typeface="Raleway Medium"/>
                <a:sym typeface="Raleway Medium"/>
              </a:rPr>
              <a:t>Champion the prebiotics category by increasing public awareness and understanding of the science supporting both </a:t>
            </a:r>
            <a:endParaRPr kumimoji="0" sz="1400" b="0" i="0" u="none" strike="noStrike" kern="0" cap="none" spc="0" normalizeH="0" baseline="0" noProof="0">
              <a:ln>
                <a:noFill/>
              </a:ln>
              <a:solidFill>
                <a:srgbClr val="000000"/>
              </a:solidFill>
              <a:effectLst/>
              <a:uLnTx/>
              <a:uFillTx/>
              <a:latin typeface="Raleway Medium"/>
              <a:ea typeface="Raleway Medium"/>
              <a:cs typeface="Raleway Medium"/>
              <a:sym typeface="Raleway Medium"/>
            </a:endParaRPr>
          </a:p>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0" i="0" u="none" strike="noStrike" kern="0" cap="none" spc="0" normalizeH="0" baseline="0" noProof="0">
                <a:ln>
                  <a:noFill/>
                </a:ln>
                <a:solidFill>
                  <a:srgbClr val="004943"/>
                </a:solidFill>
                <a:effectLst/>
                <a:uLnTx/>
                <a:uFillTx/>
                <a:latin typeface="Raleway Medium"/>
                <a:ea typeface="Raleway Medium"/>
                <a:cs typeface="Raleway Medium"/>
                <a:sym typeface="Raleway Medium"/>
              </a:rPr>
              <a:t>well-known and newfound benefits and create needed transparency about prebiotics and their interaction with the microbiome.</a:t>
            </a:r>
            <a:endParaRPr kumimoji="0" sz="1400" b="0" i="0" u="none" strike="noStrike" kern="0" cap="none" spc="0" normalizeH="0" baseline="0" noProof="0">
              <a:ln>
                <a:noFill/>
              </a:ln>
              <a:solidFill>
                <a:srgbClr val="000000"/>
              </a:solidFill>
              <a:effectLst/>
              <a:uLnTx/>
              <a:uFillTx/>
              <a:latin typeface="Raleway Medium"/>
              <a:ea typeface="Raleway Medium"/>
              <a:cs typeface="Raleway Medium"/>
              <a:sym typeface="Raleway Medium"/>
            </a:endParaRPr>
          </a:p>
          <a:p>
            <a:pPr marL="0" marR="0" lvl="0" indent="0" algn="l" defTabSz="914400" rtl="0" eaLnBrk="1" fontAlgn="auto" latinLnBrk="0" hangingPunct="1">
              <a:lnSpc>
                <a:spcPct val="150000"/>
              </a:lnSpc>
              <a:spcBef>
                <a:spcPts val="0"/>
              </a:spcBef>
              <a:spcAft>
                <a:spcPts val="0"/>
              </a:spcAft>
              <a:buClr>
                <a:srgbClr val="000000"/>
              </a:buClr>
              <a:buSzPts val="1700"/>
              <a:buFont typeface="Arial"/>
              <a:buNone/>
              <a:tabLst/>
              <a:defRPr/>
            </a:pPr>
            <a:endParaRPr kumimoji="0" sz="1700" b="1" i="0" u="none" strike="noStrike" kern="0" cap="none" spc="0" normalizeH="0" baseline="0" noProof="0">
              <a:ln>
                <a:noFill/>
              </a:ln>
              <a:solidFill>
                <a:srgbClr val="000000"/>
              </a:solidFill>
              <a:effectLst/>
              <a:uLnTx/>
              <a:uFillTx/>
              <a:latin typeface="Raleway"/>
              <a:ea typeface="Raleway"/>
              <a:cs typeface="Raleway"/>
              <a:sym typeface="Raleway"/>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251"/>
          <p:cNvSpPr txBox="1">
            <a:spLocks noGrp="1"/>
          </p:cNvSpPr>
          <p:nvPr>
            <p:ph type="title"/>
          </p:nvPr>
        </p:nvSpPr>
        <p:spPr>
          <a:xfrm>
            <a:off x="838200" y="224287"/>
            <a:ext cx="10515600" cy="45675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Arial Black"/>
              <a:buNone/>
            </a:pPr>
            <a:r>
              <a:rPr lang="en-US">
                <a:solidFill>
                  <a:schemeClr val="dk1"/>
                </a:solidFill>
              </a:rPr>
              <a:t>IMPORTANT LABEL CHARACTERISTICS: </a:t>
            </a:r>
            <a:br>
              <a:rPr lang="en-US">
                <a:solidFill>
                  <a:schemeClr val="dk1"/>
                </a:solidFill>
              </a:rPr>
            </a:br>
            <a:r>
              <a:rPr lang="en-US">
                <a:solidFill>
                  <a:schemeClr val="dk1"/>
                </a:solidFill>
              </a:rPr>
              <a:t>US, AGE &amp; GENDER</a:t>
            </a:r>
            <a:endParaRPr/>
          </a:p>
        </p:txBody>
      </p:sp>
      <p:sp>
        <p:nvSpPr>
          <p:cNvPr id="442" name="Google Shape;442;p251"/>
          <p:cNvSpPr txBox="1"/>
          <p:nvPr/>
        </p:nvSpPr>
        <p:spPr>
          <a:xfrm>
            <a:off x="-1" y="6340660"/>
            <a:ext cx="8393723" cy="55399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en-US" sz="1000" b="0" i="0" u="none" strike="noStrike" kern="0" cap="none" spc="0" normalizeH="0" baseline="0" noProof="0">
                <a:ln>
                  <a:noFill/>
                </a:ln>
                <a:solidFill>
                  <a:srgbClr val="7F7F7F"/>
                </a:solidFill>
                <a:effectLst/>
                <a:uLnTx/>
                <a:uFillTx/>
                <a:latin typeface="Arial"/>
                <a:ea typeface="Arial"/>
                <a:cs typeface="Arial"/>
                <a:sym typeface="Arial"/>
              </a:rPr>
              <a:t>Note: US Female 18-25 n=38, US Male 18-25 n=47, US Female 26-34 n=79, US Male 26-34 n=85, US Female 35-44 n=73, US Male 35-44 n=113, US Female 45-54 n=75, US Male 45-54 n=56, US Female 55+ n=39, US Male 55+ n=31. Question: “When you select what prebiotic to purchase, what characteristics do you look for on the label?”</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443" name="Google Shape;443;p251" descr="Icon&#10;&#10;Description automatically generated"/>
          <p:cNvPicPr preferRelativeResize="0"/>
          <p:nvPr/>
        </p:nvPicPr>
        <p:blipFill rotWithShape="1">
          <a:blip r:embed="rId3">
            <a:alphaModFix/>
          </a:blip>
          <a:srcRect/>
          <a:stretch/>
        </p:blipFill>
        <p:spPr>
          <a:xfrm>
            <a:off x="838200" y="791024"/>
            <a:ext cx="457200" cy="457200"/>
          </a:xfrm>
          <a:prstGeom prst="rect">
            <a:avLst/>
          </a:prstGeom>
          <a:noFill/>
          <a:ln>
            <a:noFill/>
          </a:ln>
        </p:spPr>
      </p:pic>
      <p:sp>
        <p:nvSpPr>
          <p:cNvPr id="444" name="Google Shape;444;p251"/>
          <p:cNvSpPr txBox="1"/>
          <p:nvPr/>
        </p:nvSpPr>
        <p:spPr>
          <a:xfrm>
            <a:off x="1295400" y="791024"/>
            <a:ext cx="10058400" cy="83095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n-US" sz="1200" b="1" i="0" u="none" strike="noStrike" kern="0" cap="none" spc="0" normalizeH="0" baseline="0" noProof="0">
                <a:ln>
                  <a:noFill/>
                </a:ln>
                <a:solidFill>
                  <a:srgbClr val="000000"/>
                </a:solidFill>
                <a:effectLst/>
                <a:uLnTx/>
                <a:uFillTx/>
                <a:latin typeface="Arial"/>
                <a:ea typeface="Arial"/>
                <a:cs typeface="Arial"/>
                <a:sym typeface="Arial"/>
              </a:rPr>
              <a:t>Key Insights:</a:t>
            </a:r>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In the US, overall, gut-friendly also is strong, especially among those aged 45-54 and 55+, roughly matching the global data. Females and males aged 18-25 prefer ‘prebiotic fiber’, with the former also favoring the term 'plant-based.' There is a notable increase among males aged 55+ for ‘labelled as a prebiotic,’ while males 26-34 and females 35-44 mainly choose a probiotic/prebiotic combination as their top response.</a:t>
            </a:r>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graphicFrame>
        <p:nvGraphicFramePr>
          <p:cNvPr id="445" name="Google Shape;445;p251"/>
          <p:cNvGraphicFramePr/>
          <p:nvPr/>
        </p:nvGraphicFramePr>
        <p:xfrm>
          <a:off x="-251791" y="1592190"/>
          <a:ext cx="12443791" cy="4879811"/>
        </p:xfrm>
        <a:graphic>
          <a:graphicData uri="http://schemas.openxmlformats.org/drawingml/2006/chart">
            <c:chart xmlns:c="http://schemas.openxmlformats.org/drawingml/2006/chart" xmlns:r="http://schemas.openxmlformats.org/officeDocument/2006/relationships" r:id="rId4"/>
          </a:graphicData>
        </a:graphic>
      </p:graphicFrame>
      <p:sp>
        <p:nvSpPr>
          <p:cNvPr id="446" name="Google Shape;446;p251"/>
          <p:cNvSpPr/>
          <p:nvPr/>
        </p:nvSpPr>
        <p:spPr>
          <a:xfrm>
            <a:off x="897622" y="2416029"/>
            <a:ext cx="511728" cy="1610687"/>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47" name="Google Shape;447;p251"/>
          <p:cNvSpPr/>
          <p:nvPr/>
        </p:nvSpPr>
        <p:spPr>
          <a:xfrm>
            <a:off x="1434517" y="1929468"/>
            <a:ext cx="511729" cy="2097248"/>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48" name="Google Shape;448;p251"/>
          <p:cNvSpPr/>
          <p:nvPr/>
        </p:nvSpPr>
        <p:spPr>
          <a:xfrm>
            <a:off x="3036815" y="2667699"/>
            <a:ext cx="469783" cy="1359017"/>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49" name="Google Shape;449;p251"/>
          <p:cNvSpPr/>
          <p:nvPr/>
        </p:nvSpPr>
        <p:spPr>
          <a:xfrm>
            <a:off x="5670958" y="3120705"/>
            <a:ext cx="536895" cy="906011"/>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pic>
        <p:nvPicPr>
          <p:cNvPr id="435" name="Google Shape;435;p1" descr="A person holding a bottle of medicine&#10;&#10;AI-generated content may be incorrect."/>
          <p:cNvPicPr preferRelativeResize="0">
            <a:picLocks noGrp="1"/>
          </p:cNvPicPr>
          <p:nvPr>
            <p:ph type="pic" idx="2"/>
          </p:nvPr>
        </p:nvPicPr>
        <p:blipFill rotWithShape="1">
          <a:blip r:embed="rId3">
            <a:alphaModFix/>
          </a:blip>
          <a:srcRect/>
          <a:stretch/>
        </p:blipFill>
        <p:spPr>
          <a:xfrm>
            <a:off x="0" y="0"/>
            <a:ext cx="5735638" cy="6858000"/>
          </a:xfrm>
          <a:prstGeom prst="rect">
            <a:avLst/>
          </a:prstGeom>
          <a:noFill/>
          <a:ln>
            <a:noFill/>
          </a:ln>
        </p:spPr>
      </p:pic>
      <p:sp>
        <p:nvSpPr>
          <p:cNvPr id="436" name="Google Shape;436;p1"/>
          <p:cNvSpPr/>
          <p:nvPr/>
        </p:nvSpPr>
        <p:spPr>
          <a:xfrm>
            <a:off x="6096000" y="1286158"/>
            <a:ext cx="4489089" cy="1797297"/>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75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a:ln>
                  <a:noFill/>
                </a:ln>
                <a:solidFill>
                  <a:srgbClr val="FFFFFF"/>
                </a:solidFill>
                <a:effectLst/>
                <a:uLnTx/>
                <a:uFillTx/>
                <a:latin typeface="Calibri"/>
                <a:ea typeface="Calibri"/>
                <a:cs typeface="Calibri"/>
                <a:sym typeface="Calibri"/>
              </a:rPr>
              <a:t>GUT-CURIOUS</a:t>
            </a:r>
            <a:endParaRPr kumimoji="0" sz="4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75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a:ln>
                  <a:noFill/>
                </a:ln>
                <a:solidFill>
                  <a:srgbClr val="FFFFFF"/>
                </a:solidFill>
                <a:effectLst/>
                <a:uLnTx/>
                <a:uFillTx/>
                <a:latin typeface="Calibri"/>
                <a:ea typeface="Calibri"/>
                <a:cs typeface="Calibri"/>
                <a:sym typeface="Calibri"/>
              </a:rPr>
              <a:t>WELLNESS STARTER</a:t>
            </a:r>
            <a:endParaRPr kumimoji="0" sz="48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37" name="Google Shape;437;p1"/>
          <p:cNvSpPr/>
          <p:nvPr/>
        </p:nvSpPr>
        <p:spPr>
          <a:xfrm>
            <a:off x="6096000" y="604055"/>
            <a:ext cx="4622276" cy="317959"/>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a:ln>
                  <a:noFill/>
                </a:ln>
                <a:solidFill>
                  <a:srgbClr val="FFFFFF"/>
                </a:solidFill>
                <a:effectLst/>
                <a:uLnTx/>
                <a:uFillTx/>
                <a:latin typeface="Calibri"/>
                <a:ea typeface="Calibri"/>
                <a:cs typeface="Calibri"/>
                <a:sym typeface="Calibri"/>
              </a:rPr>
              <a:t>Female Prebiotic User · Ages 18–25</a:t>
            </a: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38" name="Google Shape;438;p1"/>
          <p:cNvSpPr/>
          <p:nvPr/>
        </p:nvSpPr>
        <p:spPr>
          <a:xfrm>
            <a:off x="6110940" y="4383946"/>
            <a:ext cx="892581"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30%</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439" name="Google Shape;439;p1"/>
          <p:cNvSpPr/>
          <p:nvPr/>
        </p:nvSpPr>
        <p:spPr>
          <a:xfrm>
            <a:off x="6096000" y="4699967"/>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Daily Supplement Use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40" name="Google Shape;440;p1"/>
          <p:cNvSpPr/>
          <p:nvPr/>
        </p:nvSpPr>
        <p:spPr>
          <a:xfrm>
            <a:off x="6096000" y="5144356"/>
            <a:ext cx="2163592"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$20–$40/mo</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441" name="Google Shape;441;p1"/>
          <p:cNvSpPr/>
          <p:nvPr/>
        </p:nvSpPr>
        <p:spPr>
          <a:xfrm>
            <a:off x="6109492" y="5471670"/>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Avg. Monthly Spend</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42" name="Google Shape;442;p1"/>
          <p:cNvSpPr/>
          <p:nvPr/>
        </p:nvSpPr>
        <p:spPr>
          <a:xfrm>
            <a:off x="6109492" y="5904766"/>
            <a:ext cx="1744747"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42% GLP-1</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443" name="Google Shape;443;p1"/>
          <p:cNvSpPr/>
          <p:nvPr/>
        </p:nvSpPr>
        <p:spPr>
          <a:xfrm>
            <a:off x="6109492" y="6231495"/>
            <a:ext cx="2240280" cy="164592"/>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GLP-1 Usage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44" name="Google Shape;444;p1"/>
          <p:cNvSpPr txBox="1"/>
          <p:nvPr/>
        </p:nvSpPr>
        <p:spPr>
          <a:xfrm>
            <a:off x="6096000" y="3055379"/>
            <a:ext cx="5334217" cy="101566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1" u="none" strike="noStrike" kern="0" cap="none" spc="0" normalizeH="0" baseline="0" noProof="0">
                <a:ln>
                  <a:noFill/>
                </a:ln>
                <a:solidFill>
                  <a:srgbClr val="FFFFFF"/>
                </a:solidFill>
                <a:effectLst/>
                <a:uLnTx/>
                <a:uFillTx/>
                <a:latin typeface="Calibri"/>
                <a:ea typeface="Calibri"/>
                <a:cs typeface="Calibri"/>
                <a:sym typeface="Calibri"/>
              </a:rPr>
              <a:t>New to prebiotics and motivated by gut health and skin health — discovered through her HCP and social channels.</a:t>
            </a:r>
            <a:endParaRPr kumimoji="0" sz="20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pic>
        <p:nvPicPr>
          <p:cNvPr id="449" name="Google Shape;449;p236"/>
          <p:cNvPicPr preferRelativeResize="0">
            <a:picLocks noGrp="1"/>
          </p:cNvPicPr>
          <p:nvPr>
            <p:ph type="pic" idx="2"/>
          </p:nvPr>
        </p:nvPicPr>
        <p:blipFill rotWithShape="1">
          <a:blip r:embed="rId3">
            <a:alphaModFix/>
          </a:blip>
          <a:srcRect/>
          <a:stretch/>
        </p:blipFill>
        <p:spPr>
          <a:xfrm>
            <a:off x="0" y="0"/>
            <a:ext cx="5735638" cy="6858000"/>
          </a:xfrm>
          <a:prstGeom prst="rect">
            <a:avLst/>
          </a:prstGeom>
          <a:noFill/>
          <a:ln>
            <a:noFill/>
          </a:ln>
        </p:spPr>
      </p:pic>
      <p:sp>
        <p:nvSpPr>
          <p:cNvPr id="450" name="Google Shape;450;p236"/>
          <p:cNvSpPr/>
          <p:nvPr/>
        </p:nvSpPr>
        <p:spPr>
          <a:xfrm>
            <a:off x="6095999" y="1286158"/>
            <a:ext cx="5334217" cy="1797297"/>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75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a:ln>
                  <a:noFill/>
                </a:ln>
                <a:solidFill>
                  <a:srgbClr val="FFFFFF"/>
                </a:solidFill>
                <a:effectLst/>
                <a:uLnTx/>
                <a:uFillTx/>
                <a:latin typeface="Calibri"/>
                <a:ea typeface="Calibri"/>
                <a:cs typeface="Calibri"/>
                <a:sym typeface="Calibri"/>
              </a:rPr>
              <a:t>PERFORMANCE &amp; IMMUNITY BUILDER</a:t>
            </a:r>
            <a:endParaRPr kumimoji="0" sz="4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51" name="Google Shape;451;p236"/>
          <p:cNvSpPr/>
          <p:nvPr/>
        </p:nvSpPr>
        <p:spPr>
          <a:xfrm>
            <a:off x="6096000" y="604055"/>
            <a:ext cx="4622276" cy="317959"/>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a:ln>
                  <a:noFill/>
                </a:ln>
                <a:solidFill>
                  <a:srgbClr val="FFFFFF"/>
                </a:solidFill>
                <a:effectLst/>
                <a:uLnTx/>
                <a:uFillTx/>
                <a:latin typeface="Calibri"/>
                <a:ea typeface="Calibri"/>
                <a:cs typeface="Calibri"/>
                <a:sym typeface="Calibri"/>
              </a:rPr>
              <a:t>Male Prebiotic User · Ages 18–25</a:t>
            </a: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52" name="Google Shape;452;p236"/>
          <p:cNvSpPr/>
          <p:nvPr/>
        </p:nvSpPr>
        <p:spPr>
          <a:xfrm>
            <a:off x="6110940" y="4383946"/>
            <a:ext cx="892581"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28%</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453" name="Google Shape;453;p236"/>
          <p:cNvSpPr/>
          <p:nvPr/>
        </p:nvSpPr>
        <p:spPr>
          <a:xfrm>
            <a:off x="6096000" y="4699967"/>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Daily Supplement Use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54" name="Google Shape;454;p236"/>
          <p:cNvSpPr/>
          <p:nvPr/>
        </p:nvSpPr>
        <p:spPr>
          <a:xfrm>
            <a:off x="6096000" y="5144356"/>
            <a:ext cx="2163592"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$40–$60/mo</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455" name="Google Shape;455;p236"/>
          <p:cNvSpPr/>
          <p:nvPr/>
        </p:nvSpPr>
        <p:spPr>
          <a:xfrm>
            <a:off x="6109492" y="5471670"/>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Avg. Monthly Spend</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56" name="Google Shape;456;p236"/>
          <p:cNvSpPr/>
          <p:nvPr/>
        </p:nvSpPr>
        <p:spPr>
          <a:xfrm>
            <a:off x="6109492" y="5904766"/>
            <a:ext cx="1744747"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40% GLP-1</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457" name="Google Shape;457;p236"/>
          <p:cNvSpPr/>
          <p:nvPr/>
        </p:nvSpPr>
        <p:spPr>
          <a:xfrm>
            <a:off x="6109492" y="6231495"/>
            <a:ext cx="2240280" cy="164592"/>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GLP-1 Usage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58" name="Google Shape;458;p236"/>
          <p:cNvSpPr txBox="1"/>
          <p:nvPr/>
        </p:nvSpPr>
        <p:spPr>
          <a:xfrm>
            <a:off x="6095999" y="2727972"/>
            <a:ext cx="5334217" cy="101566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1" u="none" strike="noStrike" kern="0" cap="none" spc="0" normalizeH="0" baseline="0" noProof="0">
                <a:ln>
                  <a:noFill/>
                </a:ln>
                <a:solidFill>
                  <a:srgbClr val="FFFFFF"/>
                </a:solidFill>
                <a:effectLst/>
                <a:uLnTx/>
                <a:uFillTx/>
                <a:latin typeface="Calibri"/>
                <a:ea typeface="Calibri"/>
                <a:cs typeface="Calibri"/>
                <a:sym typeface="Calibri"/>
              </a:rPr>
              <a:t>Immunity-first prebiotic motivation, performance-stack mindset, and the highest influencer sensitivity of any male cohort</a:t>
            </a:r>
            <a:endParaRPr kumimoji="0" sz="20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pic>
        <p:nvPicPr>
          <p:cNvPr id="463" name="Google Shape;463;p239"/>
          <p:cNvPicPr preferRelativeResize="0">
            <a:picLocks noGrp="1"/>
          </p:cNvPicPr>
          <p:nvPr>
            <p:ph type="pic" idx="2"/>
          </p:nvPr>
        </p:nvPicPr>
        <p:blipFill rotWithShape="1">
          <a:blip r:embed="rId3">
            <a:alphaModFix/>
          </a:blip>
          <a:srcRect/>
          <a:stretch/>
        </p:blipFill>
        <p:spPr>
          <a:xfrm>
            <a:off x="0" y="0"/>
            <a:ext cx="5735638" cy="6858000"/>
          </a:xfrm>
          <a:prstGeom prst="rect">
            <a:avLst/>
          </a:prstGeom>
          <a:noFill/>
          <a:ln>
            <a:noFill/>
          </a:ln>
        </p:spPr>
      </p:pic>
      <p:sp>
        <p:nvSpPr>
          <p:cNvPr id="464" name="Google Shape;464;p239"/>
          <p:cNvSpPr/>
          <p:nvPr/>
        </p:nvSpPr>
        <p:spPr>
          <a:xfrm>
            <a:off x="6096000" y="1286158"/>
            <a:ext cx="4489089" cy="1797297"/>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75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a:ln>
                  <a:noFill/>
                </a:ln>
                <a:solidFill>
                  <a:srgbClr val="FFFFFF"/>
                </a:solidFill>
                <a:effectLst/>
                <a:uLnTx/>
                <a:uFillTx/>
                <a:latin typeface="Calibri"/>
                <a:ea typeface="Calibri"/>
                <a:cs typeface="Calibri"/>
                <a:sym typeface="Calibri"/>
              </a:rPr>
              <a:t>INFORMED GUT OPTIMIZER</a:t>
            </a:r>
            <a:endParaRPr kumimoji="0" sz="4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65" name="Google Shape;465;p239"/>
          <p:cNvSpPr/>
          <p:nvPr/>
        </p:nvSpPr>
        <p:spPr>
          <a:xfrm>
            <a:off x="6096000" y="604055"/>
            <a:ext cx="4622276" cy="317959"/>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a:ln>
                  <a:noFill/>
                </a:ln>
                <a:solidFill>
                  <a:srgbClr val="FFFFFF"/>
                </a:solidFill>
                <a:effectLst/>
                <a:uLnTx/>
                <a:uFillTx/>
                <a:latin typeface="Calibri"/>
                <a:ea typeface="Calibri"/>
                <a:cs typeface="Calibri"/>
                <a:sym typeface="Calibri"/>
              </a:rPr>
              <a:t>Female Prebiotic User · Ages 26-34</a:t>
            </a: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66" name="Google Shape;466;p239"/>
          <p:cNvSpPr/>
          <p:nvPr/>
        </p:nvSpPr>
        <p:spPr>
          <a:xfrm>
            <a:off x="6110940" y="4383946"/>
            <a:ext cx="892581"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39%</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467" name="Google Shape;467;p239"/>
          <p:cNvSpPr/>
          <p:nvPr/>
        </p:nvSpPr>
        <p:spPr>
          <a:xfrm>
            <a:off x="6096000" y="4699967"/>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Daily Supplement Use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68" name="Google Shape;468;p239"/>
          <p:cNvSpPr/>
          <p:nvPr/>
        </p:nvSpPr>
        <p:spPr>
          <a:xfrm>
            <a:off x="6096000" y="5144356"/>
            <a:ext cx="2163592"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$30–$60/mo</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469" name="Google Shape;469;p239"/>
          <p:cNvSpPr/>
          <p:nvPr/>
        </p:nvSpPr>
        <p:spPr>
          <a:xfrm>
            <a:off x="6109492" y="5471670"/>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Avg. Monthly Spend</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70" name="Google Shape;470;p239"/>
          <p:cNvSpPr/>
          <p:nvPr/>
        </p:nvSpPr>
        <p:spPr>
          <a:xfrm>
            <a:off x="6109492" y="5904766"/>
            <a:ext cx="1744747"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29% GLP-1</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471" name="Google Shape;471;p239"/>
          <p:cNvSpPr/>
          <p:nvPr/>
        </p:nvSpPr>
        <p:spPr>
          <a:xfrm>
            <a:off x="6109492" y="6231495"/>
            <a:ext cx="2240280" cy="164592"/>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GLP-1 Usage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72" name="Google Shape;472;p239"/>
          <p:cNvSpPr txBox="1"/>
          <p:nvPr/>
        </p:nvSpPr>
        <p:spPr>
          <a:xfrm>
            <a:off x="6096000" y="2774813"/>
            <a:ext cx="5334217" cy="101566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1" u="none" strike="noStrike" kern="0" cap="none" spc="0" normalizeH="0" baseline="0" noProof="0">
                <a:ln>
                  <a:noFill/>
                </a:ln>
                <a:solidFill>
                  <a:srgbClr val="FFFFFF"/>
                </a:solidFill>
                <a:effectLst/>
                <a:uLnTx/>
                <a:uFillTx/>
                <a:latin typeface="Calibri"/>
                <a:ea typeface="Calibri"/>
                <a:cs typeface="Calibri"/>
                <a:sym typeface="Calibri"/>
              </a:rPr>
              <a:t>High supplement sophistication and the broadest prebiotic reason-set of any female cohort — driven by research, not trends. </a:t>
            </a:r>
            <a:endParaRPr kumimoji="0" sz="20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pic>
        <p:nvPicPr>
          <p:cNvPr id="477" name="Google Shape;477;p5"/>
          <p:cNvPicPr preferRelativeResize="0">
            <a:picLocks noGrp="1"/>
          </p:cNvPicPr>
          <p:nvPr>
            <p:ph type="pic" idx="2"/>
          </p:nvPr>
        </p:nvPicPr>
        <p:blipFill rotWithShape="1">
          <a:blip r:embed="rId3">
            <a:alphaModFix/>
          </a:blip>
          <a:srcRect/>
          <a:stretch/>
        </p:blipFill>
        <p:spPr>
          <a:xfrm>
            <a:off x="0" y="0"/>
            <a:ext cx="5735638" cy="6858000"/>
          </a:xfrm>
          <a:prstGeom prst="rect">
            <a:avLst/>
          </a:prstGeom>
          <a:noFill/>
          <a:ln>
            <a:noFill/>
          </a:ln>
        </p:spPr>
      </p:pic>
      <p:sp>
        <p:nvSpPr>
          <p:cNvPr id="478" name="Google Shape;478;p5"/>
          <p:cNvSpPr/>
          <p:nvPr/>
        </p:nvSpPr>
        <p:spPr>
          <a:xfrm>
            <a:off x="6096000" y="1286158"/>
            <a:ext cx="4489089" cy="1797297"/>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75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a:ln>
                  <a:noFill/>
                </a:ln>
                <a:solidFill>
                  <a:srgbClr val="FFFFFF"/>
                </a:solidFill>
                <a:effectLst/>
                <a:uLnTx/>
                <a:uFillTx/>
                <a:latin typeface="Calibri"/>
                <a:ea typeface="Calibri"/>
                <a:cs typeface="Calibri"/>
                <a:sym typeface="Calibri"/>
              </a:rPr>
              <a:t>DATA-DRIVEN MICROBIOME INVESTOR</a:t>
            </a:r>
            <a:endParaRPr kumimoji="0" sz="4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79" name="Google Shape;479;p5"/>
          <p:cNvSpPr/>
          <p:nvPr/>
        </p:nvSpPr>
        <p:spPr>
          <a:xfrm>
            <a:off x="6096000" y="604055"/>
            <a:ext cx="4622276" cy="317959"/>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a:ln>
                  <a:noFill/>
                </a:ln>
                <a:solidFill>
                  <a:srgbClr val="FFFFFF"/>
                </a:solidFill>
                <a:effectLst/>
                <a:uLnTx/>
                <a:uFillTx/>
                <a:latin typeface="Calibri"/>
                <a:ea typeface="Calibri"/>
                <a:cs typeface="Calibri"/>
                <a:sym typeface="Calibri"/>
              </a:rPr>
              <a:t>Male Prebiotic User · Ages 26-34</a:t>
            </a: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80" name="Google Shape;480;p5"/>
          <p:cNvSpPr/>
          <p:nvPr/>
        </p:nvSpPr>
        <p:spPr>
          <a:xfrm>
            <a:off x="6110940" y="4383946"/>
            <a:ext cx="892581"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34%</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481" name="Google Shape;481;p5"/>
          <p:cNvSpPr/>
          <p:nvPr/>
        </p:nvSpPr>
        <p:spPr>
          <a:xfrm>
            <a:off x="6096000" y="4699967"/>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Daily Supplement Use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82" name="Google Shape;482;p5"/>
          <p:cNvSpPr/>
          <p:nvPr/>
        </p:nvSpPr>
        <p:spPr>
          <a:xfrm>
            <a:off x="6096000" y="5144356"/>
            <a:ext cx="2163592"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$40–$80/mo</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483" name="Google Shape;483;p5"/>
          <p:cNvSpPr/>
          <p:nvPr/>
        </p:nvSpPr>
        <p:spPr>
          <a:xfrm>
            <a:off x="6109492" y="5471670"/>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Avg. Monthly Spend</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84" name="Google Shape;484;p5"/>
          <p:cNvSpPr/>
          <p:nvPr/>
        </p:nvSpPr>
        <p:spPr>
          <a:xfrm>
            <a:off x="6109492" y="5904766"/>
            <a:ext cx="1744747"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44% GLP-1</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485" name="Google Shape;485;p5"/>
          <p:cNvSpPr/>
          <p:nvPr/>
        </p:nvSpPr>
        <p:spPr>
          <a:xfrm>
            <a:off x="6109492" y="6231495"/>
            <a:ext cx="2240280" cy="164592"/>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GLP-1 Usage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86" name="Google Shape;486;p5"/>
          <p:cNvSpPr txBox="1"/>
          <p:nvPr/>
        </p:nvSpPr>
        <p:spPr>
          <a:xfrm>
            <a:off x="6096000" y="3055379"/>
            <a:ext cx="5334217" cy="101566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1" u="none" strike="noStrike" kern="0" cap="none" spc="0" normalizeH="0" baseline="0" noProof="0">
                <a:ln>
                  <a:noFill/>
                </a:ln>
                <a:solidFill>
                  <a:srgbClr val="FFFFFF"/>
                </a:solidFill>
                <a:effectLst/>
                <a:uLnTx/>
                <a:uFillTx/>
                <a:latin typeface="Calibri"/>
                <a:ea typeface="Calibri"/>
                <a:cs typeface="Calibri"/>
                <a:sym typeface="Calibri"/>
              </a:rPr>
              <a:t>The highest-spending male prebiotic cohort — analytically motivated, branded-ingredient aware, and the highest GLP-1 rate of any cohort</a:t>
            </a:r>
            <a:endParaRPr kumimoji="0" sz="20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pic>
        <p:nvPicPr>
          <p:cNvPr id="491" name="Google Shape;491;p245"/>
          <p:cNvPicPr preferRelativeResize="0">
            <a:picLocks noGrp="1"/>
          </p:cNvPicPr>
          <p:nvPr>
            <p:ph type="pic" idx="2"/>
          </p:nvPr>
        </p:nvPicPr>
        <p:blipFill rotWithShape="1">
          <a:blip r:embed="rId3">
            <a:alphaModFix/>
          </a:blip>
          <a:srcRect/>
          <a:stretch/>
        </p:blipFill>
        <p:spPr>
          <a:xfrm>
            <a:off x="0" y="0"/>
            <a:ext cx="5735638" cy="6858000"/>
          </a:xfrm>
          <a:prstGeom prst="rect">
            <a:avLst/>
          </a:prstGeom>
          <a:noFill/>
          <a:ln>
            <a:noFill/>
          </a:ln>
        </p:spPr>
      </p:pic>
      <p:sp>
        <p:nvSpPr>
          <p:cNvPr id="492" name="Google Shape;492;p245"/>
          <p:cNvSpPr/>
          <p:nvPr/>
        </p:nvSpPr>
        <p:spPr>
          <a:xfrm>
            <a:off x="6096000" y="1286158"/>
            <a:ext cx="4489089" cy="1797297"/>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75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a:ln>
                  <a:noFill/>
                </a:ln>
                <a:solidFill>
                  <a:srgbClr val="FFFFFF"/>
                </a:solidFill>
                <a:effectLst/>
                <a:uLnTx/>
                <a:uFillTx/>
                <a:latin typeface="Calibri"/>
                <a:ea typeface="Calibri"/>
                <a:cs typeface="Calibri"/>
                <a:sym typeface="Calibri"/>
              </a:rPr>
              <a:t>MICROBIOME SYSTEMS MANAGER</a:t>
            </a:r>
            <a:endParaRPr kumimoji="0" sz="48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93" name="Google Shape;493;p245"/>
          <p:cNvSpPr/>
          <p:nvPr/>
        </p:nvSpPr>
        <p:spPr>
          <a:xfrm>
            <a:off x="6096000" y="604055"/>
            <a:ext cx="4622276" cy="317959"/>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a:ln>
                  <a:noFill/>
                </a:ln>
                <a:solidFill>
                  <a:srgbClr val="FFFFFF"/>
                </a:solidFill>
                <a:effectLst/>
                <a:uLnTx/>
                <a:uFillTx/>
                <a:latin typeface="Calibri"/>
                <a:ea typeface="Calibri"/>
                <a:cs typeface="Calibri"/>
                <a:sym typeface="Calibri"/>
              </a:rPr>
              <a:t>Female Prebiotic User · Ages 35-44</a:t>
            </a: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94" name="Google Shape;494;p245"/>
          <p:cNvSpPr/>
          <p:nvPr/>
        </p:nvSpPr>
        <p:spPr>
          <a:xfrm>
            <a:off x="6110940" y="4383946"/>
            <a:ext cx="892581"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44%</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495" name="Google Shape;495;p245"/>
          <p:cNvSpPr/>
          <p:nvPr/>
        </p:nvSpPr>
        <p:spPr>
          <a:xfrm>
            <a:off x="6096000" y="4699967"/>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Daily Supplement Use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96" name="Google Shape;496;p245"/>
          <p:cNvSpPr/>
          <p:nvPr/>
        </p:nvSpPr>
        <p:spPr>
          <a:xfrm>
            <a:off x="6096000" y="5144356"/>
            <a:ext cx="2163592"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$20–$40/mo</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497" name="Google Shape;497;p245"/>
          <p:cNvSpPr/>
          <p:nvPr/>
        </p:nvSpPr>
        <p:spPr>
          <a:xfrm>
            <a:off x="6109492" y="5471670"/>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Avg. Monthly Spend</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98" name="Google Shape;498;p245"/>
          <p:cNvSpPr/>
          <p:nvPr/>
        </p:nvSpPr>
        <p:spPr>
          <a:xfrm>
            <a:off x="6109492" y="5904766"/>
            <a:ext cx="1744747"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27% GLP-1</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499" name="Google Shape;499;p245"/>
          <p:cNvSpPr/>
          <p:nvPr/>
        </p:nvSpPr>
        <p:spPr>
          <a:xfrm>
            <a:off x="6109492" y="6231495"/>
            <a:ext cx="2240280" cy="164592"/>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GLP-1 Usage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00" name="Google Shape;500;p245"/>
          <p:cNvSpPr txBox="1"/>
          <p:nvPr/>
        </p:nvSpPr>
        <p:spPr>
          <a:xfrm>
            <a:off x="6096000" y="3055379"/>
            <a:ext cx="5334217" cy="101566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1" u="none" strike="noStrike" kern="0" cap="none" spc="0" normalizeH="0" baseline="0" noProof="0">
                <a:ln>
                  <a:noFill/>
                </a:ln>
                <a:solidFill>
                  <a:srgbClr val="FFFFFF"/>
                </a:solidFill>
                <a:effectLst/>
                <a:uLnTx/>
                <a:uFillTx/>
                <a:latin typeface="Calibri"/>
                <a:ea typeface="Calibri"/>
                <a:cs typeface="Calibri"/>
                <a:sym typeface="Calibri"/>
              </a:rPr>
              <a:t>The highest total supplement usage of any female cohort and the strongest transparency sensitivity — research-driven and prevention-focused. </a:t>
            </a:r>
            <a:endParaRPr kumimoji="0" sz="20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pic>
        <p:nvPicPr>
          <p:cNvPr id="505" name="Google Shape;505;p86"/>
          <p:cNvPicPr preferRelativeResize="0">
            <a:picLocks noGrp="1"/>
          </p:cNvPicPr>
          <p:nvPr>
            <p:ph type="pic" idx="2"/>
          </p:nvPr>
        </p:nvPicPr>
        <p:blipFill rotWithShape="1">
          <a:blip r:embed="rId3">
            <a:alphaModFix/>
          </a:blip>
          <a:srcRect/>
          <a:stretch/>
        </p:blipFill>
        <p:spPr>
          <a:xfrm>
            <a:off x="0" y="0"/>
            <a:ext cx="5735638" cy="6858000"/>
          </a:xfrm>
          <a:prstGeom prst="rect">
            <a:avLst/>
          </a:prstGeom>
          <a:noFill/>
          <a:ln>
            <a:noFill/>
          </a:ln>
        </p:spPr>
      </p:pic>
      <p:sp>
        <p:nvSpPr>
          <p:cNvPr id="506" name="Google Shape;506;p86"/>
          <p:cNvSpPr/>
          <p:nvPr/>
        </p:nvSpPr>
        <p:spPr>
          <a:xfrm>
            <a:off x="6096000" y="1286158"/>
            <a:ext cx="4489089" cy="1797297"/>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75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a:ln>
                  <a:noFill/>
                </a:ln>
                <a:solidFill>
                  <a:srgbClr val="FFFFFF"/>
                </a:solidFill>
                <a:effectLst/>
                <a:uLnTx/>
                <a:uFillTx/>
                <a:latin typeface="Calibri"/>
                <a:ea typeface="Calibri"/>
                <a:cs typeface="Calibri"/>
                <a:sym typeface="Calibri"/>
              </a:rPr>
              <a:t>PERFORMANCE &amp; PREVENTION OPTIMIZER</a:t>
            </a:r>
            <a:endParaRPr kumimoji="0" sz="48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07" name="Google Shape;507;p86"/>
          <p:cNvSpPr/>
          <p:nvPr/>
        </p:nvSpPr>
        <p:spPr>
          <a:xfrm>
            <a:off x="6096000" y="604055"/>
            <a:ext cx="4622276" cy="317959"/>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a:ln>
                  <a:noFill/>
                </a:ln>
                <a:solidFill>
                  <a:srgbClr val="FFFFFF"/>
                </a:solidFill>
                <a:effectLst/>
                <a:uLnTx/>
                <a:uFillTx/>
                <a:latin typeface="Calibri"/>
                <a:ea typeface="Calibri"/>
                <a:cs typeface="Calibri"/>
                <a:sym typeface="Calibri"/>
              </a:rPr>
              <a:t>Male Prebiotic User · Ages 35-44</a:t>
            </a: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08" name="Google Shape;508;p86"/>
          <p:cNvSpPr/>
          <p:nvPr/>
        </p:nvSpPr>
        <p:spPr>
          <a:xfrm>
            <a:off x="6110940" y="4383946"/>
            <a:ext cx="892581"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37%</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509" name="Google Shape;509;p86"/>
          <p:cNvSpPr/>
          <p:nvPr/>
        </p:nvSpPr>
        <p:spPr>
          <a:xfrm>
            <a:off x="6096000" y="4699967"/>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Daily Supplement Use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10" name="Google Shape;510;p86"/>
          <p:cNvSpPr/>
          <p:nvPr/>
        </p:nvSpPr>
        <p:spPr>
          <a:xfrm>
            <a:off x="6096000" y="5144356"/>
            <a:ext cx="2163592"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$30–$60/mo</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511" name="Google Shape;511;p86"/>
          <p:cNvSpPr/>
          <p:nvPr/>
        </p:nvSpPr>
        <p:spPr>
          <a:xfrm>
            <a:off x="6109492" y="5471670"/>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Avg. Monthly Spend</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12" name="Google Shape;512;p86"/>
          <p:cNvSpPr/>
          <p:nvPr/>
        </p:nvSpPr>
        <p:spPr>
          <a:xfrm>
            <a:off x="6109492" y="5904766"/>
            <a:ext cx="1744747"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40% GLP-1</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513" name="Google Shape;513;p86"/>
          <p:cNvSpPr/>
          <p:nvPr/>
        </p:nvSpPr>
        <p:spPr>
          <a:xfrm>
            <a:off x="6109492" y="6231495"/>
            <a:ext cx="2240280" cy="164592"/>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GLP-1 Usage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14" name="Google Shape;514;p86"/>
          <p:cNvSpPr txBox="1"/>
          <p:nvPr/>
        </p:nvSpPr>
        <p:spPr>
          <a:xfrm>
            <a:off x="6096000" y="3055379"/>
            <a:ext cx="5851161" cy="101566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1" u="none" strike="noStrike" kern="0" cap="none" spc="0" normalizeH="0" baseline="0" noProof="0">
                <a:ln>
                  <a:noFill/>
                </a:ln>
                <a:solidFill>
                  <a:srgbClr val="FFFFFF"/>
                </a:solidFill>
                <a:effectLst/>
                <a:uLnTx/>
                <a:uFillTx/>
                <a:latin typeface="Calibri"/>
                <a:ea typeface="Calibri"/>
                <a:cs typeface="Calibri"/>
                <a:sym typeface="Calibri"/>
              </a:rPr>
              <a:t>The highest transparency sensitivity for any prebiotic cohort globally (57%) — analytically engaged and optimizing for both performance and the long term.</a:t>
            </a:r>
            <a:endParaRPr kumimoji="0" sz="20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pic>
        <p:nvPicPr>
          <p:cNvPr id="519" name="Google Shape;519;p15"/>
          <p:cNvPicPr preferRelativeResize="0">
            <a:picLocks noGrp="1"/>
          </p:cNvPicPr>
          <p:nvPr>
            <p:ph type="pic" idx="2"/>
          </p:nvPr>
        </p:nvPicPr>
        <p:blipFill rotWithShape="1">
          <a:blip r:embed="rId3">
            <a:alphaModFix/>
          </a:blip>
          <a:srcRect/>
          <a:stretch/>
        </p:blipFill>
        <p:spPr>
          <a:xfrm>
            <a:off x="0" y="0"/>
            <a:ext cx="5735638" cy="6858000"/>
          </a:xfrm>
          <a:prstGeom prst="rect">
            <a:avLst/>
          </a:prstGeom>
          <a:noFill/>
          <a:ln>
            <a:noFill/>
          </a:ln>
        </p:spPr>
      </p:pic>
      <p:sp>
        <p:nvSpPr>
          <p:cNvPr id="520" name="Google Shape;520;p15"/>
          <p:cNvSpPr/>
          <p:nvPr/>
        </p:nvSpPr>
        <p:spPr>
          <a:xfrm>
            <a:off x="6096000" y="1286158"/>
            <a:ext cx="4489089" cy="1797297"/>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75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a:ln>
                  <a:noFill/>
                </a:ln>
                <a:solidFill>
                  <a:srgbClr val="FFFFFF"/>
                </a:solidFill>
                <a:effectLst/>
                <a:uLnTx/>
                <a:uFillTx/>
                <a:latin typeface="Calibri"/>
                <a:ea typeface="Calibri"/>
                <a:cs typeface="Calibri"/>
                <a:sym typeface="Calibri"/>
              </a:rPr>
              <a:t>COMMITTED GUT HEALTH MANAGER</a:t>
            </a:r>
            <a:endParaRPr kumimoji="0" sz="48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21" name="Google Shape;521;p15"/>
          <p:cNvSpPr/>
          <p:nvPr/>
        </p:nvSpPr>
        <p:spPr>
          <a:xfrm>
            <a:off x="6096000" y="604055"/>
            <a:ext cx="4622276" cy="317959"/>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a:ln>
                  <a:noFill/>
                </a:ln>
                <a:solidFill>
                  <a:srgbClr val="FFFFFF"/>
                </a:solidFill>
                <a:effectLst/>
                <a:uLnTx/>
                <a:uFillTx/>
                <a:latin typeface="Calibri"/>
                <a:ea typeface="Calibri"/>
                <a:cs typeface="Calibri"/>
                <a:sym typeface="Calibri"/>
              </a:rPr>
              <a:t>Female Prebiotic User · Ages 45-54</a:t>
            </a: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22" name="Google Shape;522;p15"/>
          <p:cNvSpPr/>
          <p:nvPr/>
        </p:nvSpPr>
        <p:spPr>
          <a:xfrm>
            <a:off x="6110940" y="4383946"/>
            <a:ext cx="892581"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48%</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523" name="Google Shape;523;p15"/>
          <p:cNvSpPr/>
          <p:nvPr/>
        </p:nvSpPr>
        <p:spPr>
          <a:xfrm>
            <a:off x="6096000" y="4699967"/>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Daily Supplement Use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24" name="Google Shape;524;p15"/>
          <p:cNvSpPr/>
          <p:nvPr/>
        </p:nvSpPr>
        <p:spPr>
          <a:xfrm>
            <a:off x="6096000" y="5144356"/>
            <a:ext cx="2163592"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$30–$60/mo</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525" name="Google Shape;525;p15"/>
          <p:cNvSpPr/>
          <p:nvPr/>
        </p:nvSpPr>
        <p:spPr>
          <a:xfrm>
            <a:off x="6109492" y="5471670"/>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Avg. Monthly Spend</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26" name="Google Shape;526;p15"/>
          <p:cNvSpPr/>
          <p:nvPr/>
        </p:nvSpPr>
        <p:spPr>
          <a:xfrm>
            <a:off x="6109492" y="5904766"/>
            <a:ext cx="1744747"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22% GLP-1</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527" name="Google Shape;527;p15"/>
          <p:cNvSpPr/>
          <p:nvPr/>
        </p:nvSpPr>
        <p:spPr>
          <a:xfrm>
            <a:off x="6109492" y="6231495"/>
            <a:ext cx="2240280" cy="164592"/>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GLP-1 Usage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28" name="Google Shape;528;p15"/>
          <p:cNvSpPr txBox="1"/>
          <p:nvPr/>
        </p:nvSpPr>
        <p:spPr>
          <a:xfrm>
            <a:off x="6096000" y="3055379"/>
            <a:ext cx="5735638" cy="101566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1" u="none" strike="noStrike" kern="0" cap="none" spc="0" normalizeH="0" baseline="0" noProof="0">
                <a:ln>
                  <a:noFill/>
                </a:ln>
                <a:solidFill>
                  <a:srgbClr val="FFFFFF"/>
                </a:solidFill>
                <a:effectLst/>
                <a:uLnTx/>
                <a:uFillTx/>
                <a:latin typeface="Calibri"/>
                <a:ea typeface="Calibri"/>
                <a:cs typeface="Calibri"/>
                <a:sym typeface="Calibri"/>
              </a:rPr>
              <a:t>Peak daily supplement consistency — HCP-guided, condition-motivated, and the most condition-specific prebiotic adopter of any female cohort. </a:t>
            </a:r>
            <a:endParaRPr kumimoji="0" sz="20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pic>
        <p:nvPicPr>
          <p:cNvPr id="533" name="Google Shape;533;p157"/>
          <p:cNvPicPr preferRelativeResize="0">
            <a:picLocks noGrp="1"/>
          </p:cNvPicPr>
          <p:nvPr>
            <p:ph type="pic" idx="2"/>
          </p:nvPr>
        </p:nvPicPr>
        <p:blipFill rotWithShape="1">
          <a:blip r:embed="rId3">
            <a:alphaModFix/>
          </a:blip>
          <a:srcRect/>
          <a:stretch/>
        </p:blipFill>
        <p:spPr>
          <a:xfrm>
            <a:off x="0" y="0"/>
            <a:ext cx="5735638" cy="6858000"/>
          </a:xfrm>
          <a:prstGeom prst="rect">
            <a:avLst/>
          </a:prstGeom>
          <a:noFill/>
          <a:ln>
            <a:noFill/>
          </a:ln>
        </p:spPr>
      </p:pic>
      <p:sp>
        <p:nvSpPr>
          <p:cNvPr id="534" name="Google Shape;534;p157"/>
          <p:cNvSpPr/>
          <p:nvPr/>
        </p:nvSpPr>
        <p:spPr>
          <a:xfrm>
            <a:off x="6096000" y="1286158"/>
            <a:ext cx="4489200" cy="1797300"/>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75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a:ln>
                  <a:noFill/>
                </a:ln>
                <a:solidFill>
                  <a:srgbClr val="FFFFFF"/>
                </a:solidFill>
                <a:effectLst/>
                <a:uLnTx/>
                <a:uFillTx/>
                <a:latin typeface="Calibri"/>
                <a:ea typeface="Calibri"/>
                <a:cs typeface="Calibri"/>
                <a:sym typeface="Calibri"/>
              </a:rPr>
              <a:t>PREVENTION-</a:t>
            </a:r>
            <a:endParaRPr kumimoji="0" sz="4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75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a:ln>
                  <a:noFill/>
                </a:ln>
                <a:solidFill>
                  <a:srgbClr val="FFFFFF"/>
                </a:solidFill>
                <a:effectLst/>
                <a:uLnTx/>
                <a:uFillTx/>
                <a:latin typeface="Calibri"/>
                <a:ea typeface="Calibri"/>
                <a:cs typeface="Calibri"/>
                <a:sym typeface="Calibri"/>
              </a:rPr>
              <a:t>FOCUSED GUT STRATEGIST</a:t>
            </a:r>
            <a:endParaRPr kumimoji="0" sz="48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35" name="Google Shape;535;p157"/>
          <p:cNvSpPr/>
          <p:nvPr/>
        </p:nvSpPr>
        <p:spPr>
          <a:xfrm>
            <a:off x="6096000" y="604055"/>
            <a:ext cx="4622276" cy="317959"/>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a:ln>
                  <a:noFill/>
                </a:ln>
                <a:solidFill>
                  <a:srgbClr val="FFFFFF"/>
                </a:solidFill>
                <a:effectLst/>
                <a:uLnTx/>
                <a:uFillTx/>
                <a:latin typeface="Calibri"/>
                <a:ea typeface="Calibri"/>
                <a:cs typeface="Calibri"/>
                <a:sym typeface="Calibri"/>
              </a:rPr>
              <a:t>Male Prebiotic User · Ages 45-54</a:t>
            </a: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36" name="Google Shape;536;p157"/>
          <p:cNvSpPr/>
          <p:nvPr/>
        </p:nvSpPr>
        <p:spPr>
          <a:xfrm>
            <a:off x="6110940" y="4383946"/>
            <a:ext cx="892581"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36%</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537" name="Google Shape;537;p157"/>
          <p:cNvSpPr/>
          <p:nvPr/>
        </p:nvSpPr>
        <p:spPr>
          <a:xfrm>
            <a:off x="6096000" y="4699967"/>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Daily Supplement Use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38" name="Google Shape;538;p157"/>
          <p:cNvSpPr/>
          <p:nvPr/>
        </p:nvSpPr>
        <p:spPr>
          <a:xfrm>
            <a:off x="6096000" y="5144356"/>
            <a:ext cx="2163592"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$30–$60/mo</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539" name="Google Shape;539;p157"/>
          <p:cNvSpPr/>
          <p:nvPr/>
        </p:nvSpPr>
        <p:spPr>
          <a:xfrm>
            <a:off x="6109492" y="5471670"/>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Avg. Monthly Spend</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40" name="Google Shape;540;p157"/>
          <p:cNvSpPr/>
          <p:nvPr/>
        </p:nvSpPr>
        <p:spPr>
          <a:xfrm>
            <a:off x="6109492" y="5904766"/>
            <a:ext cx="1744747"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27% GLP-1</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541" name="Google Shape;541;p157"/>
          <p:cNvSpPr/>
          <p:nvPr/>
        </p:nvSpPr>
        <p:spPr>
          <a:xfrm>
            <a:off x="6109492" y="6231495"/>
            <a:ext cx="2240280" cy="164592"/>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GLP-1 Usage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42" name="Google Shape;542;p157"/>
          <p:cNvSpPr txBox="1"/>
          <p:nvPr/>
        </p:nvSpPr>
        <p:spPr>
          <a:xfrm>
            <a:off x="6096000" y="3055379"/>
            <a:ext cx="5334217" cy="101566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1" u="none" strike="noStrike" kern="0" cap="none" spc="0" normalizeH="0" baseline="0" noProof="0">
                <a:ln>
                  <a:noFill/>
                </a:ln>
                <a:solidFill>
                  <a:srgbClr val="FFFFFF"/>
                </a:solidFill>
                <a:effectLst/>
                <a:uLnTx/>
                <a:uFillTx/>
                <a:latin typeface="Calibri"/>
                <a:ea typeface="Calibri"/>
                <a:cs typeface="Calibri"/>
                <a:sym typeface="Calibri"/>
              </a:rPr>
              <a:t>Establishing gut health as a core prevention tool — HCP-guided, cardiovascular-aware, and building long-term systemic health. </a:t>
            </a:r>
            <a:endParaRPr kumimoji="0" sz="20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pic>
        <p:nvPicPr>
          <p:cNvPr id="547" name="Google Shape;547;p17"/>
          <p:cNvPicPr preferRelativeResize="0">
            <a:picLocks noGrp="1"/>
          </p:cNvPicPr>
          <p:nvPr>
            <p:ph type="pic" idx="2"/>
          </p:nvPr>
        </p:nvPicPr>
        <p:blipFill rotWithShape="1">
          <a:blip r:embed="rId3">
            <a:alphaModFix/>
          </a:blip>
          <a:srcRect/>
          <a:stretch/>
        </p:blipFill>
        <p:spPr>
          <a:xfrm>
            <a:off x="0" y="0"/>
            <a:ext cx="5735638" cy="6858000"/>
          </a:xfrm>
          <a:prstGeom prst="rect">
            <a:avLst/>
          </a:prstGeom>
          <a:noFill/>
          <a:ln>
            <a:noFill/>
          </a:ln>
        </p:spPr>
      </p:pic>
      <p:sp>
        <p:nvSpPr>
          <p:cNvPr id="548" name="Google Shape;548;p17"/>
          <p:cNvSpPr/>
          <p:nvPr/>
        </p:nvSpPr>
        <p:spPr>
          <a:xfrm>
            <a:off x="6096000" y="1286158"/>
            <a:ext cx="4489089" cy="1797297"/>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75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a:ln>
                  <a:noFill/>
                </a:ln>
                <a:solidFill>
                  <a:srgbClr val="FFFFFF"/>
                </a:solidFill>
                <a:effectLst/>
                <a:uLnTx/>
                <a:uFillTx/>
                <a:latin typeface="Calibri"/>
                <a:ea typeface="Calibri"/>
                <a:cs typeface="Calibri"/>
                <a:sym typeface="Calibri"/>
              </a:rPr>
              <a:t>LOYAL GUT HEALTH GUARDIAN</a:t>
            </a:r>
            <a:endParaRPr kumimoji="0" sz="48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49" name="Google Shape;549;p17"/>
          <p:cNvSpPr/>
          <p:nvPr/>
        </p:nvSpPr>
        <p:spPr>
          <a:xfrm>
            <a:off x="6096000" y="604055"/>
            <a:ext cx="4622276" cy="317959"/>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a:ln>
                  <a:noFill/>
                </a:ln>
                <a:solidFill>
                  <a:srgbClr val="FFFFFF"/>
                </a:solidFill>
                <a:effectLst/>
                <a:uLnTx/>
                <a:uFillTx/>
                <a:latin typeface="Calibri"/>
                <a:ea typeface="Calibri"/>
                <a:cs typeface="Calibri"/>
                <a:sym typeface="Calibri"/>
              </a:rPr>
              <a:t>Female Prebiotic User · Ages 55+</a:t>
            </a: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50" name="Google Shape;550;p17"/>
          <p:cNvSpPr/>
          <p:nvPr/>
        </p:nvSpPr>
        <p:spPr>
          <a:xfrm>
            <a:off x="6110940" y="4383946"/>
            <a:ext cx="892581"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62%</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551" name="Google Shape;551;p17"/>
          <p:cNvSpPr/>
          <p:nvPr/>
        </p:nvSpPr>
        <p:spPr>
          <a:xfrm>
            <a:off x="6096000" y="4699967"/>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Daily Supplement Use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52" name="Google Shape;552;p17"/>
          <p:cNvSpPr/>
          <p:nvPr/>
        </p:nvSpPr>
        <p:spPr>
          <a:xfrm>
            <a:off x="6096000" y="5144356"/>
            <a:ext cx="2163592"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$30–$60/mo</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553" name="Google Shape;553;p17"/>
          <p:cNvSpPr/>
          <p:nvPr/>
        </p:nvSpPr>
        <p:spPr>
          <a:xfrm>
            <a:off x="6109492" y="5471670"/>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Avg. Monthly Spend</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54" name="Google Shape;554;p17"/>
          <p:cNvSpPr/>
          <p:nvPr/>
        </p:nvSpPr>
        <p:spPr>
          <a:xfrm>
            <a:off x="6109492" y="5904766"/>
            <a:ext cx="1744747"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16% GLP-1</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555" name="Google Shape;555;p17"/>
          <p:cNvSpPr/>
          <p:nvPr/>
        </p:nvSpPr>
        <p:spPr>
          <a:xfrm>
            <a:off x="6109492" y="6231495"/>
            <a:ext cx="2240280" cy="164592"/>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GLP-1 Usage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56" name="Google Shape;556;p17"/>
          <p:cNvSpPr txBox="1"/>
          <p:nvPr/>
        </p:nvSpPr>
        <p:spPr>
          <a:xfrm>
            <a:off x="6096000" y="3055375"/>
            <a:ext cx="5843400" cy="10158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1" u="none" strike="noStrike" kern="0" cap="none" spc="0" normalizeH="0" baseline="0" noProof="0">
                <a:ln>
                  <a:noFill/>
                </a:ln>
                <a:solidFill>
                  <a:srgbClr val="FFFFFF"/>
                </a:solidFill>
                <a:effectLst/>
                <a:uLnTx/>
                <a:uFillTx/>
                <a:latin typeface="Calibri"/>
                <a:ea typeface="Calibri"/>
                <a:cs typeface="Calibri"/>
                <a:sym typeface="Calibri"/>
              </a:rPr>
              <a:t>The most consistent daily supplement user of any female prebiotic cohort — HCP-anchored, gut-and-immunity focused, and deeply brand-loyal</a:t>
            </a:r>
            <a:endParaRPr kumimoji="0" sz="20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232"/>
          <p:cNvSpPr/>
          <p:nvPr/>
        </p:nvSpPr>
        <p:spPr>
          <a:xfrm>
            <a:off x="-1" y="0"/>
            <a:ext cx="12192001" cy="95121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Gill Sans"/>
              <a:buNone/>
              <a:tabLst/>
              <a:defRPr/>
            </a:pPr>
            <a:endParaRPr kumimoji="0" sz="1800" b="0" i="0" u="none" strike="noStrike" kern="0" cap="none" spc="0" normalizeH="0" baseline="0" noProof="0">
              <a:ln>
                <a:noFill/>
              </a:ln>
              <a:solidFill>
                <a:srgbClr val="FFFFFF"/>
              </a:solidFill>
              <a:effectLst/>
              <a:uLnTx/>
              <a:uFillTx/>
              <a:latin typeface="Gill Sans"/>
              <a:ea typeface="Gill Sans"/>
              <a:cs typeface="Gill Sans"/>
              <a:sym typeface="Gill Sans"/>
            </a:endParaRPr>
          </a:p>
        </p:txBody>
      </p:sp>
      <p:sp>
        <p:nvSpPr>
          <p:cNvPr id="203" name="Google Shape;203;p232"/>
          <p:cNvSpPr txBox="1"/>
          <p:nvPr/>
        </p:nvSpPr>
        <p:spPr>
          <a:xfrm>
            <a:off x="576000" y="219645"/>
            <a:ext cx="5185145" cy="74892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064C42"/>
              </a:buClr>
              <a:buSzPts val="4000"/>
              <a:buFont typeface="Raleway"/>
              <a:buNone/>
              <a:tabLst/>
              <a:defRPr/>
            </a:pPr>
            <a:r>
              <a:rPr kumimoji="0" lang="en-US" sz="4000" b="1" i="0" u="none" strike="noStrike" kern="0" cap="none" spc="0" normalizeH="0" baseline="0" noProof="0">
                <a:ln>
                  <a:noFill/>
                </a:ln>
                <a:solidFill>
                  <a:srgbClr val="064C42"/>
                </a:solidFill>
                <a:effectLst/>
                <a:uLnTx/>
                <a:uFillTx/>
                <a:latin typeface="Raleway"/>
                <a:ea typeface="Raleway"/>
                <a:cs typeface="Raleway"/>
                <a:sym typeface="Raleway"/>
              </a:rPr>
              <a:t>Our Members:</a:t>
            </a: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pic>
        <p:nvPicPr>
          <p:cNvPr id="204" name="Google Shape;204;p232" descr="A picture containing text, sign&#10;&#10;Description automatically generated"/>
          <p:cNvPicPr preferRelativeResize="0"/>
          <p:nvPr/>
        </p:nvPicPr>
        <p:blipFill rotWithShape="1">
          <a:blip r:embed="rId3">
            <a:alphaModFix/>
          </a:blip>
          <a:srcRect/>
          <a:stretch/>
        </p:blipFill>
        <p:spPr>
          <a:xfrm>
            <a:off x="4666110" y="1092763"/>
            <a:ext cx="2618665" cy="1165591"/>
          </a:xfrm>
          <a:prstGeom prst="rect">
            <a:avLst/>
          </a:prstGeom>
          <a:noFill/>
          <a:ln>
            <a:noFill/>
          </a:ln>
        </p:spPr>
      </p:pic>
      <p:pic>
        <p:nvPicPr>
          <p:cNvPr id="205" name="Google Shape;205;p232"/>
          <p:cNvPicPr preferRelativeResize="0"/>
          <p:nvPr/>
        </p:nvPicPr>
        <p:blipFill rotWithShape="1">
          <a:blip r:embed="rId4">
            <a:alphaModFix/>
          </a:blip>
          <a:srcRect/>
          <a:stretch/>
        </p:blipFill>
        <p:spPr>
          <a:xfrm>
            <a:off x="1977013" y="1236260"/>
            <a:ext cx="2190204" cy="1022095"/>
          </a:xfrm>
          <a:prstGeom prst="rect">
            <a:avLst/>
          </a:prstGeom>
          <a:noFill/>
          <a:ln>
            <a:noFill/>
          </a:ln>
        </p:spPr>
      </p:pic>
      <p:pic>
        <p:nvPicPr>
          <p:cNvPr id="206" name="Google Shape;206;p232" descr="Meet Ingredion"/>
          <p:cNvPicPr preferRelativeResize="0"/>
          <p:nvPr/>
        </p:nvPicPr>
        <p:blipFill rotWithShape="1">
          <a:blip r:embed="rId5">
            <a:alphaModFix/>
          </a:blip>
          <a:srcRect/>
          <a:stretch/>
        </p:blipFill>
        <p:spPr>
          <a:xfrm>
            <a:off x="1277991" y="3899461"/>
            <a:ext cx="1206077" cy="792051"/>
          </a:xfrm>
          <a:prstGeom prst="rect">
            <a:avLst/>
          </a:prstGeom>
          <a:noFill/>
          <a:ln>
            <a:noFill/>
          </a:ln>
        </p:spPr>
      </p:pic>
      <p:pic>
        <p:nvPicPr>
          <p:cNvPr id="207" name="Google Shape;207;p232" descr="A blue logo with black background&#10;&#10;Description automatically generated"/>
          <p:cNvPicPr preferRelativeResize="0"/>
          <p:nvPr/>
        </p:nvPicPr>
        <p:blipFill rotWithShape="1">
          <a:blip r:embed="rId6">
            <a:alphaModFix/>
          </a:blip>
          <a:srcRect/>
          <a:stretch/>
        </p:blipFill>
        <p:spPr>
          <a:xfrm>
            <a:off x="3234873" y="4805063"/>
            <a:ext cx="1355896" cy="582612"/>
          </a:xfrm>
          <a:prstGeom prst="rect">
            <a:avLst/>
          </a:prstGeom>
          <a:noFill/>
          <a:ln>
            <a:noFill/>
          </a:ln>
        </p:spPr>
      </p:pic>
      <p:pic>
        <p:nvPicPr>
          <p:cNvPr id="208" name="Google Shape;208;p232" descr="Kyowa Hakko Bio Logo"/>
          <p:cNvPicPr preferRelativeResize="0"/>
          <p:nvPr/>
        </p:nvPicPr>
        <p:blipFill rotWithShape="1">
          <a:blip r:embed="rId7">
            <a:alphaModFix/>
          </a:blip>
          <a:srcRect/>
          <a:stretch/>
        </p:blipFill>
        <p:spPr>
          <a:xfrm>
            <a:off x="5627285" y="3976557"/>
            <a:ext cx="821192" cy="661060"/>
          </a:xfrm>
          <a:prstGeom prst="rect">
            <a:avLst/>
          </a:prstGeom>
          <a:noFill/>
          <a:ln>
            <a:noFill/>
          </a:ln>
        </p:spPr>
      </p:pic>
      <p:pic>
        <p:nvPicPr>
          <p:cNvPr id="209" name="Google Shape;209;p232" descr="Noticias Vitafoods Europe 2013 | NEXIRA"/>
          <p:cNvPicPr preferRelativeResize="0"/>
          <p:nvPr/>
        </p:nvPicPr>
        <p:blipFill rotWithShape="1">
          <a:blip r:embed="rId8">
            <a:alphaModFix/>
          </a:blip>
          <a:srcRect/>
          <a:stretch/>
        </p:blipFill>
        <p:spPr>
          <a:xfrm>
            <a:off x="413886" y="4983785"/>
            <a:ext cx="1243402" cy="322154"/>
          </a:xfrm>
          <a:prstGeom prst="rect">
            <a:avLst/>
          </a:prstGeom>
          <a:noFill/>
          <a:ln>
            <a:noFill/>
          </a:ln>
        </p:spPr>
      </p:pic>
      <p:pic>
        <p:nvPicPr>
          <p:cNvPr id="210" name="Google Shape;210;p232" descr="A green and black logo&#10;&#10;Description automatically generated"/>
          <p:cNvPicPr preferRelativeResize="0"/>
          <p:nvPr/>
        </p:nvPicPr>
        <p:blipFill rotWithShape="1">
          <a:blip r:embed="rId9">
            <a:alphaModFix/>
          </a:blip>
          <a:srcRect/>
          <a:stretch/>
        </p:blipFill>
        <p:spPr>
          <a:xfrm>
            <a:off x="1886752" y="3358560"/>
            <a:ext cx="1768363" cy="349846"/>
          </a:xfrm>
          <a:prstGeom prst="rect">
            <a:avLst/>
          </a:prstGeom>
          <a:noFill/>
          <a:ln>
            <a:noFill/>
          </a:ln>
        </p:spPr>
      </p:pic>
      <p:pic>
        <p:nvPicPr>
          <p:cNvPr id="211" name="Google Shape;211;p232" descr="A green tree with red text&#10;&#10;Description automatically generated"/>
          <p:cNvPicPr preferRelativeResize="0"/>
          <p:nvPr/>
        </p:nvPicPr>
        <p:blipFill rotWithShape="1">
          <a:blip r:embed="rId10">
            <a:alphaModFix/>
          </a:blip>
          <a:srcRect/>
          <a:stretch/>
        </p:blipFill>
        <p:spPr>
          <a:xfrm>
            <a:off x="7124432" y="5319497"/>
            <a:ext cx="918263" cy="976949"/>
          </a:xfrm>
          <a:prstGeom prst="rect">
            <a:avLst/>
          </a:prstGeom>
          <a:noFill/>
          <a:ln>
            <a:noFill/>
          </a:ln>
        </p:spPr>
      </p:pic>
      <p:pic>
        <p:nvPicPr>
          <p:cNvPr id="212" name="Google Shape;212;p232" descr="A pink text on a black background&#10;&#10;Description automatically generated"/>
          <p:cNvPicPr preferRelativeResize="0"/>
          <p:nvPr/>
        </p:nvPicPr>
        <p:blipFill rotWithShape="1">
          <a:blip r:embed="rId11">
            <a:alphaModFix/>
          </a:blip>
          <a:srcRect/>
          <a:stretch/>
        </p:blipFill>
        <p:spPr>
          <a:xfrm>
            <a:off x="9440411" y="4711988"/>
            <a:ext cx="812266" cy="812266"/>
          </a:xfrm>
          <a:prstGeom prst="rect">
            <a:avLst/>
          </a:prstGeom>
          <a:noFill/>
          <a:ln>
            <a:noFill/>
          </a:ln>
        </p:spPr>
      </p:pic>
      <p:pic>
        <p:nvPicPr>
          <p:cNvPr id="213" name="Google Shape;213;p232" descr="Blue text on a white background&#10;&#10;Description automatically generated"/>
          <p:cNvPicPr preferRelativeResize="0"/>
          <p:nvPr/>
        </p:nvPicPr>
        <p:blipFill rotWithShape="1">
          <a:blip r:embed="rId12">
            <a:alphaModFix/>
          </a:blip>
          <a:srcRect/>
          <a:stretch/>
        </p:blipFill>
        <p:spPr>
          <a:xfrm>
            <a:off x="5065191" y="6359446"/>
            <a:ext cx="1301251" cy="443164"/>
          </a:xfrm>
          <a:prstGeom prst="rect">
            <a:avLst/>
          </a:prstGeom>
          <a:noFill/>
          <a:ln>
            <a:noFill/>
          </a:ln>
        </p:spPr>
      </p:pic>
      <p:pic>
        <p:nvPicPr>
          <p:cNvPr id="214" name="Google Shape;214;p232" descr="A black and blue logo&#10;&#10;Description automatically generated"/>
          <p:cNvPicPr preferRelativeResize="0"/>
          <p:nvPr/>
        </p:nvPicPr>
        <p:blipFill rotWithShape="1">
          <a:blip r:embed="rId13">
            <a:alphaModFix/>
          </a:blip>
          <a:srcRect/>
          <a:stretch/>
        </p:blipFill>
        <p:spPr>
          <a:xfrm>
            <a:off x="10282710" y="5703642"/>
            <a:ext cx="1301254" cy="322155"/>
          </a:xfrm>
          <a:prstGeom prst="rect">
            <a:avLst/>
          </a:prstGeom>
          <a:noFill/>
          <a:ln>
            <a:noFill/>
          </a:ln>
        </p:spPr>
      </p:pic>
      <p:pic>
        <p:nvPicPr>
          <p:cNvPr id="215" name="Google Shape;215;p232" descr="Anagenix logo"/>
          <p:cNvPicPr preferRelativeResize="0"/>
          <p:nvPr/>
        </p:nvPicPr>
        <p:blipFill rotWithShape="1">
          <a:blip r:embed="rId14">
            <a:alphaModFix/>
          </a:blip>
          <a:srcRect/>
          <a:stretch/>
        </p:blipFill>
        <p:spPr>
          <a:xfrm>
            <a:off x="2090934" y="2403441"/>
            <a:ext cx="956258" cy="547234"/>
          </a:xfrm>
          <a:prstGeom prst="rect">
            <a:avLst/>
          </a:prstGeom>
          <a:noFill/>
          <a:ln>
            <a:noFill/>
          </a:ln>
        </p:spPr>
      </p:pic>
      <p:pic>
        <p:nvPicPr>
          <p:cNvPr id="216" name="Google Shape;216;p232" descr="A green and yellow logo&#10;&#10;Description automatically generated"/>
          <p:cNvPicPr preferRelativeResize="0"/>
          <p:nvPr/>
        </p:nvPicPr>
        <p:blipFill rotWithShape="1">
          <a:blip r:embed="rId15">
            <a:alphaModFix/>
          </a:blip>
          <a:srcRect/>
          <a:stretch/>
        </p:blipFill>
        <p:spPr>
          <a:xfrm>
            <a:off x="5633806" y="2307974"/>
            <a:ext cx="959669" cy="692333"/>
          </a:xfrm>
          <a:prstGeom prst="rect">
            <a:avLst/>
          </a:prstGeom>
          <a:noFill/>
          <a:ln>
            <a:noFill/>
          </a:ln>
        </p:spPr>
      </p:pic>
      <p:pic>
        <p:nvPicPr>
          <p:cNvPr id="217" name="Google Shape;217;p232" descr="AgriFiber – Multifunctional Fiber Upcycled From Plant Extracts"/>
          <p:cNvPicPr preferRelativeResize="0"/>
          <p:nvPr/>
        </p:nvPicPr>
        <p:blipFill rotWithShape="1">
          <a:blip r:embed="rId16">
            <a:alphaModFix/>
          </a:blip>
          <a:srcRect/>
          <a:stretch/>
        </p:blipFill>
        <p:spPr>
          <a:xfrm>
            <a:off x="358061" y="2608502"/>
            <a:ext cx="1338819" cy="271527"/>
          </a:xfrm>
          <a:prstGeom prst="rect">
            <a:avLst/>
          </a:prstGeom>
          <a:noFill/>
          <a:ln>
            <a:noFill/>
          </a:ln>
        </p:spPr>
      </p:pic>
      <p:pic>
        <p:nvPicPr>
          <p:cNvPr id="218" name="Google Shape;218;p232" descr="Anderson Global Group Header Logo"/>
          <p:cNvPicPr preferRelativeResize="0"/>
          <p:nvPr/>
        </p:nvPicPr>
        <p:blipFill rotWithShape="1">
          <a:blip r:embed="rId17">
            <a:alphaModFix/>
          </a:blip>
          <a:srcRect/>
          <a:stretch/>
        </p:blipFill>
        <p:spPr>
          <a:xfrm>
            <a:off x="3518750" y="2567068"/>
            <a:ext cx="1744398" cy="324539"/>
          </a:xfrm>
          <a:prstGeom prst="rect">
            <a:avLst/>
          </a:prstGeom>
          <a:noFill/>
          <a:ln>
            <a:noFill/>
          </a:ln>
        </p:spPr>
      </p:pic>
      <p:pic>
        <p:nvPicPr>
          <p:cNvPr id="219" name="Google Shape;219;p232" descr="A logo for a company&#10;&#10;Description automatically generated"/>
          <p:cNvPicPr preferRelativeResize="0"/>
          <p:nvPr/>
        </p:nvPicPr>
        <p:blipFill rotWithShape="1">
          <a:blip r:embed="rId18">
            <a:alphaModFix/>
          </a:blip>
          <a:srcRect/>
          <a:stretch/>
        </p:blipFill>
        <p:spPr>
          <a:xfrm>
            <a:off x="9701909" y="3168800"/>
            <a:ext cx="1195506" cy="749360"/>
          </a:xfrm>
          <a:prstGeom prst="rect">
            <a:avLst/>
          </a:prstGeom>
          <a:noFill/>
          <a:ln>
            <a:noFill/>
          </a:ln>
        </p:spPr>
      </p:pic>
      <p:pic>
        <p:nvPicPr>
          <p:cNvPr id="220" name="Google Shape;220;p232" descr="A logo with blue dots&#10;&#10;Description automatically generated"/>
          <p:cNvPicPr preferRelativeResize="0"/>
          <p:nvPr/>
        </p:nvPicPr>
        <p:blipFill rotWithShape="1">
          <a:blip r:embed="rId19">
            <a:alphaModFix/>
          </a:blip>
          <a:srcRect/>
          <a:stretch/>
        </p:blipFill>
        <p:spPr>
          <a:xfrm>
            <a:off x="-6" y="2526032"/>
            <a:ext cx="1977033" cy="1977038"/>
          </a:xfrm>
          <a:prstGeom prst="rect">
            <a:avLst/>
          </a:prstGeom>
          <a:noFill/>
          <a:ln>
            <a:noFill/>
          </a:ln>
        </p:spPr>
      </p:pic>
      <p:pic>
        <p:nvPicPr>
          <p:cNvPr id="221" name="Google Shape;221;p232" descr="Fresenius-Kabi"/>
          <p:cNvPicPr preferRelativeResize="0"/>
          <p:nvPr/>
        </p:nvPicPr>
        <p:blipFill rotWithShape="1">
          <a:blip r:embed="rId20">
            <a:alphaModFix/>
          </a:blip>
          <a:srcRect/>
          <a:stretch/>
        </p:blipFill>
        <p:spPr>
          <a:xfrm>
            <a:off x="6007074" y="3293622"/>
            <a:ext cx="1253975" cy="534004"/>
          </a:xfrm>
          <a:prstGeom prst="rect">
            <a:avLst/>
          </a:prstGeom>
          <a:noFill/>
          <a:ln>
            <a:noFill/>
          </a:ln>
        </p:spPr>
      </p:pic>
      <p:pic>
        <p:nvPicPr>
          <p:cNvPr id="222" name="Google Shape;222;p232"/>
          <p:cNvPicPr preferRelativeResize="0"/>
          <p:nvPr/>
        </p:nvPicPr>
        <p:blipFill rotWithShape="1">
          <a:blip r:embed="rId21">
            <a:alphaModFix/>
          </a:blip>
          <a:srcRect/>
          <a:stretch/>
        </p:blipFill>
        <p:spPr>
          <a:xfrm>
            <a:off x="2712801" y="4116305"/>
            <a:ext cx="1202321" cy="383536"/>
          </a:xfrm>
          <a:prstGeom prst="rect">
            <a:avLst/>
          </a:prstGeom>
          <a:noFill/>
          <a:ln>
            <a:noFill/>
          </a:ln>
        </p:spPr>
      </p:pic>
      <p:pic>
        <p:nvPicPr>
          <p:cNvPr id="223" name="Google Shape;223;p232"/>
          <p:cNvPicPr preferRelativeResize="0"/>
          <p:nvPr/>
        </p:nvPicPr>
        <p:blipFill rotWithShape="1">
          <a:blip r:embed="rId22">
            <a:alphaModFix/>
          </a:blip>
          <a:srcRect/>
          <a:stretch/>
        </p:blipFill>
        <p:spPr>
          <a:xfrm>
            <a:off x="10439538" y="2617335"/>
            <a:ext cx="1332514" cy="237949"/>
          </a:xfrm>
          <a:prstGeom prst="rect">
            <a:avLst/>
          </a:prstGeom>
          <a:noFill/>
          <a:ln>
            <a:noFill/>
          </a:ln>
        </p:spPr>
      </p:pic>
      <p:pic>
        <p:nvPicPr>
          <p:cNvPr id="224" name="Google Shape;224;p232" descr="A logo with a flower&#10;&#10;Description automatically generated"/>
          <p:cNvPicPr preferRelativeResize="0"/>
          <p:nvPr/>
        </p:nvPicPr>
        <p:blipFill rotWithShape="1">
          <a:blip r:embed="rId23">
            <a:alphaModFix/>
          </a:blip>
          <a:srcRect/>
          <a:stretch/>
        </p:blipFill>
        <p:spPr>
          <a:xfrm>
            <a:off x="4176678" y="4057931"/>
            <a:ext cx="1163330" cy="454992"/>
          </a:xfrm>
          <a:prstGeom prst="rect">
            <a:avLst/>
          </a:prstGeom>
          <a:noFill/>
          <a:ln>
            <a:noFill/>
          </a:ln>
        </p:spPr>
      </p:pic>
      <p:pic>
        <p:nvPicPr>
          <p:cNvPr id="225" name="Google Shape;225;p232"/>
          <p:cNvPicPr preferRelativeResize="0"/>
          <p:nvPr/>
        </p:nvPicPr>
        <p:blipFill rotWithShape="1">
          <a:blip r:embed="rId24">
            <a:alphaModFix/>
          </a:blip>
          <a:srcRect/>
          <a:stretch/>
        </p:blipFill>
        <p:spPr>
          <a:xfrm>
            <a:off x="7784151" y="4850818"/>
            <a:ext cx="1147791" cy="573895"/>
          </a:xfrm>
          <a:prstGeom prst="rect">
            <a:avLst/>
          </a:prstGeom>
          <a:noFill/>
          <a:ln>
            <a:noFill/>
          </a:ln>
        </p:spPr>
      </p:pic>
      <p:pic>
        <p:nvPicPr>
          <p:cNvPr id="226" name="Google Shape;226;p232" descr="A black text on a white background&#10;&#10;Description automatically generated"/>
          <p:cNvPicPr preferRelativeResize="0"/>
          <p:nvPr/>
        </p:nvPicPr>
        <p:blipFill rotWithShape="1">
          <a:blip r:embed="rId25">
            <a:alphaModFix/>
          </a:blip>
          <a:srcRect/>
          <a:stretch/>
        </p:blipFill>
        <p:spPr>
          <a:xfrm>
            <a:off x="5970351" y="4912179"/>
            <a:ext cx="1514319" cy="475496"/>
          </a:xfrm>
          <a:prstGeom prst="rect">
            <a:avLst/>
          </a:prstGeom>
          <a:noFill/>
          <a:ln>
            <a:noFill/>
          </a:ln>
        </p:spPr>
      </p:pic>
      <p:pic>
        <p:nvPicPr>
          <p:cNvPr id="227" name="Google Shape;227;p232"/>
          <p:cNvPicPr preferRelativeResize="0"/>
          <p:nvPr/>
        </p:nvPicPr>
        <p:blipFill rotWithShape="1">
          <a:blip r:embed="rId26">
            <a:alphaModFix/>
          </a:blip>
          <a:srcRect/>
          <a:stretch/>
        </p:blipFill>
        <p:spPr>
          <a:xfrm>
            <a:off x="10657323" y="4915952"/>
            <a:ext cx="1253970" cy="392478"/>
          </a:xfrm>
          <a:prstGeom prst="rect">
            <a:avLst/>
          </a:prstGeom>
          <a:noFill/>
          <a:ln>
            <a:noFill/>
          </a:ln>
        </p:spPr>
      </p:pic>
      <p:pic>
        <p:nvPicPr>
          <p:cNvPr id="228" name="Google Shape;228;p232"/>
          <p:cNvPicPr preferRelativeResize="0"/>
          <p:nvPr/>
        </p:nvPicPr>
        <p:blipFill rotWithShape="1">
          <a:blip r:embed="rId27">
            <a:alphaModFix/>
          </a:blip>
          <a:srcRect/>
          <a:stretch/>
        </p:blipFill>
        <p:spPr>
          <a:xfrm>
            <a:off x="4909197" y="4922482"/>
            <a:ext cx="919986" cy="355449"/>
          </a:xfrm>
          <a:prstGeom prst="rect">
            <a:avLst/>
          </a:prstGeom>
          <a:noFill/>
          <a:ln>
            <a:noFill/>
          </a:ln>
        </p:spPr>
      </p:pic>
      <p:pic>
        <p:nvPicPr>
          <p:cNvPr id="229" name="Google Shape;229;p232"/>
          <p:cNvPicPr preferRelativeResize="0"/>
          <p:nvPr/>
        </p:nvPicPr>
        <p:blipFill rotWithShape="1">
          <a:blip r:embed="rId28">
            <a:alphaModFix/>
          </a:blip>
          <a:srcRect/>
          <a:stretch/>
        </p:blipFill>
        <p:spPr>
          <a:xfrm>
            <a:off x="6806696" y="4223545"/>
            <a:ext cx="1184634" cy="178219"/>
          </a:xfrm>
          <a:prstGeom prst="rect">
            <a:avLst/>
          </a:prstGeom>
          <a:noFill/>
          <a:ln>
            <a:noFill/>
          </a:ln>
        </p:spPr>
      </p:pic>
      <p:pic>
        <p:nvPicPr>
          <p:cNvPr id="230" name="Google Shape;230;p232" descr="A close-up of a logo&#10;&#10;Description automatically generated"/>
          <p:cNvPicPr preferRelativeResize="0"/>
          <p:nvPr/>
        </p:nvPicPr>
        <p:blipFill rotWithShape="1">
          <a:blip r:embed="rId29">
            <a:alphaModFix/>
          </a:blip>
          <a:srcRect t="14595" b="23975"/>
          <a:stretch/>
        </p:blipFill>
        <p:spPr>
          <a:xfrm>
            <a:off x="2197043" y="5475669"/>
            <a:ext cx="1147791" cy="705040"/>
          </a:xfrm>
          <a:prstGeom prst="rect">
            <a:avLst/>
          </a:prstGeom>
          <a:noFill/>
          <a:ln>
            <a:noFill/>
          </a:ln>
        </p:spPr>
      </p:pic>
      <p:pic>
        <p:nvPicPr>
          <p:cNvPr id="231" name="Google Shape;231;p232" descr="A black background with grey and green text&#10;&#10;Description automatically generated"/>
          <p:cNvPicPr preferRelativeResize="0"/>
          <p:nvPr/>
        </p:nvPicPr>
        <p:blipFill rotWithShape="1">
          <a:blip r:embed="rId30">
            <a:alphaModFix/>
          </a:blip>
          <a:srcRect/>
          <a:stretch/>
        </p:blipFill>
        <p:spPr>
          <a:xfrm>
            <a:off x="8104839" y="5624964"/>
            <a:ext cx="1846971" cy="495090"/>
          </a:xfrm>
          <a:prstGeom prst="rect">
            <a:avLst/>
          </a:prstGeom>
          <a:noFill/>
          <a:ln>
            <a:noFill/>
          </a:ln>
        </p:spPr>
      </p:pic>
      <p:pic>
        <p:nvPicPr>
          <p:cNvPr id="232" name="Google Shape;232;p232" descr="A close-up of a logo&#10;&#10;Description automatically generated"/>
          <p:cNvPicPr preferRelativeResize="0"/>
          <p:nvPr/>
        </p:nvPicPr>
        <p:blipFill rotWithShape="1">
          <a:blip r:embed="rId31">
            <a:alphaModFix/>
          </a:blip>
          <a:srcRect/>
          <a:stretch/>
        </p:blipFill>
        <p:spPr>
          <a:xfrm>
            <a:off x="1047384" y="5530641"/>
            <a:ext cx="765805" cy="765805"/>
          </a:xfrm>
          <a:prstGeom prst="rect">
            <a:avLst/>
          </a:prstGeom>
          <a:noFill/>
          <a:ln>
            <a:noFill/>
          </a:ln>
        </p:spPr>
      </p:pic>
      <p:pic>
        <p:nvPicPr>
          <p:cNvPr id="233" name="Google Shape;233;p232"/>
          <p:cNvPicPr preferRelativeResize="0"/>
          <p:nvPr/>
        </p:nvPicPr>
        <p:blipFill rotWithShape="1">
          <a:blip r:embed="rId32">
            <a:alphaModFix/>
          </a:blip>
          <a:srcRect/>
          <a:stretch/>
        </p:blipFill>
        <p:spPr>
          <a:xfrm>
            <a:off x="3492301" y="6431161"/>
            <a:ext cx="1209547" cy="274038"/>
          </a:xfrm>
          <a:prstGeom prst="rect">
            <a:avLst/>
          </a:prstGeom>
          <a:noFill/>
          <a:ln>
            <a:noFill/>
          </a:ln>
        </p:spPr>
      </p:pic>
      <p:pic>
        <p:nvPicPr>
          <p:cNvPr id="234" name="Google Shape;234;p232"/>
          <p:cNvPicPr preferRelativeResize="0"/>
          <p:nvPr/>
        </p:nvPicPr>
        <p:blipFill rotWithShape="1">
          <a:blip r:embed="rId33">
            <a:alphaModFix/>
          </a:blip>
          <a:srcRect/>
          <a:stretch/>
        </p:blipFill>
        <p:spPr>
          <a:xfrm>
            <a:off x="5318153" y="5757768"/>
            <a:ext cx="1519845" cy="239472"/>
          </a:xfrm>
          <a:prstGeom prst="rect">
            <a:avLst/>
          </a:prstGeom>
          <a:noFill/>
          <a:ln>
            <a:noFill/>
          </a:ln>
        </p:spPr>
      </p:pic>
      <p:pic>
        <p:nvPicPr>
          <p:cNvPr id="235" name="Google Shape;235;p232" title="IconFoods_Logo_300dpi-scaled-2.jpg"/>
          <p:cNvPicPr preferRelativeResize="0"/>
          <p:nvPr/>
        </p:nvPicPr>
        <p:blipFill rotWithShape="1">
          <a:blip r:embed="rId34">
            <a:alphaModFix/>
          </a:blip>
          <a:srcRect l="13351" t="14896" r="10999" b="16741"/>
          <a:stretch/>
        </p:blipFill>
        <p:spPr>
          <a:xfrm>
            <a:off x="7861243" y="1214618"/>
            <a:ext cx="1930911" cy="1026681"/>
          </a:xfrm>
          <a:prstGeom prst="rect">
            <a:avLst/>
          </a:prstGeom>
          <a:noFill/>
          <a:ln>
            <a:noFill/>
          </a:ln>
        </p:spPr>
      </p:pic>
      <p:pic>
        <p:nvPicPr>
          <p:cNvPr id="236" name="Google Shape;236;p232" title="musb_research_final_logo - Copy.png"/>
          <p:cNvPicPr preferRelativeResize="0"/>
          <p:nvPr/>
        </p:nvPicPr>
        <p:blipFill rotWithShape="1">
          <a:blip r:embed="rId35">
            <a:alphaModFix/>
          </a:blip>
          <a:srcRect t="26681" b="26681"/>
          <a:stretch/>
        </p:blipFill>
        <p:spPr>
          <a:xfrm>
            <a:off x="8079920" y="3951328"/>
            <a:ext cx="1621969" cy="756451"/>
          </a:xfrm>
          <a:prstGeom prst="rect">
            <a:avLst/>
          </a:prstGeom>
          <a:noFill/>
          <a:ln>
            <a:noFill/>
          </a:ln>
        </p:spPr>
      </p:pic>
      <p:pic>
        <p:nvPicPr>
          <p:cNvPr id="237" name="Google Shape;237;p232" title="Benicaros_logo_tagline_blue_on_white_RGB.png"/>
          <p:cNvPicPr preferRelativeResize="0"/>
          <p:nvPr/>
        </p:nvPicPr>
        <p:blipFill rotWithShape="1">
          <a:blip r:embed="rId36">
            <a:alphaModFix/>
          </a:blip>
          <a:srcRect/>
          <a:stretch/>
        </p:blipFill>
        <p:spPr>
          <a:xfrm>
            <a:off x="7071409" y="2507415"/>
            <a:ext cx="1147774" cy="452276"/>
          </a:xfrm>
          <a:prstGeom prst="rect">
            <a:avLst/>
          </a:prstGeom>
          <a:noFill/>
          <a:ln>
            <a:noFill/>
          </a:ln>
        </p:spPr>
      </p:pic>
      <p:pic>
        <p:nvPicPr>
          <p:cNvPr id="238" name="Google Shape;238;p232"/>
          <p:cNvPicPr preferRelativeResize="0"/>
          <p:nvPr/>
        </p:nvPicPr>
        <p:blipFill rotWithShape="1">
          <a:blip r:embed="rId37">
            <a:alphaModFix/>
          </a:blip>
          <a:srcRect/>
          <a:stretch/>
        </p:blipFill>
        <p:spPr>
          <a:xfrm>
            <a:off x="3793512" y="5706276"/>
            <a:ext cx="1301241" cy="413778"/>
          </a:xfrm>
          <a:prstGeom prst="rect">
            <a:avLst/>
          </a:prstGeom>
          <a:noFill/>
          <a:ln>
            <a:noFill/>
          </a:ln>
        </p:spPr>
      </p:pic>
      <p:pic>
        <p:nvPicPr>
          <p:cNvPr id="239" name="Google Shape;239;p232"/>
          <p:cNvPicPr preferRelativeResize="0"/>
          <p:nvPr/>
        </p:nvPicPr>
        <p:blipFill rotWithShape="1">
          <a:blip r:embed="rId38">
            <a:alphaModFix/>
          </a:blip>
          <a:srcRect/>
          <a:stretch/>
        </p:blipFill>
        <p:spPr>
          <a:xfrm>
            <a:off x="1859611" y="4494500"/>
            <a:ext cx="1282900" cy="1282900"/>
          </a:xfrm>
          <a:prstGeom prst="rect">
            <a:avLst/>
          </a:prstGeom>
          <a:noFill/>
          <a:ln>
            <a:noFill/>
          </a:ln>
        </p:spPr>
      </p:pic>
      <p:pic>
        <p:nvPicPr>
          <p:cNvPr id="240" name="Google Shape;240;p232" title="Hive Bev Co Color (1).png"/>
          <p:cNvPicPr preferRelativeResize="0"/>
          <p:nvPr/>
        </p:nvPicPr>
        <p:blipFill rotWithShape="1">
          <a:blip r:embed="rId39">
            <a:alphaModFix/>
          </a:blip>
          <a:srcRect/>
          <a:stretch/>
        </p:blipFill>
        <p:spPr>
          <a:xfrm>
            <a:off x="11145499" y="3086542"/>
            <a:ext cx="765806" cy="765806"/>
          </a:xfrm>
          <a:prstGeom prst="rect">
            <a:avLst/>
          </a:prstGeom>
          <a:noFill/>
          <a:ln>
            <a:noFill/>
          </a:ln>
        </p:spPr>
      </p:pic>
      <p:pic>
        <p:nvPicPr>
          <p:cNvPr id="241" name="Google Shape;241;p232" descr="Home - Carobway"/>
          <p:cNvPicPr preferRelativeResize="0"/>
          <p:nvPr/>
        </p:nvPicPr>
        <p:blipFill rotWithShape="1">
          <a:blip r:embed="rId40">
            <a:alphaModFix/>
          </a:blip>
          <a:srcRect/>
          <a:stretch/>
        </p:blipFill>
        <p:spPr>
          <a:xfrm>
            <a:off x="8637780" y="2187185"/>
            <a:ext cx="1508477" cy="1054128"/>
          </a:xfrm>
          <a:prstGeom prst="rect">
            <a:avLst/>
          </a:prstGeom>
          <a:noFill/>
          <a:ln>
            <a:noFill/>
          </a:ln>
        </p:spPr>
      </p:pic>
      <p:pic>
        <p:nvPicPr>
          <p:cNvPr id="242" name="Google Shape;242;p232" descr="FutureCeuticals, Inc. - Nutraceuticals World"/>
          <p:cNvPicPr preferRelativeResize="0"/>
          <p:nvPr/>
        </p:nvPicPr>
        <p:blipFill rotWithShape="1">
          <a:blip r:embed="rId41">
            <a:alphaModFix/>
          </a:blip>
          <a:srcRect/>
          <a:stretch/>
        </p:blipFill>
        <p:spPr>
          <a:xfrm>
            <a:off x="7659488" y="3251939"/>
            <a:ext cx="1759459" cy="297206"/>
          </a:xfrm>
          <a:prstGeom prst="rect">
            <a:avLst/>
          </a:prstGeom>
          <a:noFill/>
          <a:ln>
            <a:noFill/>
          </a:ln>
        </p:spPr>
      </p:pic>
      <p:pic>
        <p:nvPicPr>
          <p:cNvPr id="243" name="Google Shape;243;p232" descr="A blue and orange text&#10;&#10;AI-generated content may be incorrect."/>
          <p:cNvPicPr preferRelativeResize="0"/>
          <p:nvPr/>
        </p:nvPicPr>
        <p:blipFill rotWithShape="1">
          <a:blip r:embed="rId42">
            <a:alphaModFix/>
          </a:blip>
          <a:srcRect/>
          <a:stretch/>
        </p:blipFill>
        <p:spPr>
          <a:xfrm>
            <a:off x="9768503" y="4083611"/>
            <a:ext cx="1692969" cy="436786"/>
          </a:xfrm>
          <a:prstGeom prst="rect">
            <a:avLst/>
          </a:prstGeom>
          <a:noFill/>
          <a:ln>
            <a:noFill/>
          </a:ln>
        </p:spPr>
      </p:pic>
      <p:pic>
        <p:nvPicPr>
          <p:cNvPr id="244" name="Google Shape;244;p232" descr="A green text on a black background&#10;&#10;AI-generated content may be incorrect."/>
          <p:cNvPicPr preferRelativeResize="0"/>
          <p:nvPr/>
        </p:nvPicPr>
        <p:blipFill rotWithShape="1">
          <a:blip r:embed="rId43">
            <a:alphaModFix/>
          </a:blip>
          <a:srcRect/>
          <a:stretch/>
        </p:blipFill>
        <p:spPr>
          <a:xfrm>
            <a:off x="7728232" y="3702146"/>
            <a:ext cx="1621971" cy="229164"/>
          </a:xfrm>
          <a:prstGeom prst="rect">
            <a:avLst/>
          </a:prstGeom>
          <a:noFill/>
          <a:ln>
            <a:noFill/>
          </a:ln>
        </p:spPr>
      </p:pic>
      <p:cxnSp>
        <p:nvCxnSpPr>
          <p:cNvPr id="245" name="Google Shape;245;p232"/>
          <p:cNvCxnSpPr/>
          <p:nvPr/>
        </p:nvCxnSpPr>
        <p:spPr>
          <a:xfrm>
            <a:off x="7484671" y="3632804"/>
            <a:ext cx="2125200" cy="0"/>
          </a:xfrm>
          <a:prstGeom prst="straightConnector1">
            <a:avLst/>
          </a:prstGeom>
          <a:noFill/>
          <a:ln w="9525" cap="flat" cmpd="sng">
            <a:solidFill>
              <a:srgbClr val="D7D7D7"/>
            </a:solidFill>
            <a:prstDash val="solid"/>
            <a:miter lim="800000"/>
            <a:headEnd type="none" w="sm" len="sm"/>
            <a:tailEnd type="none" w="sm" len="sm"/>
          </a:ln>
        </p:spPr>
      </p:cxnSp>
      <p:pic>
        <p:nvPicPr>
          <p:cNvPr id="246" name="Google Shape;246;p232"/>
          <p:cNvPicPr preferRelativeResize="0"/>
          <p:nvPr/>
        </p:nvPicPr>
        <p:blipFill rotWithShape="1">
          <a:blip r:embed="rId44">
            <a:alphaModFix/>
          </a:blip>
          <a:srcRect/>
          <a:stretch/>
        </p:blipFill>
        <p:spPr>
          <a:xfrm>
            <a:off x="9470075" y="6135725"/>
            <a:ext cx="969470" cy="582600"/>
          </a:xfrm>
          <a:prstGeom prst="rect">
            <a:avLst/>
          </a:prstGeom>
          <a:noFill/>
          <a:ln>
            <a:noFill/>
          </a:ln>
        </p:spPr>
      </p:pic>
      <p:pic>
        <p:nvPicPr>
          <p:cNvPr id="247" name="Google Shape;247;p232" title="d18d714c-c33e-4a9c-95e5-ace5aab5764a.png"/>
          <p:cNvPicPr preferRelativeResize="0"/>
          <p:nvPr/>
        </p:nvPicPr>
        <p:blipFill rotWithShape="1">
          <a:blip r:embed="rId45">
            <a:alphaModFix/>
          </a:blip>
          <a:srcRect l="10823" t="22766" r="12201" b="23412"/>
          <a:stretch/>
        </p:blipFill>
        <p:spPr>
          <a:xfrm>
            <a:off x="3946914" y="3181761"/>
            <a:ext cx="1768351" cy="61334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pic>
        <p:nvPicPr>
          <p:cNvPr id="561" name="Google Shape;561;p18"/>
          <p:cNvPicPr preferRelativeResize="0">
            <a:picLocks noGrp="1"/>
          </p:cNvPicPr>
          <p:nvPr>
            <p:ph type="pic" idx="2"/>
          </p:nvPr>
        </p:nvPicPr>
        <p:blipFill rotWithShape="1">
          <a:blip r:embed="rId3">
            <a:alphaModFix/>
          </a:blip>
          <a:srcRect/>
          <a:stretch/>
        </p:blipFill>
        <p:spPr>
          <a:xfrm>
            <a:off x="0" y="0"/>
            <a:ext cx="5735638" cy="6858000"/>
          </a:xfrm>
          <a:prstGeom prst="rect">
            <a:avLst/>
          </a:prstGeom>
          <a:noFill/>
          <a:ln>
            <a:noFill/>
          </a:ln>
        </p:spPr>
      </p:pic>
      <p:sp>
        <p:nvSpPr>
          <p:cNvPr id="562" name="Google Shape;562;p18"/>
          <p:cNvSpPr/>
          <p:nvPr/>
        </p:nvSpPr>
        <p:spPr>
          <a:xfrm>
            <a:off x="6096000" y="1286158"/>
            <a:ext cx="4489089" cy="1797297"/>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75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a:ln>
                  <a:noFill/>
                </a:ln>
                <a:solidFill>
                  <a:srgbClr val="FFFFFF"/>
                </a:solidFill>
                <a:effectLst/>
                <a:uLnTx/>
                <a:uFillTx/>
                <a:latin typeface="Calibri"/>
                <a:ea typeface="Calibri"/>
                <a:cs typeface="Calibri"/>
                <a:sym typeface="Calibri"/>
              </a:rPr>
              <a:t>GUT-ANCHORED LONGEVITY SEEKER </a:t>
            </a:r>
            <a:endParaRPr kumimoji="0" sz="48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63" name="Google Shape;563;p18"/>
          <p:cNvSpPr/>
          <p:nvPr/>
        </p:nvSpPr>
        <p:spPr>
          <a:xfrm>
            <a:off x="6096000" y="604055"/>
            <a:ext cx="4622276" cy="317959"/>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a:ln>
                  <a:noFill/>
                </a:ln>
                <a:solidFill>
                  <a:srgbClr val="FFFFFF"/>
                </a:solidFill>
                <a:effectLst/>
                <a:uLnTx/>
                <a:uFillTx/>
                <a:latin typeface="Calibri"/>
                <a:ea typeface="Calibri"/>
                <a:cs typeface="Calibri"/>
                <a:sym typeface="Calibri"/>
              </a:rPr>
              <a:t>Male Prebiotic User · Ages 55+</a:t>
            </a: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64" name="Google Shape;564;p18"/>
          <p:cNvSpPr/>
          <p:nvPr/>
        </p:nvSpPr>
        <p:spPr>
          <a:xfrm>
            <a:off x="6110940" y="4383946"/>
            <a:ext cx="892581"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48%</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565" name="Google Shape;565;p18"/>
          <p:cNvSpPr/>
          <p:nvPr/>
        </p:nvSpPr>
        <p:spPr>
          <a:xfrm>
            <a:off x="6096000" y="4699967"/>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Daily Supplement Use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66" name="Google Shape;566;p18"/>
          <p:cNvSpPr/>
          <p:nvPr/>
        </p:nvSpPr>
        <p:spPr>
          <a:xfrm>
            <a:off x="6096000" y="5144356"/>
            <a:ext cx="2163592"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$20–$40/mo</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567" name="Google Shape;567;p18"/>
          <p:cNvSpPr/>
          <p:nvPr/>
        </p:nvSpPr>
        <p:spPr>
          <a:xfrm>
            <a:off x="6109492" y="5471670"/>
            <a:ext cx="2927300" cy="202201"/>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Avg. Monthly Spend</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68" name="Google Shape;568;p18"/>
          <p:cNvSpPr/>
          <p:nvPr/>
        </p:nvSpPr>
        <p:spPr>
          <a:xfrm>
            <a:off x="6109492" y="5904766"/>
            <a:ext cx="1744747" cy="24688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a:ln>
                  <a:noFill/>
                </a:ln>
                <a:solidFill>
                  <a:srgbClr val="60D044"/>
                </a:solidFill>
                <a:effectLst/>
                <a:uLnTx/>
                <a:uFillTx/>
                <a:latin typeface="Calibri"/>
                <a:ea typeface="Calibri"/>
                <a:cs typeface="Calibri"/>
                <a:sym typeface="Calibri"/>
              </a:rPr>
              <a:t>17% GLP-1</a:t>
            </a:r>
            <a:endParaRPr kumimoji="0" sz="2600" b="0" i="0" u="none" strike="noStrike" kern="0" cap="none" spc="0" normalizeH="0" baseline="0" noProof="0">
              <a:ln>
                <a:noFill/>
              </a:ln>
              <a:solidFill>
                <a:srgbClr val="60D044"/>
              </a:solidFill>
              <a:effectLst/>
              <a:uLnTx/>
              <a:uFillTx/>
              <a:latin typeface="Calibri"/>
              <a:ea typeface="Calibri"/>
              <a:cs typeface="Calibri"/>
              <a:sym typeface="Calibri"/>
            </a:endParaRPr>
          </a:p>
        </p:txBody>
      </p:sp>
      <p:sp>
        <p:nvSpPr>
          <p:cNvPr id="569" name="Google Shape;569;p18"/>
          <p:cNvSpPr/>
          <p:nvPr/>
        </p:nvSpPr>
        <p:spPr>
          <a:xfrm>
            <a:off x="6109492" y="6231495"/>
            <a:ext cx="2240280" cy="164592"/>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Calibri"/>
                <a:ea typeface="Calibri"/>
                <a:cs typeface="Calibri"/>
                <a:sym typeface="Calibri"/>
              </a:rPr>
              <a:t>GLP-1 Usage</a:t>
            </a:r>
            <a:endParaRPr kumimoji="0" sz="2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70" name="Google Shape;570;p18"/>
          <p:cNvSpPr txBox="1"/>
          <p:nvPr/>
        </p:nvSpPr>
        <p:spPr>
          <a:xfrm>
            <a:off x="6096000" y="3055379"/>
            <a:ext cx="5334217" cy="101566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1" u="none" strike="noStrike" kern="0" cap="none" spc="0" normalizeH="0" baseline="0" noProof="0">
                <a:ln>
                  <a:noFill/>
                </a:ln>
                <a:solidFill>
                  <a:srgbClr val="FFFFFF"/>
                </a:solidFill>
                <a:effectLst/>
                <a:uLnTx/>
                <a:uFillTx/>
                <a:latin typeface="Calibri"/>
                <a:ea typeface="Calibri"/>
                <a:cs typeface="Calibri"/>
                <a:sym typeface="Calibri"/>
              </a:rPr>
              <a:t>The most HCP-reliant prebiotic cohort globally — gut health and immunity drive deep daily habits with strongest brand loyalty of any group. </a:t>
            </a:r>
            <a:endParaRPr kumimoji="0" sz="20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pic>
        <p:nvPicPr>
          <p:cNvPr id="455" name="Google Shape;455;p15"/>
          <p:cNvPicPr preferRelativeResize="0"/>
          <p:nvPr/>
        </p:nvPicPr>
        <p:blipFill rotWithShape="1">
          <a:blip r:embed="rId3">
            <a:alphaModFix/>
          </a:blip>
          <a:srcRect/>
          <a:stretch/>
        </p:blipFill>
        <p:spPr>
          <a:xfrm>
            <a:off x="0" y="-11"/>
            <a:ext cx="12192000" cy="1635795"/>
          </a:xfrm>
          <a:prstGeom prst="rect">
            <a:avLst/>
          </a:prstGeom>
          <a:noFill/>
          <a:ln>
            <a:noFill/>
          </a:ln>
        </p:spPr>
      </p:pic>
      <p:sp>
        <p:nvSpPr>
          <p:cNvPr id="456" name="Google Shape;456;p15"/>
          <p:cNvSpPr txBox="1"/>
          <p:nvPr/>
        </p:nvSpPr>
        <p:spPr>
          <a:xfrm>
            <a:off x="449550" y="265296"/>
            <a:ext cx="11292900" cy="75094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15000"/>
              </a:lnSpc>
              <a:spcBef>
                <a:spcPts val="0"/>
              </a:spcBef>
              <a:spcAft>
                <a:spcPts val="0"/>
              </a:spcAft>
              <a:buClr>
                <a:srgbClr val="000000"/>
              </a:buClr>
              <a:buSzPts val="4000"/>
              <a:buFont typeface="Arial"/>
              <a:buNone/>
              <a:tabLst/>
              <a:defRPr/>
            </a:pPr>
            <a:r>
              <a:rPr kumimoji="0" lang="en-US" sz="32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rPr>
              <a:t>What we’re watching…..</a:t>
            </a:r>
            <a:endParaRPr kumimoji="0" sz="28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endParaRPr>
          </a:p>
        </p:txBody>
      </p:sp>
      <p:sp>
        <p:nvSpPr>
          <p:cNvPr id="457" name="Google Shape;457;p15"/>
          <p:cNvSpPr txBox="1"/>
          <p:nvPr/>
        </p:nvSpPr>
        <p:spPr>
          <a:xfrm>
            <a:off x="449550" y="2234695"/>
            <a:ext cx="10302533" cy="3948391"/>
          </a:xfrm>
          <a:prstGeom prst="rect">
            <a:avLst/>
          </a:prstGeom>
          <a:noFill/>
          <a:ln>
            <a:noFill/>
          </a:ln>
        </p:spPr>
        <p:txBody>
          <a:bodyPr spcFirstLastPara="1" wrap="square" lIns="91425" tIns="45700" rIns="91425" bIns="45700" anchor="t" anchorCtr="0">
            <a:normAutofit lnSpcReduction="10000"/>
          </a:bodyPr>
          <a:lstStyle/>
          <a:p>
            <a:pPr marL="342900" marR="0" lvl="0" indent="-34290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Smaller doses, precision interactions (pre and pro)</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Playing in plant-based, leveraging the ‘right’ fiber story (pre)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Capitalizing on whole food/ circular, up-cycling (pre)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More than the gut (pre, pro, post)</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Multi-microbiomes (pre, pro, post)</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Smart synbiotics (pre, pro, post)</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Integration with diagnostic tools (pre, pro, post)</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Pet markets *pre, pro, post)</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Reduction/elimination of non-responders &gt;&gt; will it colonize? (pre, pro, post)</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Beverages and more (pre, pro)</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Structural and physical aspects – multidimensional (pre, post)</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2"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a:p>
            <a:pPr marL="0" marR="0" lvl="2"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Watch this space!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pic>
        <p:nvPicPr>
          <p:cNvPr id="463" name="Google Shape;463;p17"/>
          <p:cNvPicPr preferRelativeResize="0"/>
          <p:nvPr/>
        </p:nvPicPr>
        <p:blipFill rotWithShape="1">
          <a:blip r:embed="rId3">
            <a:alphaModFix/>
          </a:blip>
          <a:srcRect/>
          <a:stretch/>
        </p:blipFill>
        <p:spPr>
          <a:xfrm>
            <a:off x="0" y="-132537"/>
            <a:ext cx="11381900" cy="6982926"/>
          </a:xfrm>
          <a:prstGeom prst="rect">
            <a:avLst/>
          </a:prstGeom>
          <a:noFill/>
          <a:ln>
            <a:noFill/>
          </a:ln>
        </p:spPr>
      </p:pic>
      <p:sp>
        <p:nvSpPr>
          <p:cNvPr id="464" name="Google Shape;464;p17"/>
          <p:cNvSpPr txBox="1"/>
          <p:nvPr/>
        </p:nvSpPr>
        <p:spPr>
          <a:xfrm>
            <a:off x="6717190" y="2080681"/>
            <a:ext cx="4664700" cy="831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1600" b="1" i="0" u="none" strike="noStrike" kern="0" cap="none" spc="0" normalizeH="0" baseline="0" noProof="0">
                <a:ln>
                  <a:noFill/>
                </a:ln>
                <a:solidFill>
                  <a:srgbClr val="004943"/>
                </a:solidFill>
                <a:effectLst/>
                <a:uLnTx/>
                <a:uFillTx/>
                <a:latin typeface="Raleway"/>
                <a:ea typeface="Raleway"/>
                <a:cs typeface="Raleway"/>
                <a:sym typeface="Raleway"/>
              </a:rPr>
              <a:t>Len Monheit</a:t>
            </a:r>
            <a:endParaRPr kumimoji="0" sz="1600" b="1" i="0" u="none" strike="noStrike" kern="0" cap="none" spc="0" normalizeH="0" baseline="0" noProof="0">
              <a:ln>
                <a:noFill/>
              </a:ln>
              <a:solidFill>
                <a:srgbClr val="000000"/>
              </a:solidFill>
              <a:effectLst/>
              <a:uLnTx/>
              <a:uFillTx/>
              <a:latin typeface="Raleway"/>
              <a:ea typeface="Raleway"/>
              <a:cs typeface="Raleway"/>
              <a:sym typeface="Raleway"/>
            </a:endParaRPr>
          </a:p>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1600" b="0" i="0" u="none" strike="noStrike" kern="0" cap="none" spc="0" normalizeH="0" baseline="0" noProof="0">
                <a:ln>
                  <a:noFill/>
                </a:ln>
                <a:solidFill>
                  <a:srgbClr val="004943"/>
                </a:solidFill>
                <a:effectLst/>
                <a:uLnTx/>
                <a:uFillTx/>
                <a:latin typeface="Raleway Light"/>
                <a:ea typeface="Raleway Light"/>
                <a:cs typeface="Raleway Light"/>
                <a:sym typeface="Raleway Light"/>
              </a:rPr>
              <a:t>Executive Director</a:t>
            </a:r>
            <a:endParaRPr kumimoji="0" sz="1600" b="0" i="0" u="none" strike="noStrike" kern="0" cap="none" spc="0" normalizeH="0" baseline="0" noProof="0">
              <a:ln>
                <a:noFill/>
              </a:ln>
              <a:solidFill>
                <a:srgbClr val="000000"/>
              </a:solidFill>
              <a:effectLst/>
              <a:uLnTx/>
              <a:uFillTx/>
              <a:latin typeface="Raleway Light"/>
              <a:ea typeface="Raleway Light"/>
              <a:cs typeface="Raleway Light"/>
              <a:sym typeface="Raleway Light"/>
            </a:endParaRPr>
          </a:p>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1600" b="0" i="0" u="none" strike="noStrike" kern="0" cap="none" spc="0" normalizeH="0" baseline="0" noProof="0">
                <a:ln>
                  <a:noFill/>
                </a:ln>
                <a:solidFill>
                  <a:srgbClr val="004943"/>
                </a:solidFill>
                <a:effectLst/>
                <a:uLnTx/>
                <a:uFillTx/>
                <a:latin typeface="Raleway Light"/>
                <a:ea typeface="Raleway Light"/>
                <a:cs typeface="Raleway Light"/>
                <a:sym typeface="Raleway Light"/>
              </a:rPr>
              <a:t>len@itcstrategy.com</a:t>
            </a:r>
            <a:endParaRPr kumimoji="0" sz="1600" b="0" i="0" u="none" strike="noStrike" kern="0" cap="none" spc="0" normalizeH="0" baseline="0" noProof="0">
              <a:ln>
                <a:noFill/>
              </a:ln>
              <a:solidFill>
                <a:srgbClr val="004943"/>
              </a:solidFill>
              <a:effectLst/>
              <a:uLnTx/>
              <a:uFillTx/>
              <a:latin typeface="Raleway Light"/>
              <a:ea typeface="Raleway Light"/>
              <a:cs typeface="Raleway Light"/>
              <a:sym typeface="Raleway Light"/>
            </a:endParaRPr>
          </a:p>
        </p:txBody>
      </p:sp>
      <p:sp>
        <p:nvSpPr>
          <p:cNvPr id="465" name="Google Shape;465;p17"/>
          <p:cNvSpPr txBox="1"/>
          <p:nvPr/>
        </p:nvSpPr>
        <p:spPr>
          <a:xfrm>
            <a:off x="6717190" y="3995274"/>
            <a:ext cx="4664700" cy="831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1600" b="1" i="0" u="none" strike="noStrike" kern="0" cap="none" spc="0" normalizeH="0" baseline="0" noProof="0">
                <a:ln>
                  <a:noFill/>
                </a:ln>
                <a:solidFill>
                  <a:srgbClr val="004943"/>
                </a:solidFill>
                <a:effectLst/>
                <a:uLnTx/>
                <a:uFillTx/>
                <a:latin typeface="Raleway"/>
                <a:ea typeface="Raleway"/>
                <a:cs typeface="Raleway"/>
                <a:sym typeface="Raleway"/>
              </a:rPr>
              <a:t>Steve Imgrund</a:t>
            </a:r>
            <a:endParaRPr kumimoji="0" sz="1600" b="1" i="0" u="none" strike="noStrike" kern="0" cap="none" spc="0" normalizeH="0" baseline="0" noProof="0">
              <a:ln>
                <a:noFill/>
              </a:ln>
              <a:solidFill>
                <a:srgbClr val="000000"/>
              </a:solidFill>
              <a:effectLst/>
              <a:uLnTx/>
              <a:uFillTx/>
              <a:latin typeface="Raleway"/>
              <a:ea typeface="Raleway"/>
              <a:cs typeface="Raleway"/>
              <a:sym typeface="Raleway"/>
            </a:endParaRPr>
          </a:p>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1600" b="0" i="0" u="none" strike="noStrike" kern="0" cap="none" spc="0" normalizeH="0" baseline="0" noProof="0">
                <a:ln>
                  <a:noFill/>
                </a:ln>
                <a:solidFill>
                  <a:srgbClr val="004943"/>
                </a:solidFill>
                <a:effectLst/>
                <a:uLnTx/>
                <a:uFillTx/>
                <a:latin typeface="Raleway Light"/>
                <a:ea typeface="Raleway Light"/>
                <a:cs typeface="Raleway Light"/>
                <a:sym typeface="Raleway Light"/>
              </a:rPr>
              <a:t>Communications Director</a:t>
            </a:r>
            <a:endParaRPr kumimoji="0" sz="1600" b="0" i="0" u="none" strike="noStrike" kern="0" cap="none" spc="0" normalizeH="0" baseline="0" noProof="0">
              <a:ln>
                <a:noFill/>
              </a:ln>
              <a:solidFill>
                <a:srgbClr val="000000"/>
              </a:solidFill>
              <a:effectLst/>
              <a:uLnTx/>
              <a:uFillTx/>
              <a:latin typeface="Raleway Light"/>
              <a:ea typeface="Raleway Light"/>
              <a:cs typeface="Raleway Light"/>
              <a:sym typeface="Raleway Light"/>
            </a:endParaRPr>
          </a:p>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1600" b="0" i="0" u="none" strike="noStrike" kern="0" cap="none" spc="0" normalizeH="0" baseline="0" noProof="0">
                <a:ln>
                  <a:noFill/>
                </a:ln>
                <a:solidFill>
                  <a:srgbClr val="004943"/>
                </a:solidFill>
                <a:effectLst/>
                <a:uLnTx/>
                <a:uFillTx/>
                <a:latin typeface="Raleway Light"/>
                <a:ea typeface="Raleway Light"/>
                <a:cs typeface="Raleway Light"/>
                <a:sym typeface="Raleway Light"/>
              </a:rPr>
              <a:t>steve@itcstrategy.com</a:t>
            </a:r>
            <a:endParaRPr kumimoji="0" sz="1600" b="0" i="0" u="none" strike="noStrike" kern="0" cap="none" spc="0" normalizeH="0" baseline="0" noProof="0">
              <a:ln>
                <a:noFill/>
              </a:ln>
              <a:solidFill>
                <a:srgbClr val="000000"/>
              </a:solidFill>
              <a:effectLst/>
              <a:uLnTx/>
              <a:uFillTx/>
              <a:latin typeface="Raleway Light"/>
              <a:ea typeface="Raleway Light"/>
              <a:cs typeface="Raleway Light"/>
              <a:sym typeface="Raleway Light"/>
            </a:endParaRPr>
          </a:p>
        </p:txBody>
      </p:sp>
      <p:sp>
        <p:nvSpPr>
          <p:cNvPr id="466" name="Google Shape;466;p17"/>
          <p:cNvSpPr txBox="1"/>
          <p:nvPr/>
        </p:nvSpPr>
        <p:spPr>
          <a:xfrm>
            <a:off x="6717190" y="4952579"/>
            <a:ext cx="4664700" cy="831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1600" b="1" i="0" u="none" strike="noStrike" kern="0" cap="none" spc="0" normalizeH="0" baseline="0" noProof="0">
                <a:ln>
                  <a:noFill/>
                </a:ln>
                <a:solidFill>
                  <a:srgbClr val="004943"/>
                </a:solidFill>
                <a:effectLst/>
                <a:uLnTx/>
                <a:uFillTx/>
                <a:latin typeface="Raleway"/>
                <a:ea typeface="Raleway"/>
                <a:cs typeface="Raleway"/>
                <a:sym typeface="Raleway"/>
              </a:rPr>
              <a:t>Maggie Feikes</a:t>
            </a:r>
            <a:endParaRPr kumimoji="0" sz="1600" b="1" i="0" u="none" strike="noStrike" kern="0" cap="none" spc="0" normalizeH="0" baseline="0" noProof="0">
              <a:ln>
                <a:noFill/>
              </a:ln>
              <a:solidFill>
                <a:srgbClr val="000000"/>
              </a:solidFill>
              <a:effectLst/>
              <a:uLnTx/>
              <a:uFillTx/>
              <a:latin typeface="Raleway"/>
              <a:ea typeface="Raleway"/>
              <a:cs typeface="Raleway"/>
              <a:sym typeface="Raleway"/>
            </a:endParaRPr>
          </a:p>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1600" b="0" i="0" u="none" strike="noStrike" kern="0" cap="none" spc="0" normalizeH="0" baseline="0" noProof="0">
                <a:ln>
                  <a:noFill/>
                </a:ln>
                <a:solidFill>
                  <a:srgbClr val="004943"/>
                </a:solidFill>
                <a:effectLst/>
                <a:uLnTx/>
                <a:uFillTx/>
                <a:latin typeface="Raleway Light"/>
                <a:ea typeface="Raleway Light"/>
                <a:cs typeface="Raleway Light"/>
                <a:sym typeface="Raleway Light"/>
              </a:rPr>
              <a:t>Project Specialist</a:t>
            </a:r>
            <a:endParaRPr kumimoji="0" sz="1600" b="0" i="0" u="none" strike="noStrike" kern="0" cap="none" spc="0" normalizeH="0" baseline="0" noProof="0">
              <a:ln>
                <a:noFill/>
              </a:ln>
              <a:solidFill>
                <a:srgbClr val="000000"/>
              </a:solidFill>
              <a:effectLst/>
              <a:uLnTx/>
              <a:uFillTx/>
              <a:latin typeface="Raleway Light"/>
              <a:ea typeface="Raleway Light"/>
              <a:cs typeface="Raleway Light"/>
              <a:sym typeface="Raleway Light"/>
            </a:endParaRPr>
          </a:p>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1600" b="0" i="0" u="none" strike="noStrike" kern="0" cap="none" spc="0" normalizeH="0" baseline="0" noProof="0">
                <a:ln>
                  <a:noFill/>
                </a:ln>
                <a:solidFill>
                  <a:srgbClr val="004943"/>
                </a:solidFill>
                <a:effectLst/>
                <a:uLnTx/>
                <a:uFillTx/>
                <a:latin typeface="Raleway Light"/>
                <a:ea typeface="Raleway Light"/>
                <a:cs typeface="Raleway Light"/>
                <a:sym typeface="Raleway Light"/>
              </a:rPr>
              <a:t>maggie@itcstrategy.com</a:t>
            </a:r>
            <a:endParaRPr kumimoji="0" sz="1600" b="0" i="0" u="none" strike="noStrike" kern="0" cap="none" spc="0" normalizeH="0" baseline="0" noProof="0">
              <a:ln>
                <a:noFill/>
              </a:ln>
              <a:solidFill>
                <a:srgbClr val="004943"/>
              </a:solidFill>
              <a:effectLst/>
              <a:uLnTx/>
              <a:uFillTx/>
              <a:latin typeface="Raleway Light"/>
              <a:ea typeface="Raleway Light"/>
              <a:cs typeface="Raleway Light"/>
              <a:sym typeface="Raleway Light"/>
            </a:endParaRPr>
          </a:p>
        </p:txBody>
      </p:sp>
      <p:sp>
        <p:nvSpPr>
          <p:cNvPr id="467" name="Google Shape;467;p17"/>
          <p:cNvSpPr txBox="1"/>
          <p:nvPr/>
        </p:nvSpPr>
        <p:spPr>
          <a:xfrm>
            <a:off x="6717190" y="3037972"/>
            <a:ext cx="4664700" cy="831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1600" b="1" i="0" u="none" strike="noStrike" kern="0" cap="none" spc="0" normalizeH="0" baseline="0" noProof="0">
                <a:ln>
                  <a:noFill/>
                </a:ln>
                <a:solidFill>
                  <a:srgbClr val="004943"/>
                </a:solidFill>
                <a:effectLst/>
                <a:uLnTx/>
                <a:uFillTx/>
                <a:latin typeface="Raleway"/>
                <a:ea typeface="Raleway"/>
                <a:cs typeface="Raleway"/>
                <a:sym typeface="Raleway"/>
              </a:rPr>
              <a:t>Paula Guerra</a:t>
            </a:r>
            <a:endParaRPr kumimoji="0" sz="1600" b="1" i="0" u="none" strike="noStrike" kern="0" cap="none" spc="0" normalizeH="0" baseline="0" noProof="0">
              <a:ln>
                <a:noFill/>
              </a:ln>
              <a:solidFill>
                <a:srgbClr val="000000"/>
              </a:solidFill>
              <a:effectLst/>
              <a:uLnTx/>
              <a:uFillTx/>
              <a:latin typeface="Raleway"/>
              <a:ea typeface="Raleway"/>
              <a:cs typeface="Raleway"/>
              <a:sym typeface="Raleway"/>
            </a:endParaRPr>
          </a:p>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1600" b="0" i="0" u="none" strike="noStrike" kern="0" cap="none" spc="0" normalizeH="0" baseline="0" noProof="0">
                <a:ln>
                  <a:noFill/>
                </a:ln>
                <a:solidFill>
                  <a:srgbClr val="004943"/>
                </a:solidFill>
                <a:effectLst/>
                <a:uLnTx/>
                <a:uFillTx/>
                <a:latin typeface="Raleway Light"/>
                <a:ea typeface="Raleway Light"/>
                <a:cs typeface="Raleway Light"/>
                <a:sym typeface="Raleway Light"/>
              </a:rPr>
              <a:t>Science &amp; Technical Lead</a:t>
            </a:r>
            <a:endParaRPr kumimoji="0" sz="16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1600" b="0" i="0" u="none" strike="noStrike" kern="0" cap="none" spc="0" normalizeH="0" baseline="0" noProof="0">
                <a:ln>
                  <a:noFill/>
                </a:ln>
                <a:solidFill>
                  <a:srgbClr val="004943"/>
                </a:solidFill>
                <a:effectLst/>
                <a:uLnTx/>
                <a:uFillTx/>
                <a:latin typeface="Raleway Light"/>
                <a:ea typeface="Raleway Light"/>
                <a:cs typeface="Raleway Light"/>
                <a:sym typeface="Raleway Light"/>
              </a:rPr>
              <a:t>pguerra@nutrasource.ca</a:t>
            </a:r>
            <a:endParaRPr kumimoji="0" sz="1600" b="0" i="0" u="none" strike="noStrike" kern="0" cap="none" spc="0" normalizeH="0" baseline="0" noProof="0">
              <a:ln>
                <a:noFill/>
              </a:ln>
              <a:solidFill>
                <a:srgbClr val="000000"/>
              </a:solidFill>
              <a:effectLst/>
              <a:uLnTx/>
              <a:uFillTx/>
              <a:latin typeface="Raleway Light"/>
              <a:ea typeface="Raleway Light"/>
              <a:cs typeface="Raleway Light"/>
              <a:sym typeface="Raleway Light"/>
            </a:endParaRPr>
          </a:p>
        </p:txBody>
      </p:sp>
      <p:pic>
        <p:nvPicPr>
          <p:cNvPr id="468" name="Google Shape;468;p17"/>
          <p:cNvPicPr preferRelativeResize="0"/>
          <p:nvPr/>
        </p:nvPicPr>
        <p:blipFill rotWithShape="1">
          <a:blip r:embed="rId4">
            <a:alphaModFix/>
          </a:blip>
          <a:srcRect/>
          <a:stretch/>
        </p:blipFill>
        <p:spPr>
          <a:xfrm>
            <a:off x="0" y="6188600"/>
            <a:ext cx="12192000" cy="661800"/>
          </a:xfrm>
          <a:prstGeom prst="rect">
            <a:avLst/>
          </a:prstGeom>
          <a:noFill/>
          <a:ln>
            <a:noFill/>
          </a:ln>
        </p:spPr>
      </p:pic>
      <p:pic>
        <p:nvPicPr>
          <p:cNvPr id="469" name="Google Shape;469;p17"/>
          <p:cNvPicPr preferRelativeResize="0"/>
          <p:nvPr/>
        </p:nvPicPr>
        <p:blipFill rotWithShape="1">
          <a:blip r:embed="rId5">
            <a:alphaModFix/>
          </a:blip>
          <a:srcRect b="68609"/>
          <a:stretch/>
        </p:blipFill>
        <p:spPr>
          <a:xfrm>
            <a:off x="869188" y="6325924"/>
            <a:ext cx="2725225" cy="387150"/>
          </a:xfrm>
          <a:prstGeom prst="rect">
            <a:avLst/>
          </a:prstGeom>
          <a:noFill/>
          <a:ln>
            <a:noFill/>
          </a:ln>
        </p:spPr>
      </p:pic>
      <p:sp>
        <p:nvSpPr>
          <p:cNvPr id="470" name="Google Shape;470;p17"/>
          <p:cNvSpPr txBox="1"/>
          <p:nvPr/>
        </p:nvSpPr>
        <p:spPr>
          <a:xfrm>
            <a:off x="6440350" y="726900"/>
            <a:ext cx="4828500" cy="661689"/>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100"/>
              <a:buFont typeface="Arial"/>
              <a:buNone/>
              <a:tabLst/>
              <a:defRPr/>
            </a:pPr>
            <a:r>
              <a:rPr kumimoji="0" lang="en-US" sz="3100" b="0" i="0" u="none" strike="noStrike" kern="0" cap="none" spc="0" normalizeH="0" baseline="0" noProof="0">
                <a:ln>
                  <a:noFill/>
                </a:ln>
                <a:solidFill>
                  <a:srgbClr val="004943"/>
                </a:solidFill>
                <a:effectLst/>
                <a:uLnTx/>
                <a:uFillTx/>
                <a:latin typeface="Raleway ExtraBold"/>
                <a:ea typeface="Raleway ExtraBold"/>
                <a:cs typeface="Raleway ExtraBold"/>
                <a:sym typeface="Raleway ExtraBold"/>
              </a:rPr>
              <a:t>Thank you!</a:t>
            </a:r>
            <a:endParaRPr kumimoji="0" sz="3100" b="0" i="0" u="none" strike="noStrike" kern="0" cap="none" spc="0" normalizeH="0" baseline="0" noProof="0">
              <a:ln>
                <a:noFill/>
              </a:ln>
              <a:solidFill>
                <a:srgbClr val="004943"/>
              </a:solidFill>
              <a:effectLst/>
              <a:uLnTx/>
              <a:uFillTx/>
              <a:latin typeface="Raleway ExtraBold"/>
              <a:ea typeface="Raleway ExtraBold"/>
              <a:cs typeface="Raleway ExtraBold"/>
              <a:sym typeface="Raleway ExtraBold"/>
            </a:endParaRPr>
          </a:p>
        </p:txBody>
      </p:sp>
      <p:pic>
        <p:nvPicPr>
          <p:cNvPr id="471" name="Google Shape;471;p17"/>
          <p:cNvPicPr preferRelativeResize="0"/>
          <p:nvPr/>
        </p:nvPicPr>
        <p:blipFill rotWithShape="1">
          <a:blip r:embed="rId5">
            <a:alphaModFix/>
          </a:blip>
          <a:srcRect t="30181" b="38427"/>
          <a:stretch/>
        </p:blipFill>
        <p:spPr>
          <a:xfrm>
            <a:off x="4959225" y="6325924"/>
            <a:ext cx="2725225" cy="387150"/>
          </a:xfrm>
          <a:prstGeom prst="rect">
            <a:avLst/>
          </a:prstGeom>
          <a:noFill/>
          <a:ln>
            <a:noFill/>
          </a:ln>
        </p:spPr>
      </p:pic>
      <p:pic>
        <p:nvPicPr>
          <p:cNvPr id="472" name="Google Shape;472;p17"/>
          <p:cNvPicPr preferRelativeResize="0"/>
          <p:nvPr/>
        </p:nvPicPr>
        <p:blipFill rotWithShape="1">
          <a:blip r:embed="rId5">
            <a:alphaModFix/>
          </a:blip>
          <a:srcRect t="63619"/>
          <a:stretch/>
        </p:blipFill>
        <p:spPr>
          <a:xfrm>
            <a:off x="8892188" y="6295150"/>
            <a:ext cx="2725225" cy="448725"/>
          </a:xfrm>
          <a:prstGeom prst="rect">
            <a:avLst/>
          </a:prstGeom>
          <a:noFill/>
          <a:ln>
            <a:noFill/>
          </a:ln>
        </p:spPr>
      </p:pic>
      <p:pic>
        <p:nvPicPr>
          <p:cNvPr id="473" name="Google Shape;473;p17"/>
          <p:cNvPicPr preferRelativeResize="0"/>
          <p:nvPr/>
        </p:nvPicPr>
        <p:blipFill rotWithShape="1">
          <a:blip r:embed="rId6">
            <a:alphaModFix/>
          </a:blip>
          <a:srcRect/>
          <a:stretch/>
        </p:blipFill>
        <p:spPr>
          <a:xfrm>
            <a:off x="1443353" y="2559213"/>
            <a:ext cx="3083575" cy="15994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1800" y="1"/>
            <a:ext cx="10944225" cy="1563756"/>
          </a:xfrm>
        </p:spPr>
        <p:txBody>
          <a:bodyPr>
            <a:normAutofit/>
          </a:bodyPr>
          <a:lstStyle/>
          <a:p>
            <a:pPr algn="l" eaLnBrk="1" hangingPunct="1">
              <a:defRPr/>
            </a:pPr>
            <a:r>
              <a:rPr lang="en-US" sz="4800" dirty="0"/>
              <a:t>Prebiotic Resistant Starch: </a:t>
            </a:r>
            <a:br>
              <a:rPr lang="en-US" sz="4800" dirty="0"/>
            </a:br>
            <a:r>
              <a:rPr lang="en-US" sz="4800" dirty="0"/>
              <a:t>Science, Benefits &amp; Applications</a:t>
            </a:r>
          </a:p>
        </p:txBody>
      </p:sp>
      <p:sp>
        <p:nvSpPr>
          <p:cNvPr id="16386" name="Subtitle 2"/>
          <p:cNvSpPr>
            <a:spLocks noGrp="1"/>
          </p:cNvSpPr>
          <p:nvPr>
            <p:ph type="subTitle" idx="1"/>
          </p:nvPr>
        </p:nvSpPr>
        <p:spPr>
          <a:xfrm>
            <a:off x="431800" y="3499196"/>
            <a:ext cx="8115300" cy="1444625"/>
          </a:xfrm>
        </p:spPr>
        <p:txBody>
          <a:bodyPr/>
          <a:lstStyle/>
          <a:p>
            <a:pPr eaLnBrk="1" hangingPunct="1"/>
            <a:endParaRPr lang="en-US" altLang="en-US" sz="2000" dirty="0">
              <a:solidFill>
                <a:schemeClr val="tx1"/>
              </a:solidFill>
            </a:endParaRPr>
          </a:p>
          <a:p>
            <a:pPr eaLnBrk="1" hangingPunct="1"/>
            <a:endParaRPr lang="en-US" altLang="en-US" sz="2800" dirty="0">
              <a:solidFill>
                <a:schemeClr val="tx1"/>
              </a:solidFill>
            </a:endParaRPr>
          </a:p>
          <a:p>
            <a:pPr eaLnBrk="1" hangingPunct="1"/>
            <a:endParaRPr lang="en-US" altLang="en-US" sz="2800" dirty="0">
              <a:solidFill>
                <a:schemeClr val="tx1"/>
              </a:solidFill>
            </a:endParaRPr>
          </a:p>
          <a:p>
            <a:pPr eaLnBrk="1" hangingPunct="1"/>
            <a:r>
              <a:rPr lang="en-US" altLang="en-US" sz="2800" dirty="0">
                <a:solidFill>
                  <a:schemeClr val="tx1"/>
                </a:solidFill>
              </a:rPr>
              <a:t>Rhonda S. </a:t>
            </a:r>
            <a:r>
              <a:rPr lang="en-US" altLang="en-US" sz="2800" dirty="0" err="1">
                <a:solidFill>
                  <a:schemeClr val="tx1"/>
                </a:solidFill>
              </a:rPr>
              <a:t>Witwer</a:t>
            </a:r>
            <a:endParaRPr lang="en-US" altLang="en-US" sz="2800" dirty="0">
              <a:solidFill>
                <a:schemeClr val="tx1"/>
              </a:solidFill>
            </a:endParaRPr>
          </a:p>
          <a:p>
            <a:pPr eaLnBrk="1" hangingPunct="1"/>
            <a:r>
              <a:rPr lang="en-US" altLang="en-US" sz="2000" dirty="0">
                <a:solidFill>
                  <a:schemeClr val="tx1"/>
                </a:solidFill>
              </a:rPr>
              <a:t>Executive Director</a:t>
            </a:r>
          </a:p>
          <a:p>
            <a:pPr eaLnBrk="1" hangingPunct="1"/>
            <a:r>
              <a:rPr lang="en-US" altLang="en-US" sz="2000" dirty="0" err="1">
                <a:solidFill>
                  <a:schemeClr val="tx1"/>
                </a:solidFill>
              </a:rPr>
              <a:t>www.ResistantStarchResearch.com</a:t>
            </a:r>
            <a:endParaRPr lang="en-US" altLang="en-US" sz="2000" dirty="0">
              <a:solidFill>
                <a:schemeClr val="tx1"/>
              </a:solidFill>
            </a:endParaRPr>
          </a:p>
          <a:p>
            <a:pPr eaLnBrk="1" hangingPunct="1"/>
            <a:r>
              <a:rPr lang="en-US" altLang="en-US" sz="2000" dirty="0">
                <a:solidFill>
                  <a:schemeClr val="tx1"/>
                </a:solidFill>
              </a:rPr>
              <a:t>April 21, 2026</a:t>
            </a:r>
          </a:p>
        </p:txBody>
      </p:sp>
      <p:pic>
        <p:nvPicPr>
          <p:cNvPr id="4" name="Picture 3"/>
          <p:cNvPicPr>
            <a:picLocks noChangeAspect="1"/>
          </p:cNvPicPr>
          <p:nvPr/>
        </p:nvPicPr>
        <p:blipFill>
          <a:blip r:embed="rId3"/>
          <a:stretch>
            <a:fillRect/>
          </a:stretch>
        </p:blipFill>
        <p:spPr>
          <a:xfrm>
            <a:off x="589593" y="3178005"/>
            <a:ext cx="1705853" cy="1521988"/>
          </a:xfrm>
          <a:prstGeom prst="rect">
            <a:avLst/>
          </a:prstGeom>
        </p:spPr>
      </p:pic>
    </p:spTree>
    <p:extLst>
      <p:ext uri="{BB962C8B-B14F-4D97-AF65-F5344CB8AC3E}">
        <p14:creationId xmlns:p14="http://schemas.microsoft.com/office/powerpoint/2010/main" val="20872154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Gut </a:t>
            </a:r>
            <a:r>
              <a:rPr lang="en-US" dirty="0" err="1"/>
              <a:t>Dysbiosis</a:t>
            </a:r>
            <a:r>
              <a:rPr lang="en-US" dirty="0"/>
              <a:t> </a:t>
            </a:r>
            <a:r>
              <a:rPr lang="en-US" dirty="0">
                <a:sym typeface="Wingdings"/>
              </a:rPr>
              <a:t> Metabolic Dysfunction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919893" y="1695568"/>
            <a:ext cx="6962140" cy="3955242"/>
          </a:xfrm>
        </p:spPr>
      </p:pic>
      <p:pic>
        <p:nvPicPr>
          <p:cNvPr id="5" name="Picture 4"/>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85901" y="5153283"/>
            <a:ext cx="4943959" cy="15625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200049" y="5153283"/>
            <a:ext cx="1501315" cy="315563"/>
          </a:xfrm>
          <a:prstGeom prst="rect">
            <a:avLst/>
          </a:prstGeom>
        </p:spPr>
      </p:pic>
      <p:sp>
        <p:nvSpPr>
          <p:cNvPr id="8" name="TextBox 7"/>
          <p:cNvSpPr txBox="1"/>
          <p:nvPr/>
        </p:nvSpPr>
        <p:spPr>
          <a:xfrm>
            <a:off x="533873" y="1896218"/>
            <a:ext cx="4138048"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“Therapeutic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strategies targeting the gut microbiota, such as prebiotics, probiotics,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postbiotics</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and fecal microbiota transplantation, hold promise for mitigating oxidative stress and inflammation associated with metabolic syndrome.”</a:t>
            </a:r>
          </a:p>
        </p:txBody>
      </p:sp>
    </p:spTree>
    <p:extLst>
      <p:ext uri="{BB962C8B-B14F-4D97-AF65-F5344CB8AC3E}">
        <p14:creationId xmlns:p14="http://schemas.microsoft.com/office/powerpoint/2010/main" val="8726570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8235950" y="1273175"/>
            <a:ext cx="14605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2E82"/>
              </a:buClr>
              <a:buSzTx/>
              <a:buFont typeface="Wingdings" charset="2"/>
              <a:buNone/>
              <a:tabLst/>
              <a:defRPr/>
            </a:pPr>
            <a:r>
              <a:rPr kumimoji="0" lang="en-AU" altLang="x-none" sz="2000" b="0" i="0" u="sng" strike="noStrike" kern="1200" cap="none" spc="0" normalizeH="0" baseline="0" noProof="0">
                <a:ln>
                  <a:noFill/>
                </a:ln>
                <a:solidFill>
                  <a:srgbClr val="FFFFFF"/>
                </a:solidFill>
                <a:effectLst/>
                <a:uLnTx/>
                <a:uFillTx/>
                <a:latin typeface="Tahoma" charset="0"/>
                <a:ea typeface="+mn-ea"/>
                <a:cs typeface="+mn-cs"/>
              </a:rPr>
              <a:t>Occurrence</a:t>
            </a:r>
          </a:p>
        </p:txBody>
      </p:sp>
      <p:grpSp>
        <p:nvGrpSpPr>
          <p:cNvPr id="22530" name="Group 6"/>
          <p:cNvGrpSpPr>
            <a:grpSpLocks/>
          </p:cNvGrpSpPr>
          <p:nvPr/>
        </p:nvGrpSpPr>
        <p:grpSpPr bwMode="auto">
          <a:xfrm>
            <a:off x="5416550" y="1685925"/>
            <a:ext cx="4992688" cy="666750"/>
            <a:chOff x="-33" y="1336"/>
            <a:chExt cx="3145" cy="420"/>
          </a:xfrm>
        </p:grpSpPr>
        <p:grpSp>
          <p:nvGrpSpPr>
            <p:cNvPr id="22565" name="Group 7"/>
            <p:cNvGrpSpPr>
              <a:grpSpLocks/>
            </p:cNvGrpSpPr>
            <p:nvPr/>
          </p:nvGrpSpPr>
          <p:grpSpPr bwMode="auto">
            <a:xfrm>
              <a:off x="2608" y="1336"/>
              <a:ext cx="504" cy="420"/>
              <a:chOff x="2722" y="1342"/>
              <a:chExt cx="504" cy="420"/>
            </a:xfrm>
          </p:grpSpPr>
          <p:sp>
            <p:nvSpPr>
              <p:cNvPr id="7" name="Oval 8"/>
              <p:cNvSpPr>
                <a:spLocks noChangeArrowheads="1"/>
              </p:cNvSpPr>
              <p:nvPr/>
            </p:nvSpPr>
            <p:spPr bwMode="auto">
              <a:xfrm>
                <a:off x="2722" y="1342"/>
                <a:ext cx="504" cy="42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x-none" sz="1100" b="0" i="0" u="none" strike="noStrike" kern="1200" cap="none" spc="0" normalizeH="0" baseline="0" noProof="0">
                    <a:ln>
                      <a:noFill/>
                    </a:ln>
                    <a:solidFill>
                      <a:prstClr val="black"/>
                    </a:solidFill>
                    <a:effectLst/>
                    <a:uLnTx/>
                    <a:uFillTx/>
                    <a:latin typeface="Times New Roman" charset="0"/>
                    <a:ea typeface="+mn-ea"/>
                    <a:cs typeface="+mn-cs"/>
                  </a:rPr>
                  <a:t>+</a:t>
                </a:r>
              </a:p>
            </p:txBody>
          </p:sp>
          <p:sp>
            <p:nvSpPr>
              <p:cNvPr id="8" name="Oval 9"/>
              <p:cNvSpPr>
                <a:spLocks noChangeArrowheads="1"/>
              </p:cNvSpPr>
              <p:nvPr/>
            </p:nvSpPr>
            <p:spPr bwMode="auto">
              <a:xfrm>
                <a:off x="2787" y="1548"/>
                <a:ext cx="172" cy="134"/>
              </a:xfrm>
              <a:prstGeom prst="ellipse">
                <a:avLst/>
              </a:prstGeom>
              <a:solidFill>
                <a:srgbClr val="B2B2B2"/>
              </a:solidFill>
              <a:ln w="254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altLang="x-none" sz="2000" b="0" i="0" u="none" strike="noStrike" kern="1200" cap="none" spc="0" normalizeH="0" baseline="0" noProof="0">
                  <a:ln>
                    <a:noFill/>
                  </a:ln>
                  <a:solidFill>
                    <a:prstClr val="black"/>
                  </a:solidFill>
                  <a:effectLst/>
                  <a:uLnTx/>
                  <a:uFillTx/>
                  <a:latin typeface="Calibri" charset="0"/>
                  <a:ea typeface="+mn-ea"/>
                  <a:cs typeface="+mn-cs"/>
                </a:endParaRPr>
              </a:p>
            </p:txBody>
          </p:sp>
          <p:sp>
            <p:nvSpPr>
              <p:cNvPr id="9" name="Oval 10"/>
              <p:cNvSpPr>
                <a:spLocks noChangeArrowheads="1"/>
              </p:cNvSpPr>
              <p:nvPr/>
            </p:nvSpPr>
            <p:spPr bwMode="auto">
              <a:xfrm>
                <a:off x="2895" y="1416"/>
                <a:ext cx="172" cy="134"/>
              </a:xfrm>
              <a:prstGeom prst="ellipse">
                <a:avLst/>
              </a:prstGeom>
              <a:solidFill>
                <a:srgbClr val="B2B2B2"/>
              </a:solidFill>
              <a:ln w="254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altLang="x-none" sz="2000" b="0" i="0" u="none" strike="noStrike" kern="1200" cap="none" spc="0" normalizeH="0" baseline="0" noProof="0">
                  <a:ln>
                    <a:noFill/>
                  </a:ln>
                  <a:solidFill>
                    <a:prstClr val="black"/>
                  </a:solidFill>
                  <a:effectLst/>
                  <a:uLnTx/>
                  <a:uFillTx/>
                  <a:latin typeface="Calibri" charset="0"/>
                  <a:ea typeface="+mn-ea"/>
                  <a:cs typeface="+mn-cs"/>
                </a:endParaRPr>
              </a:p>
            </p:txBody>
          </p:sp>
          <p:sp>
            <p:nvSpPr>
              <p:cNvPr id="10" name="Oval 11"/>
              <p:cNvSpPr>
                <a:spLocks noChangeArrowheads="1"/>
              </p:cNvSpPr>
              <p:nvPr/>
            </p:nvSpPr>
            <p:spPr bwMode="auto">
              <a:xfrm>
                <a:off x="2991" y="1548"/>
                <a:ext cx="172" cy="134"/>
              </a:xfrm>
              <a:prstGeom prst="ellipse">
                <a:avLst/>
              </a:prstGeom>
              <a:solidFill>
                <a:srgbClr val="B2B2B2"/>
              </a:solidFill>
              <a:ln w="254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altLang="x-none" sz="2000" b="0" i="0" u="none" strike="noStrike" kern="1200" cap="none" spc="0" normalizeH="0" baseline="0" noProof="0">
                  <a:ln>
                    <a:noFill/>
                  </a:ln>
                  <a:solidFill>
                    <a:prstClr val="black"/>
                  </a:solidFill>
                  <a:effectLst/>
                  <a:uLnTx/>
                  <a:uFillTx/>
                  <a:latin typeface="Calibri" charset="0"/>
                  <a:ea typeface="+mn-ea"/>
                  <a:cs typeface="+mn-cs"/>
                </a:endParaRPr>
              </a:p>
            </p:txBody>
          </p:sp>
        </p:grpSp>
        <p:sp>
          <p:nvSpPr>
            <p:cNvPr id="6" name="Rectangle 12"/>
            <p:cNvSpPr>
              <a:spLocks noChangeArrowheads="1"/>
            </p:cNvSpPr>
            <p:nvPr/>
          </p:nvSpPr>
          <p:spPr bwMode="auto">
            <a:xfrm>
              <a:off x="-33" y="1425"/>
              <a:ext cx="196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altLang="x-none" sz="1800" b="0" i="0" u="none" strike="noStrike" kern="1200" cap="none" spc="0" normalizeH="0" baseline="0" noProof="0">
                  <a:ln>
                    <a:noFill/>
                  </a:ln>
                  <a:solidFill>
                    <a:prstClr val="black"/>
                  </a:solidFill>
                  <a:effectLst/>
                  <a:uLnTx/>
                  <a:uFillTx/>
                  <a:latin typeface="Tahoma" charset="0"/>
                  <a:ea typeface="+mn-ea"/>
                  <a:cs typeface="+mn-cs"/>
                </a:rPr>
                <a:t>RS 1:  Physically inaccessible</a:t>
              </a:r>
              <a:endParaRPr kumimoji="0" lang="en-US" altLang="x-none" sz="1800" b="0" i="0" u="none" strike="noStrike" kern="1200" cap="none" spc="0" normalizeH="0" baseline="0" noProof="0">
                <a:ln>
                  <a:noFill/>
                </a:ln>
                <a:solidFill>
                  <a:prstClr val="black"/>
                </a:solidFill>
                <a:effectLst/>
                <a:uLnTx/>
                <a:uFillTx/>
                <a:latin typeface="Tahoma" charset="0"/>
                <a:ea typeface="+mn-ea"/>
                <a:cs typeface="+mn-cs"/>
              </a:endParaRPr>
            </a:p>
          </p:txBody>
        </p:sp>
      </p:grpSp>
      <p:grpSp>
        <p:nvGrpSpPr>
          <p:cNvPr id="22531" name="Group 14"/>
          <p:cNvGrpSpPr>
            <a:grpSpLocks/>
          </p:cNvGrpSpPr>
          <p:nvPr/>
        </p:nvGrpSpPr>
        <p:grpSpPr bwMode="auto">
          <a:xfrm>
            <a:off x="5416550" y="2744788"/>
            <a:ext cx="4967288" cy="546100"/>
            <a:chOff x="-13" y="1966"/>
            <a:chExt cx="3129" cy="344"/>
          </a:xfrm>
        </p:grpSpPr>
        <p:grpSp>
          <p:nvGrpSpPr>
            <p:cNvPr id="22560" name="Group 15"/>
            <p:cNvGrpSpPr>
              <a:grpSpLocks/>
            </p:cNvGrpSpPr>
            <p:nvPr/>
          </p:nvGrpSpPr>
          <p:grpSpPr bwMode="auto">
            <a:xfrm>
              <a:off x="2704" y="1966"/>
              <a:ext cx="412" cy="344"/>
              <a:chOff x="3084" y="2274"/>
              <a:chExt cx="412" cy="344"/>
            </a:xfrm>
          </p:grpSpPr>
          <p:sp>
            <p:nvSpPr>
              <p:cNvPr id="15" name="Oval 16"/>
              <p:cNvSpPr>
                <a:spLocks noChangeArrowheads="1"/>
              </p:cNvSpPr>
              <p:nvPr/>
            </p:nvSpPr>
            <p:spPr bwMode="auto">
              <a:xfrm>
                <a:off x="3084" y="2431"/>
                <a:ext cx="136" cy="139"/>
              </a:xfrm>
              <a:prstGeom prst="ellipse">
                <a:avLst/>
              </a:prstGeom>
              <a:solidFill>
                <a:schemeClr val="bg1"/>
              </a:solidFill>
              <a:ln w="254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altLang="x-none" sz="2000" b="0" i="0" u="none" strike="noStrike" kern="1200" cap="none" spc="0" normalizeH="0" baseline="0" noProof="0">
                  <a:ln>
                    <a:noFill/>
                  </a:ln>
                  <a:solidFill>
                    <a:prstClr val="black"/>
                  </a:solidFill>
                  <a:effectLst/>
                  <a:uLnTx/>
                  <a:uFillTx/>
                  <a:latin typeface="Calibri" charset="0"/>
                  <a:ea typeface="+mn-ea"/>
                  <a:cs typeface="+mn-cs"/>
                </a:endParaRPr>
              </a:p>
            </p:txBody>
          </p:sp>
          <p:sp>
            <p:nvSpPr>
              <p:cNvPr id="16" name="Oval 17"/>
              <p:cNvSpPr>
                <a:spLocks noChangeArrowheads="1"/>
              </p:cNvSpPr>
              <p:nvPr/>
            </p:nvSpPr>
            <p:spPr bwMode="auto">
              <a:xfrm>
                <a:off x="3276" y="2274"/>
                <a:ext cx="136" cy="139"/>
              </a:xfrm>
              <a:prstGeom prst="ellipse">
                <a:avLst/>
              </a:prstGeom>
              <a:solidFill>
                <a:schemeClr val="bg1"/>
              </a:solidFill>
              <a:ln w="254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altLang="x-none" sz="2000" b="0" i="0" u="none" strike="noStrike" kern="1200" cap="none" spc="0" normalizeH="0" baseline="0" noProof="0">
                  <a:ln>
                    <a:noFill/>
                  </a:ln>
                  <a:solidFill>
                    <a:prstClr val="black"/>
                  </a:solidFill>
                  <a:effectLst/>
                  <a:uLnTx/>
                  <a:uFillTx/>
                  <a:latin typeface="Calibri" charset="0"/>
                  <a:ea typeface="+mn-ea"/>
                  <a:cs typeface="+mn-cs"/>
                </a:endParaRPr>
              </a:p>
            </p:txBody>
          </p:sp>
          <p:sp>
            <p:nvSpPr>
              <p:cNvPr id="17" name="Oval 18"/>
              <p:cNvSpPr>
                <a:spLocks noChangeArrowheads="1"/>
              </p:cNvSpPr>
              <p:nvPr/>
            </p:nvSpPr>
            <p:spPr bwMode="auto">
              <a:xfrm>
                <a:off x="3360" y="2479"/>
                <a:ext cx="136" cy="139"/>
              </a:xfrm>
              <a:prstGeom prst="ellipse">
                <a:avLst/>
              </a:prstGeom>
              <a:solidFill>
                <a:schemeClr val="bg1"/>
              </a:solidFill>
              <a:ln w="254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altLang="x-none" sz="2000" b="0" i="0" u="none" strike="noStrike" kern="1200" cap="none" spc="0" normalizeH="0" baseline="0" noProof="0">
                  <a:ln>
                    <a:noFill/>
                  </a:ln>
                  <a:solidFill>
                    <a:prstClr val="black"/>
                  </a:solidFill>
                  <a:effectLst/>
                  <a:uLnTx/>
                  <a:uFillTx/>
                  <a:latin typeface="Calibri" charset="0"/>
                  <a:ea typeface="+mn-ea"/>
                  <a:cs typeface="+mn-cs"/>
                </a:endParaRPr>
              </a:p>
            </p:txBody>
          </p:sp>
        </p:grpSp>
        <p:sp>
          <p:nvSpPr>
            <p:cNvPr id="14" name="Rectangle 19"/>
            <p:cNvSpPr>
              <a:spLocks noChangeArrowheads="1"/>
            </p:cNvSpPr>
            <p:nvPr/>
          </p:nvSpPr>
          <p:spPr bwMode="auto">
            <a:xfrm>
              <a:off x="-13" y="2036"/>
              <a:ext cx="1725"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altLang="x-none" sz="1800" b="0" i="0" u="none" strike="noStrike" kern="1200" cap="none" spc="0" normalizeH="0" baseline="0" noProof="0">
                  <a:ln>
                    <a:noFill/>
                  </a:ln>
                  <a:solidFill>
                    <a:prstClr val="black"/>
                  </a:solidFill>
                  <a:effectLst/>
                  <a:uLnTx/>
                  <a:uFillTx/>
                  <a:latin typeface="Tahoma" charset="0"/>
                  <a:ea typeface="+mn-ea"/>
                  <a:cs typeface="+mn-cs"/>
                </a:rPr>
                <a:t>RS 2:  Resistant granules</a:t>
              </a:r>
              <a:endParaRPr kumimoji="0" lang="en-US" altLang="x-none" sz="1800" b="0" i="0" u="none" strike="noStrike" kern="1200" cap="none" spc="0" normalizeH="0" baseline="0" noProof="0">
                <a:ln>
                  <a:noFill/>
                </a:ln>
                <a:solidFill>
                  <a:prstClr val="black"/>
                </a:solidFill>
                <a:effectLst/>
                <a:uLnTx/>
                <a:uFillTx/>
                <a:latin typeface="Tahoma" charset="0"/>
                <a:ea typeface="+mn-ea"/>
                <a:cs typeface="+mn-cs"/>
              </a:endParaRPr>
            </a:p>
          </p:txBody>
        </p:sp>
      </p:grpSp>
      <p:grpSp>
        <p:nvGrpSpPr>
          <p:cNvPr id="22532" name="Group 21"/>
          <p:cNvGrpSpPr>
            <a:grpSpLocks/>
          </p:cNvGrpSpPr>
          <p:nvPr/>
        </p:nvGrpSpPr>
        <p:grpSpPr bwMode="auto">
          <a:xfrm>
            <a:off x="5416550" y="3586163"/>
            <a:ext cx="5043488" cy="862012"/>
            <a:chOff x="-13" y="2460"/>
            <a:chExt cx="3177" cy="543"/>
          </a:xfrm>
        </p:grpSpPr>
        <p:grpSp>
          <p:nvGrpSpPr>
            <p:cNvPr id="22555" name="Group 22"/>
            <p:cNvGrpSpPr>
              <a:grpSpLocks/>
            </p:cNvGrpSpPr>
            <p:nvPr/>
          </p:nvGrpSpPr>
          <p:grpSpPr bwMode="auto">
            <a:xfrm>
              <a:off x="2734" y="2460"/>
              <a:ext cx="430" cy="543"/>
              <a:chOff x="2740" y="2439"/>
              <a:chExt cx="359" cy="732"/>
            </a:xfrm>
          </p:grpSpPr>
          <p:sp>
            <p:nvSpPr>
              <p:cNvPr id="22" name="Freeform 23"/>
              <p:cNvSpPr>
                <a:spLocks/>
              </p:cNvSpPr>
              <p:nvPr/>
            </p:nvSpPr>
            <p:spPr bwMode="auto">
              <a:xfrm rot="-1605234">
                <a:off x="2823" y="2439"/>
                <a:ext cx="276" cy="516"/>
              </a:xfrm>
              <a:custGeom>
                <a:avLst/>
                <a:gdLst>
                  <a:gd name="T0" fmla="*/ 34 w 276"/>
                  <a:gd name="T1" fmla="*/ 0 h 516"/>
                  <a:gd name="T2" fmla="*/ 34 w 276"/>
                  <a:gd name="T3" fmla="*/ 264 h 516"/>
                  <a:gd name="T4" fmla="*/ 238 w 276"/>
                  <a:gd name="T5" fmla="*/ 300 h 516"/>
                  <a:gd name="T6" fmla="*/ 262 w 276"/>
                  <a:gd name="T7" fmla="*/ 516 h 5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6" h="516">
                    <a:moveTo>
                      <a:pt x="34" y="0"/>
                    </a:moveTo>
                    <a:cubicBezTo>
                      <a:pt x="17" y="107"/>
                      <a:pt x="0" y="214"/>
                      <a:pt x="34" y="264"/>
                    </a:cubicBezTo>
                    <a:cubicBezTo>
                      <a:pt x="68" y="314"/>
                      <a:pt x="200" y="258"/>
                      <a:pt x="238" y="300"/>
                    </a:cubicBezTo>
                    <a:cubicBezTo>
                      <a:pt x="276" y="342"/>
                      <a:pt x="258" y="480"/>
                      <a:pt x="262" y="516"/>
                    </a:cubicBezTo>
                  </a:path>
                </a:pathLst>
              </a:custGeom>
              <a:noFill/>
              <a:ln w="3492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24"/>
              <p:cNvSpPr>
                <a:spLocks/>
              </p:cNvSpPr>
              <p:nvPr/>
            </p:nvSpPr>
            <p:spPr bwMode="auto">
              <a:xfrm rot="-1605234">
                <a:off x="2767" y="2558"/>
                <a:ext cx="276" cy="516"/>
              </a:xfrm>
              <a:custGeom>
                <a:avLst/>
                <a:gdLst>
                  <a:gd name="T0" fmla="*/ 34 w 276"/>
                  <a:gd name="T1" fmla="*/ 0 h 516"/>
                  <a:gd name="T2" fmla="*/ 34 w 276"/>
                  <a:gd name="T3" fmla="*/ 264 h 516"/>
                  <a:gd name="T4" fmla="*/ 238 w 276"/>
                  <a:gd name="T5" fmla="*/ 300 h 516"/>
                  <a:gd name="T6" fmla="*/ 262 w 276"/>
                  <a:gd name="T7" fmla="*/ 516 h 5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6" h="516">
                    <a:moveTo>
                      <a:pt x="34" y="0"/>
                    </a:moveTo>
                    <a:cubicBezTo>
                      <a:pt x="17" y="107"/>
                      <a:pt x="0" y="214"/>
                      <a:pt x="34" y="264"/>
                    </a:cubicBezTo>
                    <a:cubicBezTo>
                      <a:pt x="68" y="314"/>
                      <a:pt x="200" y="258"/>
                      <a:pt x="238" y="300"/>
                    </a:cubicBezTo>
                    <a:cubicBezTo>
                      <a:pt x="276" y="342"/>
                      <a:pt x="258" y="480"/>
                      <a:pt x="262" y="516"/>
                    </a:cubicBezTo>
                  </a:path>
                </a:pathLst>
              </a:custGeom>
              <a:noFill/>
              <a:ln w="3492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25"/>
              <p:cNvSpPr>
                <a:spLocks/>
              </p:cNvSpPr>
              <p:nvPr/>
            </p:nvSpPr>
            <p:spPr bwMode="auto">
              <a:xfrm rot="-1605234">
                <a:off x="2740" y="2655"/>
                <a:ext cx="276" cy="516"/>
              </a:xfrm>
              <a:custGeom>
                <a:avLst/>
                <a:gdLst>
                  <a:gd name="T0" fmla="*/ 34 w 276"/>
                  <a:gd name="T1" fmla="*/ 0 h 516"/>
                  <a:gd name="T2" fmla="*/ 34 w 276"/>
                  <a:gd name="T3" fmla="*/ 264 h 516"/>
                  <a:gd name="T4" fmla="*/ 238 w 276"/>
                  <a:gd name="T5" fmla="*/ 300 h 516"/>
                  <a:gd name="T6" fmla="*/ 262 w 276"/>
                  <a:gd name="T7" fmla="*/ 516 h 5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6" h="516">
                    <a:moveTo>
                      <a:pt x="34" y="0"/>
                    </a:moveTo>
                    <a:cubicBezTo>
                      <a:pt x="17" y="107"/>
                      <a:pt x="0" y="214"/>
                      <a:pt x="34" y="264"/>
                    </a:cubicBezTo>
                    <a:cubicBezTo>
                      <a:pt x="68" y="314"/>
                      <a:pt x="200" y="258"/>
                      <a:pt x="238" y="300"/>
                    </a:cubicBezTo>
                    <a:cubicBezTo>
                      <a:pt x="276" y="342"/>
                      <a:pt x="258" y="480"/>
                      <a:pt x="262" y="516"/>
                    </a:cubicBezTo>
                  </a:path>
                </a:pathLst>
              </a:custGeom>
              <a:noFill/>
              <a:ln w="3492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1" name="Rectangle 26"/>
            <p:cNvSpPr>
              <a:spLocks noChangeArrowheads="1"/>
            </p:cNvSpPr>
            <p:nvPr/>
          </p:nvSpPr>
          <p:spPr bwMode="auto">
            <a:xfrm>
              <a:off x="-13" y="2622"/>
              <a:ext cx="177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altLang="x-none" sz="1800" b="0" i="0" u="none" strike="noStrike" kern="1200" cap="none" spc="0" normalizeH="0" baseline="0" noProof="0">
                  <a:ln>
                    <a:noFill/>
                  </a:ln>
                  <a:solidFill>
                    <a:prstClr val="black"/>
                  </a:solidFill>
                  <a:effectLst/>
                  <a:uLnTx/>
                  <a:uFillTx/>
                  <a:latin typeface="Tahoma" charset="0"/>
                  <a:ea typeface="+mn-ea"/>
                  <a:cs typeface="+mn-cs"/>
                </a:rPr>
                <a:t>RS 3:  Retrograded starch</a:t>
              </a:r>
              <a:endParaRPr kumimoji="0" lang="en-US" altLang="x-none" sz="1800" b="0" i="0" u="none" strike="noStrike" kern="1200" cap="none" spc="0" normalizeH="0" baseline="0" noProof="0">
                <a:ln>
                  <a:noFill/>
                </a:ln>
                <a:solidFill>
                  <a:prstClr val="black"/>
                </a:solidFill>
                <a:effectLst/>
                <a:uLnTx/>
                <a:uFillTx/>
                <a:latin typeface="Tahoma" charset="0"/>
                <a:ea typeface="+mn-ea"/>
                <a:cs typeface="+mn-cs"/>
              </a:endParaRPr>
            </a:p>
          </p:txBody>
        </p:sp>
      </p:grpSp>
      <p:grpSp>
        <p:nvGrpSpPr>
          <p:cNvPr id="22533" name="Group 28"/>
          <p:cNvGrpSpPr>
            <a:grpSpLocks/>
          </p:cNvGrpSpPr>
          <p:nvPr/>
        </p:nvGrpSpPr>
        <p:grpSpPr bwMode="auto">
          <a:xfrm>
            <a:off x="5446713" y="4784725"/>
            <a:ext cx="5168900" cy="685800"/>
            <a:chOff x="-481" y="3214"/>
            <a:chExt cx="3256" cy="432"/>
          </a:xfrm>
        </p:grpSpPr>
        <p:grpSp>
          <p:nvGrpSpPr>
            <p:cNvPr id="22539" name="Group 29"/>
            <p:cNvGrpSpPr>
              <a:grpSpLocks/>
            </p:cNvGrpSpPr>
            <p:nvPr/>
          </p:nvGrpSpPr>
          <p:grpSpPr bwMode="auto">
            <a:xfrm>
              <a:off x="2279" y="3214"/>
              <a:ext cx="496" cy="432"/>
              <a:chOff x="2131" y="3212"/>
              <a:chExt cx="496" cy="432"/>
            </a:xfrm>
          </p:grpSpPr>
          <p:grpSp>
            <p:nvGrpSpPr>
              <p:cNvPr id="22541" name="Group 30"/>
              <p:cNvGrpSpPr>
                <a:grpSpLocks/>
              </p:cNvGrpSpPr>
              <p:nvPr/>
            </p:nvGrpSpPr>
            <p:grpSpPr bwMode="auto">
              <a:xfrm>
                <a:off x="2131" y="3212"/>
                <a:ext cx="496" cy="432"/>
                <a:chOff x="2131" y="3212"/>
                <a:chExt cx="496" cy="432"/>
              </a:xfrm>
            </p:grpSpPr>
            <p:grpSp>
              <p:nvGrpSpPr>
                <p:cNvPr id="22543" name="Group 31"/>
                <p:cNvGrpSpPr>
                  <a:grpSpLocks/>
                </p:cNvGrpSpPr>
                <p:nvPr/>
              </p:nvGrpSpPr>
              <p:grpSpPr bwMode="auto">
                <a:xfrm>
                  <a:off x="2131" y="3212"/>
                  <a:ext cx="496" cy="432"/>
                  <a:chOff x="2131" y="3212"/>
                  <a:chExt cx="496" cy="432"/>
                </a:xfrm>
              </p:grpSpPr>
              <p:sp>
                <p:nvSpPr>
                  <p:cNvPr id="33" name="Oval 32"/>
                  <p:cNvSpPr>
                    <a:spLocks noChangeArrowheads="1"/>
                  </p:cNvSpPr>
                  <p:nvPr/>
                </p:nvSpPr>
                <p:spPr bwMode="auto">
                  <a:xfrm>
                    <a:off x="2131" y="3212"/>
                    <a:ext cx="480" cy="43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altLang="x-none" sz="2000" b="0" i="0" u="none" strike="noStrike" kern="1200" cap="none" spc="0" normalizeH="0" baseline="0" noProof="0">
                      <a:ln>
                        <a:noFill/>
                      </a:ln>
                      <a:solidFill>
                        <a:prstClr val="black"/>
                      </a:solidFill>
                      <a:effectLst/>
                      <a:uLnTx/>
                      <a:uFillTx/>
                      <a:latin typeface="Calibri" charset="0"/>
                      <a:ea typeface="+mn-ea"/>
                      <a:cs typeface="+mn-cs"/>
                    </a:endParaRPr>
                  </a:p>
                </p:txBody>
              </p:sp>
              <p:sp>
                <p:nvSpPr>
                  <p:cNvPr id="34" name="Freeform 33"/>
                  <p:cNvSpPr>
                    <a:spLocks/>
                  </p:cNvSpPr>
                  <p:nvPr/>
                </p:nvSpPr>
                <p:spPr bwMode="auto">
                  <a:xfrm>
                    <a:off x="2207" y="3336"/>
                    <a:ext cx="288" cy="152"/>
                  </a:xfrm>
                  <a:custGeom>
                    <a:avLst/>
                    <a:gdLst>
                      <a:gd name="T0" fmla="*/ 0 w 288"/>
                      <a:gd name="T1" fmla="*/ 144 h 152"/>
                      <a:gd name="T2" fmla="*/ 96 w 288"/>
                      <a:gd name="T3" fmla="*/ 144 h 152"/>
                      <a:gd name="T4" fmla="*/ 144 w 288"/>
                      <a:gd name="T5" fmla="*/ 96 h 152"/>
                      <a:gd name="T6" fmla="*/ 288 w 288"/>
                      <a:gd name="T7" fmla="*/ 0 h 15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8" h="152">
                        <a:moveTo>
                          <a:pt x="0" y="144"/>
                        </a:moveTo>
                        <a:cubicBezTo>
                          <a:pt x="36" y="148"/>
                          <a:pt x="72" y="152"/>
                          <a:pt x="96" y="144"/>
                        </a:cubicBezTo>
                        <a:cubicBezTo>
                          <a:pt x="120" y="136"/>
                          <a:pt x="112" y="120"/>
                          <a:pt x="144" y="96"/>
                        </a:cubicBezTo>
                        <a:cubicBezTo>
                          <a:pt x="176" y="72"/>
                          <a:pt x="264" y="16"/>
                          <a:pt x="288"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34"/>
                  <p:cNvSpPr>
                    <a:spLocks/>
                  </p:cNvSpPr>
                  <p:nvPr/>
                </p:nvSpPr>
                <p:spPr bwMode="auto">
                  <a:xfrm>
                    <a:off x="2347" y="3312"/>
                    <a:ext cx="192" cy="29"/>
                  </a:xfrm>
                  <a:custGeom>
                    <a:avLst/>
                    <a:gdLst>
                      <a:gd name="T0" fmla="*/ 192 w 192"/>
                      <a:gd name="T1" fmla="*/ 2 h 56"/>
                      <a:gd name="T2" fmla="*/ 96 w 192"/>
                      <a:gd name="T3" fmla="*/ 2 h 56"/>
                      <a:gd name="T4" fmla="*/ 0 w 192"/>
                      <a:gd name="T5" fmla="*/ 15 h 56"/>
                      <a:gd name="T6" fmla="*/ 0 60000 65536"/>
                      <a:gd name="T7" fmla="*/ 0 60000 65536"/>
                      <a:gd name="T8" fmla="*/ 0 60000 65536"/>
                    </a:gdLst>
                    <a:ahLst/>
                    <a:cxnLst>
                      <a:cxn ang="T6">
                        <a:pos x="T0" y="T1"/>
                      </a:cxn>
                      <a:cxn ang="T7">
                        <a:pos x="T2" y="T3"/>
                      </a:cxn>
                      <a:cxn ang="T8">
                        <a:pos x="T4" y="T5"/>
                      </a:cxn>
                    </a:cxnLst>
                    <a:rect l="0" t="0" r="r" b="b"/>
                    <a:pathLst>
                      <a:path w="192" h="56">
                        <a:moveTo>
                          <a:pt x="192" y="8"/>
                        </a:moveTo>
                        <a:cubicBezTo>
                          <a:pt x="160" y="4"/>
                          <a:pt x="128" y="0"/>
                          <a:pt x="96" y="8"/>
                        </a:cubicBezTo>
                        <a:cubicBezTo>
                          <a:pt x="64" y="16"/>
                          <a:pt x="16" y="48"/>
                          <a:pt x="0" y="56"/>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35"/>
                  <p:cNvSpPr>
                    <a:spLocks/>
                  </p:cNvSpPr>
                  <p:nvPr/>
                </p:nvSpPr>
                <p:spPr bwMode="auto">
                  <a:xfrm>
                    <a:off x="2428" y="3407"/>
                    <a:ext cx="199" cy="220"/>
                  </a:xfrm>
                  <a:custGeom>
                    <a:avLst/>
                    <a:gdLst>
                      <a:gd name="T0" fmla="*/ 7 w 199"/>
                      <a:gd name="T1" fmla="*/ 393 h 123"/>
                      <a:gd name="T2" fmla="*/ 42 w 199"/>
                      <a:gd name="T3" fmla="*/ 281 h 123"/>
                      <a:gd name="T4" fmla="*/ 112 w 199"/>
                      <a:gd name="T5" fmla="*/ 86 h 123"/>
                      <a:gd name="T6" fmla="*/ 165 w 199"/>
                      <a:gd name="T7" fmla="*/ 29 h 123"/>
                      <a:gd name="T8" fmla="*/ 199 w 199"/>
                      <a:gd name="T9" fmla="*/ 0 h 1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 h="123">
                        <a:moveTo>
                          <a:pt x="7" y="123"/>
                        </a:moveTo>
                        <a:cubicBezTo>
                          <a:pt x="26" y="66"/>
                          <a:pt x="0" y="119"/>
                          <a:pt x="42" y="88"/>
                        </a:cubicBezTo>
                        <a:cubicBezTo>
                          <a:pt x="76" y="63"/>
                          <a:pt x="77" y="42"/>
                          <a:pt x="112" y="27"/>
                        </a:cubicBezTo>
                        <a:cubicBezTo>
                          <a:pt x="129" y="19"/>
                          <a:pt x="147" y="15"/>
                          <a:pt x="165" y="9"/>
                        </a:cubicBezTo>
                        <a:cubicBezTo>
                          <a:pt x="176" y="5"/>
                          <a:pt x="199" y="0"/>
                          <a:pt x="199"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36"/>
                  <p:cNvSpPr>
                    <a:spLocks/>
                  </p:cNvSpPr>
                  <p:nvPr/>
                </p:nvSpPr>
                <p:spPr bwMode="auto">
                  <a:xfrm>
                    <a:off x="2265" y="3387"/>
                    <a:ext cx="52" cy="188"/>
                  </a:xfrm>
                  <a:custGeom>
                    <a:avLst/>
                    <a:gdLst>
                      <a:gd name="T0" fmla="*/ 0 w 52"/>
                      <a:gd name="T1" fmla="*/ 0 h 105"/>
                      <a:gd name="T2" fmla="*/ 26 w 52"/>
                      <a:gd name="T3" fmla="*/ 54 h 105"/>
                      <a:gd name="T4" fmla="*/ 52 w 52"/>
                      <a:gd name="T5" fmla="*/ 337 h 105"/>
                      <a:gd name="T6" fmla="*/ 0 60000 65536"/>
                      <a:gd name="T7" fmla="*/ 0 60000 65536"/>
                      <a:gd name="T8" fmla="*/ 0 60000 65536"/>
                    </a:gdLst>
                    <a:ahLst/>
                    <a:cxnLst>
                      <a:cxn ang="T6">
                        <a:pos x="T0" y="T1"/>
                      </a:cxn>
                      <a:cxn ang="T7">
                        <a:pos x="T2" y="T3"/>
                      </a:cxn>
                      <a:cxn ang="T8">
                        <a:pos x="T4" y="T5"/>
                      </a:cxn>
                    </a:cxnLst>
                    <a:rect l="0" t="0" r="r" b="b"/>
                    <a:pathLst>
                      <a:path w="52" h="105">
                        <a:moveTo>
                          <a:pt x="0" y="0"/>
                        </a:moveTo>
                        <a:cubicBezTo>
                          <a:pt x="9" y="6"/>
                          <a:pt x="20" y="8"/>
                          <a:pt x="26" y="17"/>
                        </a:cubicBezTo>
                        <a:cubicBezTo>
                          <a:pt x="32" y="27"/>
                          <a:pt x="52" y="86"/>
                          <a:pt x="52" y="105"/>
                        </a:cubicBezTo>
                      </a:path>
                    </a:pathLst>
                  </a:custGeom>
                  <a:noFill/>
                  <a:ln w="28575" cmpd="sng">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37"/>
                  <p:cNvSpPr>
                    <a:spLocks/>
                  </p:cNvSpPr>
                  <p:nvPr/>
                </p:nvSpPr>
                <p:spPr bwMode="auto">
                  <a:xfrm flipH="1">
                    <a:off x="2381" y="3251"/>
                    <a:ext cx="29" cy="85"/>
                  </a:xfrm>
                  <a:custGeom>
                    <a:avLst/>
                    <a:gdLst>
                      <a:gd name="T0" fmla="*/ 0 w 35"/>
                      <a:gd name="T1" fmla="*/ 0 h 53"/>
                      <a:gd name="T2" fmla="*/ 24 w 35"/>
                      <a:gd name="T3" fmla="*/ 136 h 53"/>
                      <a:gd name="T4" fmla="*/ 0 60000 65536"/>
                      <a:gd name="T5" fmla="*/ 0 60000 65536"/>
                    </a:gdLst>
                    <a:ahLst/>
                    <a:cxnLst>
                      <a:cxn ang="T4">
                        <a:pos x="T0" y="T1"/>
                      </a:cxn>
                      <a:cxn ang="T5">
                        <a:pos x="T2" y="T3"/>
                      </a:cxn>
                    </a:cxnLst>
                    <a:rect l="0" t="0" r="r" b="b"/>
                    <a:pathLst>
                      <a:path w="35" h="53">
                        <a:moveTo>
                          <a:pt x="0" y="0"/>
                        </a:moveTo>
                        <a:cubicBezTo>
                          <a:pt x="17" y="18"/>
                          <a:pt x="19" y="37"/>
                          <a:pt x="35" y="53"/>
                        </a:cubicBezTo>
                      </a:path>
                    </a:pathLst>
                  </a:custGeom>
                  <a:noFill/>
                  <a:ln w="28575" cmpd="sng">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38"/>
                  <p:cNvSpPr>
                    <a:spLocks/>
                  </p:cNvSpPr>
                  <p:nvPr/>
                </p:nvSpPr>
                <p:spPr bwMode="auto">
                  <a:xfrm>
                    <a:off x="2292" y="3281"/>
                    <a:ext cx="59" cy="164"/>
                  </a:xfrm>
                  <a:custGeom>
                    <a:avLst/>
                    <a:gdLst>
                      <a:gd name="T0" fmla="*/ 40 w 87"/>
                      <a:gd name="T1" fmla="*/ 768 h 35"/>
                      <a:gd name="T2" fmla="*/ 0 w 87"/>
                      <a:gd name="T3" fmla="*/ 0 h 35"/>
                      <a:gd name="T4" fmla="*/ 0 60000 65536"/>
                      <a:gd name="T5" fmla="*/ 0 60000 65536"/>
                    </a:gdLst>
                    <a:ahLst/>
                    <a:cxnLst>
                      <a:cxn ang="T4">
                        <a:pos x="T0" y="T1"/>
                      </a:cxn>
                      <a:cxn ang="T5">
                        <a:pos x="T2" y="T3"/>
                      </a:cxn>
                    </a:cxnLst>
                    <a:rect l="0" t="0" r="r" b="b"/>
                    <a:pathLst>
                      <a:path w="87" h="35">
                        <a:moveTo>
                          <a:pt x="87" y="35"/>
                        </a:moveTo>
                        <a:cubicBezTo>
                          <a:pt x="58" y="25"/>
                          <a:pt x="32" y="0"/>
                          <a:pt x="0" y="0"/>
                        </a:cubicBezTo>
                      </a:path>
                    </a:pathLst>
                  </a:custGeom>
                  <a:noFill/>
                  <a:ln w="28575" cmpd="sng">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39"/>
                  <p:cNvSpPr>
                    <a:spLocks/>
                  </p:cNvSpPr>
                  <p:nvPr/>
                </p:nvSpPr>
                <p:spPr bwMode="auto">
                  <a:xfrm flipH="1" flipV="1">
                    <a:off x="2388" y="3558"/>
                    <a:ext cx="57" cy="43"/>
                  </a:xfrm>
                  <a:custGeom>
                    <a:avLst/>
                    <a:gdLst>
                      <a:gd name="T0" fmla="*/ 0 w 35"/>
                      <a:gd name="T1" fmla="*/ 0 h 52"/>
                      <a:gd name="T2" fmla="*/ 93 w 35"/>
                      <a:gd name="T3" fmla="*/ 36 h 52"/>
                      <a:gd name="T4" fmla="*/ 0 60000 65536"/>
                      <a:gd name="T5" fmla="*/ 0 60000 65536"/>
                    </a:gdLst>
                    <a:ahLst/>
                    <a:cxnLst>
                      <a:cxn ang="T4">
                        <a:pos x="T0" y="T1"/>
                      </a:cxn>
                      <a:cxn ang="T5">
                        <a:pos x="T2" y="T3"/>
                      </a:cxn>
                    </a:cxnLst>
                    <a:rect l="0" t="0" r="r" b="b"/>
                    <a:pathLst>
                      <a:path w="35" h="52">
                        <a:moveTo>
                          <a:pt x="0" y="0"/>
                        </a:moveTo>
                        <a:cubicBezTo>
                          <a:pt x="6" y="18"/>
                          <a:pt x="12" y="52"/>
                          <a:pt x="35" y="52"/>
                        </a:cubicBezTo>
                      </a:path>
                    </a:pathLst>
                  </a:custGeom>
                  <a:noFill/>
                  <a:ln w="28575" cmpd="sng">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40"/>
                  <p:cNvSpPr>
                    <a:spLocks/>
                  </p:cNvSpPr>
                  <p:nvPr/>
                </p:nvSpPr>
                <p:spPr bwMode="auto">
                  <a:xfrm>
                    <a:off x="2372" y="3404"/>
                    <a:ext cx="109" cy="127"/>
                  </a:xfrm>
                  <a:custGeom>
                    <a:avLst/>
                    <a:gdLst>
                      <a:gd name="T0" fmla="*/ 0 w 14"/>
                      <a:gd name="T1" fmla="*/ 0 h 96"/>
                      <a:gd name="T2" fmla="*/ 545 w 14"/>
                      <a:gd name="T3" fmla="*/ 168 h 96"/>
                      <a:gd name="T4" fmla="*/ 0 60000 65536"/>
                      <a:gd name="T5" fmla="*/ 0 60000 65536"/>
                    </a:gdLst>
                    <a:ahLst/>
                    <a:cxnLst>
                      <a:cxn ang="T4">
                        <a:pos x="T0" y="T1"/>
                      </a:cxn>
                      <a:cxn ang="T5">
                        <a:pos x="T2" y="T3"/>
                      </a:cxn>
                    </a:cxnLst>
                    <a:rect l="0" t="0" r="r" b="b"/>
                    <a:pathLst>
                      <a:path w="14" h="96">
                        <a:moveTo>
                          <a:pt x="0" y="0"/>
                        </a:moveTo>
                        <a:cubicBezTo>
                          <a:pt x="14" y="55"/>
                          <a:pt x="9" y="23"/>
                          <a:pt x="9" y="96"/>
                        </a:cubicBezTo>
                      </a:path>
                    </a:pathLst>
                  </a:custGeom>
                  <a:noFill/>
                  <a:ln w="28575" cmpd="sng">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41"/>
                  <p:cNvSpPr>
                    <a:spLocks/>
                  </p:cNvSpPr>
                  <p:nvPr/>
                </p:nvSpPr>
                <p:spPr bwMode="auto">
                  <a:xfrm>
                    <a:off x="2462" y="3359"/>
                    <a:ext cx="59" cy="48"/>
                  </a:xfrm>
                  <a:custGeom>
                    <a:avLst/>
                    <a:gdLst>
                      <a:gd name="T0" fmla="*/ 0 w 87"/>
                      <a:gd name="T1" fmla="*/ 0 h 44"/>
                      <a:gd name="T2" fmla="*/ 40 w 87"/>
                      <a:gd name="T3" fmla="*/ 52 h 44"/>
                      <a:gd name="T4" fmla="*/ 0 60000 65536"/>
                      <a:gd name="T5" fmla="*/ 0 60000 65536"/>
                    </a:gdLst>
                    <a:ahLst/>
                    <a:cxnLst>
                      <a:cxn ang="T4">
                        <a:pos x="T0" y="T1"/>
                      </a:cxn>
                      <a:cxn ang="T5">
                        <a:pos x="T2" y="T3"/>
                      </a:cxn>
                    </a:cxnLst>
                    <a:rect l="0" t="0" r="r" b="b"/>
                    <a:pathLst>
                      <a:path w="87" h="44">
                        <a:moveTo>
                          <a:pt x="0" y="0"/>
                        </a:moveTo>
                        <a:cubicBezTo>
                          <a:pt x="16" y="11"/>
                          <a:pt x="69" y="44"/>
                          <a:pt x="87" y="44"/>
                        </a:cubicBezTo>
                      </a:path>
                    </a:pathLst>
                  </a:custGeom>
                  <a:noFill/>
                  <a:ln w="28575" cmpd="sng">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2" name="Freeform 42"/>
                <p:cNvSpPr>
                  <a:spLocks/>
                </p:cNvSpPr>
                <p:nvPr/>
              </p:nvSpPr>
              <p:spPr bwMode="auto">
                <a:xfrm>
                  <a:off x="2136" y="3251"/>
                  <a:ext cx="403" cy="172"/>
                </a:xfrm>
                <a:custGeom>
                  <a:avLst/>
                  <a:gdLst>
                    <a:gd name="T0" fmla="*/ 0 w 384"/>
                    <a:gd name="T1" fmla="*/ 148 h 200"/>
                    <a:gd name="T2" fmla="*/ 158 w 384"/>
                    <a:gd name="T3" fmla="*/ 113 h 200"/>
                    <a:gd name="T4" fmla="*/ 158 w 384"/>
                    <a:gd name="T5" fmla="*/ 41 h 200"/>
                    <a:gd name="T6" fmla="*/ 212 w 384"/>
                    <a:gd name="T7" fmla="*/ 6 h 200"/>
                    <a:gd name="T8" fmla="*/ 317 w 384"/>
                    <a:gd name="T9" fmla="*/ 6 h 200"/>
                    <a:gd name="T10" fmla="*/ 423 w 384"/>
                    <a:gd name="T11" fmla="*/ 6 h 2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4" h="200">
                      <a:moveTo>
                        <a:pt x="0" y="200"/>
                      </a:moveTo>
                      <a:cubicBezTo>
                        <a:pt x="60" y="188"/>
                        <a:pt x="120" y="176"/>
                        <a:pt x="144" y="152"/>
                      </a:cubicBezTo>
                      <a:cubicBezTo>
                        <a:pt x="168" y="128"/>
                        <a:pt x="136" y="80"/>
                        <a:pt x="144" y="56"/>
                      </a:cubicBezTo>
                      <a:cubicBezTo>
                        <a:pt x="152" y="32"/>
                        <a:pt x="168" y="16"/>
                        <a:pt x="192" y="8"/>
                      </a:cubicBezTo>
                      <a:cubicBezTo>
                        <a:pt x="216" y="0"/>
                        <a:pt x="256" y="8"/>
                        <a:pt x="288" y="8"/>
                      </a:cubicBezTo>
                      <a:cubicBezTo>
                        <a:pt x="320" y="8"/>
                        <a:pt x="368" y="8"/>
                        <a:pt x="384" y="8"/>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0" name="Freeform 43"/>
              <p:cNvSpPr>
                <a:spLocks/>
              </p:cNvSpPr>
              <p:nvPr/>
            </p:nvSpPr>
            <p:spPr bwMode="auto">
              <a:xfrm>
                <a:off x="2259" y="3386"/>
                <a:ext cx="288" cy="192"/>
              </a:xfrm>
              <a:custGeom>
                <a:avLst/>
                <a:gdLst>
                  <a:gd name="T0" fmla="*/ 0 w 288"/>
                  <a:gd name="T1" fmla="*/ 192 h 192"/>
                  <a:gd name="T2" fmla="*/ 192 w 288"/>
                  <a:gd name="T3" fmla="*/ 144 h 192"/>
                  <a:gd name="T4" fmla="*/ 240 w 288"/>
                  <a:gd name="T5" fmla="*/ 48 h 192"/>
                  <a:gd name="T6" fmla="*/ 288 w 288"/>
                  <a:gd name="T7" fmla="*/ 0 h 1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8" h="192">
                    <a:moveTo>
                      <a:pt x="0" y="192"/>
                    </a:moveTo>
                    <a:cubicBezTo>
                      <a:pt x="76" y="180"/>
                      <a:pt x="152" y="168"/>
                      <a:pt x="192" y="144"/>
                    </a:cubicBezTo>
                    <a:cubicBezTo>
                      <a:pt x="232" y="120"/>
                      <a:pt x="224" y="72"/>
                      <a:pt x="240" y="48"/>
                    </a:cubicBezTo>
                    <a:cubicBezTo>
                      <a:pt x="256" y="24"/>
                      <a:pt x="272" y="12"/>
                      <a:pt x="288"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8" name="Rectangle 44"/>
            <p:cNvSpPr>
              <a:spLocks noChangeArrowheads="1"/>
            </p:cNvSpPr>
            <p:nvPr/>
          </p:nvSpPr>
          <p:spPr bwMode="auto">
            <a:xfrm>
              <a:off x="-481" y="3306"/>
              <a:ext cx="3175" cy="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AU" altLang="x-none" sz="1800" b="0" i="0" u="none" strike="noStrike" kern="1200" cap="none" spc="0" normalizeH="0" baseline="0" noProof="0" dirty="0">
                  <a:ln>
                    <a:noFill/>
                  </a:ln>
                  <a:solidFill>
                    <a:prstClr val="black"/>
                  </a:solidFill>
                  <a:effectLst/>
                  <a:uLnTx/>
                  <a:uFillTx/>
                  <a:latin typeface="Tahoma" charset="0"/>
                  <a:ea typeface="+mn-ea"/>
                  <a:cs typeface="+mn-cs"/>
                </a:rPr>
                <a:t>RS 4:  Chemically modified starch</a:t>
              </a:r>
            </a:p>
          </p:txBody>
        </p:sp>
      </p:grpSp>
      <p:sp>
        <p:nvSpPr>
          <p:cNvPr id="45" name="Rectangle 44"/>
          <p:cNvSpPr>
            <a:spLocks noChangeArrowheads="1"/>
          </p:cNvSpPr>
          <p:nvPr/>
        </p:nvSpPr>
        <p:spPr bwMode="auto">
          <a:xfrm>
            <a:off x="5416550" y="5949950"/>
            <a:ext cx="4427538"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AU" altLang="x-none" sz="1800" b="0" i="0" u="none" strike="noStrike" kern="1200" cap="none" spc="0" normalizeH="0" baseline="0" noProof="0" dirty="0">
                <a:ln>
                  <a:noFill/>
                </a:ln>
                <a:solidFill>
                  <a:prstClr val="black"/>
                </a:solidFill>
                <a:effectLst/>
                <a:uLnTx/>
                <a:uFillTx/>
                <a:latin typeface="Tahoma" charset="0"/>
                <a:ea typeface="+mn-ea"/>
                <a:cs typeface="+mn-cs"/>
              </a:rPr>
              <a:t>RS 5:  Starch/lipid complexes</a:t>
            </a:r>
          </a:p>
        </p:txBody>
      </p:sp>
      <p:pic>
        <p:nvPicPr>
          <p:cNvPr id="22535" name="Picture 45"/>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8542148" y="5610225"/>
            <a:ext cx="1177925"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Title 47"/>
          <p:cNvSpPr>
            <a:spLocks noGrp="1"/>
          </p:cNvSpPr>
          <p:nvPr>
            <p:ph type="title"/>
          </p:nvPr>
        </p:nvSpPr>
        <p:spPr>
          <a:xfrm>
            <a:off x="618331" y="20343"/>
            <a:ext cx="12192000" cy="990600"/>
          </a:xfrm>
        </p:spPr>
        <p:txBody>
          <a:bodyPr/>
          <a:lstStyle/>
          <a:p>
            <a:pPr eaLnBrk="1" hangingPunct="1"/>
            <a:r>
              <a:rPr lang="en-US" altLang="en-US" sz="3600" dirty="0"/>
              <a:t>Resistant Starch: A Category with 5 Different Types</a:t>
            </a:r>
          </a:p>
        </p:txBody>
      </p:sp>
      <p:pic>
        <p:nvPicPr>
          <p:cNvPr id="22537" name="Picture 48"/>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327025" y="1087438"/>
            <a:ext cx="4965700" cy="577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8" name="TextBox 43"/>
          <p:cNvSpPr txBox="1">
            <a:spLocks noChangeArrowheads="1"/>
          </p:cNvSpPr>
          <p:nvPr/>
        </p:nvSpPr>
        <p:spPr bwMode="auto">
          <a:xfrm>
            <a:off x="5273675" y="6541580"/>
            <a:ext cx="288131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charset="0"/>
                <a:ea typeface="+mn-ea"/>
                <a:cs typeface="+mn-cs"/>
              </a:rPr>
              <a:t>Vilela A. et al., </a:t>
            </a:r>
            <a:r>
              <a:rPr kumimoji="0" lang="en-US" altLang="en-US" sz="1200" b="0" i="1" u="none" strike="noStrike" kern="1200" cap="none" spc="0" normalizeH="0" baseline="0" noProof="0">
                <a:ln>
                  <a:noFill/>
                </a:ln>
                <a:solidFill>
                  <a:prstClr val="black"/>
                </a:solidFill>
                <a:effectLst/>
                <a:uLnTx/>
                <a:uFillTx/>
                <a:latin typeface="Calibri" charset="0"/>
                <a:ea typeface="+mn-ea"/>
                <a:cs typeface="+mn-cs"/>
              </a:rPr>
              <a:t>Foods</a:t>
            </a:r>
            <a:r>
              <a:rPr kumimoji="0" lang="en-US" altLang="en-US" sz="1200" b="0" i="0" u="none" strike="noStrike" kern="1200" cap="none" spc="0" normalizeH="0" baseline="0" noProof="0">
                <a:ln>
                  <a:noFill/>
                </a:ln>
                <a:solidFill>
                  <a:prstClr val="black"/>
                </a:solidFill>
                <a:effectLst/>
                <a:uLnTx/>
                <a:uFillTx/>
                <a:latin typeface="Calibri" charset="0"/>
                <a:ea typeface="+mn-ea"/>
                <a:cs typeface="+mn-cs"/>
              </a:rPr>
              <a:t>, 2026; 15(2): 277.</a:t>
            </a:r>
          </a:p>
        </p:txBody>
      </p:sp>
      <p:sp>
        <p:nvSpPr>
          <p:cNvPr id="2" name="Oval 1"/>
          <p:cNvSpPr/>
          <p:nvPr/>
        </p:nvSpPr>
        <p:spPr>
          <a:xfrm>
            <a:off x="4904261" y="2355850"/>
            <a:ext cx="7269804" cy="2308732"/>
          </a:xfrm>
          <a:prstGeom prst="ellipse">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70AD47"/>
                </a:solidFill>
                <a:effectLst/>
                <a:uLnTx/>
                <a:uFillTx/>
                <a:latin typeface="Calibri" panose="020F0502020204030204"/>
                <a:ea typeface="+mn-ea"/>
                <a:cs typeface="+mn-cs"/>
              </a:rPr>
              <a:t>Recognized Prebiotic</a:t>
            </a:r>
          </a:p>
        </p:txBody>
      </p:sp>
    </p:spTree>
    <p:extLst>
      <p:ext uri="{BB962C8B-B14F-4D97-AF65-F5344CB8AC3E}">
        <p14:creationId xmlns:p14="http://schemas.microsoft.com/office/powerpoint/2010/main" val="1454467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620" y="29218"/>
            <a:ext cx="10515600" cy="1133475"/>
          </a:xfrm>
        </p:spPr>
        <p:txBody>
          <a:bodyPr/>
          <a:lstStyle/>
          <a:p>
            <a:r>
              <a:rPr lang="en-US" sz="4000" dirty="0"/>
              <a:t>Resistant Starch is Missing </a:t>
            </a:r>
            <a:r>
              <a:rPr lang="en-US" sz="4000"/>
              <a:t>in Processed </a:t>
            </a:r>
            <a:r>
              <a:rPr lang="en-US" sz="4000" dirty="0"/>
              <a:t>Food</a:t>
            </a:r>
          </a:p>
        </p:txBody>
      </p:sp>
      <p:sp>
        <p:nvSpPr>
          <p:cNvPr id="3" name="Content Placeholder 2"/>
          <p:cNvSpPr>
            <a:spLocks noGrp="1"/>
          </p:cNvSpPr>
          <p:nvPr>
            <p:ph idx="1"/>
          </p:nvPr>
        </p:nvSpPr>
        <p:spPr>
          <a:xfrm>
            <a:off x="559904" y="1825625"/>
            <a:ext cx="8226287" cy="4351338"/>
          </a:xfrm>
        </p:spPr>
        <p:txBody>
          <a:bodyPr/>
          <a:lstStyle/>
          <a:p>
            <a:r>
              <a:rPr lang="en-US" sz="2400" dirty="0"/>
              <a:t>Unprocessed foods are rich in resistant starch (RS)</a:t>
            </a:r>
          </a:p>
          <a:p>
            <a:pPr lvl="1"/>
            <a:r>
              <a:rPr lang="en-US" sz="2000" dirty="0"/>
              <a:t>Traditional African diet contained 28 g fiber + 38 g RS</a:t>
            </a:r>
          </a:p>
          <a:p>
            <a:pPr lvl="1"/>
            <a:r>
              <a:rPr lang="en-US" sz="2000" dirty="0"/>
              <a:t>Intact whole grains, bananas, beans, seeds, potatoes and other tubers deliver RS1 and RS2. Cooked &amp; cooled foods deliver RS3.</a:t>
            </a:r>
          </a:p>
          <a:p>
            <a:r>
              <a:rPr lang="en-US" sz="2400" dirty="0"/>
              <a:t>American ultra-processed foods are missing RS</a:t>
            </a:r>
            <a:endParaRPr lang="en-US" dirty="0"/>
          </a:p>
          <a:p>
            <a:pPr lvl="1"/>
            <a:r>
              <a:rPr lang="en-US" sz="2000" dirty="0"/>
              <a:t>African American diets contained an avg. 14 g fiber + 5 g RS</a:t>
            </a:r>
          </a:p>
          <a:p>
            <a:pPr lvl="1"/>
            <a:r>
              <a:rPr lang="en-US" sz="2000" dirty="0"/>
              <a:t>RS from cooked &amp; cooled foods (bread crust, cereal, baked goods), vegetables, bananas, legumes</a:t>
            </a:r>
          </a:p>
          <a:p>
            <a:endParaRPr lang="en-US" sz="2400" dirty="0"/>
          </a:p>
        </p:txBody>
      </p:sp>
      <p:pic>
        <p:nvPicPr>
          <p:cNvPr id="5" name="Picture 3"/>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630728" y="2230717"/>
            <a:ext cx="1879600" cy="282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5"/>
          <p:cNvSpPr txBox="1">
            <a:spLocks noChangeArrowheads="1"/>
          </p:cNvSpPr>
          <p:nvPr/>
        </p:nvSpPr>
        <p:spPr bwMode="auto">
          <a:xfrm flipH="1">
            <a:off x="559903" y="6403630"/>
            <a:ext cx="878288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dirty="0">
                <a:ln>
                  <a:noFill/>
                </a:ln>
                <a:solidFill>
                  <a:prstClr val="black"/>
                </a:solidFill>
                <a:effectLst/>
                <a:uLnTx/>
                <a:uFillTx/>
                <a:latin typeface="Calibri" charset="0"/>
                <a:ea typeface="+mn-ea"/>
                <a:cs typeface="+mn-cs"/>
              </a:rPr>
              <a:t>O’Keefe S.</a:t>
            </a:r>
            <a:r>
              <a:rPr kumimoji="0" lang="en-US" altLang="en-US" sz="1100" b="0" i="1" u="none" strike="noStrike" kern="1200" cap="none" spc="0" normalizeH="0" baseline="0" noProof="0" dirty="0">
                <a:ln>
                  <a:noFill/>
                </a:ln>
                <a:solidFill>
                  <a:prstClr val="black"/>
                </a:solidFill>
                <a:effectLst/>
                <a:uLnTx/>
                <a:uFillTx/>
                <a:latin typeface="Calibri" charset="0"/>
                <a:ea typeface="+mn-ea"/>
                <a:cs typeface="+mn-cs"/>
              </a:rPr>
              <a:t> et al</a:t>
            </a:r>
            <a:r>
              <a:rPr kumimoji="0" lang="en-US" altLang="en-US" sz="1100" b="0" i="0" u="none" strike="noStrike" kern="1200" cap="none" spc="0" normalizeH="0" baseline="0" noProof="0" dirty="0">
                <a:ln>
                  <a:noFill/>
                </a:ln>
                <a:solidFill>
                  <a:prstClr val="black"/>
                </a:solidFill>
                <a:effectLst/>
                <a:uLnTx/>
                <a:uFillTx/>
                <a:latin typeface="Calibri" charset="0"/>
                <a:ea typeface="+mn-ea"/>
                <a:cs typeface="+mn-cs"/>
              </a:rPr>
              <a:t>, “Fat, </a:t>
            </a:r>
            <a:r>
              <a:rPr kumimoji="0" lang="en-US" altLang="en-US" sz="1100" b="0" i="0" u="none" strike="noStrike" kern="1200" cap="none" spc="0" normalizeH="0" baseline="0" noProof="0" dirty="0" err="1">
                <a:ln>
                  <a:noFill/>
                </a:ln>
                <a:solidFill>
                  <a:prstClr val="black"/>
                </a:solidFill>
                <a:effectLst/>
                <a:uLnTx/>
                <a:uFillTx/>
                <a:latin typeface="Calibri" charset="0"/>
                <a:ea typeface="+mn-ea"/>
                <a:cs typeface="+mn-cs"/>
              </a:rPr>
              <a:t>fibre</a:t>
            </a:r>
            <a:r>
              <a:rPr kumimoji="0" lang="en-US" altLang="en-US" sz="1100" b="0" i="0" u="none" strike="noStrike" kern="1200" cap="none" spc="0" normalizeH="0" baseline="0" noProof="0" dirty="0">
                <a:ln>
                  <a:noFill/>
                </a:ln>
                <a:solidFill>
                  <a:prstClr val="black"/>
                </a:solidFill>
                <a:effectLst/>
                <a:uLnTx/>
                <a:uFillTx/>
                <a:latin typeface="Calibri" charset="0"/>
                <a:ea typeface="+mn-ea"/>
                <a:cs typeface="+mn-cs"/>
              </a:rPr>
              <a:t> and cancer risk in African Americans and rural Africans. </a:t>
            </a:r>
            <a:r>
              <a:rPr kumimoji="0" lang="en-US" altLang="en-US" sz="1100" b="0" i="1" u="none" strike="noStrike" kern="1200" cap="none" spc="0" normalizeH="0" baseline="0" noProof="0" dirty="0">
                <a:ln>
                  <a:noFill/>
                </a:ln>
                <a:solidFill>
                  <a:prstClr val="black"/>
                </a:solidFill>
                <a:effectLst/>
                <a:uLnTx/>
                <a:uFillTx/>
                <a:latin typeface="Calibri" charset="0"/>
                <a:ea typeface="+mn-ea"/>
                <a:cs typeface="+mn-cs"/>
              </a:rPr>
              <a:t>Nat </a:t>
            </a:r>
            <a:r>
              <a:rPr kumimoji="0" lang="en-US" altLang="en-US" sz="1100" b="0" i="1" u="none" strike="noStrike" kern="1200" cap="none" spc="0" normalizeH="0" baseline="0" noProof="0" dirty="0" err="1">
                <a:ln>
                  <a:noFill/>
                </a:ln>
                <a:solidFill>
                  <a:prstClr val="black"/>
                </a:solidFill>
                <a:effectLst/>
                <a:uLnTx/>
                <a:uFillTx/>
                <a:latin typeface="Calibri" charset="0"/>
                <a:ea typeface="+mn-ea"/>
                <a:cs typeface="+mn-cs"/>
              </a:rPr>
              <a:t>Commun</a:t>
            </a:r>
            <a:r>
              <a:rPr kumimoji="0" lang="en-US" altLang="en-US" sz="1100" b="0" i="1" u="none" strike="noStrike" kern="1200" cap="none" spc="0" normalizeH="0" baseline="0" noProof="0" dirty="0">
                <a:ln>
                  <a:noFill/>
                </a:ln>
                <a:solidFill>
                  <a:prstClr val="black"/>
                </a:solidFill>
                <a:effectLst/>
                <a:uLnTx/>
                <a:uFillTx/>
                <a:latin typeface="Calibri" charset="0"/>
                <a:ea typeface="+mn-ea"/>
                <a:cs typeface="+mn-cs"/>
              </a:rPr>
              <a:t>, </a:t>
            </a:r>
            <a:r>
              <a:rPr kumimoji="0" lang="en-US" altLang="en-US" sz="1100" b="0" i="0" u="none" strike="noStrike" kern="1200" cap="none" spc="0" normalizeH="0" baseline="0" noProof="0" dirty="0">
                <a:ln>
                  <a:noFill/>
                </a:ln>
                <a:solidFill>
                  <a:prstClr val="black"/>
                </a:solidFill>
                <a:effectLst/>
                <a:uLnTx/>
                <a:uFillTx/>
                <a:latin typeface="Calibri" charset="0"/>
                <a:ea typeface="+mn-ea"/>
                <a:cs typeface="+mn-cs"/>
              </a:rPr>
              <a:t>2015:6:6342. </a:t>
            </a:r>
            <a:r>
              <a:rPr kumimoji="0" lang="en-US" altLang="en-US" sz="1100" b="0" i="0" u="none" strike="noStrike" kern="1200" cap="none" spc="0" normalizeH="0" baseline="0" noProof="0" dirty="0" err="1">
                <a:ln>
                  <a:noFill/>
                </a:ln>
                <a:solidFill>
                  <a:prstClr val="black"/>
                </a:solidFill>
                <a:effectLst/>
                <a:uLnTx/>
                <a:uFillTx/>
                <a:latin typeface="Calibri" charset="0"/>
                <a:ea typeface="+mn-ea"/>
                <a:cs typeface="+mn-cs"/>
              </a:rPr>
              <a:t>Doi</a:t>
            </a:r>
            <a:r>
              <a:rPr kumimoji="0" lang="en-US" altLang="en-US" sz="1100" b="0" i="0" u="none" strike="noStrike" kern="1200" cap="none" spc="0" normalizeH="0" baseline="0" noProof="0" dirty="0">
                <a:ln>
                  <a:noFill/>
                </a:ln>
                <a:solidFill>
                  <a:prstClr val="black"/>
                </a:solidFill>
                <a:effectLst/>
                <a:uLnTx/>
                <a:uFillTx/>
                <a:latin typeface="Calibri" charset="0"/>
                <a:ea typeface="+mn-ea"/>
                <a:cs typeface="+mn-cs"/>
              </a:rPr>
              <a:t>: 10.1038/ncomms7342.</a:t>
            </a:r>
          </a:p>
        </p:txBody>
      </p:sp>
      <p:sp>
        <p:nvSpPr>
          <p:cNvPr id="8" name="TextBox 7"/>
          <p:cNvSpPr txBox="1"/>
          <p:nvPr/>
        </p:nvSpPr>
        <p:spPr>
          <a:xfrm>
            <a:off x="803803" y="4853877"/>
            <a:ext cx="8295080" cy="830997"/>
          </a:xfrm>
          <a:prstGeom prst="rect">
            <a:avLst/>
          </a:prstGeom>
          <a:solidFill>
            <a:srgbClr val="FFFF00"/>
          </a:solidFill>
        </p:spPr>
        <p:style>
          <a:lnRef idx="0">
            <a:schemeClr val="accent4"/>
          </a:lnRef>
          <a:fillRef idx="3">
            <a:schemeClr val="accent4"/>
          </a:fillRef>
          <a:effectRef idx="3">
            <a:schemeClr val="accent4"/>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Lack of resistant starch is linked to many metabolic diseases - </a:t>
            </a:r>
            <a:b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Restoring it into foods improves metabolic health.</a:t>
            </a:r>
          </a:p>
        </p:txBody>
      </p:sp>
      <p:pic>
        <p:nvPicPr>
          <p:cNvPr id="9" name="Picture 2" descr="hoto"/>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a:stretch/>
        </p:blipFill>
        <p:spPr bwMode="auto">
          <a:xfrm>
            <a:off x="10720220" y="220194"/>
            <a:ext cx="1214141" cy="144176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8956596" y="1245275"/>
            <a:ext cx="1763624" cy="46166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Dr. Stephen O’Keefe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University of Pittsburgh</a:t>
            </a:r>
          </a:p>
        </p:txBody>
      </p:sp>
    </p:spTree>
    <p:extLst>
      <p:ext uri="{BB962C8B-B14F-4D97-AF65-F5344CB8AC3E}">
        <p14:creationId xmlns:p14="http://schemas.microsoft.com/office/powerpoint/2010/main" val="15311498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145775" y="125413"/>
            <a:ext cx="11311214" cy="825500"/>
          </a:xfrm>
        </p:spPr>
        <p:txBody>
          <a:bodyPr/>
          <a:lstStyle/>
          <a:p>
            <a:r>
              <a:rPr lang="en-US" altLang="en-US" dirty="0"/>
              <a:t>Fermentable Fiber’s Metabolic Pathway</a:t>
            </a:r>
            <a:br>
              <a:rPr lang="en-US" altLang="en-US" dirty="0"/>
            </a:br>
            <a:r>
              <a:rPr lang="en-US" altLang="en-US" sz="3200" i="1" dirty="0"/>
              <a:t>Insoluble RS is fermented </a:t>
            </a:r>
            <a:r>
              <a:rPr lang="en-US" altLang="en-US" sz="3200" i="1"/>
              <a:t>slowly &amp; well tolerated at higher doses</a:t>
            </a:r>
            <a:endParaRPr lang="en-US" altLang="en-US" sz="3200" i="1" dirty="0"/>
          </a:p>
        </p:txBody>
      </p:sp>
      <p:sp>
        <p:nvSpPr>
          <p:cNvPr id="34818" name="TextBox 40"/>
          <p:cNvSpPr txBox="1">
            <a:spLocks noChangeArrowheads="1"/>
          </p:cNvSpPr>
          <p:nvPr/>
        </p:nvSpPr>
        <p:spPr bwMode="auto">
          <a:xfrm>
            <a:off x="7071004" y="5621480"/>
            <a:ext cx="3241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Calibri" charset="0"/>
                <a:ea typeface="+mn-ea"/>
                <a:cs typeface="+mn-cs"/>
              </a:rPr>
              <a:t>www.ResistantStarchResearch.com</a:t>
            </a:r>
            <a:endParaRPr kumimoji="0" lang="en-US" altLang="en-US" sz="1400" b="0" i="0" u="none" strike="noStrike" kern="1200" cap="none" spc="0" normalizeH="0" baseline="0" noProof="0" dirty="0">
              <a:ln>
                <a:noFill/>
              </a:ln>
              <a:solidFill>
                <a:prstClr val="black"/>
              </a:solidFill>
              <a:effectLst/>
              <a:uLnTx/>
              <a:uFillTx/>
              <a:latin typeface="Calibri" charset="0"/>
              <a:ea typeface="+mn-ea"/>
              <a:cs typeface="+mn-cs"/>
            </a:endParaRPr>
          </a:p>
        </p:txBody>
      </p:sp>
      <p:grpSp>
        <p:nvGrpSpPr>
          <p:cNvPr id="34819" name="Group 3"/>
          <p:cNvGrpSpPr>
            <a:grpSpLocks/>
          </p:cNvGrpSpPr>
          <p:nvPr/>
        </p:nvGrpSpPr>
        <p:grpSpPr bwMode="auto">
          <a:xfrm>
            <a:off x="1008669" y="2227924"/>
            <a:ext cx="9436904" cy="3798264"/>
            <a:chOff x="377709" y="1567218"/>
            <a:chExt cx="11335955" cy="4348536"/>
          </a:xfrm>
        </p:grpSpPr>
        <p:grpSp>
          <p:nvGrpSpPr>
            <p:cNvPr id="34820" name="Group 4"/>
            <p:cNvGrpSpPr>
              <a:grpSpLocks/>
            </p:cNvGrpSpPr>
            <p:nvPr/>
          </p:nvGrpSpPr>
          <p:grpSpPr bwMode="auto">
            <a:xfrm>
              <a:off x="737537" y="2709836"/>
              <a:ext cx="1844675" cy="847725"/>
              <a:chOff x="737537" y="2574925"/>
              <a:chExt cx="1844675" cy="847725"/>
            </a:xfrm>
          </p:grpSpPr>
          <p:sp>
            <p:nvSpPr>
              <p:cNvPr id="39" name="Freeform 5"/>
              <p:cNvSpPr>
                <a:spLocks/>
              </p:cNvSpPr>
              <p:nvPr/>
            </p:nvSpPr>
            <p:spPr bwMode="auto">
              <a:xfrm>
                <a:off x="738324" y="2575507"/>
                <a:ext cx="1069623" cy="819688"/>
              </a:xfrm>
              <a:custGeom>
                <a:avLst/>
                <a:gdLst>
                  <a:gd name="T0" fmla="*/ 62 w 83"/>
                  <a:gd name="T1" fmla="*/ 0 h 63"/>
                  <a:gd name="T2" fmla="*/ 46 w 83"/>
                  <a:gd name="T3" fmla="*/ 8 h 63"/>
                  <a:gd name="T4" fmla="*/ 6 w 83"/>
                  <a:gd name="T5" fmla="*/ 52 h 63"/>
                  <a:gd name="T6" fmla="*/ 10 w 83"/>
                  <a:gd name="T7" fmla="*/ 63 h 63"/>
                  <a:gd name="T8" fmla="*/ 53 w 83"/>
                  <a:gd name="T9" fmla="*/ 23 h 63"/>
                  <a:gd name="T10" fmla="*/ 83 w 83"/>
                  <a:gd name="T11" fmla="*/ 0 h 63"/>
                  <a:gd name="T12" fmla="*/ 62 w 83"/>
                  <a:gd name="T13" fmla="*/ 0 h 63"/>
                </a:gdLst>
                <a:ahLst/>
                <a:cxnLst>
                  <a:cxn ang="0">
                    <a:pos x="T0" y="T1"/>
                  </a:cxn>
                  <a:cxn ang="0">
                    <a:pos x="T2" y="T3"/>
                  </a:cxn>
                  <a:cxn ang="0">
                    <a:pos x="T4" y="T5"/>
                  </a:cxn>
                  <a:cxn ang="0">
                    <a:pos x="T6" y="T7"/>
                  </a:cxn>
                  <a:cxn ang="0">
                    <a:pos x="T8" y="T9"/>
                  </a:cxn>
                  <a:cxn ang="0">
                    <a:pos x="T10" y="T11"/>
                  </a:cxn>
                  <a:cxn ang="0">
                    <a:pos x="T12" y="T13"/>
                  </a:cxn>
                </a:cxnLst>
                <a:rect l="0" t="0" r="r" b="b"/>
                <a:pathLst>
                  <a:path w="83" h="63">
                    <a:moveTo>
                      <a:pt x="62" y="0"/>
                    </a:moveTo>
                    <a:cubicBezTo>
                      <a:pt x="59" y="0"/>
                      <a:pt x="54" y="0"/>
                      <a:pt x="46" y="8"/>
                    </a:cubicBezTo>
                    <a:cubicBezTo>
                      <a:pt x="31" y="22"/>
                      <a:pt x="20" y="38"/>
                      <a:pt x="6" y="52"/>
                    </a:cubicBezTo>
                    <a:cubicBezTo>
                      <a:pt x="0" y="58"/>
                      <a:pt x="4" y="63"/>
                      <a:pt x="10" y="63"/>
                    </a:cubicBezTo>
                    <a:cubicBezTo>
                      <a:pt x="19" y="63"/>
                      <a:pt x="42" y="37"/>
                      <a:pt x="53" y="23"/>
                    </a:cubicBezTo>
                    <a:cubicBezTo>
                      <a:pt x="63" y="11"/>
                      <a:pt x="72" y="0"/>
                      <a:pt x="83" y="0"/>
                    </a:cubicBezTo>
                    <a:cubicBezTo>
                      <a:pt x="62" y="0"/>
                      <a:pt x="62" y="0"/>
                      <a:pt x="62" y="0"/>
                    </a:cubicBezTo>
                  </a:path>
                </a:pathLst>
              </a:custGeom>
              <a:solidFill>
                <a:schemeClr val="accent1">
                  <a:lumMod val="75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ource Sans Pro" charset="0"/>
                  <a:ea typeface="+mn-ea"/>
                  <a:cs typeface="+mn-cs"/>
                </a:endParaRPr>
              </a:p>
            </p:txBody>
          </p:sp>
          <p:sp>
            <p:nvSpPr>
              <p:cNvPr id="34855" name="Freeform 6"/>
              <p:cNvSpPr>
                <a:spLocks/>
              </p:cNvSpPr>
              <p:nvPr/>
            </p:nvSpPr>
            <p:spPr bwMode="auto">
              <a:xfrm>
                <a:off x="1537637" y="2574925"/>
                <a:ext cx="1044575" cy="847725"/>
              </a:xfrm>
              <a:custGeom>
                <a:avLst/>
                <a:gdLst>
                  <a:gd name="T0" fmla="*/ 2147483646 w 81"/>
                  <a:gd name="T1" fmla="*/ 2147483646 h 65"/>
                  <a:gd name="T2" fmla="*/ 2147483646 w 81"/>
                  <a:gd name="T3" fmla="*/ 2147483646 h 65"/>
                  <a:gd name="T4" fmla="*/ 0 w 81"/>
                  <a:gd name="T5" fmla="*/ 0 h 65"/>
                  <a:gd name="T6" fmla="*/ 2147483646 w 81"/>
                  <a:gd name="T7" fmla="*/ 0 h 65"/>
                  <a:gd name="T8" fmla="*/ 2147483646 w 81"/>
                  <a:gd name="T9" fmla="*/ 2147483646 h 65"/>
                  <a:gd name="T10" fmla="*/ 2147483646 w 81"/>
                  <a:gd name="T11" fmla="*/ 2147483646 h 65"/>
                  <a:gd name="T12" fmla="*/ 2147483646 w 81"/>
                  <a:gd name="T13" fmla="*/ 2147483646 h 65"/>
                  <a:gd name="T14" fmla="*/ 2147483646 w 81"/>
                  <a:gd name="T15" fmla="*/ 2147483646 h 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1" h="65">
                    <a:moveTo>
                      <a:pt x="35" y="53"/>
                    </a:moveTo>
                    <a:cubicBezTo>
                      <a:pt x="40" y="48"/>
                      <a:pt x="41" y="47"/>
                      <a:pt x="46" y="42"/>
                    </a:cubicBezTo>
                    <a:cubicBezTo>
                      <a:pt x="8" y="0"/>
                      <a:pt x="8" y="0"/>
                      <a:pt x="0" y="0"/>
                    </a:cubicBezTo>
                    <a:cubicBezTo>
                      <a:pt x="21" y="0"/>
                      <a:pt x="21" y="0"/>
                      <a:pt x="21" y="0"/>
                    </a:cubicBezTo>
                    <a:cubicBezTo>
                      <a:pt x="31" y="1"/>
                      <a:pt x="36" y="7"/>
                      <a:pt x="57" y="31"/>
                    </a:cubicBezTo>
                    <a:cubicBezTo>
                      <a:pt x="63" y="27"/>
                      <a:pt x="64" y="26"/>
                      <a:pt x="70" y="21"/>
                    </a:cubicBezTo>
                    <a:cubicBezTo>
                      <a:pt x="72" y="40"/>
                      <a:pt x="76" y="55"/>
                      <a:pt x="81" y="65"/>
                    </a:cubicBezTo>
                    <a:cubicBezTo>
                      <a:pt x="61" y="61"/>
                      <a:pt x="52" y="58"/>
                      <a:pt x="35" y="53"/>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4821" name="Group 5"/>
            <p:cNvGrpSpPr>
              <a:grpSpLocks/>
            </p:cNvGrpSpPr>
            <p:nvPr/>
          </p:nvGrpSpPr>
          <p:grpSpPr bwMode="auto">
            <a:xfrm>
              <a:off x="2479024" y="3530574"/>
              <a:ext cx="1843087" cy="901700"/>
              <a:chOff x="2479024" y="3395663"/>
              <a:chExt cx="1843087" cy="901700"/>
            </a:xfrm>
          </p:grpSpPr>
          <p:sp>
            <p:nvSpPr>
              <p:cNvPr id="37" name="Freeform 7"/>
              <p:cNvSpPr>
                <a:spLocks/>
              </p:cNvSpPr>
              <p:nvPr/>
            </p:nvSpPr>
            <p:spPr bwMode="auto">
              <a:xfrm>
                <a:off x="2478242" y="3500609"/>
                <a:ext cx="1108332" cy="796060"/>
              </a:xfrm>
              <a:custGeom>
                <a:avLst/>
                <a:gdLst>
                  <a:gd name="T0" fmla="*/ 65 w 86"/>
                  <a:gd name="T1" fmla="*/ 61 h 61"/>
                  <a:gd name="T2" fmla="*/ 48 w 86"/>
                  <a:gd name="T3" fmla="*/ 54 h 61"/>
                  <a:gd name="T4" fmla="*/ 6 w 86"/>
                  <a:gd name="T5" fmla="*/ 11 h 61"/>
                  <a:gd name="T6" fmla="*/ 10 w 86"/>
                  <a:gd name="T7" fmla="*/ 0 h 61"/>
                  <a:gd name="T8" fmla="*/ 54 w 86"/>
                  <a:gd name="T9" fmla="*/ 38 h 61"/>
                  <a:gd name="T10" fmla="*/ 86 w 86"/>
                  <a:gd name="T11" fmla="*/ 60 h 61"/>
                  <a:gd name="T12" fmla="*/ 65 w 86"/>
                  <a:gd name="T13" fmla="*/ 61 h 61"/>
                </a:gdLst>
                <a:ahLst/>
                <a:cxnLst>
                  <a:cxn ang="0">
                    <a:pos x="T0" y="T1"/>
                  </a:cxn>
                  <a:cxn ang="0">
                    <a:pos x="T2" y="T3"/>
                  </a:cxn>
                  <a:cxn ang="0">
                    <a:pos x="T4" y="T5"/>
                  </a:cxn>
                  <a:cxn ang="0">
                    <a:pos x="T6" y="T7"/>
                  </a:cxn>
                  <a:cxn ang="0">
                    <a:pos x="T8" y="T9"/>
                  </a:cxn>
                  <a:cxn ang="0">
                    <a:pos x="T10" y="T11"/>
                  </a:cxn>
                  <a:cxn ang="0">
                    <a:pos x="T12" y="T13"/>
                  </a:cxn>
                </a:cxnLst>
                <a:rect l="0" t="0" r="r" b="b"/>
                <a:pathLst>
                  <a:path w="86" h="61">
                    <a:moveTo>
                      <a:pt x="65" y="61"/>
                    </a:moveTo>
                    <a:cubicBezTo>
                      <a:pt x="62" y="61"/>
                      <a:pt x="56" y="61"/>
                      <a:pt x="48" y="54"/>
                    </a:cubicBezTo>
                    <a:cubicBezTo>
                      <a:pt x="33" y="41"/>
                      <a:pt x="21" y="24"/>
                      <a:pt x="6" y="11"/>
                    </a:cubicBezTo>
                    <a:cubicBezTo>
                      <a:pt x="0" y="5"/>
                      <a:pt x="4" y="0"/>
                      <a:pt x="10" y="0"/>
                    </a:cubicBezTo>
                    <a:cubicBezTo>
                      <a:pt x="19" y="0"/>
                      <a:pt x="43" y="25"/>
                      <a:pt x="54" y="38"/>
                    </a:cubicBezTo>
                    <a:cubicBezTo>
                      <a:pt x="65" y="50"/>
                      <a:pt x="75" y="60"/>
                      <a:pt x="86" y="60"/>
                    </a:cubicBezTo>
                    <a:cubicBezTo>
                      <a:pt x="65" y="61"/>
                      <a:pt x="65" y="61"/>
                      <a:pt x="65" y="61"/>
                    </a:cubicBezTo>
                  </a:path>
                </a:pathLst>
              </a:custGeom>
              <a:solidFill>
                <a:schemeClr val="accent2">
                  <a:lumMod val="75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ource Sans Pro" charset="0"/>
                  <a:ea typeface="+mn-ea"/>
                  <a:cs typeface="+mn-cs"/>
                </a:endParaRPr>
              </a:p>
            </p:txBody>
          </p:sp>
          <p:sp>
            <p:nvSpPr>
              <p:cNvPr id="34853" name="Freeform 8"/>
              <p:cNvSpPr>
                <a:spLocks/>
              </p:cNvSpPr>
              <p:nvPr/>
            </p:nvSpPr>
            <p:spPr bwMode="auto">
              <a:xfrm>
                <a:off x="3317224" y="3395663"/>
                <a:ext cx="1004887" cy="901700"/>
              </a:xfrm>
              <a:custGeom>
                <a:avLst/>
                <a:gdLst>
                  <a:gd name="T0" fmla="*/ 2147483646 w 78"/>
                  <a:gd name="T1" fmla="*/ 2147483646 h 69"/>
                  <a:gd name="T2" fmla="*/ 2147483646 w 78"/>
                  <a:gd name="T3" fmla="*/ 2147483646 h 69"/>
                  <a:gd name="T4" fmla="*/ 0 w 78"/>
                  <a:gd name="T5" fmla="*/ 2147483646 h 69"/>
                  <a:gd name="T6" fmla="*/ 2147483646 w 78"/>
                  <a:gd name="T7" fmla="*/ 2147483646 h 69"/>
                  <a:gd name="T8" fmla="*/ 2147483646 w 78"/>
                  <a:gd name="T9" fmla="*/ 2147483646 h 69"/>
                  <a:gd name="T10" fmla="*/ 2147483646 w 78"/>
                  <a:gd name="T11" fmla="*/ 2147483646 h 69"/>
                  <a:gd name="T12" fmla="*/ 2147483646 w 78"/>
                  <a:gd name="T13" fmla="*/ 0 h 69"/>
                  <a:gd name="T14" fmla="*/ 2147483646 w 78"/>
                  <a:gd name="T15" fmla="*/ 2147483646 h 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8" h="69">
                    <a:moveTo>
                      <a:pt x="32" y="15"/>
                    </a:moveTo>
                    <a:cubicBezTo>
                      <a:pt x="37" y="19"/>
                      <a:pt x="39" y="21"/>
                      <a:pt x="44" y="25"/>
                    </a:cubicBezTo>
                    <a:cubicBezTo>
                      <a:pt x="7" y="69"/>
                      <a:pt x="7" y="69"/>
                      <a:pt x="0" y="69"/>
                    </a:cubicBezTo>
                    <a:cubicBezTo>
                      <a:pt x="21" y="68"/>
                      <a:pt x="21" y="68"/>
                      <a:pt x="21" y="68"/>
                    </a:cubicBezTo>
                    <a:cubicBezTo>
                      <a:pt x="30" y="67"/>
                      <a:pt x="36" y="60"/>
                      <a:pt x="56" y="35"/>
                    </a:cubicBezTo>
                    <a:cubicBezTo>
                      <a:pt x="61" y="40"/>
                      <a:pt x="63" y="41"/>
                      <a:pt x="68" y="45"/>
                    </a:cubicBezTo>
                    <a:cubicBezTo>
                      <a:pt x="69" y="26"/>
                      <a:pt x="73" y="11"/>
                      <a:pt x="78" y="0"/>
                    </a:cubicBezTo>
                    <a:cubicBezTo>
                      <a:pt x="58" y="6"/>
                      <a:pt x="49" y="9"/>
                      <a:pt x="32" y="15"/>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4822" name="Group 6"/>
            <p:cNvGrpSpPr>
              <a:grpSpLocks/>
            </p:cNvGrpSpPr>
            <p:nvPr/>
          </p:nvGrpSpPr>
          <p:grpSpPr bwMode="auto">
            <a:xfrm>
              <a:off x="4322111" y="2709836"/>
              <a:ext cx="1844675" cy="847725"/>
              <a:chOff x="4322111" y="2574925"/>
              <a:chExt cx="1844675" cy="847725"/>
            </a:xfrm>
          </p:grpSpPr>
          <p:sp>
            <p:nvSpPr>
              <p:cNvPr id="34850" name="Freeform 5"/>
              <p:cNvSpPr>
                <a:spLocks/>
              </p:cNvSpPr>
              <p:nvPr/>
            </p:nvSpPr>
            <p:spPr bwMode="auto">
              <a:xfrm>
                <a:off x="4322111" y="2574925"/>
                <a:ext cx="1069975" cy="820738"/>
              </a:xfrm>
              <a:custGeom>
                <a:avLst/>
                <a:gdLst>
                  <a:gd name="T0" fmla="*/ 2147483646 w 83"/>
                  <a:gd name="T1" fmla="*/ 0 h 63"/>
                  <a:gd name="T2" fmla="*/ 2147483646 w 83"/>
                  <a:gd name="T3" fmla="*/ 2147483646 h 63"/>
                  <a:gd name="T4" fmla="*/ 2147483646 w 83"/>
                  <a:gd name="T5" fmla="*/ 2147483646 h 63"/>
                  <a:gd name="T6" fmla="*/ 2147483646 w 83"/>
                  <a:gd name="T7" fmla="*/ 2147483646 h 63"/>
                  <a:gd name="T8" fmla="*/ 2147483646 w 83"/>
                  <a:gd name="T9" fmla="*/ 2147483646 h 63"/>
                  <a:gd name="T10" fmla="*/ 2147483646 w 83"/>
                  <a:gd name="T11" fmla="*/ 0 h 63"/>
                  <a:gd name="T12" fmla="*/ 2147483646 w 83"/>
                  <a:gd name="T13" fmla="*/ 0 h 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 h="63">
                    <a:moveTo>
                      <a:pt x="62" y="0"/>
                    </a:moveTo>
                    <a:cubicBezTo>
                      <a:pt x="59" y="0"/>
                      <a:pt x="54" y="0"/>
                      <a:pt x="46" y="8"/>
                    </a:cubicBezTo>
                    <a:cubicBezTo>
                      <a:pt x="31" y="22"/>
                      <a:pt x="20" y="38"/>
                      <a:pt x="6" y="52"/>
                    </a:cubicBezTo>
                    <a:cubicBezTo>
                      <a:pt x="0" y="58"/>
                      <a:pt x="4" y="63"/>
                      <a:pt x="10" y="63"/>
                    </a:cubicBezTo>
                    <a:cubicBezTo>
                      <a:pt x="19" y="63"/>
                      <a:pt x="42" y="37"/>
                      <a:pt x="53" y="23"/>
                    </a:cubicBezTo>
                    <a:cubicBezTo>
                      <a:pt x="63" y="11"/>
                      <a:pt x="72" y="0"/>
                      <a:pt x="83" y="0"/>
                    </a:cubicBezTo>
                    <a:cubicBezTo>
                      <a:pt x="62" y="0"/>
                      <a:pt x="62" y="0"/>
                      <a:pt x="62" y="0"/>
                    </a:cubicBezTo>
                  </a:path>
                </a:pathLst>
              </a:custGeom>
              <a:solidFill>
                <a:srgbClr val="E97D0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51" name="Freeform 6"/>
              <p:cNvSpPr>
                <a:spLocks/>
              </p:cNvSpPr>
              <p:nvPr/>
            </p:nvSpPr>
            <p:spPr bwMode="auto">
              <a:xfrm>
                <a:off x="5122211" y="2574925"/>
                <a:ext cx="1044575" cy="847725"/>
              </a:xfrm>
              <a:custGeom>
                <a:avLst/>
                <a:gdLst>
                  <a:gd name="T0" fmla="*/ 2147483646 w 81"/>
                  <a:gd name="T1" fmla="*/ 2147483646 h 65"/>
                  <a:gd name="T2" fmla="*/ 2147483646 w 81"/>
                  <a:gd name="T3" fmla="*/ 2147483646 h 65"/>
                  <a:gd name="T4" fmla="*/ 0 w 81"/>
                  <a:gd name="T5" fmla="*/ 0 h 65"/>
                  <a:gd name="T6" fmla="*/ 2147483646 w 81"/>
                  <a:gd name="T7" fmla="*/ 0 h 65"/>
                  <a:gd name="T8" fmla="*/ 2147483646 w 81"/>
                  <a:gd name="T9" fmla="*/ 2147483646 h 65"/>
                  <a:gd name="T10" fmla="*/ 2147483646 w 81"/>
                  <a:gd name="T11" fmla="*/ 2147483646 h 65"/>
                  <a:gd name="T12" fmla="*/ 2147483646 w 81"/>
                  <a:gd name="T13" fmla="*/ 2147483646 h 65"/>
                  <a:gd name="T14" fmla="*/ 2147483646 w 81"/>
                  <a:gd name="T15" fmla="*/ 2147483646 h 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1" h="65">
                    <a:moveTo>
                      <a:pt x="35" y="53"/>
                    </a:moveTo>
                    <a:cubicBezTo>
                      <a:pt x="40" y="48"/>
                      <a:pt x="41" y="47"/>
                      <a:pt x="46" y="42"/>
                    </a:cubicBezTo>
                    <a:cubicBezTo>
                      <a:pt x="8" y="0"/>
                      <a:pt x="8" y="0"/>
                      <a:pt x="0" y="0"/>
                    </a:cubicBezTo>
                    <a:cubicBezTo>
                      <a:pt x="21" y="0"/>
                      <a:pt x="21" y="0"/>
                      <a:pt x="21" y="0"/>
                    </a:cubicBezTo>
                    <a:cubicBezTo>
                      <a:pt x="31" y="1"/>
                      <a:pt x="36" y="7"/>
                      <a:pt x="57" y="31"/>
                    </a:cubicBezTo>
                    <a:cubicBezTo>
                      <a:pt x="63" y="27"/>
                      <a:pt x="64" y="26"/>
                      <a:pt x="70" y="21"/>
                    </a:cubicBezTo>
                    <a:cubicBezTo>
                      <a:pt x="72" y="40"/>
                      <a:pt x="76" y="55"/>
                      <a:pt x="81" y="65"/>
                    </a:cubicBezTo>
                    <a:cubicBezTo>
                      <a:pt x="61" y="61"/>
                      <a:pt x="52" y="58"/>
                      <a:pt x="35" y="53"/>
                    </a:cubicBezTo>
                  </a:path>
                </a:pathLst>
              </a:custGeom>
              <a:solidFill>
                <a:srgbClr val="E3B1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4823" name="Group 7"/>
            <p:cNvGrpSpPr>
              <a:grpSpLocks/>
            </p:cNvGrpSpPr>
            <p:nvPr/>
          </p:nvGrpSpPr>
          <p:grpSpPr bwMode="auto">
            <a:xfrm>
              <a:off x="6063598" y="3530574"/>
              <a:ext cx="1843087" cy="901700"/>
              <a:chOff x="6063598" y="3395663"/>
              <a:chExt cx="1843087" cy="901700"/>
            </a:xfrm>
          </p:grpSpPr>
          <p:sp>
            <p:nvSpPr>
              <p:cNvPr id="33" name="Freeform 7"/>
              <p:cNvSpPr>
                <a:spLocks/>
              </p:cNvSpPr>
              <p:nvPr/>
            </p:nvSpPr>
            <p:spPr bwMode="auto">
              <a:xfrm>
                <a:off x="6064023" y="3500609"/>
                <a:ext cx="1106295" cy="796060"/>
              </a:xfrm>
              <a:custGeom>
                <a:avLst/>
                <a:gdLst>
                  <a:gd name="T0" fmla="*/ 65 w 86"/>
                  <a:gd name="T1" fmla="*/ 61 h 61"/>
                  <a:gd name="T2" fmla="*/ 48 w 86"/>
                  <a:gd name="T3" fmla="*/ 54 h 61"/>
                  <a:gd name="T4" fmla="*/ 6 w 86"/>
                  <a:gd name="T5" fmla="*/ 11 h 61"/>
                  <a:gd name="T6" fmla="*/ 10 w 86"/>
                  <a:gd name="T7" fmla="*/ 0 h 61"/>
                  <a:gd name="T8" fmla="*/ 54 w 86"/>
                  <a:gd name="T9" fmla="*/ 38 h 61"/>
                  <a:gd name="T10" fmla="*/ 86 w 86"/>
                  <a:gd name="T11" fmla="*/ 60 h 61"/>
                  <a:gd name="T12" fmla="*/ 65 w 86"/>
                  <a:gd name="T13" fmla="*/ 61 h 61"/>
                </a:gdLst>
                <a:ahLst/>
                <a:cxnLst>
                  <a:cxn ang="0">
                    <a:pos x="T0" y="T1"/>
                  </a:cxn>
                  <a:cxn ang="0">
                    <a:pos x="T2" y="T3"/>
                  </a:cxn>
                  <a:cxn ang="0">
                    <a:pos x="T4" y="T5"/>
                  </a:cxn>
                  <a:cxn ang="0">
                    <a:pos x="T6" y="T7"/>
                  </a:cxn>
                  <a:cxn ang="0">
                    <a:pos x="T8" y="T9"/>
                  </a:cxn>
                  <a:cxn ang="0">
                    <a:pos x="T10" y="T11"/>
                  </a:cxn>
                  <a:cxn ang="0">
                    <a:pos x="T12" y="T13"/>
                  </a:cxn>
                </a:cxnLst>
                <a:rect l="0" t="0" r="r" b="b"/>
                <a:pathLst>
                  <a:path w="86" h="61">
                    <a:moveTo>
                      <a:pt x="65" y="61"/>
                    </a:moveTo>
                    <a:cubicBezTo>
                      <a:pt x="62" y="61"/>
                      <a:pt x="56" y="61"/>
                      <a:pt x="48" y="54"/>
                    </a:cubicBezTo>
                    <a:cubicBezTo>
                      <a:pt x="33" y="41"/>
                      <a:pt x="21" y="24"/>
                      <a:pt x="6" y="11"/>
                    </a:cubicBezTo>
                    <a:cubicBezTo>
                      <a:pt x="0" y="5"/>
                      <a:pt x="4" y="0"/>
                      <a:pt x="10" y="0"/>
                    </a:cubicBezTo>
                    <a:cubicBezTo>
                      <a:pt x="19" y="0"/>
                      <a:pt x="43" y="25"/>
                      <a:pt x="54" y="38"/>
                    </a:cubicBezTo>
                    <a:cubicBezTo>
                      <a:pt x="65" y="50"/>
                      <a:pt x="75" y="60"/>
                      <a:pt x="86" y="60"/>
                    </a:cubicBezTo>
                    <a:cubicBezTo>
                      <a:pt x="65" y="61"/>
                      <a:pt x="65" y="61"/>
                      <a:pt x="65" y="61"/>
                    </a:cubicBezTo>
                  </a:path>
                </a:pathLst>
              </a:custGeom>
              <a:solidFill>
                <a:schemeClr val="accent4">
                  <a:lumMod val="75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ource Sans Pro" charset="0"/>
                  <a:ea typeface="+mn-ea"/>
                  <a:cs typeface="+mn-cs"/>
                </a:endParaRPr>
              </a:p>
            </p:txBody>
          </p:sp>
          <p:sp>
            <p:nvSpPr>
              <p:cNvPr id="34" name="Freeform 8"/>
              <p:cNvSpPr>
                <a:spLocks/>
              </p:cNvSpPr>
              <p:nvPr/>
            </p:nvSpPr>
            <p:spPr bwMode="auto">
              <a:xfrm>
                <a:off x="6901385" y="3395195"/>
                <a:ext cx="1004425" cy="901474"/>
              </a:xfrm>
              <a:custGeom>
                <a:avLst/>
                <a:gdLst>
                  <a:gd name="T0" fmla="*/ 32 w 78"/>
                  <a:gd name="T1" fmla="*/ 15 h 69"/>
                  <a:gd name="T2" fmla="*/ 44 w 78"/>
                  <a:gd name="T3" fmla="*/ 25 h 69"/>
                  <a:gd name="T4" fmla="*/ 0 w 78"/>
                  <a:gd name="T5" fmla="*/ 69 h 69"/>
                  <a:gd name="T6" fmla="*/ 21 w 78"/>
                  <a:gd name="T7" fmla="*/ 68 h 69"/>
                  <a:gd name="T8" fmla="*/ 56 w 78"/>
                  <a:gd name="T9" fmla="*/ 35 h 69"/>
                  <a:gd name="T10" fmla="*/ 68 w 78"/>
                  <a:gd name="T11" fmla="*/ 45 h 69"/>
                  <a:gd name="T12" fmla="*/ 78 w 78"/>
                  <a:gd name="T13" fmla="*/ 0 h 69"/>
                  <a:gd name="T14" fmla="*/ 32 w 78"/>
                  <a:gd name="T15" fmla="*/ 15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69">
                    <a:moveTo>
                      <a:pt x="32" y="15"/>
                    </a:moveTo>
                    <a:cubicBezTo>
                      <a:pt x="37" y="19"/>
                      <a:pt x="39" y="21"/>
                      <a:pt x="44" y="25"/>
                    </a:cubicBezTo>
                    <a:cubicBezTo>
                      <a:pt x="7" y="69"/>
                      <a:pt x="7" y="69"/>
                      <a:pt x="0" y="69"/>
                    </a:cubicBezTo>
                    <a:cubicBezTo>
                      <a:pt x="21" y="68"/>
                      <a:pt x="21" y="68"/>
                      <a:pt x="21" y="68"/>
                    </a:cubicBezTo>
                    <a:cubicBezTo>
                      <a:pt x="30" y="67"/>
                      <a:pt x="36" y="60"/>
                      <a:pt x="56" y="35"/>
                    </a:cubicBezTo>
                    <a:cubicBezTo>
                      <a:pt x="61" y="40"/>
                      <a:pt x="63" y="41"/>
                      <a:pt x="68" y="45"/>
                    </a:cubicBezTo>
                    <a:cubicBezTo>
                      <a:pt x="69" y="26"/>
                      <a:pt x="73" y="11"/>
                      <a:pt x="78" y="0"/>
                    </a:cubicBezTo>
                    <a:cubicBezTo>
                      <a:pt x="58" y="6"/>
                      <a:pt x="49" y="9"/>
                      <a:pt x="32" y="15"/>
                    </a:cubicBezTo>
                  </a:path>
                </a:pathLst>
              </a:custGeom>
              <a:solidFill>
                <a:schemeClr val="accent4"/>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ource Sans Pro" charset="0"/>
                  <a:ea typeface="+mn-ea"/>
                  <a:cs typeface="+mn-cs"/>
                </a:endParaRPr>
              </a:p>
            </p:txBody>
          </p:sp>
        </p:grpSp>
        <p:grpSp>
          <p:nvGrpSpPr>
            <p:cNvPr id="34824" name="Group 8"/>
            <p:cNvGrpSpPr>
              <a:grpSpLocks/>
            </p:cNvGrpSpPr>
            <p:nvPr/>
          </p:nvGrpSpPr>
          <p:grpSpPr bwMode="auto">
            <a:xfrm>
              <a:off x="7865413" y="2755473"/>
              <a:ext cx="1844675" cy="847725"/>
              <a:chOff x="7865413" y="2620562"/>
              <a:chExt cx="1844675" cy="847725"/>
            </a:xfrm>
          </p:grpSpPr>
          <p:sp>
            <p:nvSpPr>
              <p:cNvPr id="31" name="Freeform 5"/>
              <p:cNvSpPr>
                <a:spLocks/>
              </p:cNvSpPr>
              <p:nvPr/>
            </p:nvSpPr>
            <p:spPr bwMode="auto">
              <a:xfrm>
                <a:off x="7865061" y="2620944"/>
                <a:ext cx="1071659" cy="819687"/>
              </a:xfrm>
              <a:custGeom>
                <a:avLst/>
                <a:gdLst>
                  <a:gd name="T0" fmla="*/ 62 w 83"/>
                  <a:gd name="T1" fmla="*/ 0 h 63"/>
                  <a:gd name="T2" fmla="*/ 46 w 83"/>
                  <a:gd name="T3" fmla="*/ 8 h 63"/>
                  <a:gd name="T4" fmla="*/ 6 w 83"/>
                  <a:gd name="T5" fmla="*/ 52 h 63"/>
                  <a:gd name="T6" fmla="*/ 10 w 83"/>
                  <a:gd name="T7" fmla="*/ 63 h 63"/>
                  <a:gd name="T8" fmla="*/ 53 w 83"/>
                  <a:gd name="T9" fmla="*/ 23 h 63"/>
                  <a:gd name="T10" fmla="*/ 83 w 83"/>
                  <a:gd name="T11" fmla="*/ 0 h 63"/>
                  <a:gd name="T12" fmla="*/ 62 w 83"/>
                  <a:gd name="T13" fmla="*/ 0 h 63"/>
                </a:gdLst>
                <a:ahLst/>
                <a:cxnLst>
                  <a:cxn ang="0">
                    <a:pos x="T0" y="T1"/>
                  </a:cxn>
                  <a:cxn ang="0">
                    <a:pos x="T2" y="T3"/>
                  </a:cxn>
                  <a:cxn ang="0">
                    <a:pos x="T4" y="T5"/>
                  </a:cxn>
                  <a:cxn ang="0">
                    <a:pos x="T6" y="T7"/>
                  </a:cxn>
                  <a:cxn ang="0">
                    <a:pos x="T8" y="T9"/>
                  </a:cxn>
                  <a:cxn ang="0">
                    <a:pos x="T10" y="T11"/>
                  </a:cxn>
                  <a:cxn ang="0">
                    <a:pos x="T12" y="T13"/>
                  </a:cxn>
                </a:cxnLst>
                <a:rect l="0" t="0" r="r" b="b"/>
                <a:pathLst>
                  <a:path w="83" h="63">
                    <a:moveTo>
                      <a:pt x="62" y="0"/>
                    </a:moveTo>
                    <a:cubicBezTo>
                      <a:pt x="59" y="0"/>
                      <a:pt x="54" y="0"/>
                      <a:pt x="46" y="8"/>
                    </a:cubicBezTo>
                    <a:cubicBezTo>
                      <a:pt x="31" y="22"/>
                      <a:pt x="20" y="38"/>
                      <a:pt x="6" y="52"/>
                    </a:cubicBezTo>
                    <a:cubicBezTo>
                      <a:pt x="0" y="58"/>
                      <a:pt x="4" y="63"/>
                      <a:pt x="10" y="63"/>
                    </a:cubicBezTo>
                    <a:cubicBezTo>
                      <a:pt x="19" y="63"/>
                      <a:pt x="42" y="37"/>
                      <a:pt x="53" y="23"/>
                    </a:cubicBezTo>
                    <a:cubicBezTo>
                      <a:pt x="63" y="11"/>
                      <a:pt x="72" y="0"/>
                      <a:pt x="83" y="0"/>
                    </a:cubicBezTo>
                    <a:cubicBezTo>
                      <a:pt x="62" y="0"/>
                      <a:pt x="62" y="0"/>
                      <a:pt x="62" y="0"/>
                    </a:cubicBezTo>
                  </a:path>
                </a:pathLst>
              </a:custGeom>
              <a:solidFill>
                <a:schemeClr val="accent5">
                  <a:lumMod val="75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ource Sans Pro" charset="0"/>
                  <a:ea typeface="+mn-ea"/>
                  <a:cs typeface="+mn-cs"/>
                </a:endParaRPr>
              </a:p>
            </p:txBody>
          </p:sp>
          <p:sp>
            <p:nvSpPr>
              <p:cNvPr id="32" name="Freeform 6"/>
              <p:cNvSpPr>
                <a:spLocks/>
              </p:cNvSpPr>
              <p:nvPr/>
            </p:nvSpPr>
            <p:spPr bwMode="auto">
              <a:xfrm>
                <a:off x="8665751" y="2620944"/>
                <a:ext cx="1045173" cy="846950"/>
              </a:xfrm>
              <a:custGeom>
                <a:avLst/>
                <a:gdLst>
                  <a:gd name="T0" fmla="*/ 35 w 81"/>
                  <a:gd name="T1" fmla="*/ 53 h 65"/>
                  <a:gd name="T2" fmla="*/ 46 w 81"/>
                  <a:gd name="T3" fmla="*/ 42 h 65"/>
                  <a:gd name="T4" fmla="*/ 0 w 81"/>
                  <a:gd name="T5" fmla="*/ 0 h 65"/>
                  <a:gd name="T6" fmla="*/ 21 w 81"/>
                  <a:gd name="T7" fmla="*/ 0 h 65"/>
                  <a:gd name="T8" fmla="*/ 57 w 81"/>
                  <a:gd name="T9" fmla="*/ 31 h 65"/>
                  <a:gd name="T10" fmla="*/ 70 w 81"/>
                  <a:gd name="T11" fmla="*/ 21 h 65"/>
                  <a:gd name="T12" fmla="*/ 81 w 81"/>
                  <a:gd name="T13" fmla="*/ 65 h 65"/>
                  <a:gd name="T14" fmla="*/ 35 w 81"/>
                  <a:gd name="T15" fmla="*/ 53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65">
                    <a:moveTo>
                      <a:pt x="35" y="53"/>
                    </a:moveTo>
                    <a:cubicBezTo>
                      <a:pt x="40" y="48"/>
                      <a:pt x="41" y="47"/>
                      <a:pt x="46" y="42"/>
                    </a:cubicBezTo>
                    <a:cubicBezTo>
                      <a:pt x="8" y="0"/>
                      <a:pt x="8" y="0"/>
                      <a:pt x="0" y="0"/>
                    </a:cubicBezTo>
                    <a:cubicBezTo>
                      <a:pt x="21" y="0"/>
                      <a:pt x="21" y="0"/>
                      <a:pt x="21" y="0"/>
                    </a:cubicBezTo>
                    <a:cubicBezTo>
                      <a:pt x="31" y="1"/>
                      <a:pt x="36" y="7"/>
                      <a:pt x="57" y="31"/>
                    </a:cubicBezTo>
                    <a:cubicBezTo>
                      <a:pt x="63" y="27"/>
                      <a:pt x="64" y="26"/>
                      <a:pt x="70" y="21"/>
                    </a:cubicBezTo>
                    <a:cubicBezTo>
                      <a:pt x="72" y="40"/>
                      <a:pt x="76" y="55"/>
                      <a:pt x="81" y="65"/>
                    </a:cubicBezTo>
                    <a:cubicBezTo>
                      <a:pt x="61" y="61"/>
                      <a:pt x="52" y="58"/>
                      <a:pt x="35" y="53"/>
                    </a:cubicBezTo>
                  </a:path>
                </a:pathLst>
              </a:custGeom>
              <a:solidFill>
                <a:schemeClr val="accent5"/>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ource Sans Pro" charset="0"/>
                  <a:ea typeface="+mn-ea"/>
                  <a:cs typeface="+mn-cs"/>
                </a:endParaRPr>
              </a:p>
            </p:txBody>
          </p:sp>
        </p:grpSp>
        <p:grpSp>
          <p:nvGrpSpPr>
            <p:cNvPr id="34825" name="Group 9"/>
            <p:cNvGrpSpPr>
              <a:grpSpLocks/>
            </p:cNvGrpSpPr>
            <p:nvPr/>
          </p:nvGrpSpPr>
          <p:grpSpPr bwMode="auto">
            <a:xfrm>
              <a:off x="9606900" y="3530574"/>
              <a:ext cx="1843087" cy="901700"/>
              <a:chOff x="9606900" y="3395663"/>
              <a:chExt cx="1843087" cy="901700"/>
            </a:xfrm>
          </p:grpSpPr>
          <p:sp>
            <p:nvSpPr>
              <p:cNvPr id="29" name="Freeform 7"/>
              <p:cNvSpPr>
                <a:spLocks/>
              </p:cNvSpPr>
              <p:nvPr/>
            </p:nvSpPr>
            <p:spPr bwMode="auto">
              <a:xfrm>
                <a:off x="9607018" y="3500609"/>
                <a:ext cx="1108332" cy="796060"/>
              </a:xfrm>
              <a:custGeom>
                <a:avLst/>
                <a:gdLst>
                  <a:gd name="T0" fmla="*/ 65 w 86"/>
                  <a:gd name="T1" fmla="*/ 61 h 61"/>
                  <a:gd name="T2" fmla="*/ 48 w 86"/>
                  <a:gd name="T3" fmla="*/ 54 h 61"/>
                  <a:gd name="T4" fmla="*/ 6 w 86"/>
                  <a:gd name="T5" fmla="*/ 11 h 61"/>
                  <a:gd name="T6" fmla="*/ 10 w 86"/>
                  <a:gd name="T7" fmla="*/ 0 h 61"/>
                  <a:gd name="T8" fmla="*/ 54 w 86"/>
                  <a:gd name="T9" fmla="*/ 38 h 61"/>
                  <a:gd name="T10" fmla="*/ 86 w 86"/>
                  <a:gd name="T11" fmla="*/ 60 h 61"/>
                  <a:gd name="T12" fmla="*/ 65 w 86"/>
                  <a:gd name="T13" fmla="*/ 61 h 61"/>
                </a:gdLst>
                <a:ahLst/>
                <a:cxnLst>
                  <a:cxn ang="0">
                    <a:pos x="T0" y="T1"/>
                  </a:cxn>
                  <a:cxn ang="0">
                    <a:pos x="T2" y="T3"/>
                  </a:cxn>
                  <a:cxn ang="0">
                    <a:pos x="T4" y="T5"/>
                  </a:cxn>
                  <a:cxn ang="0">
                    <a:pos x="T6" y="T7"/>
                  </a:cxn>
                  <a:cxn ang="0">
                    <a:pos x="T8" y="T9"/>
                  </a:cxn>
                  <a:cxn ang="0">
                    <a:pos x="T10" y="T11"/>
                  </a:cxn>
                  <a:cxn ang="0">
                    <a:pos x="T12" y="T13"/>
                  </a:cxn>
                </a:cxnLst>
                <a:rect l="0" t="0" r="r" b="b"/>
                <a:pathLst>
                  <a:path w="86" h="61">
                    <a:moveTo>
                      <a:pt x="65" y="61"/>
                    </a:moveTo>
                    <a:cubicBezTo>
                      <a:pt x="62" y="61"/>
                      <a:pt x="56" y="61"/>
                      <a:pt x="48" y="54"/>
                    </a:cubicBezTo>
                    <a:cubicBezTo>
                      <a:pt x="33" y="41"/>
                      <a:pt x="21" y="24"/>
                      <a:pt x="6" y="11"/>
                    </a:cubicBezTo>
                    <a:cubicBezTo>
                      <a:pt x="0" y="5"/>
                      <a:pt x="4" y="0"/>
                      <a:pt x="10" y="0"/>
                    </a:cubicBezTo>
                    <a:cubicBezTo>
                      <a:pt x="19" y="0"/>
                      <a:pt x="43" y="25"/>
                      <a:pt x="54" y="38"/>
                    </a:cubicBezTo>
                    <a:cubicBezTo>
                      <a:pt x="65" y="50"/>
                      <a:pt x="75" y="60"/>
                      <a:pt x="86" y="60"/>
                    </a:cubicBezTo>
                    <a:cubicBezTo>
                      <a:pt x="65" y="61"/>
                      <a:pt x="65" y="61"/>
                      <a:pt x="65" y="61"/>
                    </a:cubicBezTo>
                  </a:path>
                </a:pathLst>
              </a:custGeom>
              <a:solidFill>
                <a:schemeClr val="accent6"/>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ource Sans Pro" charset="0"/>
                  <a:ea typeface="+mn-ea"/>
                  <a:cs typeface="+mn-cs"/>
                </a:endParaRPr>
              </a:p>
            </p:txBody>
          </p:sp>
          <p:sp>
            <p:nvSpPr>
              <p:cNvPr id="30" name="Freeform 8"/>
              <p:cNvSpPr>
                <a:spLocks/>
              </p:cNvSpPr>
              <p:nvPr/>
            </p:nvSpPr>
            <p:spPr bwMode="auto">
              <a:xfrm>
                <a:off x="10446417" y="3395195"/>
                <a:ext cx="1004425" cy="901474"/>
              </a:xfrm>
              <a:custGeom>
                <a:avLst/>
                <a:gdLst>
                  <a:gd name="T0" fmla="*/ 32 w 78"/>
                  <a:gd name="T1" fmla="*/ 15 h 69"/>
                  <a:gd name="T2" fmla="*/ 44 w 78"/>
                  <a:gd name="T3" fmla="*/ 25 h 69"/>
                  <a:gd name="T4" fmla="*/ 0 w 78"/>
                  <a:gd name="T5" fmla="*/ 69 h 69"/>
                  <a:gd name="T6" fmla="*/ 21 w 78"/>
                  <a:gd name="T7" fmla="*/ 68 h 69"/>
                  <a:gd name="T8" fmla="*/ 56 w 78"/>
                  <a:gd name="T9" fmla="*/ 35 h 69"/>
                  <a:gd name="T10" fmla="*/ 68 w 78"/>
                  <a:gd name="T11" fmla="*/ 45 h 69"/>
                  <a:gd name="T12" fmla="*/ 78 w 78"/>
                  <a:gd name="T13" fmla="*/ 0 h 69"/>
                  <a:gd name="T14" fmla="*/ 32 w 78"/>
                  <a:gd name="T15" fmla="*/ 15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69">
                    <a:moveTo>
                      <a:pt x="32" y="15"/>
                    </a:moveTo>
                    <a:cubicBezTo>
                      <a:pt x="37" y="19"/>
                      <a:pt x="39" y="21"/>
                      <a:pt x="44" y="25"/>
                    </a:cubicBezTo>
                    <a:cubicBezTo>
                      <a:pt x="7" y="69"/>
                      <a:pt x="7" y="69"/>
                      <a:pt x="0" y="69"/>
                    </a:cubicBezTo>
                    <a:cubicBezTo>
                      <a:pt x="21" y="68"/>
                      <a:pt x="21" y="68"/>
                      <a:pt x="21" y="68"/>
                    </a:cubicBezTo>
                    <a:cubicBezTo>
                      <a:pt x="30" y="67"/>
                      <a:pt x="36" y="60"/>
                      <a:pt x="56" y="35"/>
                    </a:cubicBezTo>
                    <a:cubicBezTo>
                      <a:pt x="61" y="40"/>
                      <a:pt x="63" y="41"/>
                      <a:pt x="68" y="45"/>
                    </a:cubicBezTo>
                    <a:cubicBezTo>
                      <a:pt x="69" y="26"/>
                      <a:pt x="73" y="11"/>
                      <a:pt x="78" y="0"/>
                    </a:cubicBezTo>
                    <a:cubicBezTo>
                      <a:pt x="58" y="6"/>
                      <a:pt x="49" y="9"/>
                      <a:pt x="32" y="15"/>
                    </a:cubicBezTo>
                  </a:path>
                </a:pathLst>
              </a:custGeom>
              <a:solidFill>
                <a:schemeClr val="accent6">
                  <a:lumMod val="60000"/>
                  <a:lumOff val="40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ource Sans Pro" charset="0"/>
                  <a:ea typeface="+mn-ea"/>
                  <a:cs typeface="+mn-cs"/>
                </a:endParaRPr>
              </a:p>
            </p:txBody>
          </p:sp>
        </p:grpSp>
        <p:sp>
          <p:nvSpPr>
            <p:cNvPr id="11" name="Freeform 10"/>
            <p:cNvSpPr/>
            <p:nvPr/>
          </p:nvSpPr>
          <p:spPr>
            <a:xfrm>
              <a:off x="1080603" y="3337452"/>
              <a:ext cx="1151118" cy="1152288"/>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linea-basic-10" panose="02000509000000000000" pitchFamily="49" charset="0"/>
                  <a:ea typeface="+mn-ea"/>
                  <a:cs typeface="+mn-cs"/>
                </a:rPr>
                <a:t>G</a:t>
              </a:r>
            </a:p>
          </p:txBody>
        </p:sp>
        <p:sp>
          <p:nvSpPr>
            <p:cNvPr id="12" name="Freeform 11"/>
            <p:cNvSpPr/>
            <p:nvPr/>
          </p:nvSpPr>
          <p:spPr>
            <a:xfrm>
              <a:off x="2822559" y="2648623"/>
              <a:ext cx="1151116" cy="1152288"/>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linea-basic-10" panose="02000509000000000000" pitchFamily="49" charset="0"/>
                  <a:ea typeface="+mn-ea"/>
                  <a:cs typeface="+mn-cs"/>
                </a:rPr>
                <a:t>P</a:t>
              </a:r>
            </a:p>
          </p:txBody>
        </p:sp>
        <p:sp>
          <p:nvSpPr>
            <p:cNvPr id="13" name="Freeform 12"/>
            <p:cNvSpPr/>
            <p:nvPr/>
          </p:nvSpPr>
          <p:spPr>
            <a:xfrm>
              <a:off x="4670458" y="3337452"/>
              <a:ext cx="1151118" cy="1152288"/>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linea-basic-10" panose="02000509000000000000" pitchFamily="49" charset="0"/>
                  <a:ea typeface="+mn-ea"/>
                  <a:cs typeface="+mn-cs"/>
                </a:rPr>
                <a:t>SCFA</a:t>
              </a:r>
            </a:p>
          </p:txBody>
        </p:sp>
        <p:sp>
          <p:nvSpPr>
            <p:cNvPr id="14" name="Freeform 13"/>
            <p:cNvSpPr/>
            <p:nvPr/>
          </p:nvSpPr>
          <p:spPr>
            <a:xfrm>
              <a:off x="6412414" y="2648623"/>
              <a:ext cx="1153154" cy="1152288"/>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linea-basic-10" panose="02000509000000000000" pitchFamily="49" charset="0"/>
                  <a:ea typeface="+mn-ea"/>
                  <a:cs typeface="+mn-cs"/>
                </a:rPr>
                <a:t>Gut</a:t>
              </a:r>
            </a:p>
          </p:txBody>
        </p:sp>
        <p:sp>
          <p:nvSpPr>
            <p:cNvPr id="15" name="Freeform 14"/>
            <p:cNvSpPr/>
            <p:nvPr/>
          </p:nvSpPr>
          <p:spPr>
            <a:xfrm>
              <a:off x="8186967" y="3382889"/>
              <a:ext cx="1348742" cy="1152288"/>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linea-basic-10" panose="02000509000000000000" pitchFamily="49" charset="0"/>
                  <a:ea typeface="+mn-ea"/>
                  <a:cs typeface="+mn-cs"/>
                </a:rPr>
                <a:t>Genes</a:t>
              </a:r>
            </a:p>
          </p:txBody>
        </p:sp>
        <p:sp>
          <p:nvSpPr>
            <p:cNvPr id="16" name="Freeform 15"/>
            <p:cNvSpPr/>
            <p:nvPr/>
          </p:nvSpPr>
          <p:spPr>
            <a:xfrm>
              <a:off x="9928923" y="2648623"/>
              <a:ext cx="1153154" cy="1152288"/>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linea-basic-10" panose="02000509000000000000" pitchFamily="49" charset="0"/>
                  <a:ea typeface="+mn-ea"/>
                  <a:cs typeface="+mn-cs"/>
                </a:rPr>
                <a:t>M</a:t>
              </a:r>
            </a:p>
          </p:txBody>
        </p:sp>
        <p:sp>
          <p:nvSpPr>
            <p:cNvPr id="34832" name="Rectangle 16"/>
            <p:cNvSpPr>
              <a:spLocks noChangeArrowheads="1"/>
            </p:cNvSpPr>
            <p:nvPr/>
          </p:nvSpPr>
          <p:spPr bwMode="auto">
            <a:xfrm>
              <a:off x="377709" y="4852482"/>
              <a:ext cx="2655351" cy="542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rIns="121920" bIns="60960">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0" indent="0" algn="ctr" defTabSz="914400" rtl="0" eaLnBrk="1" fontAlgn="auto" latinLnBrk="0" hangingPunct="1">
                <a:lnSpc>
                  <a:spcPct val="89000"/>
                </a:lnSpc>
                <a:spcBef>
                  <a:spcPct val="0"/>
                </a:spcBef>
                <a:spcAft>
                  <a:spcPts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Bebas Neue" charset="0"/>
                  <a:ea typeface="Bebas Neue" charset="0"/>
                  <a:cs typeface="Bebas Neue" charset="0"/>
                </a:rPr>
                <a:t>Low Glycemic</a:t>
              </a:r>
            </a:p>
          </p:txBody>
        </p:sp>
        <p:sp>
          <p:nvSpPr>
            <p:cNvPr id="34833" name="Rectangle 17"/>
            <p:cNvSpPr>
              <a:spLocks noChangeArrowheads="1"/>
            </p:cNvSpPr>
            <p:nvPr/>
          </p:nvSpPr>
          <p:spPr bwMode="auto">
            <a:xfrm>
              <a:off x="2016848" y="1674172"/>
              <a:ext cx="2841360" cy="750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rIns="121920" bIns="60960">
              <a:spAutoFit/>
            </a:bodyPr>
            <a:lstStyle>
              <a:lvl1pPr marL="342900" indent="-342900">
                <a:lnSpc>
                  <a:spcPct val="90000"/>
                </a:lnSpc>
                <a:spcBef>
                  <a:spcPts val="1000"/>
                </a:spcBef>
                <a:buFont typeface="Arial" charset="0"/>
                <a:buChar char="•"/>
                <a:defRPr sz="2800">
                  <a:solidFill>
                    <a:schemeClr val="tx1"/>
                  </a:solidFill>
                  <a:latin typeface="Calibri" charset="0"/>
                </a:defRPr>
              </a:lvl1pPr>
              <a:lvl2pPr>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1" indent="0" algn="ctr" defTabSz="914400" rtl="0" eaLnBrk="1" fontAlgn="auto" latinLnBrk="0" hangingPunct="1">
                <a:lnSpc>
                  <a:spcPct val="89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Bebas Neue" charset="0"/>
                  <a:ea typeface="Bebas Neue" charset="0"/>
                  <a:cs typeface="Bebas Neue" charset="0"/>
                </a:rPr>
                <a:t>Remodels Microbiome</a:t>
              </a:r>
            </a:p>
          </p:txBody>
        </p:sp>
        <p:sp>
          <p:nvSpPr>
            <p:cNvPr id="34834" name="Rectangle 18"/>
            <p:cNvSpPr>
              <a:spLocks noChangeArrowheads="1"/>
            </p:cNvSpPr>
            <p:nvPr/>
          </p:nvSpPr>
          <p:spPr bwMode="auto">
            <a:xfrm>
              <a:off x="3702303" y="4851610"/>
              <a:ext cx="3076854" cy="1064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rIns="121920" bIns="60960">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0" indent="0" algn="ctr" defTabSz="914400" rtl="0" eaLnBrk="1" fontAlgn="auto" latinLnBrk="0" hangingPunct="1">
                <a:lnSpc>
                  <a:spcPct val="89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Bebas Neue" charset="0"/>
                  <a:ea typeface="Bebas Neue" charset="0"/>
                  <a:cs typeface="Bebas Neue" charset="0"/>
                </a:rPr>
                <a:t>Short-Chain Fatty Acids &amp; Other</a:t>
              </a:r>
            </a:p>
            <a:p>
              <a:pPr marL="0" marR="0" lvl="0" indent="0" algn="ctr" defTabSz="914400" rtl="0" eaLnBrk="1" fontAlgn="auto" latinLnBrk="0" hangingPunct="1">
                <a:lnSpc>
                  <a:spcPct val="89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Bebas Neue" charset="0"/>
                  <a:ea typeface="Bebas Neue" charset="0"/>
                  <a:cs typeface="Bebas Neue" charset="0"/>
                </a:rPr>
                <a:t>Metabolites</a:t>
              </a:r>
            </a:p>
          </p:txBody>
        </p:sp>
        <p:sp>
          <p:nvSpPr>
            <p:cNvPr id="34835" name="Rectangle 19"/>
            <p:cNvSpPr>
              <a:spLocks noChangeArrowheads="1"/>
            </p:cNvSpPr>
            <p:nvPr/>
          </p:nvSpPr>
          <p:spPr bwMode="auto">
            <a:xfrm>
              <a:off x="5457349" y="1567218"/>
              <a:ext cx="3017431" cy="750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rIns="121920" bIns="60960">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0" indent="0" algn="ctr" defTabSz="914400" rtl="0" eaLnBrk="1" fontAlgn="auto" latinLnBrk="0" hangingPunct="1">
                <a:lnSpc>
                  <a:spcPct val="89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Bebas Neue" charset="0"/>
                  <a:ea typeface="Bebas Neue" charset="0"/>
                  <a:cs typeface="Bebas Neue" charset="0"/>
                </a:rPr>
                <a:t>Gut Function </a:t>
              </a:r>
              <a:br>
                <a:rPr kumimoji="0" lang="en-US" altLang="en-US" sz="2000" b="0" i="0" u="none" strike="noStrike" kern="1200" cap="none" spc="0" normalizeH="0" baseline="0" noProof="0" dirty="0">
                  <a:ln>
                    <a:noFill/>
                  </a:ln>
                  <a:solidFill>
                    <a:prstClr val="black"/>
                  </a:solidFill>
                  <a:effectLst/>
                  <a:uLnTx/>
                  <a:uFillTx/>
                  <a:latin typeface="Bebas Neue" charset="0"/>
                  <a:ea typeface="Bebas Neue" charset="0"/>
                  <a:cs typeface="Bebas Neue" charset="0"/>
                </a:rPr>
              </a:br>
              <a:r>
                <a:rPr kumimoji="0" lang="en-US" altLang="en-US" sz="2000" b="0" i="0" u="none" strike="noStrike" kern="1200" cap="none" spc="0" normalizeH="0" baseline="0" noProof="0" dirty="0">
                  <a:ln>
                    <a:noFill/>
                  </a:ln>
                  <a:solidFill>
                    <a:prstClr val="black"/>
                  </a:solidFill>
                  <a:effectLst/>
                  <a:uLnTx/>
                  <a:uFillTx/>
                  <a:latin typeface="Bebas Neue" charset="0"/>
                  <a:ea typeface="Bebas Neue" charset="0"/>
                  <a:cs typeface="Bebas Neue" charset="0"/>
                </a:rPr>
                <a:t>&amp; Barrier</a:t>
              </a:r>
            </a:p>
          </p:txBody>
        </p:sp>
        <p:sp>
          <p:nvSpPr>
            <p:cNvPr id="34836" name="Rectangle 20"/>
            <p:cNvSpPr>
              <a:spLocks noChangeArrowheads="1"/>
            </p:cNvSpPr>
            <p:nvPr/>
          </p:nvSpPr>
          <p:spPr bwMode="auto">
            <a:xfrm>
              <a:off x="7044405" y="4899507"/>
              <a:ext cx="3499444" cy="542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rIns="121920" bIns="60960">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0" indent="0" algn="ctr" defTabSz="914400" rtl="0" eaLnBrk="1" fontAlgn="auto" latinLnBrk="0" hangingPunct="1">
                <a:lnSpc>
                  <a:spcPct val="89000"/>
                </a:lnSpc>
                <a:spcBef>
                  <a:spcPct val="0"/>
                </a:spcBef>
                <a:spcAft>
                  <a:spcPts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Bebas Neue" charset="0"/>
                  <a:ea typeface="Bebas Neue" charset="0"/>
                  <a:cs typeface="Bebas Neue" charset="0"/>
                </a:rPr>
                <a:t>Nutrigenomics</a:t>
              </a:r>
            </a:p>
          </p:txBody>
        </p:sp>
        <p:sp>
          <p:nvSpPr>
            <p:cNvPr id="34837" name="Rectangle 21"/>
            <p:cNvSpPr>
              <a:spLocks noChangeArrowheads="1"/>
            </p:cNvSpPr>
            <p:nvPr/>
          </p:nvSpPr>
          <p:spPr bwMode="auto">
            <a:xfrm>
              <a:off x="9176534" y="1614081"/>
              <a:ext cx="2537130" cy="750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rIns="121920" bIns="60960">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0" indent="0" algn="ctr" defTabSz="914400" rtl="0" eaLnBrk="1" fontAlgn="auto" latinLnBrk="0" hangingPunct="1">
                <a:lnSpc>
                  <a:spcPct val="89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Bebas Neue" charset="0"/>
                  <a:ea typeface="Bebas Neue" charset="0"/>
                  <a:cs typeface="Bebas Neue" charset="0"/>
                </a:rPr>
                <a:t>Improves Metabolism</a:t>
              </a:r>
            </a:p>
          </p:txBody>
        </p:sp>
        <p:sp>
          <p:nvSpPr>
            <p:cNvPr id="23" name="Freeform 22"/>
            <p:cNvSpPr/>
            <p:nvPr/>
          </p:nvSpPr>
          <p:spPr>
            <a:xfrm>
              <a:off x="1453443" y="4297086"/>
              <a:ext cx="405437" cy="403483"/>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Bebas Neue" charset="0"/>
                  <a:ea typeface="Bebas Neue" charset="0"/>
                  <a:cs typeface="Bebas Neue" charset="0"/>
                </a:rPr>
                <a:t>01</a:t>
              </a:r>
            </a:p>
          </p:txBody>
        </p:sp>
        <p:sp>
          <p:nvSpPr>
            <p:cNvPr id="24" name="Freeform 23"/>
            <p:cNvSpPr/>
            <p:nvPr/>
          </p:nvSpPr>
          <p:spPr>
            <a:xfrm>
              <a:off x="5039223" y="4297086"/>
              <a:ext cx="403400" cy="403483"/>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rgbClr val="E97D0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Bebas Neue" charset="0"/>
                  <a:ea typeface="Bebas Neue" charset="0"/>
                  <a:cs typeface="Bebas Neue" charset="0"/>
                </a:rPr>
                <a:t>03</a:t>
              </a:r>
            </a:p>
          </p:txBody>
        </p:sp>
        <p:sp>
          <p:nvSpPr>
            <p:cNvPr id="25" name="Freeform 24"/>
            <p:cNvSpPr/>
            <p:nvPr/>
          </p:nvSpPr>
          <p:spPr>
            <a:xfrm>
              <a:off x="8671862" y="4342523"/>
              <a:ext cx="403400" cy="403483"/>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Bebas Neue" charset="0"/>
                  <a:ea typeface="Bebas Neue" charset="0"/>
                  <a:cs typeface="Bebas Neue" charset="0"/>
                </a:rPr>
                <a:t>05</a:t>
              </a:r>
            </a:p>
          </p:txBody>
        </p:sp>
        <p:sp>
          <p:nvSpPr>
            <p:cNvPr id="26" name="Freeform 25"/>
            <p:cNvSpPr/>
            <p:nvPr/>
          </p:nvSpPr>
          <p:spPr>
            <a:xfrm>
              <a:off x="3193361" y="2446883"/>
              <a:ext cx="403400" cy="403483"/>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Bebas Neue" charset="0"/>
                  <a:ea typeface="Bebas Neue" charset="0"/>
                  <a:cs typeface="Bebas Neue" charset="0"/>
                </a:rPr>
                <a:t>02</a:t>
              </a:r>
            </a:p>
          </p:txBody>
        </p:sp>
        <p:sp>
          <p:nvSpPr>
            <p:cNvPr id="27" name="Freeform 26"/>
            <p:cNvSpPr/>
            <p:nvPr/>
          </p:nvSpPr>
          <p:spPr>
            <a:xfrm>
              <a:off x="6787291" y="2446883"/>
              <a:ext cx="403400" cy="403483"/>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Bebas Neue" charset="0"/>
                  <a:ea typeface="Bebas Neue" charset="0"/>
                  <a:cs typeface="Bebas Neue" charset="0"/>
                </a:rPr>
                <a:t>04</a:t>
              </a:r>
            </a:p>
          </p:txBody>
        </p:sp>
        <p:sp>
          <p:nvSpPr>
            <p:cNvPr id="28" name="Freeform 27"/>
            <p:cNvSpPr/>
            <p:nvPr/>
          </p:nvSpPr>
          <p:spPr>
            <a:xfrm>
              <a:off x="10320099" y="2446883"/>
              <a:ext cx="403400" cy="403483"/>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Bebas Neue" charset="0"/>
                  <a:ea typeface="Bebas Neue" charset="0"/>
                  <a:cs typeface="Bebas Neue" charset="0"/>
                </a:rPr>
                <a:t>06</a:t>
              </a:r>
            </a:p>
          </p:txBody>
        </p:sp>
      </p:grpSp>
    </p:spTree>
    <p:extLst>
      <p:ext uri="{BB962C8B-B14F-4D97-AF65-F5344CB8AC3E}">
        <p14:creationId xmlns:p14="http://schemas.microsoft.com/office/powerpoint/2010/main" val="9232292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p:txBody>
          <a:bodyPr/>
          <a:lstStyle/>
          <a:p>
            <a:r>
              <a:rPr lang="en-US" altLang="en-US" sz="3600" dirty="0"/>
              <a:t>Prebiotic Resistant Starch Improves Gut Health</a:t>
            </a:r>
          </a:p>
        </p:txBody>
      </p:sp>
      <p:grpSp>
        <p:nvGrpSpPr>
          <p:cNvPr id="56322" name="Group 2"/>
          <p:cNvGrpSpPr>
            <a:grpSpLocks/>
          </p:cNvGrpSpPr>
          <p:nvPr/>
        </p:nvGrpSpPr>
        <p:grpSpPr bwMode="auto">
          <a:xfrm>
            <a:off x="838200" y="2339975"/>
            <a:ext cx="3875088" cy="3833813"/>
            <a:chOff x="4250479" y="1930599"/>
            <a:chExt cx="3874631" cy="3834704"/>
          </a:xfrm>
        </p:grpSpPr>
        <p:sp>
          <p:nvSpPr>
            <p:cNvPr id="5" name="Oval 4"/>
            <p:cNvSpPr/>
            <p:nvPr/>
          </p:nvSpPr>
          <p:spPr>
            <a:xfrm>
              <a:off x="5221914" y="2873793"/>
              <a:ext cx="1839696" cy="1875274"/>
            </a:xfrm>
            <a:prstGeom prst="ellipse">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37" name="TextBox 39"/>
            <p:cNvSpPr txBox="1"/>
            <p:nvPr/>
          </p:nvSpPr>
          <p:spPr>
            <a:xfrm>
              <a:off x="7083833" y="2051277"/>
              <a:ext cx="1041277" cy="308047"/>
            </a:xfrm>
            <a:prstGeom prst="rect">
              <a:avLst/>
            </a:prstGeom>
            <a:no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Light" panose="020F0302020204030204"/>
                  <a:ea typeface="+mn-ea"/>
                  <a:cs typeface="+mn-cs"/>
                </a:rPr>
                <a:t>Gut Health</a:t>
              </a:r>
            </a:p>
          </p:txBody>
        </p:sp>
        <p:sp>
          <p:nvSpPr>
            <p:cNvPr id="18" name="Oval 17"/>
            <p:cNvSpPr/>
            <p:nvPr/>
          </p:nvSpPr>
          <p:spPr>
            <a:xfrm>
              <a:off x="4894928" y="2054453"/>
              <a:ext cx="896832" cy="917788"/>
            </a:xfrm>
            <a:prstGeom prst="ellipse">
              <a:avLst/>
            </a:prstGeom>
            <a:gradFill>
              <a:gsLst>
                <a:gs pos="20000">
                  <a:schemeClr val="accent1">
                    <a:lumMod val="75000"/>
                  </a:schemeClr>
                </a:gs>
                <a:gs pos="79000">
                  <a:schemeClr val="accent1">
                    <a:lumMod val="97000"/>
                  </a:schemeClr>
                </a:gs>
              </a:gsLst>
              <a:lin ang="5400000" scaled="1"/>
            </a:gra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Calibri" panose="020F0502020204030204"/>
                  <a:ea typeface="+mn-ea"/>
                  <a:cs typeface="+mn-cs"/>
                </a:rPr>
                <a:t>Maternal</a:t>
              </a:r>
            </a:p>
          </p:txBody>
        </p:sp>
        <p:sp>
          <p:nvSpPr>
            <p:cNvPr id="19" name="Oval 18"/>
            <p:cNvSpPr/>
            <p:nvPr/>
          </p:nvSpPr>
          <p:spPr>
            <a:xfrm>
              <a:off x="6150493" y="1930599"/>
              <a:ext cx="926991" cy="917788"/>
            </a:xfrm>
            <a:prstGeom prst="ellipse">
              <a:avLst/>
            </a:prstGeom>
            <a:gradFill>
              <a:gsLst>
                <a:gs pos="20000">
                  <a:schemeClr val="accent1">
                    <a:lumMod val="75000"/>
                  </a:schemeClr>
                </a:gs>
                <a:gs pos="79000">
                  <a:schemeClr val="accent1">
                    <a:lumMod val="97000"/>
                  </a:schemeClr>
                </a:gs>
              </a:gsLst>
              <a:lin ang="5400000" scaled="1"/>
            </a:gra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rPr>
                <a:t>Gut</a:t>
              </a:r>
            </a:p>
          </p:txBody>
        </p:sp>
        <p:sp>
          <p:nvSpPr>
            <p:cNvPr id="20" name="Oval 19"/>
            <p:cNvSpPr/>
            <p:nvPr/>
          </p:nvSpPr>
          <p:spPr>
            <a:xfrm>
              <a:off x="6487003" y="4709370"/>
              <a:ext cx="926991" cy="917788"/>
            </a:xfrm>
            <a:prstGeom prst="ellipse">
              <a:avLst/>
            </a:prstGeom>
            <a:gradFill>
              <a:gsLst>
                <a:gs pos="20000">
                  <a:schemeClr val="accent1">
                    <a:lumMod val="75000"/>
                  </a:schemeClr>
                </a:gs>
                <a:gs pos="79000">
                  <a:schemeClr val="accent1">
                    <a:lumMod val="97000"/>
                  </a:schemeClr>
                </a:gs>
              </a:gsLst>
              <a:lin ang="5400000" scaled="1"/>
            </a:gra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Kidney, Liver, etc.</a:t>
              </a:r>
            </a:p>
          </p:txBody>
        </p:sp>
        <p:sp>
          <p:nvSpPr>
            <p:cNvPr id="21" name="Oval 20"/>
            <p:cNvSpPr/>
            <p:nvPr/>
          </p:nvSpPr>
          <p:spPr>
            <a:xfrm>
              <a:off x="7077484" y="2637201"/>
              <a:ext cx="914013" cy="917788"/>
            </a:xfrm>
            <a:prstGeom prst="ellipse">
              <a:avLst/>
            </a:prstGeom>
            <a:gradFill>
              <a:gsLst>
                <a:gs pos="20000">
                  <a:schemeClr val="accent1">
                    <a:lumMod val="75000"/>
                  </a:schemeClr>
                </a:gs>
                <a:gs pos="79000">
                  <a:schemeClr val="accent1">
                    <a:lumMod val="97000"/>
                  </a:schemeClr>
                </a:gs>
              </a:gsLst>
              <a:lin ang="5400000" scaled="1"/>
            </a:gra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Calibri" panose="020F0502020204030204"/>
                  <a:ea typeface="+mn-ea"/>
                  <a:cs typeface="+mn-cs"/>
                </a:rPr>
                <a:t>Immune</a:t>
              </a:r>
            </a:p>
          </p:txBody>
        </p:sp>
        <p:sp>
          <p:nvSpPr>
            <p:cNvPr id="22" name="Oval 21"/>
            <p:cNvSpPr/>
            <p:nvPr/>
          </p:nvSpPr>
          <p:spPr>
            <a:xfrm>
              <a:off x="7107641" y="3772527"/>
              <a:ext cx="883855" cy="917788"/>
            </a:xfrm>
            <a:prstGeom prst="ellipse">
              <a:avLst/>
            </a:prstGeom>
            <a:gradFill>
              <a:gsLst>
                <a:gs pos="20000">
                  <a:schemeClr val="accent1">
                    <a:lumMod val="75000"/>
                  </a:schemeClr>
                </a:gs>
                <a:gs pos="79000">
                  <a:schemeClr val="accent1">
                    <a:lumMod val="97000"/>
                  </a:schemeClr>
                </a:gs>
              </a:gsLst>
              <a:lin ang="5400000" scaled="1"/>
            </a:gra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Insulin </a:t>
              </a:r>
              <a:r>
                <a:rPr kumimoji="0" lang="en-US" sz="700" b="0" i="0" u="none" strike="noStrike" kern="1200" cap="none" spc="0" normalizeH="0" baseline="0" noProof="0" dirty="0">
                  <a:ln>
                    <a:noFill/>
                  </a:ln>
                  <a:solidFill>
                    <a:prstClr val="white"/>
                  </a:solidFill>
                  <a:effectLst/>
                  <a:uLnTx/>
                  <a:uFillTx/>
                  <a:latin typeface="Calibri" panose="020F0502020204030204"/>
                  <a:ea typeface="+mn-ea"/>
                  <a:cs typeface="+mn-cs"/>
                </a:rPr>
                <a:t>Pancreas</a:t>
              </a:r>
            </a:p>
          </p:txBody>
        </p:sp>
        <p:sp>
          <p:nvSpPr>
            <p:cNvPr id="23" name="Oval 22"/>
            <p:cNvSpPr/>
            <p:nvPr/>
          </p:nvSpPr>
          <p:spPr>
            <a:xfrm>
              <a:off x="4250479" y="3197718"/>
              <a:ext cx="896832" cy="917788"/>
            </a:xfrm>
            <a:prstGeom prst="ellipse">
              <a:avLst/>
            </a:prstGeom>
            <a:gradFill>
              <a:gsLst>
                <a:gs pos="20000">
                  <a:schemeClr val="accent1">
                    <a:lumMod val="75000"/>
                  </a:schemeClr>
                </a:gs>
                <a:gs pos="79000">
                  <a:schemeClr val="accent1">
                    <a:lumMod val="97000"/>
                  </a:schemeClr>
                </a:gs>
              </a:gsLst>
              <a:lin ang="5400000" scaled="1"/>
            </a:gra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Brain</a:t>
              </a:r>
            </a:p>
          </p:txBody>
        </p:sp>
        <p:sp>
          <p:nvSpPr>
            <p:cNvPr id="56333" name="Oval 42"/>
            <p:cNvSpPr>
              <a:spLocks noChangeArrowheads="1"/>
            </p:cNvSpPr>
            <p:nvPr/>
          </p:nvSpPr>
          <p:spPr bwMode="auto">
            <a:xfrm>
              <a:off x="5840472" y="3485728"/>
              <a:ext cx="603395" cy="597544"/>
            </a:xfrm>
            <a:prstGeom prst="ellipse">
              <a:avLst/>
            </a:prstGeom>
            <a:solidFill>
              <a:schemeClr val="accent1"/>
            </a:solidFill>
            <a:ln w="9525">
              <a:solidFill>
                <a:schemeClr val="tx1"/>
              </a:solidFill>
              <a:round/>
              <a:headEnd/>
              <a:tailEnd/>
            </a:ln>
          </p:spPr>
          <p:txBody>
            <a:bodyPr anchor="ct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charset="0"/>
                  <a:ea typeface="+mn-ea"/>
                  <a:cs typeface="+mn-cs"/>
                </a:rPr>
                <a:t>R</a:t>
              </a:r>
              <a:r>
                <a:rPr kumimoji="0" lang="en-US" altLang="en-US" sz="1200" b="0" i="0" u="none" strike="noStrike" kern="1200" cap="none" spc="0" normalizeH="0" baseline="0" noProof="0">
                  <a:ln>
                    <a:noFill/>
                  </a:ln>
                  <a:solidFill>
                    <a:prstClr val="black"/>
                  </a:solidFill>
                  <a:effectLst/>
                  <a:uLnTx/>
                  <a:uFillTx/>
                  <a:latin typeface="Arial" charset="0"/>
                  <a:ea typeface="+mn-ea"/>
                  <a:cs typeface="+mn-cs"/>
                </a:rPr>
                <a:t>S</a:t>
              </a:r>
            </a:p>
          </p:txBody>
        </p:sp>
        <p:sp>
          <p:nvSpPr>
            <p:cNvPr id="44" name="Oval 43"/>
            <p:cNvSpPr/>
            <p:nvPr/>
          </p:nvSpPr>
          <p:spPr>
            <a:xfrm>
              <a:off x="5440964" y="4847515"/>
              <a:ext cx="896832" cy="917788"/>
            </a:xfrm>
            <a:prstGeom prst="ellipse">
              <a:avLst/>
            </a:prstGeom>
            <a:gradFill>
              <a:gsLst>
                <a:gs pos="20000">
                  <a:schemeClr val="accent1">
                    <a:lumMod val="75000"/>
                  </a:schemeClr>
                </a:gs>
                <a:gs pos="79000">
                  <a:schemeClr val="accent1">
                    <a:lumMod val="97000"/>
                  </a:schemeClr>
                </a:gs>
              </a:gsLst>
              <a:lin ang="5400000" scaled="1"/>
            </a:gra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Weight</a:t>
              </a:r>
            </a:p>
          </p:txBody>
        </p:sp>
        <p:sp>
          <p:nvSpPr>
            <p:cNvPr id="51" name="Oval 50"/>
            <p:cNvSpPr/>
            <p:nvPr/>
          </p:nvSpPr>
          <p:spPr>
            <a:xfrm>
              <a:off x="4540958" y="4285409"/>
              <a:ext cx="896831" cy="917788"/>
            </a:xfrm>
            <a:prstGeom prst="ellipse">
              <a:avLst/>
            </a:prstGeom>
            <a:gradFill>
              <a:gsLst>
                <a:gs pos="20000">
                  <a:schemeClr val="accent1">
                    <a:lumMod val="75000"/>
                  </a:schemeClr>
                </a:gs>
                <a:gs pos="79000">
                  <a:schemeClr val="accent1">
                    <a:lumMod val="97000"/>
                  </a:schemeClr>
                </a:gs>
              </a:gsLst>
              <a:lin ang="5400000" scaled="1"/>
            </a:gra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CV</a:t>
              </a:r>
            </a:p>
          </p:txBody>
        </p:sp>
        <p:pic>
          <p:nvPicPr>
            <p:cNvPr id="56336" name="Oval 64"/>
            <p:cNvPicPr>
              <a:picLocks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329852" y="2943659"/>
              <a:ext cx="1676202" cy="1930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Content Placeholder 3"/>
          <p:cNvSpPr>
            <a:spLocks noGrp="1"/>
          </p:cNvSpPr>
          <p:nvPr>
            <p:ph sz="half" idx="1"/>
          </p:nvPr>
        </p:nvSpPr>
        <p:spPr>
          <a:xfrm>
            <a:off x="5197475" y="1531938"/>
            <a:ext cx="5973763" cy="4724400"/>
          </a:xfrm>
        </p:spPr>
        <p:txBody>
          <a:bodyPr/>
          <a:lstStyle/>
          <a:p>
            <a:pPr marL="0" indent="0">
              <a:buFont typeface="Arial" charset="0"/>
              <a:buNone/>
              <a:defRPr/>
            </a:pPr>
            <a:r>
              <a:rPr lang="en-US" sz="1800" u="sng" dirty="0"/>
              <a:t>Healthy Populations</a:t>
            </a:r>
            <a:r>
              <a:rPr lang="en-US" sz="1800" dirty="0"/>
              <a:t>	</a:t>
            </a:r>
          </a:p>
          <a:p>
            <a:pPr>
              <a:defRPr/>
            </a:pPr>
            <a:r>
              <a:rPr lang="en-US" sz="1800" dirty="0"/>
              <a:t>Increases fecal bulk and SCFAs, reduces pH</a:t>
            </a:r>
          </a:p>
          <a:p>
            <a:pPr>
              <a:defRPr/>
            </a:pPr>
            <a:r>
              <a:rPr lang="en-US" sz="1800" dirty="0"/>
              <a:t>Remodels gut microbiome</a:t>
            </a:r>
          </a:p>
          <a:p>
            <a:pPr>
              <a:defRPr/>
            </a:pPr>
            <a:r>
              <a:rPr lang="en-US" sz="1800" dirty="0"/>
              <a:t>Promotes regularity</a:t>
            </a:r>
          </a:p>
          <a:p>
            <a:pPr>
              <a:defRPr/>
            </a:pPr>
            <a:r>
              <a:rPr lang="en-US" sz="1800" dirty="0"/>
              <a:t>Shifts microbiome in elderly toward that of younger adults</a:t>
            </a:r>
          </a:p>
          <a:p>
            <a:pPr>
              <a:defRPr/>
            </a:pPr>
            <a:r>
              <a:rPr lang="en-US" sz="1800" dirty="0"/>
              <a:t>Improves hydration and performance (SCFA-RS4)</a:t>
            </a:r>
          </a:p>
        </p:txBody>
      </p:sp>
      <p:sp>
        <p:nvSpPr>
          <p:cNvPr id="24" name="Content Placeholder 4"/>
          <p:cNvSpPr txBox="1">
            <a:spLocks/>
          </p:cNvSpPr>
          <p:nvPr/>
        </p:nvSpPr>
        <p:spPr>
          <a:xfrm>
            <a:off x="5197475" y="3744912"/>
            <a:ext cx="6642591" cy="2816225"/>
          </a:xfrm>
          <a:prstGeom prst="rect">
            <a:avLst/>
          </a:prstGeom>
        </p:spPr>
        <p:txBody>
          <a:bodyPr/>
          <a:lstStyle>
            <a:lvl1pPr marL="342900" indent="-342900" algn="l" rtl="0" eaLnBrk="1" fontAlgn="base" hangingPunct="1">
              <a:spcBef>
                <a:spcPct val="20000"/>
              </a:spcBef>
              <a:spcAft>
                <a:spcPct val="0"/>
              </a:spcAft>
              <a:buChar char="•"/>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0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Calibri" panose="020F0502020204030204"/>
                <a:ea typeface="+mn-ea"/>
                <a:cs typeface="+mn-cs"/>
              </a:rPr>
              <a:t>Diseased Populations</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Reduces diarrhea, treats constipation</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Malnourished children gained more weight with RS </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(formulation included green banana powder &amp; chickpea flour)</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Alleviates IBD and Crohn’s diseases</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Reduced upper GI cancer in people with Lynch Syndrome </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(high genetic risk for cancer)</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Intestinal permeability - Improves/strengthens </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the intestinal barrier in autoimmune diseases</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28491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328" y="86440"/>
            <a:ext cx="10515600" cy="1133475"/>
          </a:xfrm>
        </p:spPr>
        <p:txBody>
          <a:bodyPr/>
          <a:lstStyle/>
          <a:p>
            <a:r>
              <a:rPr lang="en-US" sz="3600" dirty="0"/>
              <a:t>Microbial Metabolic Activity (SCFAs) and Gut pH</a:t>
            </a:r>
            <a:br>
              <a:rPr lang="en-US" sz="3600" dirty="0"/>
            </a:br>
            <a:r>
              <a:rPr lang="en-US" sz="3600" dirty="0"/>
              <a:t>Modulate Immune Tone </a:t>
            </a:r>
            <a:endParaRPr lang="en-US" sz="3600" i="1" dirty="0"/>
          </a:p>
        </p:txBody>
      </p:sp>
      <p:pic>
        <p:nvPicPr>
          <p:cNvPr id="8" name="Content Placeholder 7"/>
          <p:cNvPicPr>
            <a:picLocks noGrp="1" noChangeAspect="1"/>
          </p:cNvPicPr>
          <p:nvPr>
            <p:ph sz="half" idx="2"/>
          </p:nvPr>
        </p:nvPicPr>
        <p:blipFill>
          <a:blip r:embed="rId3"/>
          <a:stretch>
            <a:fillRect/>
          </a:stretch>
        </p:blipFill>
        <p:spPr>
          <a:xfrm>
            <a:off x="10277349" y="106229"/>
            <a:ext cx="1703159" cy="1703159"/>
          </a:xfrm>
        </p:spPr>
      </p:pic>
      <p:pic>
        <p:nvPicPr>
          <p:cNvPr id="11" name="Picture 10"/>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8061655" y="1914098"/>
            <a:ext cx="3855503" cy="2877706"/>
          </a:xfrm>
          <a:prstGeom prst="rect">
            <a:avLst/>
          </a:prstGeom>
        </p:spPr>
      </p:pic>
      <p:sp>
        <p:nvSpPr>
          <p:cNvPr id="12" name="Rectangle 11"/>
          <p:cNvSpPr/>
          <p:nvPr/>
        </p:nvSpPr>
        <p:spPr>
          <a:xfrm>
            <a:off x="303628" y="1791560"/>
            <a:ext cx="7600399" cy="258532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Bacterial metabolites, short-chain fatty acids, are present at exceptionally high concentrations in the portal vein circulation</a:t>
            </a:r>
            <a:r>
              <a:rPr kumimoji="0" lang="mr-IN" sz="1800" b="0" i="0" u="none" strike="noStrike" kern="1200" cap="none" spc="0" normalizeH="0" baseline="0" noProof="0" dirty="0">
                <a:ln>
                  <a:noFill/>
                </a:ln>
                <a:solidFill>
                  <a:prstClr val="black"/>
                </a:solidFill>
                <a:effectLst/>
                <a:uLnTx/>
                <a:uFillTx/>
                <a:latin typeface="Calibri" panose="020F0502020204030204"/>
                <a:ea typeface="+mn-ea"/>
                <a:cs typeface="Mangal" panose="02040503050203030202" pitchFamily="18" charset="0"/>
              </a:rPr>
              <a: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Deficiency of SCFAs would lead to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proinflammatory</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immune cell skewing through insufficient G-protein coupled receptor (GPCR) signaling, or lack of histone deacetylase (HDAC) inhibition. This model helps explain how the gut microbiome may be affecting peripheral immune cells, and consequently Western lifestyle diseases, most of which are immune based.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a:rPr>
              <a:t>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His research uses resistant starches engineered to release high levels of short-chain fatty acids (SCFA-RS4: HAMSAB, HAMSA, HAMSB, HAMSP).</a:t>
            </a:r>
          </a:p>
        </p:txBody>
      </p:sp>
      <p:pic>
        <p:nvPicPr>
          <p:cNvPr id="13" name="Picture 12"/>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59884" y="4354574"/>
            <a:ext cx="2007808" cy="2310354"/>
          </a:xfrm>
          <a:prstGeom prst="rect">
            <a:avLst/>
          </a:prstGeom>
        </p:spPr>
      </p:pic>
      <p:pic>
        <p:nvPicPr>
          <p:cNvPr id="14" name="Picture 13"/>
          <p:cNvPicPr>
            <a:picLocks noChangeAspect="1"/>
          </p:cNvPicPr>
          <p:nvPr/>
        </p:nvPicPr>
        <p:blipFill>
          <a:blip r:embed="rId6"/>
          <a:stretch>
            <a:fillRect/>
          </a:stretch>
        </p:blipFill>
        <p:spPr>
          <a:xfrm>
            <a:off x="2475351" y="4791803"/>
            <a:ext cx="3278981" cy="1844427"/>
          </a:xfrm>
          <a:prstGeom prst="rect">
            <a:avLst/>
          </a:prstGeom>
        </p:spPr>
      </p:pic>
      <p:pic>
        <p:nvPicPr>
          <p:cNvPr id="4" name="Content Placeholder 3"/>
          <p:cNvPicPr>
            <a:picLocks noGrp="1" noChangeAspect="1"/>
          </p:cNvPicPr>
          <p:nvPr>
            <p:ph sz="half" idx="1"/>
          </p:nvPr>
        </p:nvPicPr>
        <p:blipFill>
          <a:blip r:embed="rId7" cstate="hqprint">
            <a:extLst>
              <a:ext uri="{28A0092B-C50C-407E-A947-70E740481C1C}">
                <a14:useLocalDpi xmlns:a14="http://schemas.microsoft.com/office/drawing/2010/main"/>
              </a:ext>
            </a:extLst>
          </a:blip>
          <a:stretch>
            <a:fillRect/>
          </a:stretch>
        </p:blipFill>
        <p:spPr>
          <a:xfrm>
            <a:off x="7810374" y="5509751"/>
            <a:ext cx="4259078" cy="1179723"/>
          </a:xfrm>
        </p:spPr>
      </p:pic>
      <p:pic>
        <p:nvPicPr>
          <p:cNvPr id="5" name="Picture 4"/>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8268592" y="5118869"/>
            <a:ext cx="3196535" cy="542316"/>
          </a:xfrm>
          <a:prstGeom prst="rect">
            <a:avLst/>
          </a:prstGeom>
        </p:spPr>
      </p:pic>
      <p:sp>
        <p:nvSpPr>
          <p:cNvPr id="17" name="Rectangle 16"/>
          <p:cNvSpPr/>
          <p:nvPr/>
        </p:nvSpPr>
        <p:spPr>
          <a:xfrm>
            <a:off x="4278461" y="1254972"/>
            <a:ext cx="5998888" cy="738664"/>
          </a:xfrm>
          <a:prstGeom prst="rect">
            <a:avLst/>
          </a:prstGeom>
        </p:spPr>
        <p:txBody>
          <a:bodyPr wrap="square">
            <a:sp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Dr. Charles Mackay</a:t>
            </a: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Monash University</a:t>
            </a: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Picture 14"/>
          <p:cNvPicPr>
            <a:picLocks noChangeAspect="1"/>
          </p:cNvPicPr>
          <p:nvPr/>
        </p:nvPicPr>
        <p:blipFill rotWithShape="1">
          <a:blip r:embed="rId9">
            <a:extLst>
              <a:ext uri="{28A0092B-C50C-407E-A947-70E740481C1C}">
                <a14:useLocalDpi xmlns:a14="http://schemas.microsoft.com/office/drawing/2010/main" val="0"/>
              </a:ext>
            </a:extLst>
          </a:blip>
          <a:srcRect b="22594"/>
          <a:stretch/>
        </p:blipFill>
        <p:spPr>
          <a:xfrm>
            <a:off x="5812173" y="4846503"/>
            <a:ext cx="2091854" cy="1760137"/>
          </a:xfrm>
          <a:prstGeom prst="rect">
            <a:avLst/>
          </a:prstGeom>
        </p:spPr>
      </p:pic>
    </p:spTree>
    <p:extLst>
      <p:ext uri="{BB962C8B-B14F-4D97-AF65-F5344CB8AC3E}">
        <p14:creationId xmlns:p14="http://schemas.microsoft.com/office/powerpoint/2010/main" val="147242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1"/>
        <p:cNvGrpSpPr/>
        <p:nvPr/>
      </p:nvGrpSpPr>
      <p:grpSpPr>
        <a:xfrm>
          <a:off x="0" y="0"/>
          <a:ext cx="0" cy="0"/>
          <a:chOff x="0" y="0"/>
          <a:chExt cx="0" cy="0"/>
        </a:xfrm>
      </p:grpSpPr>
      <p:sp>
        <p:nvSpPr>
          <p:cNvPr id="252" name="Google Shape;252;p234"/>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253" name="Google Shape;253;p234" descr="A screenshot of a web page&#10;&#10;AI-generated content may be incorrect."/>
          <p:cNvPicPr preferRelativeResize="0"/>
          <p:nvPr/>
        </p:nvPicPr>
        <p:blipFill rotWithShape="1">
          <a:blip r:embed="rId3">
            <a:alphaModFix/>
          </a:blip>
          <a:srcRect t="5004" b="3549"/>
          <a:stretch/>
        </p:blipFill>
        <p:spPr>
          <a:xfrm>
            <a:off x="20" y="1282"/>
            <a:ext cx="12191980" cy="6856718"/>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809" y="1789409"/>
            <a:ext cx="6612834" cy="3694113"/>
          </a:xfrm>
        </p:spPr>
        <p:txBody>
          <a:bodyPr lIns="68580" tIns="34290" rIns="68580" bIns="34290" rtlCol="0">
            <a:noAutofit/>
          </a:bodyPr>
          <a:lstStyle/>
          <a:p>
            <a:pPr marL="0" indent="0">
              <a:buFont typeface="Arial" charset="0"/>
              <a:buNone/>
              <a:defRPr/>
            </a:pPr>
            <a:r>
              <a:rPr lang="en-US" sz="2400" b="1" dirty="0">
                <a:solidFill>
                  <a:srgbClr val="7030A0"/>
                </a:solidFill>
                <a:ea typeface="Verdana"/>
              </a:rPr>
              <a:t>2016: </a:t>
            </a:r>
            <a:r>
              <a:rPr lang="en-US" sz="1600" dirty="0">
                <a:ea typeface="Verdana"/>
              </a:rPr>
              <a:t>the FDA approved a qualified health claim: limited evidence suggests that (RS2) resistant corn starch reduces the risk of type 2 diabetes</a:t>
            </a:r>
          </a:p>
          <a:p>
            <a:pPr lvl="1">
              <a:defRPr/>
            </a:pPr>
            <a:r>
              <a:rPr lang="en-US" sz="1600" dirty="0">
                <a:ea typeface="Verdana"/>
              </a:rPr>
              <a:t>8 clinicals in healthy, overweight or insulin resistant populations</a:t>
            </a:r>
          </a:p>
          <a:p>
            <a:pPr marL="0" indent="0">
              <a:buFont typeface="Arial" charset="0"/>
              <a:buNone/>
              <a:defRPr/>
            </a:pPr>
            <a:r>
              <a:rPr lang="en-US" sz="2400" b="1" dirty="0">
                <a:solidFill>
                  <a:srgbClr val="7030A0"/>
                </a:solidFill>
                <a:ea typeface="Verdana"/>
              </a:rPr>
              <a:t>2019: </a:t>
            </a:r>
            <a:r>
              <a:rPr lang="en-US" sz="1600" dirty="0">
                <a:ea typeface="Verdana"/>
              </a:rPr>
              <a:t>13 case-control clinical studies analyzed (428 subjects with BMI </a:t>
            </a:r>
            <a:r>
              <a:rPr lang="en-US" sz="1600" dirty="0">
                <a:ea typeface="Verdana"/>
                <a:sym typeface="Symbol" panose="05050102010706020507" pitchFamily="18" charset="2"/>
              </a:rPr>
              <a:t></a:t>
            </a:r>
            <a:r>
              <a:rPr lang="en-US" sz="1600" dirty="0">
                <a:sym typeface="Symbol" panose="05050102010706020507" pitchFamily="18" charset="2"/>
              </a:rPr>
              <a:t> 25)</a:t>
            </a:r>
            <a:endParaRPr lang="en-US" sz="1600" dirty="0">
              <a:ea typeface="Verdana"/>
            </a:endParaRPr>
          </a:p>
          <a:p>
            <a:pPr>
              <a:defRPr/>
            </a:pPr>
            <a:r>
              <a:rPr lang="en-US" sz="1600" dirty="0">
                <a:ea typeface="Verdana"/>
                <a:sym typeface="Symbol" panose="05050102010706020507" pitchFamily="18" charset="2"/>
              </a:rPr>
              <a:t>RS2/RS3  fasting insulin in overall and stratified (diabetics and nondiabetics)</a:t>
            </a:r>
          </a:p>
          <a:p>
            <a:pPr>
              <a:defRPr/>
            </a:pPr>
            <a:r>
              <a:rPr lang="en-US" sz="1600" dirty="0">
                <a:ea typeface="Verdana"/>
                <a:sym typeface="Symbol" panose="05050102010706020507" pitchFamily="18" charset="2"/>
              </a:rPr>
              <a:t>RS2/RS3  fasting glucose in overall and stratified analysis for diabetic trials</a:t>
            </a:r>
          </a:p>
          <a:p>
            <a:pPr>
              <a:defRPr/>
            </a:pPr>
            <a:r>
              <a:rPr lang="en-US" sz="1600" dirty="0">
                <a:ea typeface="Verdana"/>
                <a:sym typeface="Symbol" panose="05050102010706020507" pitchFamily="18" charset="2"/>
              </a:rPr>
              <a:t>RS2/RS3  HOMA-S% (peripheral insulin sensitivity)</a:t>
            </a:r>
          </a:p>
          <a:p>
            <a:pPr>
              <a:defRPr/>
            </a:pPr>
            <a:r>
              <a:rPr lang="en-US" sz="1600" dirty="0">
                <a:ea typeface="Verdana"/>
                <a:sym typeface="Symbol" panose="05050102010706020507" pitchFamily="18" charset="2"/>
              </a:rPr>
              <a:t>RS2/RS3   HbA1c, HOMA-B (beta-cell function) and LDL-C concentration</a:t>
            </a:r>
            <a:endParaRPr lang="en-US" sz="900" dirty="0">
              <a:ea typeface="Verdana"/>
              <a:sym typeface="Symbol" panose="05050102010706020507" pitchFamily="18" charset="2"/>
            </a:endParaRPr>
          </a:p>
          <a:p>
            <a:pPr marL="0" indent="0">
              <a:buFont typeface="Arial" charset="0"/>
              <a:buNone/>
              <a:defRPr/>
            </a:pPr>
            <a:r>
              <a:rPr lang="en-US" sz="2400" b="1" dirty="0">
                <a:solidFill>
                  <a:srgbClr val="7030A0"/>
                </a:solidFill>
                <a:ea typeface="Verdana"/>
              </a:rPr>
              <a:t>2023: </a:t>
            </a:r>
            <a:r>
              <a:rPr lang="en-US" sz="1600" dirty="0">
                <a:ea typeface="Verdana"/>
              </a:rPr>
              <a:t>36 randomized clinical trials analyzed in March 2023 (982 people).  31 clinical trials in the meta-analysis.</a:t>
            </a:r>
          </a:p>
          <a:p>
            <a:pPr>
              <a:defRPr/>
            </a:pPr>
            <a:r>
              <a:rPr lang="en-US" sz="1600" dirty="0">
                <a:ea typeface="Verdana"/>
              </a:rPr>
              <a:t>RS1/ RS2 </a:t>
            </a:r>
            <a:r>
              <a:rPr lang="en-US" sz="1600" dirty="0">
                <a:ea typeface="Verdana"/>
                <a:sym typeface="Symbol" panose="05050102010706020507" pitchFamily="18" charset="2"/>
              </a:rPr>
              <a:t></a:t>
            </a:r>
            <a:r>
              <a:rPr lang="en-US" sz="1600" dirty="0">
                <a:ea typeface="Verdana"/>
              </a:rPr>
              <a:t> acute &amp; chronic postprandial blood glucose</a:t>
            </a:r>
          </a:p>
          <a:p>
            <a:pPr>
              <a:defRPr/>
            </a:pPr>
            <a:r>
              <a:rPr lang="en-US" sz="1600" dirty="0">
                <a:ea typeface="Verdana"/>
              </a:rPr>
              <a:t>RS2 improved acute postprandial insulin response and improved</a:t>
            </a:r>
            <a:br>
              <a:rPr lang="en-US" sz="1600" dirty="0">
                <a:ea typeface="Verdana"/>
              </a:rPr>
            </a:br>
            <a:r>
              <a:rPr lang="en-US" sz="1600" dirty="0">
                <a:ea typeface="Verdana"/>
              </a:rPr>
              <a:t>chronic fasting glucose and insulin</a:t>
            </a:r>
          </a:p>
          <a:p>
            <a:pPr>
              <a:defRPr/>
            </a:pPr>
            <a:r>
              <a:rPr lang="en-US" sz="1600" dirty="0">
                <a:ea typeface="Verdana"/>
                <a:cs typeface="Calibri"/>
              </a:rPr>
              <a:t>Benefits in individuals with T2D surpassed those seen with prediabetes</a:t>
            </a:r>
          </a:p>
          <a:p>
            <a:pPr marL="0" indent="0">
              <a:buFont typeface="Arial" charset="0"/>
              <a:buNone/>
              <a:defRPr/>
            </a:pPr>
            <a:endParaRPr lang="en-US" sz="1600" dirty="0">
              <a:ea typeface="Verdana"/>
            </a:endParaRPr>
          </a:p>
          <a:p>
            <a:pPr marL="0" indent="0">
              <a:buFont typeface="Arial" charset="0"/>
              <a:buNone/>
              <a:defRPr/>
            </a:pPr>
            <a:endParaRPr lang="en-US" sz="1600" dirty="0">
              <a:ea typeface="Verdana"/>
            </a:endParaRPr>
          </a:p>
        </p:txBody>
      </p:sp>
      <p:pic>
        <p:nvPicPr>
          <p:cNvPr id="4" name="Picture 3" descr="A screenshot of a website&#10;&#10;Description automatically generated"/>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32764" y="4247656"/>
            <a:ext cx="4284784" cy="22080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stretch>
            <a:fillRect/>
          </a:stretch>
        </p:blipFill>
        <p:spPr>
          <a:xfrm>
            <a:off x="7132764" y="1789409"/>
            <a:ext cx="4247135" cy="20194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1924" name="Title 1"/>
          <p:cNvSpPr txBox="1">
            <a:spLocks/>
          </p:cNvSpPr>
          <p:nvPr/>
        </p:nvSpPr>
        <p:spPr bwMode="auto">
          <a:xfrm>
            <a:off x="629285" y="138176"/>
            <a:ext cx="12070716"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x-none" sz="3600" b="0" i="0" u="none" strike="noStrike" kern="1200" cap="none" spc="0" normalizeH="0" baseline="0" noProof="0" dirty="0">
                <a:ln>
                  <a:noFill/>
                </a:ln>
                <a:solidFill>
                  <a:prstClr val="white"/>
                </a:solidFill>
                <a:effectLst/>
                <a:uLnTx/>
                <a:uFillTx/>
                <a:latin typeface="Calibri Light" charset="0"/>
                <a:ea typeface="Sitka Text" charset="0"/>
                <a:cs typeface="Sitka Text" charset="0"/>
              </a:rPr>
              <a:t>Prebiotic Resistant Starch Helps Maintain Insulin Sensitivity, Reduces Risk of T2D &amp; Reduces LDL-Cholesterol</a:t>
            </a:r>
            <a:br>
              <a:rPr kumimoji="0" lang="en-US" altLang="x-none" sz="3600" b="0" i="0" u="none" strike="noStrike" kern="1200" cap="none" spc="0" normalizeH="0" baseline="0" noProof="0" dirty="0">
                <a:ln>
                  <a:noFill/>
                </a:ln>
                <a:solidFill>
                  <a:prstClr val="white"/>
                </a:solidFill>
                <a:effectLst/>
                <a:uLnTx/>
                <a:uFillTx/>
                <a:latin typeface="Calibri Light" charset="0"/>
                <a:ea typeface="Sitka Text" charset="0"/>
                <a:cs typeface="Sitka Text" charset="0"/>
              </a:rPr>
            </a:br>
            <a:endParaRPr kumimoji="0" lang="en-US" altLang="x-none" sz="3600" b="0" i="1" u="none" strike="noStrike" kern="1200" cap="none" spc="0" normalizeH="0" baseline="0" noProof="0" dirty="0">
              <a:ln>
                <a:noFill/>
              </a:ln>
              <a:solidFill>
                <a:prstClr val="white"/>
              </a:solidFill>
              <a:effectLst/>
              <a:uLnTx/>
              <a:uFillTx/>
              <a:latin typeface="Calibri Light" charset="0"/>
              <a:ea typeface="Sitka Text" charset="0"/>
              <a:cs typeface="Sitka Text" charset="0"/>
            </a:endParaRPr>
          </a:p>
        </p:txBody>
      </p:sp>
    </p:spTree>
    <p:extLst>
      <p:ext uri="{BB962C8B-B14F-4D97-AF65-F5344CB8AC3E}">
        <p14:creationId xmlns:p14="http://schemas.microsoft.com/office/powerpoint/2010/main" val="15949587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itle 1"/>
          <p:cNvSpPr>
            <a:spLocks noGrp="1"/>
          </p:cNvSpPr>
          <p:nvPr>
            <p:ph type="title"/>
          </p:nvPr>
        </p:nvSpPr>
        <p:spPr>
          <a:xfrm>
            <a:off x="116958" y="213130"/>
            <a:ext cx="10536865" cy="825500"/>
          </a:xfrm>
        </p:spPr>
        <p:txBody>
          <a:bodyPr/>
          <a:lstStyle/>
          <a:p>
            <a:r>
              <a:rPr lang="en-US" altLang="x-none" sz="3600" dirty="0"/>
              <a:t>SCFA-RS4 </a:t>
            </a:r>
            <a:r>
              <a:rPr lang="en-US" altLang="x-none" sz="3600" dirty="0">
                <a:sym typeface="Symbol" charset="2"/>
              </a:rPr>
              <a:t> </a:t>
            </a:r>
            <a:r>
              <a:rPr lang="en-US" altLang="x-none" sz="3600" dirty="0"/>
              <a:t>Blood Pressure in People with Hypertension</a:t>
            </a:r>
          </a:p>
        </p:txBody>
      </p:sp>
      <p:sp>
        <p:nvSpPr>
          <p:cNvPr id="104450" name="TextBox 5"/>
          <p:cNvSpPr txBox="1">
            <a:spLocks noChangeArrowheads="1"/>
          </p:cNvSpPr>
          <p:nvPr/>
        </p:nvSpPr>
        <p:spPr bwMode="auto">
          <a:xfrm>
            <a:off x="10328275" y="1781175"/>
            <a:ext cx="1660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x-none" sz="1200" b="0" i="0" u="none" strike="noStrike" kern="1200" cap="none" spc="0" normalizeH="0" baseline="0" noProof="0">
                <a:ln>
                  <a:noFill/>
                </a:ln>
                <a:solidFill>
                  <a:prstClr val="black"/>
                </a:solidFill>
                <a:effectLst/>
                <a:uLnTx/>
                <a:uFillTx/>
                <a:latin typeface="Calibri" charset="0"/>
                <a:ea typeface="+mn-ea"/>
                <a:cs typeface="+mn-cs"/>
              </a:rPr>
              <a:t>Dr. Francine Marques</a:t>
            </a:r>
            <a:br>
              <a:rPr kumimoji="0" lang="en-US" altLang="x-none" sz="1200" b="0" i="0" u="none" strike="noStrike" kern="1200" cap="none" spc="0" normalizeH="0" baseline="0" noProof="0">
                <a:ln>
                  <a:noFill/>
                </a:ln>
                <a:solidFill>
                  <a:prstClr val="black"/>
                </a:solidFill>
                <a:effectLst/>
                <a:uLnTx/>
                <a:uFillTx/>
                <a:latin typeface="Calibri" charset="0"/>
                <a:ea typeface="+mn-ea"/>
                <a:cs typeface="+mn-cs"/>
              </a:rPr>
            </a:br>
            <a:r>
              <a:rPr kumimoji="0" lang="en-US" altLang="x-none" sz="1200" b="0" i="0" u="none" strike="noStrike" kern="1200" cap="none" spc="0" normalizeH="0" baseline="0" noProof="0">
                <a:ln>
                  <a:noFill/>
                </a:ln>
                <a:solidFill>
                  <a:prstClr val="black"/>
                </a:solidFill>
                <a:effectLst/>
                <a:uLnTx/>
                <a:uFillTx/>
                <a:latin typeface="Calibri" charset="0"/>
                <a:ea typeface="+mn-ea"/>
                <a:cs typeface="+mn-cs"/>
              </a:rPr>
              <a:t>Monash Univ.</a:t>
            </a:r>
          </a:p>
        </p:txBody>
      </p:sp>
      <p:pic>
        <p:nvPicPr>
          <p:cNvPr id="8" name="Picture 7"/>
          <p:cNvPicPr>
            <a:picLocks noChangeAspect="1"/>
          </p:cNvPicPr>
          <p:nvPr/>
        </p:nvPicPr>
        <p:blipFill rotWithShape="1">
          <a:blip r:embed="rId3" cstate="hqprint">
            <a:extLst>
              <a:ext uri="{28A0092B-C50C-407E-A947-70E740481C1C}">
                <a14:useLocalDpi xmlns:a14="http://schemas.microsoft.com/office/drawing/2010/main"/>
              </a:ext>
            </a:extLst>
          </a:blip>
          <a:srcRect b="4749"/>
          <a:stretch/>
        </p:blipFill>
        <p:spPr>
          <a:xfrm>
            <a:off x="8037942" y="2411968"/>
            <a:ext cx="3950858" cy="19359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p:cNvSpPr txBox="1"/>
          <p:nvPr/>
        </p:nvSpPr>
        <p:spPr>
          <a:xfrm>
            <a:off x="208224" y="2016486"/>
            <a:ext cx="7829718" cy="415498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R, PC, DB, CO Clinical Trial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20 adults with untreated hypertension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40 g/day of ingredients for 3-weeks (3-week washout) </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SCFA-RS4 acetylated and </a:t>
            </a: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butyrylated</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high amylose cornstarch (HAMSAB)</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Placebo = digestible maize starch</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Baked into foods (muffins, Arancini balls, frittata, tuna burger)</a:t>
            </a:r>
            <a:b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Results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sym typeface="Symbol" panose="05050102010706020507" pitchFamily="18" charset="2"/>
              </a:rPr>
              <a:t> Systolic blood pressure (mean difference -6.1 mmHg); </a:t>
            </a:r>
            <a:b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sym typeface="Symbol" panose="05050102010706020507" pitchFamily="18" charset="2"/>
              </a:rPr>
            </a:b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sym typeface="Symbol" panose="05050102010706020507" pitchFamily="18" charset="2"/>
              </a:rPr>
              <a:t>Non-significant ↓ in Diastolic blood pressure (-2.4 mmHg at day 14)</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sym typeface="Symbol" panose="05050102010706020507" pitchFamily="18" charset="2"/>
              </a:rPr>
              <a:t> levels of plasma acetate and butyrate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sym typeface="Symbol" panose="05050102010706020507" pitchFamily="18" charset="2"/>
              </a:rPr>
              <a:t>Shifted the microbial ecosystem</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sym typeface="Symbol" panose="05050102010706020507" pitchFamily="18" charset="2"/>
              </a:rPr>
              <a:t>Expanded prevalence of SCFA producers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sym typeface="Symbol" panose="05050102010706020507" pitchFamily="18" charset="2"/>
              </a:rPr>
              <a:t>Underlying Diet was Important!</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sym typeface="Symbol" panose="05050102010706020507" pitchFamily="18" charset="2"/>
              </a:rPr>
              <a:t>Responders (n=16) ate more refined grain servings; </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sym typeface="Symbol" panose="05050102010706020507" pitchFamily="18" charset="2"/>
              </a:rPr>
              <a:t>Non-responders (n=6) ate more wholegrains</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104453" name="Picture 2" descr="Seminar Series - School of Pharmacy - University of Queensland"/>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10564813" y="127000"/>
            <a:ext cx="1423987" cy="156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4" name="TextBox 3"/>
          <p:cNvSpPr txBox="1">
            <a:spLocks noChangeArrowheads="1"/>
          </p:cNvSpPr>
          <p:nvPr/>
        </p:nvSpPr>
        <p:spPr bwMode="auto">
          <a:xfrm>
            <a:off x="6780237" y="6429581"/>
            <a:ext cx="4725988"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x-none" sz="1100" b="0" i="0" u="none" strike="noStrike" kern="1200" cap="none" spc="0" normalizeH="0" baseline="0" noProof="0" dirty="0">
                <a:ln>
                  <a:noFill/>
                </a:ln>
                <a:solidFill>
                  <a:prstClr val="black"/>
                </a:solidFill>
                <a:effectLst/>
                <a:uLnTx/>
                <a:uFillTx/>
                <a:latin typeface="Calibri" charset="0"/>
                <a:ea typeface="+mn-ea"/>
                <a:cs typeface="+mn-cs"/>
              </a:rPr>
              <a:t>https://</a:t>
            </a:r>
            <a:r>
              <a:rPr kumimoji="0" lang="en-US" altLang="x-none" sz="1100" b="0" i="0" u="none" strike="noStrike" kern="1200" cap="none" spc="0" normalizeH="0" baseline="0" noProof="0" dirty="0" err="1">
                <a:ln>
                  <a:noFill/>
                </a:ln>
                <a:solidFill>
                  <a:prstClr val="black"/>
                </a:solidFill>
                <a:effectLst/>
                <a:uLnTx/>
                <a:uFillTx/>
                <a:latin typeface="Calibri" charset="0"/>
                <a:ea typeface="+mn-ea"/>
                <a:cs typeface="+mn-cs"/>
              </a:rPr>
              <a:t>www.youtube.com</a:t>
            </a:r>
            <a:r>
              <a:rPr kumimoji="0" lang="en-US" altLang="x-none" sz="1100" b="0" i="0" u="none" strike="noStrike" kern="1200" cap="none" spc="0" normalizeH="0" baseline="0" noProof="0" dirty="0">
                <a:ln>
                  <a:noFill/>
                </a:ln>
                <a:solidFill>
                  <a:prstClr val="black"/>
                </a:solidFill>
                <a:effectLst/>
                <a:uLnTx/>
                <a:uFillTx/>
                <a:latin typeface="Calibri" charset="0"/>
                <a:ea typeface="+mn-ea"/>
                <a:cs typeface="+mn-cs"/>
              </a:rPr>
              <a:t>/</a:t>
            </a:r>
            <a:r>
              <a:rPr kumimoji="0" lang="en-US" altLang="x-none" sz="1100" b="0" i="0" u="none" strike="noStrike" kern="1200" cap="none" spc="0" normalizeH="0" baseline="0" noProof="0" dirty="0" err="1">
                <a:ln>
                  <a:noFill/>
                </a:ln>
                <a:solidFill>
                  <a:prstClr val="black"/>
                </a:solidFill>
                <a:effectLst/>
                <a:uLnTx/>
                <a:uFillTx/>
                <a:latin typeface="Calibri" charset="0"/>
                <a:ea typeface="+mn-ea"/>
                <a:cs typeface="+mn-cs"/>
              </a:rPr>
              <a:t>watch?v</a:t>
            </a:r>
            <a:r>
              <a:rPr kumimoji="0" lang="en-US" altLang="x-none" sz="1100" b="0" i="0" u="none" strike="noStrike" kern="1200" cap="none" spc="0" normalizeH="0" baseline="0" noProof="0" dirty="0">
                <a:ln>
                  <a:noFill/>
                </a:ln>
                <a:solidFill>
                  <a:prstClr val="black"/>
                </a:solidFill>
                <a:effectLst/>
                <a:uLnTx/>
                <a:uFillTx/>
                <a:latin typeface="Calibri" charset="0"/>
                <a:ea typeface="+mn-ea"/>
                <a:cs typeface="+mn-cs"/>
              </a:rPr>
              <a:t>=</a:t>
            </a:r>
            <a:r>
              <a:rPr kumimoji="0" lang="en-US" altLang="x-none" sz="1100" b="0" i="0" u="none" strike="noStrike" kern="1200" cap="none" spc="0" normalizeH="0" baseline="0" noProof="0" dirty="0" err="1">
                <a:ln>
                  <a:noFill/>
                </a:ln>
                <a:solidFill>
                  <a:prstClr val="black"/>
                </a:solidFill>
                <a:effectLst/>
                <a:uLnTx/>
                <a:uFillTx/>
                <a:latin typeface="Calibri" charset="0"/>
                <a:ea typeface="+mn-ea"/>
                <a:cs typeface="+mn-cs"/>
              </a:rPr>
              <a:t>PalzRXC-YVo</a:t>
            </a:r>
            <a:endParaRPr kumimoji="0" lang="en-US" altLang="x-none" sz="1100" b="0" i="0" u="none" strike="noStrike" kern="1200" cap="none" spc="0" normalizeH="0" baseline="0" noProof="0" dirty="0">
              <a:ln>
                <a:noFill/>
              </a:ln>
              <a:solidFill>
                <a:prstClr val="black"/>
              </a:solidFill>
              <a:effectLst/>
              <a:uLnTx/>
              <a:uFillTx/>
              <a:latin typeface="Calibri" charset="0"/>
              <a:ea typeface="+mn-ea"/>
              <a:cs typeface="+mn-cs"/>
            </a:endParaRPr>
          </a:p>
        </p:txBody>
      </p:sp>
      <p:pic>
        <p:nvPicPr>
          <p:cNvPr id="2" name="Picture 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037942" y="4579007"/>
            <a:ext cx="3950858" cy="17496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10"/>
          <p:cNvSpPr txBox="1">
            <a:spLocks noChangeArrowheads="1"/>
          </p:cNvSpPr>
          <p:nvPr/>
        </p:nvSpPr>
        <p:spPr bwMode="auto">
          <a:xfrm>
            <a:off x="208224" y="6455815"/>
            <a:ext cx="86772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x-none" sz="1100" b="0" i="0" u="none" strike="noStrike" kern="1200" cap="none" spc="0" normalizeH="0" baseline="0" noProof="0" dirty="0">
                <a:ln>
                  <a:noFill/>
                </a:ln>
                <a:solidFill>
                  <a:prstClr val="black"/>
                </a:solidFill>
                <a:effectLst/>
                <a:uLnTx/>
                <a:uFillTx/>
                <a:latin typeface="Calibri" charset="0"/>
                <a:ea typeface="+mn-ea"/>
                <a:cs typeface="+mn-cs"/>
              </a:rPr>
              <a:t>R = Randomized</a:t>
            </a:r>
            <a:r>
              <a:rPr kumimoji="0" lang="en-US" altLang="x-none" sz="1100" b="0" i="0" u="none" strike="noStrike" kern="1200" cap="none" spc="0" normalizeH="0" baseline="0" noProof="0">
                <a:ln>
                  <a:noFill/>
                </a:ln>
                <a:solidFill>
                  <a:prstClr val="black"/>
                </a:solidFill>
                <a:effectLst/>
                <a:uLnTx/>
                <a:uFillTx/>
                <a:latin typeface="Calibri" charset="0"/>
                <a:ea typeface="+mn-ea"/>
                <a:cs typeface="+mn-cs"/>
              </a:rPr>
              <a:t>, PC = Placebo Controlled, DB </a:t>
            </a:r>
            <a:r>
              <a:rPr kumimoji="0" lang="en-US" altLang="x-none" sz="1100" b="0" i="0" u="none" strike="noStrike" kern="1200" cap="none" spc="0" normalizeH="0" baseline="0" noProof="0" dirty="0">
                <a:ln>
                  <a:noFill/>
                </a:ln>
                <a:solidFill>
                  <a:prstClr val="black"/>
                </a:solidFill>
                <a:effectLst/>
                <a:uLnTx/>
                <a:uFillTx/>
                <a:latin typeface="Calibri" charset="0"/>
                <a:ea typeface="+mn-ea"/>
                <a:cs typeface="+mn-cs"/>
              </a:rPr>
              <a:t>= Double </a:t>
            </a:r>
            <a:r>
              <a:rPr kumimoji="0" lang="en-US" altLang="x-none" sz="1100" b="0" i="0" u="none" strike="noStrike" kern="1200" cap="none" spc="0" normalizeH="0" baseline="0" noProof="0">
                <a:ln>
                  <a:noFill/>
                </a:ln>
                <a:solidFill>
                  <a:prstClr val="black"/>
                </a:solidFill>
                <a:effectLst/>
                <a:uLnTx/>
                <a:uFillTx/>
                <a:latin typeface="Calibri" charset="0"/>
                <a:ea typeface="+mn-ea"/>
                <a:cs typeface="+mn-cs"/>
              </a:rPr>
              <a:t>Blind, </a:t>
            </a:r>
            <a:r>
              <a:rPr kumimoji="0" lang="en-US" altLang="x-none" sz="1100" b="0" i="0" u="none" strike="noStrike" kern="1200" cap="none" spc="0" normalizeH="0" baseline="0" noProof="0" dirty="0">
                <a:ln>
                  <a:noFill/>
                </a:ln>
                <a:solidFill>
                  <a:prstClr val="black"/>
                </a:solidFill>
                <a:effectLst/>
                <a:uLnTx/>
                <a:uFillTx/>
                <a:latin typeface="Calibri" charset="0"/>
                <a:ea typeface="+mn-ea"/>
                <a:cs typeface="+mn-cs"/>
              </a:rPr>
              <a:t>CO = Crossover</a:t>
            </a:r>
          </a:p>
        </p:txBody>
      </p:sp>
    </p:spTree>
    <p:extLst>
      <p:ext uri="{BB962C8B-B14F-4D97-AF65-F5344CB8AC3E}">
        <p14:creationId xmlns:p14="http://schemas.microsoft.com/office/powerpoint/2010/main" val="19133774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a:xfrm>
            <a:off x="512763" y="85725"/>
            <a:ext cx="10496550" cy="990600"/>
          </a:xfrm>
        </p:spPr>
        <p:txBody>
          <a:bodyPr/>
          <a:lstStyle/>
          <a:p>
            <a:r>
              <a:rPr lang="en-US" altLang="x-none" sz="3600" dirty="0"/>
              <a:t>High Amylose Corn RS2/RS3 Reduced Upper GI Tract Cancer in People with Lynch Syndrome by 60%</a:t>
            </a:r>
          </a:p>
        </p:txBody>
      </p:sp>
      <p:sp>
        <p:nvSpPr>
          <p:cNvPr id="55298" name="Content Placeholder 2"/>
          <p:cNvSpPr>
            <a:spLocks noGrp="1"/>
          </p:cNvSpPr>
          <p:nvPr>
            <p:ph sz="half" idx="1"/>
          </p:nvPr>
        </p:nvSpPr>
        <p:spPr>
          <a:xfrm>
            <a:off x="398463" y="1947863"/>
            <a:ext cx="9637712" cy="4956175"/>
          </a:xfrm>
        </p:spPr>
        <p:txBody>
          <a:bodyPr/>
          <a:lstStyle/>
          <a:p>
            <a:r>
              <a:rPr lang="en-US" altLang="x-none" sz="1800" dirty="0"/>
              <a:t>R, DB, PC Multi-center intervention in Lynch Syndrome</a:t>
            </a:r>
            <a:br>
              <a:rPr lang="en-US" altLang="x-none" sz="1800" dirty="0"/>
            </a:br>
            <a:r>
              <a:rPr lang="en-US" altLang="x-none" sz="1800" dirty="0"/>
              <a:t> adults (CAPP2)</a:t>
            </a:r>
          </a:p>
          <a:p>
            <a:pPr lvl="1"/>
            <a:r>
              <a:rPr lang="en-US" altLang="x-none" sz="1400" dirty="0"/>
              <a:t>30 g/day high amylose corn RS2:RS3 (n=463)</a:t>
            </a:r>
          </a:p>
          <a:p>
            <a:pPr lvl="1"/>
            <a:r>
              <a:rPr lang="en-US" altLang="x-none" sz="1400" dirty="0"/>
              <a:t>Placebo = digestible cornstarch (n=455 people)</a:t>
            </a:r>
          </a:p>
          <a:p>
            <a:r>
              <a:rPr lang="en-US" altLang="x-none" sz="1800" dirty="0"/>
              <a:t>Consumed for 29 months (mean)</a:t>
            </a:r>
          </a:p>
          <a:p>
            <a:r>
              <a:rPr lang="en-US" altLang="x-none" sz="1800" dirty="0"/>
              <a:t>10-year follow-up (after ending supplement):</a:t>
            </a:r>
          </a:p>
          <a:p>
            <a:pPr lvl="1"/>
            <a:r>
              <a:rPr lang="en-US" altLang="x-none" sz="1600" dirty="0"/>
              <a:t>60% fewer upper GI cancers (stomach, duodenal, bile duct and </a:t>
            </a:r>
            <a:br>
              <a:rPr lang="en-US" altLang="x-none" sz="1600" dirty="0"/>
            </a:br>
            <a:r>
              <a:rPr lang="en-US" altLang="x-none" sz="1600" dirty="0"/>
              <a:t>pancreatic cancers)</a:t>
            </a:r>
          </a:p>
          <a:p>
            <a:pPr lvl="2"/>
            <a:r>
              <a:rPr lang="en-US" altLang="x-none" sz="1400" b="1" dirty="0"/>
              <a:t>These cancers are detected later and kill more people than </a:t>
            </a:r>
            <a:br>
              <a:rPr lang="en-US" altLang="x-none" sz="1400" b="1" dirty="0"/>
            </a:br>
            <a:r>
              <a:rPr lang="en-US" altLang="x-none" sz="1400" b="1" dirty="0"/>
              <a:t>colorectal cancer</a:t>
            </a:r>
          </a:p>
          <a:p>
            <a:pPr lvl="1"/>
            <a:r>
              <a:rPr lang="en-US" altLang="x-none" sz="1600" dirty="0"/>
              <a:t>No impact on colorectal cancer</a:t>
            </a:r>
          </a:p>
          <a:p>
            <a:pPr lvl="1"/>
            <a:r>
              <a:rPr lang="en-US" altLang="x-none" sz="1600" dirty="0"/>
              <a:t>“The supplement used in CAPP2 delivered a daily dose of RS</a:t>
            </a:r>
            <a:br>
              <a:rPr lang="en-US" altLang="x-none" sz="1600" dirty="0"/>
            </a:br>
            <a:r>
              <a:rPr lang="en-US" altLang="x-none" sz="1600" dirty="0"/>
              <a:t>equivalent to eating a green tipped banana.  Thus, the potential health </a:t>
            </a:r>
            <a:br>
              <a:rPr lang="en-US" altLang="x-none" sz="1600" dirty="0"/>
            </a:br>
            <a:r>
              <a:rPr lang="en-US" altLang="x-none" sz="1600" dirty="0"/>
              <a:t>benefits observed in this intervention study might be achievable in the wider </a:t>
            </a:r>
            <a:br>
              <a:rPr lang="en-US" altLang="x-none" sz="1600" dirty="0"/>
            </a:br>
            <a:r>
              <a:rPr lang="en-US" altLang="x-none" sz="1600" dirty="0"/>
              <a:t>population of LS gene carriers with a modest dietary change.”</a:t>
            </a:r>
          </a:p>
        </p:txBody>
      </p:sp>
      <p:pic>
        <p:nvPicPr>
          <p:cNvPr id="55299"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712450" y="152400"/>
            <a:ext cx="128587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Box 4"/>
          <p:cNvSpPr txBox="1">
            <a:spLocks noChangeArrowheads="1"/>
          </p:cNvSpPr>
          <p:nvPr/>
        </p:nvSpPr>
        <p:spPr bwMode="auto">
          <a:xfrm>
            <a:off x="10460038" y="1947863"/>
            <a:ext cx="16081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x-none" sz="1200" b="0" i="0" u="none" strike="noStrike" kern="1200" cap="none" spc="0" normalizeH="0" baseline="0" noProof="0">
                <a:ln>
                  <a:noFill/>
                </a:ln>
                <a:solidFill>
                  <a:prstClr val="black"/>
                </a:solidFill>
                <a:effectLst/>
                <a:uLnTx/>
                <a:uFillTx/>
                <a:latin typeface="Calibri" charset="0"/>
                <a:ea typeface="+mn-ea"/>
                <a:cs typeface="+mn-cs"/>
              </a:rPr>
              <a:t>Dr. John Mathers,</a:t>
            </a:r>
            <a:br>
              <a:rPr kumimoji="0" lang="en-US" altLang="x-none" sz="1200" b="0" i="0" u="none" strike="noStrike" kern="1200" cap="none" spc="0" normalizeH="0" baseline="0" noProof="0">
                <a:ln>
                  <a:noFill/>
                </a:ln>
                <a:solidFill>
                  <a:prstClr val="black"/>
                </a:solidFill>
                <a:effectLst/>
                <a:uLnTx/>
                <a:uFillTx/>
                <a:latin typeface="Calibri" charset="0"/>
                <a:ea typeface="+mn-ea"/>
                <a:cs typeface="+mn-cs"/>
              </a:rPr>
            </a:br>
            <a:r>
              <a:rPr kumimoji="0" lang="en-US" altLang="x-none" sz="1200" b="0" i="0" u="none" strike="noStrike" kern="1200" cap="none" spc="0" normalizeH="0" baseline="0" noProof="0">
                <a:ln>
                  <a:noFill/>
                </a:ln>
                <a:solidFill>
                  <a:prstClr val="black"/>
                </a:solidFill>
                <a:effectLst/>
                <a:uLnTx/>
                <a:uFillTx/>
                <a:latin typeface="Calibri" charset="0"/>
                <a:ea typeface="+mn-ea"/>
                <a:cs typeface="+mn-cs"/>
              </a:rPr>
              <a:t>Newcastle University</a:t>
            </a:r>
          </a:p>
        </p:txBody>
      </p:sp>
      <p:grpSp>
        <p:nvGrpSpPr>
          <p:cNvPr id="10" name="Group 9"/>
          <p:cNvGrpSpPr/>
          <p:nvPr/>
        </p:nvGrpSpPr>
        <p:grpSpPr>
          <a:xfrm>
            <a:off x="7861989" y="4783656"/>
            <a:ext cx="4039680" cy="1661898"/>
            <a:chOff x="3503612" y="4639168"/>
            <a:chExt cx="5453063" cy="2033888"/>
          </a:xfrm>
          <a:effectLst>
            <a:outerShdw blurRad="50800" dist="76200" dir="2700000" algn="tl" rotWithShape="0">
              <a:prstClr val="black">
                <a:alpha val="40000"/>
              </a:prstClr>
            </a:outerShdw>
          </a:effectLst>
        </p:grpSpPr>
        <p:pic>
          <p:nvPicPr>
            <p:cNvPr id="7" name="Picture 6"/>
            <p:cNvPicPr>
              <a:picLocks noChangeAspect="1"/>
            </p:cNvPicPr>
            <p:nvPr/>
          </p:nvPicPr>
          <p:blipFill>
            <a:blip r:embed="rId4"/>
            <a:stretch>
              <a:fillRect/>
            </a:stretch>
          </p:blipFill>
          <p:spPr>
            <a:xfrm>
              <a:off x="3503612" y="4639168"/>
              <a:ext cx="5453063" cy="2033888"/>
            </a:xfrm>
            <a:prstGeom prst="rect">
              <a:avLst/>
            </a:prstGeom>
          </p:spPr>
        </p:pic>
        <p:pic>
          <p:nvPicPr>
            <p:cNvPr id="9" name="Picture 8"/>
            <p:cNvPicPr>
              <a:picLocks noChangeAspect="1"/>
            </p:cNvPicPr>
            <p:nvPr/>
          </p:nvPicPr>
          <p:blipFill>
            <a:blip r:embed="rId5"/>
            <a:stretch>
              <a:fillRect/>
            </a:stretch>
          </p:blipFill>
          <p:spPr>
            <a:xfrm>
              <a:off x="6230143" y="4953000"/>
              <a:ext cx="2647950" cy="228600"/>
            </a:xfrm>
            <a:prstGeom prst="rect">
              <a:avLst/>
            </a:prstGeom>
          </p:spPr>
        </p:pic>
      </p:grpSp>
      <p:pic>
        <p:nvPicPr>
          <p:cNvPr id="12" name="Picture 11"/>
          <p:cNvPicPr>
            <a:picLocks noChangeAspect="1"/>
          </p:cNvPicPr>
          <p:nvPr/>
        </p:nvPicPr>
        <p:blipFill>
          <a:blip r:embed="rId6"/>
          <a:stretch>
            <a:fillRect/>
          </a:stretch>
        </p:blipFill>
        <p:spPr>
          <a:xfrm>
            <a:off x="6902436" y="2047575"/>
            <a:ext cx="3403159" cy="25114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5303" name="TextBox 10"/>
          <p:cNvSpPr txBox="1">
            <a:spLocks noChangeArrowheads="1"/>
          </p:cNvSpPr>
          <p:nvPr/>
        </p:nvSpPr>
        <p:spPr bwMode="auto">
          <a:xfrm>
            <a:off x="0" y="6445250"/>
            <a:ext cx="86772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x-none" sz="1100" b="0" i="0" u="none" strike="noStrike" kern="1200" cap="none" spc="0" normalizeH="0" baseline="0" noProof="0" dirty="0">
                <a:ln>
                  <a:noFill/>
                </a:ln>
                <a:solidFill>
                  <a:prstClr val="black"/>
                </a:solidFill>
                <a:effectLst/>
                <a:uLnTx/>
                <a:uFillTx/>
                <a:latin typeface="Calibri" charset="0"/>
                <a:ea typeface="+mn-ea"/>
                <a:cs typeface="+mn-cs"/>
              </a:rPr>
              <a:t>R = Randomized, DB = Double Blind, PC = Placebo Controlled, CAPP = Concerted Action Polyp Prevention </a:t>
            </a:r>
          </a:p>
        </p:txBody>
      </p:sp>
    </p:spTree>
    <p:extLst>
      <p:ext uri="{BB962C8B-B14F-4D97-AF65-F5344CB8AC3E}">
        <p14:creationId xmlns:p14="http://schemas.microsoft.com/office/powerpoint/2010/main" val="12192967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1"/>
          <p:cNvSpPr>
            <a:spLocks noGrp="1"/>
          </p:cNvSpPr>
          <p:nvPr>
            <p:ph type="title"/>
          </p:nvPr>
        </p:nvSpPr>
        <p:spPr>
          <a:xfrm>
            <a:off x="376238" y="141288"/>
            <a:ext cx="10053637" cy="825500"/>
          </a:xfrm>
        </p:spPr>
        <p:txBody>
          <a:bodyPr/>
          <a:lstStyle/>
          <a:p>
            <a:r>
              <a:rPr lang="en-US" altLang="en-US" sz="4000" dirty="0"/>
              <a:t>Tapioca RS3 Improved Parkinson’s Disease</a:t>
            </a:r>
          </a:p>
        </p:txBody>
      </p:sp>
      <p:sp>
        <p:nvSpPr>
          <p:cNvPr id="128002" name="TextBox 5"/>
          <p:cNvSpPr txBox="1">
            <a:spLocks noChangeArrowheads="1"/>
          </p:cNvSpPr>
          <p:nvPr/>
        </p:nvSpPr>
        <p:spPr bwMode="auto">
          <a:xfrm>
            <a:off x="9564830" y="1930400"/>
            <a:ext cx="245413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Calibri" charset="0"/>
                <a:ea typeface="+mn-ea"/>
                <a:cs typeface="+mn-cs"/>
              </a:rPr>
              <a:t>Dr. Brit </a:t>
            </a:r>
            <a:r>
              <a:rPr kumimoji="0" lang="en-US" altLang="en-US" sz="1200" b="0" i="0" u="none" strike="noStrike" kern="1200" cap="none" spc="0" normalizeH="0" baseline="0" noProof="0" dirty="0" err="1">
                <a:ln>
                  <a:noFill/>
                </a:ln>
                <a:solidFill>
                  <a:prstClr val="black"/>
                </a:solidFill>
                <a:effectLst/>
                <a:uLnTx/>
                <a:uFillTx/>
                <a:latin typeface="Calibri" charset="0"/>
                <a:ea typeface="+mn-ea"/>
                <a:cs typeface="+mn-cs"/>
              </a:rPr>
              <a:t>Mollenauer</a:t>
            </a:r>
            <a:br>
              <a:rPr kumimoji="0" lang="en-US" altLang="en-US" sz="1200" b="0" i="0" u="none" strike="noStrike" kern="1200" cap="none" spc="0" normalizeH="0" baseline="0" noProof="0" dirty="0">
                <a:ln>
                  <a:noFill/>
                </a:ln>
                <a:solidFill>
                  <a:prstClr val="black"/>
                </a:solidFill>
                <a:effectLst/>
                <a:uLnTx/>
                <a:uFillTx/>
                <a:latin typeface="Calibri" charset="0"/>
                <a:ea typeface="+mn-ea"/>
                <a:cs typeface="+mn-cs"/>
              </a:rPr>
            </a:br>
            <a:r>
              <a:rPr kumimoji="0" lang="en-US" altLang="en-US" sz="1200" b="0" i="0" u="none" strike="noStrike" kern="1200" cap="none" spc="0" normalizeH="0" baseline="0" noProof="0" dirty="0">
                <a:ln>
                  <a:noFill/>
                </a:ln>
                <a:solidFill>
                  <a:prstClr val="black"/>
                </a:solidFill>
                <a:effectLst/>
                <a:uLnTx/>
                <a:uFillTx/>
                <a:latin typeface="Calibri" charset="0"/>
                <a:ea typeface="+mn-ea"/>
                <a:cs typeface="+mn-cs"/>
              </a:rPr>
              <a:t>University Medical Center Gottingen</a:t>
            </a: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Calibri" charset="0"/>
                <a:ea typeface="+mn-ea"/>
                <a:cs typeface="+mn-cs"/>
              </a:rPr>
              <a:t>Michael J. Fox Foundation </a:t>
            </a:r>
          </a:p>
        </p:txBody>
      </p:sp>
      <p:sp>
        <p:nvSpPr>
          <p:cNvPr id="10" name="TextBox 9"/>
          <p:cNvSpPr txBox="1"/>
          <p:nvPr/>
        </p:nvSpPr>
        <p:spPr>
          <a:xfrm>
            <a:off x="376238" y="1897062"/>
            <a:ext cx="7235825" cy="411927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Open label, single-center, R, PC, parallel, longitudinal trial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74 adults with Parkinson’s Disease, aged 40-85 years old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Three arms – Mixed diet control (26), RS supplement group (25), high-fiber group (23)</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Two-week short-term intervention with all meals provided by in-house kitchen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48-week Long-term intervention for 10 in RS supplement group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40 week treatment + 8 week post-intervention wash-out: </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SymbioIntest</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containing 5 g tapioca RS3, and the 60 microns of biotin. One sachet of </a:t>
            </a: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SymbioIntest</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stirred into a glass of non-sparkling water and drunk with main meals three times/day = 15 g RS3/day.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Results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ST intervention – modifications in microbiome and metabolic activity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LT RS intervention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Remodeled gut microbiome</a:t>
            </a: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fecal levels of total SCFAs and acetate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blood levels of anti-inflammatory APOA4 and chaperone HSPA5 proteins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Recovered intracommunity signaling, starch and sucrose metabolism</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Beneficial effect on both motor &amp; non-motor symptoms</a:t>
            </a:r>
          </a:p>
        </p:txBody>
      </p:sp>
      <p:pic>
        <p:nvPicPr>
          <p:cNvPr id="128004" name="Picture 7"/>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10252075" y="41275"/>
            <a:ext cx="1700213" cy="192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5" name="Picture 4" descr="Symbiointest probiotic intestinal transit"/>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7731125" y="1465263"/>
            <a:ext cx="1484313"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6" name="Picture 1"/>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7666038" y="3300413"/>
            <a:ext cx="4525962"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25051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3" name="Elbow Connector 8208"/>
          <p:cNvCxnSpPr>
            <a:cxnSpLocks/>
          </p:cNvCxnSpPr>
          <p:nvPr/>
        </p:nvCxnSpPr>
        <p:spPr>
          <a:xfrm rot="10800000">
            <a:off x="1390742" y="4504275"/>
            <a:ext cx="2414587" cy="406400"/>
          </a:xfrm>
          <a:prstGeom prst="bentConnector3">
            <a:avLst>
              <a:gd name="adj1" fmla="val 30893"/>
            </a:avLst>
          </a:prstGeom>
          <a:ln w="12700">
            <a:solidFill>
              <a:schemeClr val="tx2"/>
            </a:solidFill>
            <a:tailEnd type="oval"/>
          </a:ln>
        </p:spPr>
        <p:style>
          <a:lnRef idx="1">
            <a:schemeClr val="accent1"/>
          </a:lnRef>
          <a:fillRef idx="0">
            <a:schemeClr val="accent1"/>
          </a:fillRef>
          <a:effectRef idx="0">
            <a:schemeClr val="accent1"/>
          </a:effectRef>
          <a:fontRef idx="minor">
            <a:schemeClr val="tx1"/>
          </a:fontRef>
        </p:style>
      </p:cxnSp>
      <p:cxnSp>
        <p:nvCxnSpPr>
          <p:cNvPr id="59" name="Elbow Connector 25"/>
          <p:cNvCxnSpPr>
            <a:cxnSpLocks/>
          </p:cNvCxnSpPr>
          <p:nvPr/>
        </p:nvCxnSpPr>
        <p:spPr>
          <a:xfrm>
            <a:off x="6763263" y="5313426"/>
            <a:ext cx="2989364" cy="579439"/>
          </a:xfrm>
          <a:prstGeom prst="bentConnector3">
            <a:avLst>
              <a:gd name="adj1" fmla="val 15782"/>
            </a:avLst>
          </a:prstGeom>
          <a:ln w="12700">
            <a:solidFill>
              <a:schemeClr val="tx2"/>
            </a:solidFill>
            <a:tailEnd type="oval"/>
          </a:ln>
        </p:spPr>
        <p:style>
          <a:lnRef idx="1">
            <a:schemeClr val="accent1"/>
          </a:lnRef>
          <a:fillRef idx="0">
            <a:schemeClr val="accent1"/>
          </a:fillRef>
          <a:effectRef idx="0">
            <a:schemeClr val="accent1"/>
          </a:effectRef>
          <a:fontRef idx="minor">
            <a:schemeClr val="tx1"/>
          </a:fontRef>
        </p:style>
      </p:cxnSp>
      <p:sp>
        <p:nvSpPr>
          <p:cNvPr id="76801" name="Title 1"/>
          <p:cNvSpPr>
            <a:spLocks noGrp="1"/>
          </p:cNvSpPr>
          <p:nvPr>
            <p:ph type="title"/>
          </p:nvPr>
        </p:nvSpPr>
        <p:spPr>
          <a:xfrm>
            <a:off x="198783" y="24365"/>
            <a:ext cx="11155017" cy="1133475"/>
          </a:xfrm>
        </p:spPr>
        <p:txBody>
          <a:bodyPr/>
          <a:lstStyle/>
          <a:p>
            <a:r>
              <a:rPr lang="en-US" altLang="en-US" dirty="0"/>
              <a:t>Metabolic Benefits of Prebiotic Resistant Starch* </a:t>
            </a:r>
          </a:p>
        </p:txBody>
      </p:sp>
      <p:sp>
        <p:nvSpPr>
          <p:cNvPr id="5" name="Oval 4"/>
          <p:cNvSpPr/>
          <p:nvPr/>
        </p:nvSpPr>
        <p:spPr>
          <a:xfrm>
            <a:off x="4559812" y="3030601"/>
            <a:ext cx="2028271" cy="1874837"/>
          </a:xfrm>
          <a:prstGeom prst="ellipse">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cxnSp>
        <p:nvCxnSpPr>
          <p:cNvPr id="6" name="Elbow Connector 19"/>
          <p:cNvCxnSpPr>
            <a:cxnSpLocks/>
          </p:cNvCxnSpPr>
          <p:nvPr/>
        </p:nvCxnSpPr>
        <p:spPr>
          <a:xfrm>
            <a:off x="7247450" y="3200463"/>
            <a:ext cx="2547479" cy="487981"/>
          </a:xfrm>
          <a:prstGeom prst="bentConnector3">
            <a:avLst>
              <a:gd name="adj1" fmla="val 20190"/>
            </a:avLst>
          </a:prstGeom>
          <a:ln w="12700">
            <a:solidFill>
              <a:schemeClr val="tx2"/>
            </a:solidFill>
            <a:tailEnd type="oval"/>
          </a:ln>
        </p:spPr>
        <p:style>
          <a:lnRef idx="1">
            <a:schemeClr val="accent1"/>
          </a:lnRef>
          <a:fillRef idx="0">
            <a:schemeClr val="accent1"/>
          </a:fillRef>
          <a:effectRef idx="0">
            <a:schemeClr val="accent1"/>
          </a:effectRef>
          <a:fontRef idx="minor">
            <a:schemeClr val="tx1"/>
          </a:fontRef>
        </p:style>
      </p:cxnSp>
      <p:grpSp>
        <p:nvGrpSpPr>
          <p:cNvPr id="76804" name="Group 6"/>
          <p:cNvGrpSpPr>
            <a:grpSpLocks/>
          </p:cNvGrpSpPr>
          <p:nvPr/>
        </p:nvGrpSpPr>
        <p:grpSpPr bwMode="auto">
          <a:xfrm>
            <a:off x="7737194" y="3280585"/>
            <a:ext cx="2962381" cy="958981"/>
            <a:chOff x="6802022" y="1534146"/>
            <a:chExt cx="3036975" cy="981378"/>
          </a:xfrm>
        </p:grpSpPr>
        <p:sp>
          <p:nvSpPr>
            <p:cNvPr id="41" name="TextBox 22"/>
            <p:cNvSpPr txBox="1"/>
            <p:nvPr/>
          </p:nvSpPr>
          <p:spPr>
            <a:xfrm>
              <a:off x="6802022" y="1534146"/>
              <a:ext cx="1974013" cy="409455"/>
            </a:xfrm>
            <a:prstGeom prst="rect">
              <a:avLst/>
            </a:prstGeom>
            <a:no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Immune Support</a:t>
              </a:r>
            </a:p>
          </p:txBody>
        </p:sp>
        <p:sp>
          <p:nvSpPr>
            <p:cNvPr id="42" name="TextBox 24"/>
            <p:cNvSpPr txBox="1"/>
            <p:nvPr/>
          </p:nvSpPr>
          <p:spPr>
            <a:xfrm>
              <a:off x="6884140" y="1980084"/>
              <a:ext cx="2954857" cy="53544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Reduces inflammation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Modulates GPR43 &amp; GPR109A </a:t>
              </a:r>
            </a:p>
          </p:txBody>
        </p:sp>
      </p:grpSp>
      <p:cxnSp>
        <p:nvCxnSpPr>
          <p:cNvPr id="8" name="Elbow Connector 25"/>
          <p:cNvCxnSpPr>
            <a:cxnSpLocks/>
          </p:cNvCxnSpPr>
          <p:nvPr/>
        </p:nvCxnSpPr>
        <p:spPr>
          <a:xfrm>
            <a:off x="7283963" y="4422838"/>
            <a:ext cx="2643187" cy="360072"/>
          </a:xfrm>
          <a:prstGeom prst="bentConnector3">
            <a:avLst>
              <a:gd name="adj1" fmla="val 18924"/>
            </a:avLst>
          </a:prstGeom>
          <a:ln w="12700">
            <a:solidFill>
              <a:schemeClr val="tx2"/>
            </a:solidFill>
            <a:tailEnd type="oval"/>
          </a:ln>
        </p:spPr>
        <p:style>
          <a:lnRef idx="1">
            <a:schemeClr val="accent1"/>
          </a:lnRef>
          <a:fillRef idx="0">
            <a:schemeClr val="accent1"/>
          </a:fillRef>
          <a:effectRef idx="0">
            <a:schemeClr val="accent1"/>
          </a:effectRef>
          <a:fontRef idx="minor">
            <a:schemeClr val="tx1"/>
          </a:fontRef>
        </p:style>
      </p:cxnSp>
      <p:grpSp>
        <p:nvGrpSpPr>
          <p:cNvPr id="76806" name="Group 8"/>
          <p:cNvGrpSpPr>
            <a:grpSpLocks/>
          </p:cNvGrpSpPr>
          <p:nvPr/>
        </p:nvGrpSpPr>
        <p:grpSpPr bwMode="auto">
          <a:xfrm>
            <a:off x="7741163" y="4382799"/>
            <a:ext cx="3464112" cy="899808"/>
            <a:chOff x="6945477" y="3172722"/>
            <a:chExt cx="3550234" cy="922275"/>
          </a:xfrm>
        </p:grpSpPr>
        <p:sp>
          <p:nvSpPr>
            <p:cNvPr id="39" name="TextBox 27"/>
            <p:cNvSpPr txBox="1"/>
            <p:nvPr/>
          </p:nvSpPr>
          <p:spPr>
            <a:xfrm>
              <a:off x="7025993" y="3172722"/>
              <a:ext cx="1980955" cy="410100"/>
            </a:xfrm>
            <a:prstGeom prst="rect">
              <a:avLst/>
            </a:prstGeom>
            <a:no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Glycemic Control</a:t>
              </a:r>
            </a:p>
          </p:txBody>
        </p:sp>
        <p:sp>
          <p:nvSpPr>
            <p:cNvPr id="40" name="TextBox 28"/>
            <p:cNvSpPr txBox="1"/>
            <p:nvPr/>
          </p:nvSpPr>
          <p:spPr>
            <a:xfrm>
              <a:off x="6945477" y="3558713"/>
              <a:ext cx="3550234" cy="53628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Improves peripheral insulin sensitivity, pancreatic insulin production</a:t>
              </a:r>
            </a:p>
          </p:txBody>
        </p:sp>
      </p:grpSp>
      <p:cxnSp>
        <p:nvCxnSpPr>
          <p:cNvPr id="10" name="Elbow Connector 8195"/>
          <p:cNvCxnSpPr>
            <a:cxnSpLocks/>
          </p:cNvCxnSpPr>
          <p:nvPr/>
        </p:nvCxnSpPr>
        <p:spPr>
          <a:xfrm>
            <a:off x="6417188" y="2500376"/>
            <a:ext cx="3509962" cy="440477"/>
          </a:xfrm>
          <a:prstGeom prst="bentConnector3">
            <a:avLst>
              <a:gd name="adj1" fmla="val 39403"/>
            </a:avLst>
          </a:prstGeom>
          <a:ln w="12700">
            <a:solidFill>
              <a:schemeClr val="tx2"/>
            </a:solidFill>
            <a:tailEnd type="oval"/>
          </a:ln>
        </p:spPr>
        <p:style>
          <a:lnRef idx="1">
            <a:schemeClr val="accent1"/>
          </a:lnRef>
          <a:fillRef idx="0">
            <a:schemeClr val="accent1"/>
          </a:fillRef>
          <a:effectRef idx="0">
            <a:schemeClr val="accent1"/>
          </a:effectRef>
          <a:fontRef idx="minor">
            <a:schemeClr val="tx1"/>
          </a:fontRef>
        </p:style>
      </p:cxnSp>
      <p:grpSp>
        <p:nvGrpSpPr>
          <p:cNvPr id="76808" name="Group 10"/>
          <p:cNvGrpSpPr>
            <a:grpSpLocks/>
          </p:cNvGrpSpPr>
          <p:nvPr/>
        </p:nvGrpSpPr>
        <p:grpSpPr bwMode="auto">
          <a:xfrm>
            <a:off x="6457732" y="1962615"/>
            <a:ext cx="4079917" cy="948129"/>
            <a:chOff x="4119337" y="1254960"/>
            <a:chExt cx="4183533" cy="971144"/>
          </a:xfrm>
        </p:grpSpPr>
        <p:sp>
          <p:nvSpPr>
            <p:cNvPr id="37" name="TextBox 39"/>
            <p:cNvSpPr txBox="1"/>
            <p:nvPr/>
          </p:nvSpPr>
          <p:spPr>
            <a:xfrm>
              <a:off x="4119337" y="1254960"/>
              <a:ext cx="1123512" cy="409822"/>
            </a:xfrm>
            <a:prstGeom prst="rect">
              <a:avLst/>
            </a:prstGeom>
            <a:no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Prebiotic</a:t>
              </a:r>
            </a:p>
          </p:txBody>
        </p:sp>
        <p:sp>
          <p:nvSpPr>
            <p:cNvPr id="38" name="TextBox 40"/>
            <p:cNvSpPr txBox="1"/>
            <p:nvPr/>
          </p:nvSpPr>
          <p:spPr>
            <a:xfrm>
              <a:off x="5513428" y="1690183"/>
              <a:ext cx="2789442" cy="535921"/>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Gut health &amp; function (regularity, constipation), strengthens barrier</a:t>
              </a:r>
            </a:p>
          </p:txBody>
        </p:sp>
      </p:grpSp>
      <p:cxnSp>
        <p:nvCxnSpPr>
          <p:cNvPr id="12" name="Elbow Connector 8201"/>
          <p:cNvCxnSpPr>
            <a:cxnSpLocks/>
          </p:cNvCxnSpPr>
          <p:nvPr/>
        </p:nvCxnSpPr>
        <p:spPr>
          <a:xfrm rot="10800000" flipV="1">
            <a:off x="1407107" y="5552771"/>
            <a:ext cx="3348037" cy="466725"/>
          </a:xfrm>
          <a:prstGeom prst="bentConnector3">
            <a:avLst>
              <a:gd name="adj1" fmla="val 50000"/>
            </a:avLst>
          </a:prstGeom>
          <a:ln w="12700">
            <a:solidFill>
              <a:schemeClr val="tx2"/>
            </a:solidFill>
            <a:tailEnd type="oval"/>
          </a:ln>
        </p:spPr>
        <p:style>
          <a:lnRef idx="1">
            <a:schemeClr val="accent1"/>
          </a:lnRef>
          <a:fillRef idx="0">
            <a:schemeClr val="accent1"/>
          </a:fillRef>
          <a:effectRef idx="0">
            <a:schemeClr val="accent1"/>
          </a:effectRef>
          <a:fontRef idx="minor">
            <a:schemeClr val="tx1"/>
          </a:fontRef>
        </p:style>
      </p:cxnSp>
      <p:grpSp>
        <p:nvGrpSpPr>
          <p:cNvPr id="76810" name="Group 12"/>
          <p:cNvGrpSpPr>
            <a:grpSpLocks/>
          </p:cNvGrpSpPr>
          <p:nvPr/>
        </p:nvGrpSpPr>
        <p:grpSpPr bwMode="auto">
          <a:xfrm>
            <a:off x="1183405" y="5650280"/>
            <a:ext cx="2108200" cy="954223"/>
            <a:chOff x="980650" y="5276870"/>
            <a:chExt cx="2162592" cy="2526630"/>
          </a:xfrm>
        </p:grpSpPr>
        <p:sp>
          <p:nvSpPr>
            <p:cNvPr id="35" name="TextBox 47"/>
            <p:cNvSpPr txBox="1"/>
            <p:nvPr/>
          </p:nvSpPr>
          <p:spPr>
            <a:xfrm>
              <a:off x="1366280" y="5276870"/>
              <a:ext cx="943863" cy="1059427"/>
            </a:xfrm>
            <a:prstGeom prst="rect">
              <a:avLst/>
            </a:prstGeom>
            <a:no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Weight</a:t>
              </a:r>
            </a:p>
          </p:txBody>
        </p:sp>
        <p:sp>
          <p:nvSpPr>
            <p:cNvPr id="36" name="TextBox 48"/>
            <p:cNvSpPr txBox="1"/>
            <p:nvPr/>
          </p:nvSpPr>
          <p:spPr>
            <a:xfrm>
              <a:off x="980650" y="6418097"/>
              <a:ext cx="2162592" cy="1385403"/>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Satiety &amp; Reduces visceral and subcutaneous fat</a:t>
              </a:r>
            </a:p>
          </p:txBody>
        </p:sp>
      </p:grpSp>
      <p:cxnSp>
        <p:nvCxnSpPr>
          <p:cNvPr id="14" name="Elbow Connector 8205"/>
          <p:cNvCxnSpPr>
            <a:cxnSpLocks/>
          </p:cNvCxnSpPr>
          <p:nvPr/>
        </p:nvCxnSpPr>
        <p:spPr>
          <a:xfrm rot="10800000">
            <a:off x="1049850" y="2188082"/>
            <a:ext cx="3221041" cy="480571"/>
          </a:xfrm>
          <a:prstGeom prst="bentConnector3">
            <a:avLst>
              <a:gd name="adj1" fmla="val 14394"/>
            </a:avLst>
          </a:prstGeom>
          <a:ln w="12700">
            <a:solidFill>
              <a:schemeClr val="tx2"/>
            </a:solidFill>
            <a:tailEnd type="oval"/>
          </a:ln>
        </p:spPr>
        <p:style>
          <a:lnRef idx="1">
            <a:schemeClr val="accent1"/>
          </a:lnRef>
          <a:fillRef idx="0">
            <a:schemeClr val="accent1"/>
          </a:fillRef>
          <a:effectRef idx="0">
            <a:schemeClr val="accent1"/>
          </a:effectRef>
          <a:fontRef idx="minor">
            <a:schemeClr val="tx1"/>
          </a:fontRef>
        </p:style>
      </p:cxnSp>
      <p:cxnSp>
        <p:nvCxnSpPr>
          <p:cNvPr id="15" name="Elbow Connector 8208"/>
          <p:cNvCxnSpPr>
            <a:cxnSpLocks/>
            <a:stCxn id="23" idx="2"/>
          </p:cNvCxnSpPr>
          <p:nvPr/>
        </p:nvCxnSpPr>
        <p:spPr>
          <a:xfrm rot="10800000">
            <a:off x="1520750" y="3301974"/>
            <a:ext cx="1958974" cy="400050"/>
          </a:xfrm>
          <a:prstGeom prst="bentConnector3">
            <a:avLst>
              <a:gd name="adj1" fmla="val 25475"/>
            </a:avLst>
          </a:prstGeom>
          <a:ln w="12700">
            <a:solidFill>
              <a:schemeClr val="tx2"/>
            </a:solidFill>
            <a:tailEnd type="oval"/>
          </a:ln>
        </p:spPr>
        <p:style>
          <a:lnRef idx="1">
            <a:schemeClr val="accent1"/>
          </a:lnRef>
          <a:fillRef idx="0">
            <a:schemeClr val="accent1"/>
          </a:fillRef>
          <a:effectRef idx="0">
            <a:schemeClr val="accent1"/>
          </a:effectRef>
          <a:fontRef idx="minor">
            <a:schemeClr val="tx1"/>
          </a:fontRef>
        </p:style>
      </p:cxnSp>
      <p:grpSp>
        <p:nvGrpSpPr>
          <p:cNvPr id="76813" name="Group 15"/>
          <p:cNvGrpSpPr>
            <a:grpSpLocks/>
          </p:cNvGrpSpPr>
          <p:nvPr/>
        </p:nvGrpSpPr>
        <p:grpSpPr bwMode="auto">
          <a:xfrm>
            <a:off x="1470252" y="2953775"/>
            <a:ext cx="1501775" cy="688013"/>
            <a:chOff x="684493" y="3100115"/>
            <a:chExt cx="1540358" cy="704546"/>
          </a:xfrm>
        </p:grpSpPr>
        <p:sp>
          <p:nvSpPr>
            <p:cNvPr id="33" name="TextBox 55"/>
            <p:cNvSpPr txBox="1"/>
            <p:nvPr/>
          </p:nvSpPr>
          <p:spPr>
            <a:xfrm>
              <a:off x="734228" y="3100115"/>
              <a:ext cx="733571" cy="409724"/>
            </a:xfrm>
            <a:prstGeom prst="rect">
              <a:avLst/>
            </a:prstGeom>
            <a:no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Brain</a:t>
              </a:r>
            </a:p>
          </p:txBody>
        </p:sp>
        <p:sp>
          <p:nvSpPr>
            <p:cNvPr id="34" name="TextBox 56"/>
            <p:cNvSpPr txBox="1"/>
            <p:nvPr/>
          </p:nvSpPr>
          <p:spPr>
            <a:xfrm>
              <a:off x="684493" y="3489488"/>
              <a:ext cx="1540358" cy="315173"/>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Cognition, aging </a:t>
              </a:r>
            </a:p>
          </p:txBody>
        </p:sp>
      </p:grpSp>
      <p:grpSp>
        <p:nvGrpSpPr>
          <p:cNvPr id="76814" name="Group 16"/>
          <p:cNvGrpSpPr>
            <a:grpSpLocks/>
          </p:cNvGrpSpPr>
          <p:nvPr/>
        </p:nvGrpSpPr>
        <p:grpSpPr bwMode="auto">
          <a:xfrm>
            <a:off x="1049849" y="1769299"/>
            <a:ext cx="2905126" cy="927273"/>
            <a:chOff x="-354162" y="1262638"/>
            <a:chExt cx="2977876" cy="950416"/>
          </a:xfrm>
        </p:grpSpPr>
        <p:sp>
          <p:nvSpPr>
            <p:cNvPr id="31" name="TextBox 57"/>
            <p:cNvSpPr txBox="1"/>
            <p:nvPr/>
          </p:nvSpPr>
          <p:spPr>
            <a:xfrm>
              <a:off x="-290143" y="1262638"/>
              <a:ext cx="2077396" cy="410096"/>
            </a:xfrm>
            <a:prstGeom prst="rect">
              <a:avLst/>
            </a:prstGeom>
            <a:no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Offspring Benefits</a:t>
              </a:r>
            </a:p>
          </p:txBody>
        </p:sp>
        <p:sp>
          <p:nvSpPr>
            <p:cNvPr id="32" name="TextBox 58"/>
            <p:cNvSpPr txBox="1"/>
            <p:nvPr/>
          </p:nvSpPr>
          <p:spPr>
            <a:xfrm>
              <a:off x="-354162" y="1676776"/>
              <a:ext cx="2977876" cy="53627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Improves organ formation to reduce metabolic diseases later in life</a:t>
              </a:r>
            </a:p>
          </p:txBody>
        </p:sp>
      </p:grpSp>
      <p:sp>
        <p:nvSpPr>
          <p:cNvPr id="18" name="Oval 17"/>
          <p:cNvSpPr/>
          <p:nvPr/>
        </p:nvSpPr>
        <p:spPr>
          <a:xfrm>
            <a:off x="4232788" y="2209863"/>
            <a:ext cx="987907" cy="917575"/>
          </a:xfrm>
          <a:prstGeom prst="ellipse">
            <a:avLst/>
          </a:prstGeom>
          <a:gradFill>
            <a:gsLst>
              <a:gs pos="20000">
                <a:schemeClr val="accent1">
                  <a:lumMod val="75000"/>
                </a:schemeClr>
              </a:gs>
              <a:gs pos="79000">
                <a:schemeClr val="accent1">
                  <a:lumMod val="97000"/>
                </a:schemeClr>
              </a:gs>
            </a:gsLst>
            <a:lin ang="5400000" scaled="1"/>
          </a:gra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white"/>
                </a:solidFill>
                <a:effectLst/>
                <a:uLnTx/>
                <a:uFillTx/>
                <a:latin typeface="Calibri" panose="020F0502020204030204"/>
                <a:ea typeface="+mn-ea"/>
                <a:cs typeface="+mn-cs"/>
              </a:rPr>
              <a:t>Maternal</a:t>
            </a:r>
          </a:p>
        </p:txBody>
      </p:sp>
      <p:sp>
        <p:nvSpPr>
          <p:cNvPr id="19" name="Oval 18"/>
          <p:cNvSpPr/>
          <p:nvPr/>
        </p:nvSpPr>
        <p:spPr>
          <a:xfrm>
            <a:off x="5467675" y="2049871"/>
            <a:ext cx="1022879" cy="917575"/>
          </a:xfrm>
          <a:prstGeom prst="ellipse">
            <a:avLst/>
          </a:prstGeom>
          <a:gradFill>
            <a:gsLst>
              <a:gs pos="20000">
                <a:schemeClr val="accent1">
                  <a:lumMod val="75000"/>
                </a:schemeClr>
              </a:gs>
              <a:gs pos="79000">
                <a:schemeClr val="accent1">
                  <a:lumMod val="97000"/>
                </a:schemeClr>
              </a:gs>
            </a:gsLst>
            <a:lin ang="5400000" scaled="1"/>
          </a:gra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Gut</a:t>
            </a:r>
          </a:p>
        </p:txBody>
      </p:sp>
      <p:sp>
        <p:nvSpPr>
          <p:cNvPr id="21" name="Oval 20"/>
          <p:cNvSpPr/>
          <p:nvPr/>
        </p:nvSpPr>
        <p:spPr>
          <a:xfrm>
            <a:off x="6511378" y="2783655"/>
            <a:ext cx="1021129" cy="919162"/>
          </a:xfrm>
          <a:prstGeom prst="ellipse">
            <a:avLst/>
          </a:prstGeom>
          <a:gradFill>
            <a:gsLst>
              <a:gs pos="20000">
                <a:schemeClr val="accent1">
                  <a:lumMod val="75000"/>
                </a:schemeClr>
              </a:gs>
              <a:gs pos="79000">
                <a:schemeClr val="accent1">
                  <a:lumMod val="97000"/>
                </a:schemeClr>
              </a:gs>
            </a:gsLst>
            <a:lin ang="5400000" scaled="1"/>
          </a:gra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white"/>
                </a:solidFill>
                <a:effectLst/>
                <a:uLnTx/>
                <a:uFillTx/>
                <a:latin typeface="Calibri" panose="020F0502020204030204"/>
                <a:ea typeface="+mn-ea"/>
                <a:cs typeface="+mn-cs"/>
              </a:rPr>
              <a:t>Immune</a:t>
            </a:r>
          </a:p>
        </p:txBody>
      </p:sp>
      <p:sp>
        <p:nvSpPr>
          <p:cNvPr id="20" name="Oval 19"/>
          <p:cNvSpPr/>
          <p:nvPr/>
        </p:nvSpPr>
        <p:spPr>
          <a:xfrm>
            <a:off x="5825049" y="4864163"/>
            <a:ext cx="1021129" cy="917575"/>
          </a:xfrm>
          <a:prstGeom prst="ellipse">
            <a:avLst/>
          </a:prstGeom>
          <a:gradFill>
            <a:gsLst>
              <a:gs pos="20000">
                <a:schemeClr val="accent1">
                  <a:lumMod val="75000"/>
                </a:schemeClr>
              </a:gs>
              <a:gs pos="79000">
                <a:schemeClr val="accent1">
                  <a:lumMod val="97000"/>
                </a:schemeClr>
              </a:gs>
            </a:gsLst>
            <a:lin ang="5400000" scaled="1"/>
          </a:gra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Kidney, Liver, etc.</a:t>
            </a:r>
          </a:p>
        </p:txBody>
      </p:sp>
      <p:sp>
        <p:nvSpPr>
          <p:cNvPr id="22" name="Oval 21"/>
          <p:cNvSpPr/>
          <p:nvPr/>
        </p:nvSpPr>
        <p:spPr>
          <a:xfrm>
            <a:off x="6672331" y="3962427"/>
            <a:ext cx="930207" cy="917575"/>
          </a:xfrm>
          <a:prstGeom prst="ellipse">
            <a:avLst/>
          </a:prstGeom>
          <a:gradFill>
            <a:gsLst>
              <a:gs pos="20000">
                <a:schemeClr val="accent1">
                  <a:lumMod val="75000"/>
                </a:schemeClr>
              </a:gs>
              <a:gs pos="79000">
                <a:schemeClr val="accent1">
                  <a:lumMod val="97000"/>
                </a:schemeClr>
              </a:gs>
            </a:gsLst>
            <a:lin ang="5400000" scaled="1"/>
          </a:gra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Insulin </a:t>
            </a:r>
            <a:r>
              <a:rPr kumimoji="0" lang="en-US" sz="900" b="0" i="0" u="none" strike="noStrike" kern="1200" cap="none" spc="0" normalizeH="0" baseline="0" noProof="0" dirty="0">
                <a:ln>
                  <a:noFill/>
                </a:ln>
                <a:solidFill>
                  <a:prstClr val="white"/>
                </a:solidFill>
                <a:effectLst/>
                <a:uLnTx/>
                <a:uFillTx/>
                <a:latin typeface="Calibri" panose="020F0502020204030204"/>
                <a:ea typeface="+mn-ea"/>
                <a:cs typeface="+mn-cs"/>
              </a:rPr>
              <a:t>Pancreas</a:t>
            </a:r>
          </a:p>
        </p:txBody>
      </p:sp>
      <p:sp>
        <p:nvSpPr>
          <p:cNvPr id="23" name="Oval 22"/>
          <p:cNvSpPr/>
          <p:nvPr/>
        </p:nvSpPr>
        <p:spPr>
          <a:xfrm>
            <a:off x="3479724" y="3243236"/>
            <a:ext cx="987907" cy="917575"/>
          </a:xfrm>
          <a:prstGeom prst="ellipse">
            <a:avLst/>
          </a:prstGeom>
          <a:gradFill>
            <a:gsLst>
              <a:gs pos="20000">
                <a:schemeClr val="accent1">
                  <a:lumMod val="75000"/>
                </a:schemeClr>
              </a:gs>
              <a:gs pos="79000">
                <a:schemeClr val="accent1">
                  <a:lumMod val="97000"/>
                </a:schemeClr>
              </a:gs>
            </a:gsLst>
            <a:lin ang="5400000" scaled="1"/>
          </a:gra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Brain</a:t>
            </a:r>
          </a:p>
        </p:txBody>
      </p:sp>
      <p:sp>
        <p:nvSpPr>
          <p:cNvPr id="76821" name="Oval 42"/>
          <p:cNvSpPr>
            <a:spLocks noChangeArrowheads="1"/>
          </p:cNvSpPr>
          <p:nvPr/>
        </p:nvSpPr>
        <p:spPr bwMode="auto">
          <a:xfrm>
            <a:off x="5178938" y="3641788"/>
            <a:ext cx="664434" cy="596900"/>
          </a:xfrm>
          <a:prstGeom prst="ellipse">
            <a:avLst/>
          </a:prstGeom>
          <a:solidFill>
            <a:schemeClr val="accent1"/>
          </a:solidFill>
          <a:ln w="9525">
            <a:solidFill>
              <a:schemeClr val="tx1"/>
            </a:solidFill>
            <a:round/>
            <a:headEnd/>
            <a:tailEnd/>
          </a:ln>
        </p:spPr>
        <p:txBody>
          <a:bodyPr anchor="ct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Calibri" charset="0"/>
                <a:ea typeface="+mn-ea"/>
                <a:cs typeface="+mn-cs"/>
              </a:rPr>
              <a:t>R</a:t>
            </a:r>
            <a:r>
              <a:rPr kumimoji="0" lang="en-US" altLang="en-US" sz="1600" b="0" i="0" u="none" strike="noStrike" kern="1200" cap="none" spc="0" normalizeH="0" baseline="0" noProof="0">
                <a:ln>
                  <a:noFill/>
                </a:ln>
                <a:solidFill>
                  <a:prstClr val="black"/>
                </a:solidFill>
                <a:effectLst/>
                <a:uLnTx/>
                <a:uFillTx/>
                <a:latin typeface="Arial" charset="0"/>
                <a:ea typeface="+mn-ea"/>
                <a:cs typeface="+mn-cs"/>
              </a:rPr>
              <a:t>S</a:t>
            </a:r>
          </a:p>
        </p:txBody>
      </p:sp>
      <p:sp>
        <p:nvSpPr>
          <p:cNvPr id="44" name="Oval 43"/>
          <p:cNvSpPr/>
          <p:nvPr/>
        </p:nvSpPr>
        <p:spPr>
          <a:xfrm>
            <a:off x="4690503" y="5018051"/>
            <a:ext cx="1005991" cy="917575"/>
          </a:xfrm>
          <a:prstGeom prst="ellipse">
            <a:avLst/>
          </a:prstGeom>
          <a:gradFill>
            <a:gsLst>
              <a:gs pos="20000">
                <a:schemeClr val="accent1">
                  <a:lumMod val="75000"/>
                </a:schemeClr>
              </a:gs>
              <a:gs pos="79000">
                <a:schemeClr val="accent1">
                  <a:lumMod val="97000"/>
                </a:schemeClr>
              </a:gs>
            </a:gsLst>
            <a:lin ang="5400000" scaled="1"/>
          </a:gra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Weight</a:t>
            </a:r>
          </a:p>
        </p:txBody>
      </p:sp>
      <p:sp>
        <p:nvSpPr>
          <p:cNvPr id="51" name="Oval 50"/>
          <p:cNvSpPr/>
          <p:nvPr/>
        </p:nvSpPr>
        <p:spPr>
          <a:xfrm>
            <a:off x="3738834" y="4406730"/>
            <a:ext cx="987907" cy="917575"/>
          </a:xfrm>
          <a:prstGeom prst="ellipse">
            <a:avLst/>
          </a:prstGeom>
          <a:gradFill>
            <a:gsLst>
              <a:gs pos="20000">
                <a:schemeClr val="accent1">
                  <a:lumMod val="75000"/>
                </a:schemeClr>
              </a:gs>
              <a:gs pos="79000">
                <a:schemeClr val="accent1">
                  <a:lumMod val="97000"/>
                </a:schemeClr>
              </a:gs>
            </a:gsLst>
            <a:lin ang="5400000" scaled="1"/>
          </a:gra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CV</a:t>
            </a:r>
          </a:p>
        </p:txBody>
      </p:sp>
      <p:grpSp>
        <p:nvGrpSpPr>
          <p:cNvPr id="76825" name="Group 53"/>
          <p:cNvGrpSpPr>
            <a:grpSpLocks/>
          </p:cNvGrpSpPr>
          <p:nvPr/>
        </p:nvGrpSpPr>
        <p:grpSpPr bwMode="auto">
          <a:xfrm>
            <a:off x="1297215" y="4138194"/>
            <a:ext cx="1847850" cy="753331"/>
            <a:chOff x="139404" y="3060999"/>
            <a:chExt cx="1894717" cy="772794"/>
          </a:xfrm>
        </p:grpSpPr>
        <p:sp>
          <p:nvSpPr>
            <p:cNvPr id="55" name="TextBox 55"/>
            <p:cNvSpPr txBox="1"/>
            <p:nvPr/>
          </p:nvSpPr>
          <p:spPr>
            <a:xfrm>
              <a:off x="174684" y="3060999"/>
              <a:ext cx="1725974" cy="410447"/>
            </a:xfrm>
            <a:prstGeom prst="rect">
              <a:avLst/>
            </a:prstGeom>
            <a:no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Cardiovascular</a:t>
              </a:r>
            </a:p>
          </p:txBody>
        </p:sp>
        <p:sp>
          <p:nvSpPr>
            <p:cNvPr id="56" name="TextBox 56"/>
            <p:cNvSpPr txBox="1"/>
            <p:nvPr/>
          </p:nvSpPr>
          <p:spPr>
            <a:xfrm>
              <a:off x="139404" y="3518064"/>
              <a:ext cx="1894717" cy="315729"/>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Blood pressure, lipids</a:t>
              </a:r>
            </a:p>
          </p:txBody>
        </p:sp>
      </p:grpSp>
      <p:grpSp>
        <p:nvGrpSpPr>
          <p:cNvPr id="76827" name="Group 59"/>
          <p:cNvGrpSpPr>
            <a:grpSpLocks/>
          </p:cNvGrpSpPr>
          <p:nvPr/>
        </p:nvGrpSpPr>
        <p:grpSpPr bwMode="auto">
          <a:xfrm>
            <a:off x="7207763" y="5525226"/>
            <a:ext cx="2719387" cy="890858"/>
            <a:chOff x="6994041" y="3305615"/>
            <a:chExt cx="2787332" cy="913890"/>
          </a:xfrm>
        </p:grpSpPr>
        <p:sp>
          <p:nvSpPr>
            <p:cNvPr id="61" name="TextBox 27"/>
            <p:cNvSpPr txBox="1"/>
            <p:nvPr/>
          </p:nvSpPr>
          <p:spPr>
            <a:xfrm>
              <a:off x="7213896" y="3305615"/>
              <a:ext cx="1771279" cy="410454"/>
            </a:xfrm>
            <a:prstGeom prst="rect">
              <a:avLst/>
            </a:prstGeom>
            <a:no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Internal organs</a:t>
              </a:r>
            </a:p>
          </p:txBody>
        </p:sp>
        <p:sp>
          <p:nvSpPr>
            <p:cNvPr id="62" name="TextBox 28"/>
            <p:cNvSpPr txBox="1"/>
            <p:nvPr/>
          </p:nvSpPr>
          <p:spPr>
            <a:xfrm>
              <a:off x="6994041" y="3682758"/>
              <a:ext cx="2787332" cy="536747"/>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Reduces fat in NAFLD, metabolites harmful to the kidneys, etc.</a:t>
              </a:r>
            </a:p>
          </p:txBody>
        </p:sp>
      </p:grpSp>
      <p:pic>
        <p:nvPicPr>
          <p:cNvPr id="76828" name="Oval 64"/>
          <p:cNvPicPr>
            <a:picLocks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34425" y="3089338"/>
            <a:ext cx="188839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9927150" y="1270692"/>
            <a:ext cx="248819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*RS2 &amp; RS3 only,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Phospyorylated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RS4 needs data)</a:t>
            </a:r>
          </a:p>
        </p:txBody>
      </p:sp>
    </p:spTree>
    <p:extLst>
      <p:ext uri="{BB962C8B-B14F-4D97-AF65-F5344CB8AC3E}">
        <p14:creationId xmlns:p14="http://schemas.microsoft.com/office/powerpoint/2010/main" val="12252007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296" y="11113"/>
            <a:ext cx="11075504" cy="1133475"/>
          </a:xfrm>
        </p:spPr>
        <p:txBody>
          <a:bodyPr/>
          <a:lstStyle/>
          <a:p>
            <a:r>
              <a:rPr lang="en-US" dirty="0"/>
              <a:t>Resistant Starch Ingredients &amp; Applications</a:t>
            </a:r>
            <a:br>
              <a:rPr lang="en-US" dirty="0"/>
            </a:br>
            <a:r>
              <a:rPr lang="en-US" sz="3200" i="1" dirty="0"/>
              <a:t>Insoluble, replaces flour in many food formulations</a:t>
            </a:r>
            <a:endParaRPr lang="en-US" i="1" dirty="0"/>
          </a:p>
        </p:txBody>
      </p:sp>
      <p:sp>
        <p:nvSpPr>
          <p:cNvPr id="3" name="Content Placeholder 2"/>
          <p:cNvSpPr>
            <a:spLocks noGrp="1"/>
          </p:cNvSpPr>
          <p:nvPr>
            <p:ph idx="1"/>
          </p:nvPr>
        </p:nvSpPr>
        <p:spPr>
          <a:xfrm>
            <a:off x="498835" y="2149552"/>
            <a:ext cx="11473206" cy="4351338"/>
          </a:xfrm>
        </p:spPr>
        <p:txBody>
          <a:bodyPr/>
          <a:lstStyle/>
          <a:p>
            <a:r>
              <a:rPr lang="en-US" dirty="0"/>
              <a:t>High amylose varieties of corn, wheat, barley </a:t>
            </a:r>
          </a:p>
          <a:p>
            <a:pPr lvl="1"/>
            <a:r>
              <a:rPr lang="en-US" dirty="0"/>
              <a:t>Higher gelatinization temperature helps maintain RS2 content in processing</a:t>
            </a:r>
          </a:p>
          <a:p>
            <a:r>
              <a:rPr lang="en-US" dirty="0"/>
              <a:t>Applications</a:t>
            </a:r>
          </a:p>
          <a:p>
            <a:pPr lvl="1"/>
            <a:r>
              <a:rPr lang="en-US" dirty="0"/>
              <a:t>Baked Goods,</a:t>
            </a:r>
            <a:br>
              <a:rPr lang="en-US" dirty="0"/>
            </a:br>
            <a:r>
              <a:rPr lang="en-US" dirty="0"/>
              <a:t>i.e., bread, crackers, cakes, muffins, cookies, tortillas, pizza crust, pretzels, pastries</a:t>
            </a:r>
            <a:r>
              <a:rPr lang="mr-IN" dirty="0"/>
              <a:t>…</a:t>
            </a:r>
            <a:endParaRPr lang="en-US" dirty="0"/>
          </a:p>
          <a:p>
            <a:pPr lvl="1"/>
            <a:r>
              <a:rPr lang="en-US" dirty="0"/>
              <a:t>Bakery mixes</a:t>
            </a:r>
          </a:p>
          <a:p>
            <a:pPr lvl="1"/>
            <a:r>
              <a:rPr lang="en-US" dirty="0"/>
              <a:t>Pasta</a:t>
            </a:r>
          </a:p>
          <a:p>
            <a:pPr lvl="1"/>
            <a:r>
              <a:rPr lang="en-US" dirty="0"/>
              <a:t>Snacks</a:t>
            </a:r>
          </a:p>
          <a:p>
            <a:pPr lvl="1"/>
            <a:r>
              <a:rPr lang="en-US" dirty="0"/>
              <a:t>Prepared Meals</a:t>
            </a:r>
          </a:p>
          <a:p>
            <a:pPr lvl="1"/>
            <a:r>
              <a:rPr lang="en-US" dirty="0"/>
              <a:t>Breakfast cereals (lightly processed)</a:t>
            </a:r>
          </a:p>
          <a:p>
            <a:endParaRPr lang="en-US" dirty="0"/>
          </a:p>
        </p:txBody>
      </p:sp>
    </p:spTree>
    <p:extLst>
      <p:ext uri="{BB962C8B-B14F-4D97-AF65-F5344CB8AC3E}">
        <p14:creationId xmlns:p14="http://schemas.microsoft.com/office/powerpoint/2010/main" val="7407397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540" y="64982"/>
            <a:ext cx="10507817" cy="1133475"/>
          </a:xfrm>
        </p:spPr>
        <p:txBody>
          <a:bodyPr/>
          <a:lstStyle/>
          <a:p>
            <a:r>
              <a:rPr lang="en-US" sz="3600" dirty="0"/>
              <a:t>Conclusion – Improve Metabolism </a:t>
            </a:r>
            <a:r>
              <a:rPr lang="en-US" sz="3600"/>
              <a:t>in Carbohydrate-Rich </a:t>
            </a:r>
            <a:r>
              <a:rPr lang="en-US" sz="3600" dirty="0"/>
              <a:t>Foods </a:t>
            </a:r>
            <a:r>
              <a:rPr lang="en-US" sz="3600"/>
              <a:t>with Prebiotic Resistant </a:t>
            </a:r>
            <a:r>
              <a:rPr lang="en-US" sz="3600" dirty="0"/>
              <a:t>Starch </a:t>
            </a:r>
          </a:p>
        </p:txBody>
      </p:sp>
      <p:sp>
        <p:nvSpPr>
          <p:cNvPr id="3" name="Content Placeholder 2"/>
          <p:cNvSpPr>
            <a:spLocks noGrp="1"/>
          </p:cNvSpPr>
          <p:nvPr>
            <p:ph sz="half" idx="1"/>
          </p:nvPr>
        </p:nvSpPr>
        <p:spPr>
          <a:xfrm>
            <a:off x="304800" y="2007444"/>
            <a:ext cx="6961632" cy="4636135"/>
          </a:xfrm>
        </p:spPr>
        <p:txBody>
          <a:bodyPr/>
          <a:lstStyle/>
          <a:p>
            <a:r>
              <a:rPr lang="en-US" sz="2000" dirty="0"/>
              <a:t>Resistant Starch was abundant in food but has been lost in processing</a:t>
            </a:r>
          </a:p>
          <a:p>
            <a:r>
              <a:rPr lang="en-US" sz="2000" dirty="0"/>
              <a:t>Natural RS Improves Metabolism</a:t>
            </a:r>
          </a:p>
          <a:p>
            <a:pPr lvl="1"/>
            <a:r>
              <a:rPr lang="en-US" sz="1800" dirty="0"/>
              <a:t>10-30 grams RS/day drives metabolic benefits in clinical trials</a:t>
            </a:r>
          </a:p>
          <a:p>
            <a:pPr lvl="1"/>
            <a:r>
              <a:rPr lang="en-US" sz="1800" dirty="0"/>
              <a:t>RS’s fermentation shifts nutrigenomic gene expression </a:t>
            </a:r>
          </a:p>
          <a:p>
            <a:pPr lvl="1"/>
            <a:r>
              <a:rPr lang="en-US" sz="1800" dirty="0"/>
              <a:t>SCFAs in portal vein shifts systemic immunity</a:t>
            </a:r>
          </a:p>
          <a:p>
            <a:r>
              <a:rPr lang="en-US" sz="2000" dirty="0"/>
              <a:t>Opportunity to Promote Metabolic Health in Processed </a:t>
            </a:r>
            <a:br>
              <a:rPr lang="en-US" sz="2000" dirty="0"/>
            </a:br>
            <a:r>
              <a:rPr lang="en-US" sz="2000" dirty="0"/>
              <a:t>Foods with Prebiotic Resistant Starch</a:t>
            </a:r>
          </a:p>
          <a:p>
            <a:pPr lvl="1"/>
            <a:r>
              <a:rPr lang="en-US" sz="1800" dirty="0"/>
              <a:t>Natural resistant starch has published scientific data </a:t>
            </a:r>
          </a:p>
          <a:p>
            <a:pPr lvl="1"/>
            <a:r>
              <a:rPr lang="en-US" sz="1800" dirty="0"/>
              <a:t>Well designed clinical studies in processed foods with natural RS can help defend refined carbohydrates as part of healthy diet </a:t>
            </a:r>
          </a:p>
          <a:p>
            <a:pPr lvl="1"/>
            <a:r>
              <a:rPr lang="en-US" sz="1800" dirty="0"/>
              <a:t>Promote resistant starch as beneficial dietary component</a:t>
            </a:r>
          </a:p>
          <a:p>
            <a:pPr lvl="2"/>
            <a:r>
              <a:rPr lang="en-US" sz="1800" dirty="0"/>
              <a:t>Quantity for benefits &gt; quantity in serving</a:t>
            </a:r>
          </a:p>
        </p:txBody>
      </p:sp>
      <p:graphicFrame>
        <p:nvGraphicFramePr>
          <p:cNvPr id="5" name="Content Placeholder 4"/>
          <p:cNvGraphicFramePr>
            <a:graphicFrameLocks noGrp="1"/>
          </p:cNvGraphicFramePr>
          <p:nvPr>
            <p:ph sz="half" idx="2"/>
          </p:nvPr>
        </p:nvGraphicFramePr>
        <p:xfrm>
          <a:off x="6708648" y="1496441"/>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8735383" y="3053366"/>
            <a:ext cx="1128129"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Resistant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Starch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Metabolic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Matrix</a:t>
            </a:r>
          </a:p>
        </p:txBody>
      </p:sp>
    </p:spTree>
    <p:extLst>
      <p:ext uri="{BB962C8B-B14F-4D97-AF65-F5344CB8AC3E}">
        <p14:creationId xmlns:p14="http://schemas.microsoft.com/office/powerpoint/2010/main" val="8059131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985"/>
        <p:cNvGrpSpPr/>
        <p:nvPr/>
      </p:nvGrpSpPr>
      <p:grpSpPr>
        <a:xfrm>
          <a:off x="0" y="0"/>
          <a:ext cx="0" cy="0"/>
          <a:chOff x="0" y="0"/>
          <a:chExt cx="0" cy="0"/>
        </a:xfrm>
      </p:grpSpPr>
      <p:sp>
        <p:nvSpPr>
          <p:cNvPr id="2" name="Rectangle 1"/>
          <p:cNvSpPr/>
          <p:nvPr/>
        </p:nvSpPr>
        <p:spPr>
          <a:xfrm>
            <a:off x="0" y="926300"/>
            <a:ext cx="12192000" cy="12472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86" name="Google Shape;1986;p145"/>
          <p:cNvSpPr txBox="1">
            <a:spLocks noGrp="1"/>
          </p:cNvSpPr>
          <p:nvPr>
            <p:ph type="title"/>
          </p:nvPr>
        </p:nvSpPr>
        <p:spPr>
          <a:xfrm>
            <a:off x="838200" y="138686"/>
            <a:ext cx="11513234" cy="65290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Arial Black"/>
              <a:buNone/>
            </a:pPr>
            <a:r>
              <a:rPr lang="en-US" sz="3200" b="1" dirty="0">
                <a:ea typeface="Arial Black"/>
                <a:cs typeface="Arial Black"/>
                <a:sym typeface="Arial Black"/>
              </a:rPr>
              <a:t>ITC 2025 Functional Food and Beverage Survey</a:t>
            </a:r>
            <a:br>
              <a:rPr lang="en-US" sz="3200" b="1" dirty="0">
                <a:ea typeface="Arial Black"/>
                <a:cs typeface="Arial Black"/>
                <a:sym typeface="Arial Black"/>
              </a:rPr>
            </a:br>
            <a:r>
              <a:rPr lang="en-US" sz="3200" b="1" dirty="0">
                <a:ea typeface="Arial Black"/>
                <a:cs typeface="Arial Black"/>
                <a:sym typeface="Arial Black"/>
              </a:rPr>
              <a:t>Prebiotic Users Expected Benefits by Country (Top 10)</a:t>
            </a:r>
            <a:endParaRPr sz="3200" b="1" dirty="0"/>
          </a:p>
        </p:txBody>
      </p:sp>
      <p:pic>
        <p:nvPicPr>
          <p:cNvPr id="1987" name="Google Shape;1987;p145" descr="Icon&#10;&#10;Description automatically generated"/>
          <p:cNvPicPr preferRelativeResize="0"/>
          <p:nvPr/>
        </p:nvPicPr>
        <p:blipFill rotWithShape="1">
          <a:blip r:embed="rId3">
            <a:alphaModFix/>
          </a:blip>
          <a:srcRect/>
          <a:stretch/>
        </p:blipFill>
        <p:spPr>
          <a:xfrm>
            <a:off x="838200" y="921509"/>
            <a:ext cx="457200" cy="457200"/>
          </a:xfrm>
          <a:prstGeom prst="rect">
            <a:avLst/>
          </a:prstGeom>
          <a:noFill/>
          <a:ln>
            <a:noFill/>
          </a:ln>
        </p:spPr>
      </p:pic>
      <p:sp>
        <p:nvSpPr>
          <p:cNvPr id="1988" name="Google Shape;1988;p145"/>
          <p:cNvSpPr txBox="1"/>
          <p:nvPr/>
        </p:nvSpPr>
        <p:spPr>
          <a:xfrm>
            <a:off x="1350412" y="926284"/>
            <a:ext cx="10713900" cy="954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1200" cap="none" spc="0" normalizeH="0" baseline="0" noProof="0" dirty="0">
                <a:ln>
                  <a:noFill/>
                </a:ln>
                <a:solidFill>
                  <a:srgbClr val="000000"/>
                </a:solidFill>
                <a:effectLst/>
                <a:uLnTx/>
                <a:uFillTx/>
                <a:latin typeface="Arial"/>
                <a:ea typeface="Arial"/>
                <a:cs typeface="Arial"/>
                <a:sym typeface="Arial"/>
              </a:rPr>
              <a:t>Key Insights:</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kumimoji="0" lang="en-US" sz="1400" b="0" i="0" u="none" strike="noStrike" kern="1200" cap="none" spc="0" normalizeH="0" baseline="0" noProof="0" dirty="0">
                <a:ln>
                  <a:noFill/>
                </a:ln>
                <a:solidFill>
                  <a:srgbClr val="000000"/>
                </a:solidFill>
                <a:effectLst/>
                <a:uLnTx/>
                <a:uFillTx/>
                <a:latin typeface="Arial"/>
                <a:ea typeface="Arial"/>
                <a:cs typeface="Arial"/>
                <a:sym typeface="Arial"/>
              </a:rPr>
              <a:t>The top responses in both countries are gut health followed by immune health then a healthy metabolism; UK responses are higher than US responses for the first two.</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kumimoji="0" lang="en-US" sz="1400" b="0" i="0" u="none" strike="noStrike" kern="1200" cap="none" spc="0" normalizeH="0" baseline="0" noProof="0" dirty="0">
                <a:ln>
                  <a:noFill/>
                </a:ln>
                <a:solidFill>
                  <a:srgbClr val="000000"/>
                </a:solidFill>
                <a:effectLst/>
                <a:uLnTx/>
                <a:uFillTx/>
                <a:latin typeface="Arial"/>
                <a:ea typeface="Arial"/>
                <a:cs typeface="Arial"/>
                <a:sym typeface="Arial"/>
              </a:rPr>
              <a:t>Source of fiber is next in the US, while in the UK, the next response is overall nutritional support followed by mental wellbeing.</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989" name="Google Shape;1989;p145"/>
          <p:cNvSpPr txBox="1"/>
          <p:nvPr/>
        </p:nvSpPr>
        <p:spPr>
          <a:xfrm>
            <a:off x="198782" y="6328010"/>
            <a:ext cx="8931965"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en-US" sz="1200" b="0" i="0" u="none" strike="noStrike" kern="1200" cap="none" spc="0" normalizeH="0" baseline="0" noProof="0" dirty="0">
                <a:ln>
                  <a:noFill/>
                </a:ln>
                <a:solidFill>
                  <a:srgbClr val="7F7F7F"/>
                </a:solidFill>
                <a:effectLst/>
                <a:uLnTx/>
                <a:uFillTx/>
                <a:latin typeface="Arial"/>
                <a:ea typeface="Arial"/>
                <a:cs typeface="Arial"/>
                <a:sym typeface="Arial"/>
              </a:rPr>
              <a:t>Note: US n=661, UK n=620, All Prebiotic Users=1281. </a:t>
            </a:r>
          </a:p>
          <a:p>
            <a:pPr marL="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en-US" sz="1200" b="0" i="0" u="none" strike="noStrike" kern="1200" cap="none" spc="0" normalizeH="0" baseline="0" noProof="0" dirty="0">
                <a:ln>
                  <a:noFill/>
                </a:ln>
                <a:solidFill>
                  <a:srgbClr val="7F7F7F"/>
                </a:solidFill>
                <a:effectLst/>
                <a:uLnTx/>
                <a:uFillTx/>
                <a:latin typeface="Arial"/>
                <a:ea typeface="Arial"/>
                <a:cs typeface="Arial"/>
                <a:sym typeface="Arial"/>
              </a:rPr>
              <a:t>Question: “What benefits are you looking for when you choose to consume foods/beverages that contain prebiotics?”</a:t>
            </a:r>
            <a:endParaRPr kumimoji="0" sz="1200" b="0" i="0" u="none" strike="noStrike" kern="120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1990" name="Google Shape;1990;p145"/>
          <p:cNvGraphicFramePr/>
          <p:nvPr/>
        </p:nvGraphicFramePr>
        <p:xfrm>
          <a:off x="317331" y="2165554"/>
          <a:ext cx="11557337" cy="4162456"/>
        </p:xfrm>
        <a:graphic>
          <a:graphicData uri="http://schemas.openxmlformats.org/drawingml/2006/chart">
            <c:chart xmlns:c="http://schemas.openxmlformats.org/drawingml/2006/chart" xmlns:r="http://schemas.openxmlformats.org/officeDocument/2006/relationships" r:id="rId4"/>
          </a:graphicData>
        </a:graphic>
      </p:graphicFrame>
      <p:sp>
        <p:nvSpPr>
          <p:cNvPr id="8" name="Oval 7"/>
          <p:cNvSpPr/>
          <p:nvPr/>
        </p:nvSpPr>
        <p:spPr>
          <a:xfrm rot="19875924">
            <a:off x="2164482" y="4821294"/>
            <a:ext cx="1746367" cy="84093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39736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26868" y="354593"/>
            <a:ext cx="9144000" cy="1057275"/>
          </a:xfrm>
        </p:spPr>
        <p:txBody>
          <a:bodyPr/>
          <a:lstStyle/>
          <a:p>
            <a:r>
              <a:rPr lang="en-US" dirty="0"/>
              <a:t>Thank you!</a:t>
            </a:r>
          </a:p>
        </p:txBody>
      </p:sp>
      <p:sp>
        <p:nvSpPr>
          <p:cNvPr id="6" name="Subtitle 5"/>
          <p:cNvSpPr>
            <a:spLocks noGrp="1"/>
          </p:cNvSpPr>
          <p:nvPr>
            <p:ph type="subTitle" idx="1"/>
          </p:nvPr>
        </p:nvSpPr>
        <p:spPr>
          <a:xfrm>
            <a:off x="378442" y="4140117"/>
            <a:ext cx="9144000" cy="1655762"/>
          </a:xfrm>
        </p:spPr>
        <p:txBody>
          <a:bodyPr/>
          <a:lstStyle/>
          <a:p>
            <a:r>
              <a:rPr lang="en-US" b="1" dirty="0">
                <a:solidFill>
                  <a:schemeClr val="tx1"/>
                </a:solidFill>
              </a:rPr>
              <a:t>Contact Information</a:t>
            </a:r>
            <a:endParaRPr lang="en-US" dirty="0">
              <a:solidFill>
                <a:schemeClr val="tx1"/>
              </a:solidFill>
            </a:endParaRPr>
          </a:p>
          <a:p>
            <a:r>
              <a:rPr lang="en-US" dirty="0">
                <a:solidFill>
                  <a:schemeClr val="tx1"/>
                </a:solidFill>
              </a:rPr>
              <a:t>Rhonda S. </a:t>
            </a:r>
            <a:r>
              <a:rPr lang="en-US" dirty="0" err="1">
                <a:solidFill>
                  <a:schemeClr val="tx1"/>
                </a:solidFill>
              </a:rPr>
              <a:t>Witwer</a:t>
            </a:r>
            <a:endParaRPr lang="en-US" dirty="0">
              <a:solidFill>
                <a:schemeClr val="tx1"/>
              </a:solidFill>
            </a:endParaRPr>
          </a:p>
          <a:p>
            <a:r>
              <a:rPr lang="en-US" dirty="0">
                <a:solidFill>
                  <a:schemeClr val="tx1"/>
                </a:solidFill>
              </a:rPr>
              <a:t>Executive Director</a:t>
            </a:r>
          </a:p>
          <a:p>
            <a:r>
              <a:rPr lang="en-US" dirty="0" err="1">
                <a:solidFill>
                  <a:schemeClr val="tx1"/>
                </a:solidFill>
              </a:rPr>
              <a:t>www.ResistantStarchResearch.com</a:t>
            </a:r>
            <a:endParaRPr lang="en-US" dirty="0">
              <a:solidFill>
                <a:schemeClr val="tx1"/>
              </a:solidFill>
            </a:endParaRPr>
          </a:p>
          <a:p>
            <a:r>
              <a:rPr lang="en-US" dirty="0">
                <a:solidFill>
                  <a:schemeClr val="tx1"/>
                </a:solidFill>
              </a:rPr>
              <a:t>Email: </a:t>
            </a:r>
            <a:r>
              <a:rPr lang="en-US" dirty="0" err="1">
                <a:solidFill>
                  <a:schemeClr val="tx1"/>
                </a:solidFill>
              </a:rPr>
              <a:t>rhondawitwer@gmail.com</a:t>
            </a:r>
            <a:endParaRPr lang="en-US" dirty="0">
              <a:solidFill>
                <a:schemeClr val="tx1"/>
              </a:solidFill>
            </a:endParaRPr>
          </a:p>
        </p:txBody>
      </p:sp>
    </p:spTree>
    <p:extLst>
      <p:ext uri="{BB962C8B-B14F-4D97-AF65-F5344CB8AC3E}">
        <p14:creationId xmlns:p14="http://schemas.microsoft.com/office/powerpoint/2010/main" val="14411818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AB782-DB47-F11D-02CD-B59B6A7DD552}"/>
              </a:ext>
            </a:extLst>
          </p:cNvPr>
          <p:cNvSpPr>
            <a:spLocks noGrp="1"/>
          </p:cNvSpPr>
          <p:nvPr>
            <p:ph type="ctrTitle"/>
          </p:nvPr>
        </p:nvSpPr>
        <p:spPr>
          <a:xfrm>
            <a:off x="872359" y="1122363"/>
            <a:ext cx="10636469" cy="2387600"/>
          </a:xfrm>
        </p:spPr>
        <p:txBody>
          <a:bodyPr>
            <a:noAutofit/>
          </a:bodyPr>
          <a:lstStyle/>
          <a:p>
            <a:r>
              <a:rPr lang="en-US" sz="4800" b="1" dirty="0"/>
              <a:t>Complex Dietary Fibers: Structure, Function, and Microbiome Impact</a:t>
            </a:r>
          </a:p>
        </p:txBody>
      </p:sp>
      <p:sp>
        <p:nvSpPr>
          <p:cNvPr id="3" name="Subtitle 2">
            <a:extLst>
              <a:ext uri="{FF2B5EF4-FFF2-40B4-BE49-F238E27FC236}">
                <a16:creationId xmlns:a16="http://schemas.microsoft.com/office/drawing/2014/main" id="{ED386A8C-343F-55AB-2FE4-152695A92784}"/>
              </a:ext>
            </a:extLst>
          </p:cNvPr>
          <p:cNvSpPr>
            <a:spLocks noGrp="1"/>
          </p:cNvSpPr>
          <p:nvPr>
            <p:ph type="subTitle" idx="1"/>
          </p:nvPr>
        </p:nvSpPr>
        <p:spPr>
          <a:xfrm>
            <a:off x="1524000" y="4056992"/>
            <a:ext cx="9144000" cy="1200807"/>
          </a:xfrm>
        </p:spPr>
        <p:txBody>
          <a:bodyPr>
            <a:normAutofit fontScale="92500" lnSpcReduction="10000"/>
          </a:bodyPr>
          <a:lstStyle/>
          <a:p>
            <a:r>
              <a:rPr lang="en-US" b="1" dirty="0"/>
              <a:t>Tianming Yao</a:t>
            </a:r>
          </a:p>
          <a:p>
            <a:r>
              <a:rPr lang="en-US" dirty="0"/>
              <a:t>Assistant Professor, Rutgers University</a:t>
            </a:r>
          </a:p>
          <a:p>
            <a:r>
              <a:rPr lang="en-US" dirty="0"/>
              <a:t>04/21/2026</a:t>
            </a:r>
          </a:p>
        </p:txBody>
      </p:sp>
    </p:spTree>
    <p:extLst>
      <p:ext uri="{BB962C8B-B14F-4D97-AF65-F5344CB8AC3E}">
        <p14:creationId xmlns:p14="http://schemas.microsoft.com/office/powerpoint/2010/main" val="776093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4" name="Google Shape;264;p6"/>
          <p:cNvPicPr preferRelativeResize="0"/>
          <p:nvPr/>
        </p:nvPicPr>
        <p:blipFill rotWithShape="1">
          <a:blip r:embed="rId3">
            <a:alphaModFix/>
          </a:blip>
          <a:srcRect/>
          <a:stretch/>
        </p:blipFill>
        <p:spPr>
          <a:xfrm>
            <a:off x="0" y="-10"/>
            <a:ext cx="12192000" cy="952510"/>
          </a:xfrm>
          <a:prstGeom prst="rect">
            <a:avLst/>
          </a:prstGeom>
          <a:noFill/>
          <a:ln>
            <a:noFill/>
          </a:ln>
        </p:spPr>
      </p:pic>
      <p:sp>
        <p:nvSpPr>
          <p:cNvPr id="265" name="Google Shape;265;p6"/>
          <p:cNvSpPr txBox="1"/>
          <p:nvPr/>
        </p:nvSpPr>
        <p:spPr>
          <a:xfrm>
            <a:off x="449550" y="265296"/>
            <a:ext cx="11292900" cy="75094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15000"/>
              </a:lnSpc>
              <a:spcBef>
                <a:spcPts val="0"/>
              </a:spcBef>
              <a:spcAft>
                <a:spcPts val="0"/>
              </a:spcAft>
              <a:buClr>
                <a:srgbClr val="000000"/>
              </a:buClr>
              <a:buSzPts val="4000"/>
              <a:buFont typeface="Arial"/>
              <a:buNone/>
              <a:tabLst/>
              <a:defRPr/>
            </a:pPr>
            <a:r>
              <a:rPr kumimoji="0" lang="en-US" sz="32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rPr>
              <a:t>A Certification to Elevate Efficacious Prebiotics</a:t>
            </a:r>
            <a:endParaRPr kumimoji="0" sz="32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endParaRPr>
          </a:p>
        </p:txBody>
      </p:sp>
      <p:pic>
        <p:nvPicPr>
          <p:cNvPr id="266" name="Google Shape;266;p6" descr="A screenshot of a website&#10;&#10;AI-generated content may be incorrect."/>
          <p:cNvPicPr preferRelativeResize="0"/>
          <p:nvPr/>
        </p:nvPicPr>
        <p:blipFill rotWithShape="1">
          <a:blip r:embed="rId4">
            <a:alphaModFix/>
          </a:blip>
          <a:srcRect/>
          <a:stretch/>
        </p:blipFill>
        <p:spPr>
          <a:xfrm>
            <a:off x="1992637" y="1217806"/>
            <a:ext cx="7772400" cy="471844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E6E41-C39D-EFEC-103F-AC61352201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143F3A-830C-887B-FDB8-EE6D2E2D9579}"/>
              </a:ext>
            </a:extLst>
          </p:cNvPr>
          <p:cNvSpPr>
            <a:spLocks noGrp="1"/>
          </p:cNvSpPr>
          <p:nvPr>
            <p:ph type="title"/>
          </p:nvPr>
        </p:nvSpPr>
        <p:spPr/>
        <p:txBody>
          <a:bodyPr>
            <a:normAutofit/>
          </a:bodyPr>
          <a:lstStyle/>
          <a:p>
            <a:r>
              <a:rPr lang="en-US" dirty="0"/>
              <a:t>Gut microbiome and health</a:t>
            </a:r>
          </a:p>
        </p:txBody>
      </p:sp>
      <p:sp>
        <p:nvSpPr>
          <p:cNvPr id="3" name="Content Placeholder 2">
            <a:extLst>
              <a:ext uri="{FF2B5EF4-FFF2-40B4-BE49-F238E27FC236}">
                <a16:creationId xmlns:a16="http://schemas.microsoft.com/office/drawing/2014/main" id="{8924142F-966E-4511-8566-689B80DDF5B7}"/>
              </a:ext>
            </a:extLst>
          </p:cNvPr>
          <p:cNvSpPr>
            <a:spLocks noGrp="1"/>
          </p:cNvSpPr>
          <p:nvPr>
            <p:ph idx="1"/>
          </p:nvPr>
        </p:nvSpPr>
        <p:spPr/>
        <p:txBody>
          <a:bodyPr/>
          <a:lstStyle/>
          <a:p>
            <a:endParaRPr lang="en-US" dirty="0"/>
          </a:p>
        </p:txBody>
      </p:sp>
      <p:pic>
        <p:nvPicPr>
          <p:cNvPr id="4" name="Picture 2">
            <a:extLst>
              <a:ext uri="{FF2B5EF4-FFF2-40B4-BE49-F238E27FC236}">
                <a16:creationId xmlns:a16="http://schemas.microsoft.com/office/drawing/2014/main" id="{1D04C96B-F120-6D2E-C3EC-010FB6B13EC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5740"/>
          <a:stretch/>
        </p:blipFill>
        <p:spPr bwMode="auto">
          <a:xfrm>
            <a:off x="366809" y="1411401"/>
            <a:ext cx="6527977" cy="54465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A24B478-9B9D-D2B4-D645-7815A99A0376}"/>
              </a:ext>
            </a:extLst>
          </p:cNvPr>
          <p:cNvPicPr>
            <a:picLocks noChangeAspect="1"/>
          </p:cNvPicPr>
          <p:nvPr/>
        </p:nvPicPr>
        <p:blipFill>
          <a:blip r:embed="rId4"/>
          <a:stretch>
            <a:fillRect/>
          </a:stretch>
        </p:blipFill>
        <p:spPr>
          <a:xfrm>
            <a:off x="7030763" y="1486694"/>
            <a:ext cx="5067300" cy="5029200"/>
          </a:xfrm>
          <a:prstGeom prst="rect">
            <a:avLst/>
          </a:prstGeom>
        </p:spPr>
      </p:pic>
      <p:sp>
        <p:nvSpPr>
          <p:cNvPr id="6" name="Slide Number Placeholder 5">
            <a:extLst>
              <a:ext uri="{FF2B5EF4-FFF2-40B4-BE49-F238E27FC236}">
                <a16:creationId xmlns:a16="http://schemas.microsoft.com/office/drawing/2014/main" id="{92A9F792-4E24-1E0E-6C3B-C125FCA3A2D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339427-A705-734B-83C4-1EF5F1BF1CCB}"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403441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FA13C-2AC4-1215-97AA-FE58007D909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A3D6EC4-0A04-4D05-F73D-F4416646A402}"/>
              </a:ext>
            </a:extLst>
          </p:cNvPr>
          <p:cNvSpPr/>
          <p:nvPr/>
        </p:nvSpPr>
        <p:spPr>
          <a:xfrm>
            <a:off x="0" y="875812"/>
            <a:ext cx="12192000" cy="10983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Slide Number Placeholder 4">
            <a:extLst>
              <a:ext uri="{FF2B5EF4-FFF2-40B4-BE49-F238E27FC236}">
                <a16:creationId xmlns:a16="http://schemas.microsoft.com/office/drawing/2014/main" id="{BD677939-EAE9-C4BE-809C-C235EAC4E83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E6BA38-6570-AB40-AB90-A0362C1A14E9}"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pic>
        <p:nvPicPr>
          <p:cNvPr id="2" name="Picture 1" descr="A diagram of a cell structure&#10;&#10;AI-generated content may be incorrect.">
            <a:extLst>
              <a:ext uri="{FF2B5EF4-FFF2-40B4-BE49-F238E27FC236}">
                <a16:creationId xmlns:a16="http://schemas.microsoft.com/office/drawing/2014/main" id="{DFB17D66-2E38-42F4-EAF4-4EEA0D9179FB}"/>
              </a:ext>
            </a:extLst>
          </p:cNvPr>
          <p:cNvPicPr>
            <a:picLocks noChangeAspect="1"/>
          </p:cNvPicPr>
          <p:nvPr/>
        </p:nvPicPr>
        <p:blipFill>
          <a:blip r:embed="rId3"/>
          <a:srcRect b="47071"/>
          <a:stretch/>
        </p:blipFill>
        <p:spPr>
          <a:xfrm>
            <a:off x="219775" y="1131211"/>
            <a:ext cx="10057285" cy="5687898"/>
          </a:xfrm>
          <a:prstGeom prst="rect">
            <a:avLst/>
          </a:prstGeom>
        </p:spPr>
      </p:pic>
      <p:sp>
        <p:nvSpPr>
          <p:cNvPr id="8" name="TextBox 7">
            <a:extLst>
              <a:ext uri="{FF2B5EF4-FFF2-40B4-BE49-F238E27FC236}">
                <a16:creationId xmlns:a16="http://schemas.microsoft.com/office/drawing/2014/main" id="{C53C6030-EF11-6C26-D285-5C107D88E383}"/>
              </a:ext>
            </a:extLst>
          </p:cNvPr>
          <p:cNvSpPr txBox="1"/>
          <p:nvPr/>
        </p:nvSpPr>
        <p:spPr>
          <a:xfrm>
            <a:off x="9291013" y="6542110"/>
            <a:ext cx="290098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Nature Reviews Microbiology, 2024, 1-14.</a:t>
            </a:r>
          </a:p>
        </p:txBody>
      </p:sp>
    </p:spTree>
    <p:extLst>
      <p:ext uri="{BB962C8B-B14F-4D97-AF65-F5344CB8AC3E}">
        <p14:creationId xmlns:p14="http://schemas.microsoft.com/office/powerpoint/2010/main" val="12179459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9BA88-6DC0-EF0B-22DB-0A570C2FE9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4A16E2-80E9-4133-B36F-A24C12A07B3F}"/>
              </a:ext>
            </a:extLst>
          </p:cNvPr>
          <p:cNvSpPr>
            <a:spLocks noGrp="1"/>
          </p:cNvSpPr>
          <p:nvPr>
            <p:ph type="title"/>
          </p:nvPr>
        </p:nvSpPr>
        <p:spPr/>
        <p:txBody>
          <a:bodyPr>
            <a:normAutofit fontScale="90000"/>
          </a:bodyPr>
          <a:lstStyle/>
          <a:p>
            <a:r>
              <a:rPr lang="en-US" dirty="0"/>
              <a:t>Polysaccharide as a gut microbiome modulator</a:t>
            </a:r>
          </a:p>
        </p:txBody>
      </p:sp>
      <p:sp>
        <p:nvSpPr>
          <p:cNvPr id="3" name="Content Placeholder 2">
            <a:extLst>
              <a:ext uri="{FF2B5EF4-FFF2-40B4-BE49-F238E27FC236}">
                <a16:creationId xmlns:a16="http://schemas.microsoft.com/office/drawing/2014/main" id="{3F3FD88B-FD4B-92A0-6A34-543A7CAC2A89}"/>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30AC8143-BC4F-371B-DBD6-E4F39E32656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339427-A705-734B-83C4-1EF5F1BF1CCB}"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pic>
        <p:nvPicPr>
          <p:cNvPr id="5" name="Picture 4" descr="A diagram of different types of cellulose&#10;&#10;AI-generated content may be incorrect.">
            <a:extLst>
              <a:ext uri="{FF2B5EF4-FFF2-40B4-BE49-F238E27FC236}">
                <a16:creationId xmlns:a16="http://schemas.microsoft.com/office/drawing/2014/main" id="{063EA458-DD79-ED60-ED9A-F9F01D540125}"/>
              </a:ext>
            </a:extLst>
          </p:cNvPr>
          <p:cNvPicPr>
            <a:picLocks noChangeAspect="1"/>
          </p:cNvPicPr>
          <p:nvPr/>
        </p:nvPicPr>
        <p:blipFill>
          <a:blip r:embed="rId3"/>
          <a:stretch>
            <a:fillRect/>
          </a:stretch>
        </p:blipFill>
        <p:spPr>
          <a:xfrm>
            <a:off x="423020" y="1536526"/>
            <a:ext cx="4658904" cy="4929536"/>
          </a:xfrm>
          <a:prstGeom prst="rect">
            <a:avLst/>
          </a:prstGeom>
        </p:spPr>
      </p:pic>
      <p:sp>
        <p:nvSpPr>
          <p:cNvPr id="6" name="TextBox 5">
            <a:extLst>
              <a:ext uri="{FF2B5EF4-FFF2-40B4-BE49-F238E27FC236}">
                <a16:creationId xmlns:a16="http://schemas.microsoft.com/office/drawing/2014/main" id="{94FF7116-3CCE-DE22-FE20-980C8C8E517E}"/>
              </a:ext>
            </a:extLst>
          </p:cNvPr>
          <p:cNvSpPr txBox="1"/>
          <p:nvPr/>
        </p:nvSpPr>
        <p:spPr>
          <a:xfrm>
            <a:off x="59226" y="6611779"/>
            <a:ext cx="451277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Porter, N. T., &amp; Martens, E. C. (2017) </a:t>
            </a:r>
            <a:r>
              <a:rPr kumimoji="0" lang="en-US" sz="1000" b="0" i="1" u="none" strike="noStrike" kern="1200" cap="none" spc="0" normalizeH="0" baseline="0" noProof="0" dirty="0">
                <a:ln>
                  <a:noFill/>
                </a:ln>
                <a:solidFill>
                  <a:prstClr val="black"/>
                </a:solidFill>
                <a:effectLst/>
                <a:uLnTx/>
                <a:uFillTx/>
                <a:latin typeface="Aptos" panose="02110004020202020204"/>
                <a:ea typeface="+mn-ea"/>
                <a:cs typeface="+mn-cs"/>
              </a:rPr>
              <a:t>Annual review of microbiology</a:t>
            </a: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000" b="0" i="1" u="none" strike="noStrike" kern="1200" cap="none" spc="0" normalizeH="0" baseline="0" noProof="0" dirty="0">
                <a:ln>
                  <a:noFill/>
                </a:ln>
                <a:solidFill>
                  <a:prstClr val="black"/>
                </a:solidFill>
                <a:effectLst/>
                <a:uLnTx/>
                <a:uFillTx/>
                <a:latin typeface="Aptos" panose="02110004020202020204"/>
                <a:ea typeface="+mn-ea"/>
                <a:cs typeface="+mn-cs"/>
              </a:rPr>
              <a:t>71</a:t>
            </a: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(1), 349-369</a:t>
            </a:r>
          </a:p>
        </p:txBody>
      </p:sp>
      <p:pic>
        <p:nvPicPr>
          <p:cNvPr id="13" name="Picture 12">
            <a:extLst>
              <a:ext uri="{FF2B5EF4-FFF2-40B4-BE49-F238E27FC236}">
                <a16:creationId xmlns:a16="http://schemas.microsoft.com/office/drawing/2014/main" id="{6098208B-8C55-9C10-0317-5343058848D2}"/>
              </a:ext>
            </a:extLst>
          </p:cNvPr>
          <p:cNvPicPr>
            <a:picLocks noChangeAspect="1"/>
          </p:cNvPicPr>
          <p:nvPr/>
        </p:nvPicPr>
        <p:blipFill>
          <a:blip r:embed="rId4"/>
          <a:stretch>
            <a:fillRect/>
          </a:stretch>
        </p:blipFill>
        <p:spPr>
          <a:xfrm>
            <a:off x="5272316" y="1422068"/>
            <a:ext cx="6195932" cy="5435932"/>
          </a:xfrm>
          <a:prstGeom prst="rect">
            <a:avLst/>
          </a:prstGeom>
        </p:spPr>
      </p:pic>
      <p:sp>
        <p:nvSpPr>
          <p:cNvPr id="14" name="TextBox 13">
            <a:extLst>
              <a:ext uri="{FF2B5EF4-FFF2-40B4-BE49-F238E27FC236}">
                <a16:creationId xmlns:a16="http://schemas.microsoft.com/office/drawing/2014/main" id="{334C0377-5FE4-4422-E044-6301CBCDC9DC}"/>
              </a:ext>
            </a:extLst>
          </p:cNvPr>
          <p:cNvSpPr txBox="1"/>
          <p:nvPr/>
        </p:nvSpPr>
        <p:spPr>
          <a:xfrm>
            <a:off x="5724005" y="6596390"/>
            <a:ext cx="593463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Aptos" panose="02110004020202020204"/>
                <a:ea typeface="+mn-ea"/>
                <a:cs typeface="+mn-cs"/>
              </a:rPr>
              <a:t>Nat. Rev. </a:t>
            </a:r>
            <a:r>
              <a:rPr kumimoji="0" lang="en-US" sz="1100" b="0" i="1" u="none" strike="noStrike" kern="1200" cap="none" spc="0" normalizeH="0" baseline="0" noProof="0" dirty="0" err="1">
                <a:ln>
                  <a:noFill/>
                </a:ln>
                <a:solidFill>
                  <a:prstClr val="black"/>
                </a:solidFill>
                <a:effectLst/>
                <a:uLnTx/>
                <a:uFillTx/>
                <a:latin typeface="Aptos" panose="02110004020202020204"/>
                <a:ea typeface="+mn-ea"/>
                <a:cs typeface="+mn-cs"/>
              </a:rPr>
              <a:t>Microbiol</a:t>
            </a:r>
            <a:r>
              <a:rPr kumimoji="0" lang="en-US" sz="1100" b="0" i="1" u="none" strike="noStrike" kern="1200" cap="none" spc="0" normalizeH="0" baseline="0" noProof="0" dirty="0">
                <a:ln>
                  <a:noFill/>
                </a:ln>
                <a:solidFill>
                  <a:prstClr val="black"/>
                </a:solidFill>
                <a:effectLst/>
                <a:uLnTx/>
                <a:uFillTx/>
                <a:latin typeface="Aptos" panose="02110004020202020204"/>
                <a:ea typeface="+mn-ea"/>
                <a:cs typeface="+mn-cs"/>
              </a:rPr>
              <a:t> , </a:t>
            </a: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2012, 10(5):323-335</a:t>
            </a:r>
          </a:p>
        </p:txBody>
      </p:sp>
    </p:spTree>
    <p:extLst>
      <p:ext uri="{BB962C8B-B14F-4D97-AF65-F5344CB8AC3E}">
        <p14:creationId xmlns:p14="http://schemas.microsoft.com/office/powerpoint/2010/main" val="27421493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5E1AD-163C-7661-C63B-DB7034EF03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EB2253-6FC9-FF4A-AB33-E7A99A1EC13C}"/>
              </a:ext>
            </a:extLst>
          </p:cNvPr>
          <p:cNvSpPr>
            <a:spLocks noGrp="1"/>
          </p:cNvSpPr>
          <p:nvPr>
            <p:ph type="title"/>
          </p:nvPr>
        </p:nvSpPr>
        <p:spPr/>
        <p:txBody>
          <a:bodyPr>
            <a:normAutofit/>
          </a:bodyPr>
          <a:lstStyle/>
          <a:p>
            <a:r>
              <a:rPr lang="en-US" dirty="0"/>
              <a:t>Effect of fiber molecular structure</a:t>
            </a:r>
          </a:p>
        </p:txBody>
      </p:sp>
      <p:sp>
        <p:nvSpPr>
          <p:cNvPr id="3" name="Content Placeholder 2">
            <a:extLst>
              <a:ext uri="{FF2B5EF4-FFF2-40B4-BE49-F238E27FC236}">
                <a16:creationId xmlns:a16="http://schemas.microsoft.com/office/drawing/2014/main" id="{98D63C89-9E72-DAFF-AA7B-165AC5C54708}"/>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72C37411-94DE-799D-EC82-DDAE3F997BA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339427-A705-734B-83C4-1EF5F1BF1CCB}"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pic>
        <p:nvPicPr>
          <p:cNvPr id="5" name="Picture 4">
            <a:extLst>
              <a:ext uri="{FF2B5EF4-FFF2-40B4-BE49-F238E27FC236}">
                <a16:creationId xmlns:a16="http://schemas.microsoft.com/office/drawing/2014/main" id="{4F4FFC80-E0CF-88DA-DF1B-6A5E4257FF1A}"/>
              </a:ext>
            </a:extLst>
          </p:cNvPr>
          <p:cNvPicPr>
            <a:picLocks noChangeAspect="1"/>
          </p:cNvPicPr>
          <p:nvPr/>
        </p:nvPicPr>
        <p:blipFill>
          <a:blip r:embed="rId3"/>
          <a:stretch>
            <a:fillRect/>
          </a:stretch>
        </p:blipFill>
        <p:spPr>
          <a:xfrm>
            <a:off x="371071" y="1924225"/>
            <a:ext cx="5308993" cy="2019726"/>
          </a:xfrm>
          <a:prstGeom prst="rect">
            <a:avLst/>
          </a:prstGeom>
        </p:spPr>
      </p:pic>
      <p:grpSp>
        <p:nvGrpSpPr>
          <p:cNvPr id="6" name="Group 5">
            <a:extLst>
              <a:ext uri="{FF2B5EF4-FFF2-40B4-BE49-F238E27FC236}">
                <a16:creationId xmlns:a16="http://schemas.microsoft.com/office/drawing/2014/main" id="{EDB49F2E-4303-0074-3281-45B5DA5CDCF6}"/>
              </a:ext>
            </a:extLst>
          </p:cNvPr>
          <p:cNvGrpSpPr/>
          <p:nvPr/>
        </p:nvGrpSpPr>
        <p:grpSpPr>
          <a:xfrm>
            <a:off x="638907" y="4119312"/>
            <a:ext cx="3531293" cy="2398625"/>
            <a:chOff x="4953806" y="2286640"/>
            <a:chExt cx="5574011" cy="3942450"/>
          </a:xfrm>
        </p:grpSpPr>
        <p:pic>
          <p:nvPicPr>
            <p:cNvPr id="7" name="Picture 6">
              <a:extLst>
                <a:ext uri="{FF2B5EF4-FFF2-40B4-BE49-F238E27FC236}">
                  <a16:creationId xmlns:a16="http://schemas.microsoft.com/office/drawing/2014/main" id="{D6D3C9A6-B835-FEF5-22DD-A79FC397E6B9}"/>
                </a:ext>
              </a:extLst>
            </p:cNvPr>
            <p:cNvPicPr>
              <a:picLocks noChangeAspect="1"/>
            </p:cNvPicPr>
            <p:nvPr/>
          </p:nvPicPr>
          <p:blipFill rotWithShape="1">
            <a:blip r:embed="rId4"/>
            <a:srcRect r="51395" b="54810"/>
            <a:stretch/>
          </p:blipFill>
          <p:spPr>
            <a:xfrm>
              <a:off x="5686430" y="2286640"/>
              <a:ext cx="4841387" cy="3400148"/>
            </a:xfrm>
            <a:prstGeom prst="rect">
              <a:avLst/>
            </a:prstGeom>
          </p:spPr>
        </p:pic>
        <p:sp>
          <p:nvSpPr>
            <p:cNvPr id="8" name="TextBox 7">
              <a:extLst>
                <a:ext uri="{FF2B5EF4-FFF2-40B4-BE49-F238E27FC236}">
                  <a16:creationId xmlns:a16="http://schemas.microsoft.com/office/drawing/2014/main" id="{D52D7C99-93BD-34BF-476C-C69A39CEBE50}"/>
                </a:ext>
              </a:extLst>
            </p:cNvPr>
            <p:cNvSpPr txBox="1"/>
            <p:nvPr/>
          </p:nvSpPr>
          <p:spPr>
            <a:xfrm>
              <a:off x="4953806" y="5998259"/>
              <a:ext cx="2967479" cy="2308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Aptos" panose="02110004020202020204"/>
                  <a:ea typeface="+mn-ea"/>
                  <a:cs typeface="+mn-cs"/>
                </a:rPr>
                <a:t>Lindemann. (2020) </a:t>
              </a:r>
              <a:r>
                <a:rPr kumimoji="0" lang="en-US" sz="900" b="0" i="1" u="none" strike="noStrike" kern="1200" cap="none" spc="0" normalizeH="0" baseline="0" noProof="0" dirty="0">
                  <a:ln>
                    <a:noFill/>
                  </a:ln>
                  <a:solidFill>
                    <a:prstClr val="black"/>
                  </a:solidFill>
                  <a:effectLst/>
                  <a:uLnTx/>
                  <a:uFillTx/>
                  <a:latin typeface="Aptos" panose="02110004020202020204"/>
                  <a:ea typeface="+mn-ea"/>
                  <a:cs typeface="+mn-cs"/>
                </a:rPr>
                <a:t>Current opinion in Chemical Engineering</a:t>
              </a:r>
              <a:endParaRPr kumimoji="0" lang="en-US"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9" name="Picture 8">
              <a:extLst>
                <a:ext uri="{FF2B5EF4-FFF2-40B4-BE49-F238E27FC236}">
                  <a16:creationId xmlns:a16="http://schemas.microsoft.com/office/drawing/2014/main" id="{DBF03E96-EFC7-DF16-4833-3F8F09EDD488}"/>
                </a:ext>
              </a:extLst>
            </p:cNvPr>
            <p:cNvPicPr>
              <a:picLocks noChangeAspect="1"/>
            </p:cNvPicPr>
            <p:nvPr/>
          </p:nvPicPr>
          <p:blipFill>
            <a:blip r:embed="rId5"/>
            <a:stretch>
              <a:fillRect/>
            </a:stretch>
          </p:blipFill>
          <p:spPr>
            <a:xfrm>
              <a:off x="6437546" y="5784815"/>
              <a:ext cx="3467384" cy="230832"/>
            </a:xfrm>
            <a:prstGeom prst="rect">
              <a:avLst/>
            </a:prstGeom>
          </p:spPr>
        </p:pic>
      </p:grpSp>
      <p:sp>
        <p:nvSpPr>
          <p:cNvPr id="10" name="TextBox 9">
            <a:extLst>
              <a:ext uri="{FF2B5EF4-FFF2-40B4-BE49-F238E27FC236}">
                <a16:creationId xmlns:a16="http://schemas.microsoft.com/office/drawing/2014/main" id="{F6604CCA-F611-5F2A-188D-2371F4B38556}"/>
              </a:ext>
            </a:extLst>
          </p:cNvPr>
          <p:cNvSpPr txBox="1"/>
          <p:nvPr/>
        </p:nvSpPr>
        <p:spPr>
          <a:xfrm>
            <a:off x="579237" y="1582416"/>
            <a:ext cx="47243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Helvetica" pitchFamily="2" charset="0"/>
                <a:ea typeface="+mn-ea"/>
                <a:cs typeface="+mn-cs"/>
              </a:rPr>
              <a:t>Carbohydrate active enzymes (</a:t>
            </a:r>
            <a:r>
              <a:rPr kumimoji="0" lang="en-US" sz="1800" b="1" i="0" u="none" strike="noStrike" kern="1200" cap="none" spc="0" normalizeH="0" baseline="0" noProof="0" dirty="0" err="1">
                <a:ln>
                  <a:noFill/>
                </a:ln>
                <a:solidFill>
                  <a:srgbClr val="FF0000"/>
                </a:solidFill>
                <a:effectLst/>
                <a:uLnTx/>
                <a:uFillTx/>
                <a:latin typeface="Helvetica" pitchFamily="2" charset="0"/>
                <a:ea typeface="+mn-ea"/>
                <a:cs typeface="+mn-cs"/>
              </a:rPr>
              <a:t>CAZymes</a:t>
            </a:r>
            <a:r>
              <a:rPr kumimoji="0" lang="en-US" sz="1800" b="1" i="0" u="none" strike="noStrike" kern="1200" cap="none" spc="0" normalizeH="0" baseline="0" noProof="0" dirty="0">
                <a:ln>
                  <a:noFill/>
                </a:ln>
                <a:solidFill>
                  <a:prstClr val="black"/>
                </a:solidFill>
                <a:effectLst/>
                <a:uLnTx/>
                <a:uFillTx/>
                <a:latin typeface="Helvetica" pitchFamily="2" charset="0"/>
                <a:ea typeface="+mn-ea"/>
                <a:cs typeface="+mn-cs"/>
              </a:rPr>
              <a:t>)</a:t>
            </a:r>
          </a:p>
        </p:txBody>
      </p:sp>
      <p:pic>
        <p:nvPicPr>
          <p:cNvPr id="11" name="Picture 10">
            <a:extLst>
              <a:ext uri="{FF2B5EF4-FFF2-40B4-BE49-F238E27FC236}">
                <a16:creationId xmlns:a16="http://schemas.microsoft.com/office/drawing/2014/main" id="{8021510D-2941-3756-709F-01A04C8A8323}"/>
              </a:ext>
            </a:extLst>
          </p:cNvPr>
          <p:cNvPicPr>
            <a:picLocks noChangeAspect="1"/>
          </p:cNvPicPr>
          <p:nvPr/>
        </p:nvPicPr>
        <p:blipFill>
          <a:blip r:embed="rId6"/>
          <a:stretch>
            <a:fillRect/>
          </a:stretch>
        </p:blipFill>
        <p:spPr>
          <a:xfrm>
            <a:off x="5446876" y="4926270"/>
            <a:ext cx="3894300" cy="676616"/>
          </a:xfrm>
          <a:prstGeom prst="rect">
            <a:avLst/>
          </a:prstGeom>
        </p:spPr>
      </p:pic>
      <p:pic>
        <p:nvPicPr>
          <p:cNvPr id="12" name="Picture 11">
            <a:extLst>
              <a:ext uri="{FF2B5EF4-FFF2-40B4-BE49-F238E27FC236}">
                <a16:creationId xmlns:a16="http://schemas.microsoft.com/office/drawing/2014/main" id="{7CB950C3-73AC-D4FD-64C4-B1B7926789D3}"/>
              </a:ext>
            </a:extLst>
          </p:cNvPr>
          <p:cNvPicPr>
            <a:picLocks noChangeAspect="1"/>
          </p:cNvPicPr>
          <p:nvPr/>
        </p:nvPicPr>
        <p:blipFill>
          <a:blip r:embed="rId7"/>
          <a:srcRect t="41065" r="52622" b="8004"/>
          <a:stretch/>
        </p:blipFill>
        <p:spPr>
          <a:xfrm>
            <a:off x="5114532" y="2086685"/>
            <a:ext cx="3896751" cy="2977604"/>
          </a:xfrm>
          <a:prstGeom prst="rect">
            <a:avLst/>
          </a:prstGeom>
        </p:spPr>
      </p:pic>
      <p:pic>
        <p:nvPicPr>
          <p:cNvPr id="13" name="Picture 12">
            <a:extLst>
              <a:ext uri="{FF2B5EF4-FFF2-40B4-BE49-F238E27FC236}">
                <a16:creationId xmlns:a16="http://schemas.microsoft.com/office/drawing/2014/main" id="{D14FFA9D-BA51-5115-C72F-D041CB67EF1C}"/>
              </a:ext>
            </a:extLst>
          </p:cNvPr>
          <p:cNvPicPr>
            <a:picLocks noChangeAspect="1"/>
          </p:cNvPicPr>
          <p:nvPr/>
        </p:nvPicPr>
        <p:blipFill>
          <a:blip r:embed="rId7"/>
          <a:srcRect l="63276" t="38992"/>
          <a:stretch/>
        </p:blipFill>
        <p:spPr>
          <a:xfrm>
            <a:off x="9001844" y="2255937"/>
            <a:ext cx="2684300" cy="3106969"/>
          </a:xfrm>
          <a:prstGeom prst="rect">
            <a:avLst/>
          </a:prstGeom>
        </p:spPr>
      </p:pic>
      <p:sp>
        <p:nvSpPr>
          <p:cNvPr id="14" name="TextBox 13">
            <a:extLst>
              <a:ext uri="{FF2B5EF4-FFF2-40B4-BE49-F238E27FC236}">
                <a16:creationId xmlns:a16="http://schemas.microsoft.com/office/drawing/2014/main" id="{C413C358-5CDA-783C-F56D-B9ECBC4FC23D}"/>
              </a:ext>
            </a:extLst>
          </p:cNvPr>
          <p:cNvSpPr txBox="1"/>
          <p:nvPr/>
        </p:nvSpPr>
        <p:spPr>
          <a:xfrm>
            <a:off x="8799350" y="1754923"/>
            <a:ext cx="2402837"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GH: Glycoside Hydrolase</a:t>
            </a:r>
          </a:p>
        </p:txBody>
      </p:sp>
      <p:sp>
        <p:nvSpPr>
          <p:cNvPr id="15" name="TextBox 14">
            <a:extLst>
              <a:ext uri="{FF2B5EF4-FFF2-40B4-BE49-F238E27FC236}">
                <a16:creationId xmlns:a16="http://schemas.microsoft.com/office/drawing/2014/main" id="{CD226B8F-39DF-65D7-ED7F-87A1834DD5DF}"/>
              </a:ext>
            </a:extLst>
          </p:cNvPr>
          <p:cNvSpPr txBox="1"/>
          <p:nvPr/>
        </p:nvSpPr>
        <p:spPr>
          <a:xfrm>
            <a:off x="8072132" y="6339423"/>
            <a:ext cx="3281668"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Martens, E. C. et al. (2014</a:t>
            </a:r>
            <a:r>
              <a:rPr kumimoji="0" lang="en-US" sz="1000" b="0" i="1" u="none" strike="noStrike" kern="1200" cap="none" spc="0" normalizeH="0" baseline="0" noProof="0" dirty="0">
                <a:ln>
                  <a:noFill/>
                </a:ln>
                <a:solidFill>
                  <a:prstClr val="black"/>
                </a:solidFill>
                <a:effectLst/>
                <a:uLnTx/>
                <a:uFillTx/>
                <a:latin typeface="Aptos" panose="02110004020202020204"/>
                <a:ea typeface="+mn-ea"/>
                <a:cs typeface="+mn-cs"/>
              </a:rPr>
              <a:t>) J. Mol. Biol.</a:t>
            </a: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000" b="0" i="1" u="none" strike="noStrike" kern="1200" cap="none" spc="0" normalizeH="0" baseline="0" noProof="0" dirty="0">
                <a:ln>
                  <a:noFill/>
                </a:ln>
                <a:solidFill>
                  <a:prstClr val="black"/>
                </a:solidFill>
                <a:effectLst/>
                <a:uLnTx/>
                <a:uFillTx/>
                <a:latin typeface="Aptos" panose="02110004020202020204"/>
                <a:ea typeface="+mn-ea"/>
                <a:cs typeface="+mn-cs"/>
              </a:rPr>
              <a:t>426</a:t>
            </a: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(23), 3851-3865</a:t>
            </a:r>
          </a:p>
        </p:txBody>
      </p:sp>
    </p:spTree>
    <p:extLst>
      <p:ext uri="{BB962C8B-B14F-4D97-AF65-F5344CB8AC3E}">
        <p14:creationId xmlns:p14="http://schemas.microsoft.com/office/powerpoint/2010/main" val="27997116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DC80A-4E0B-0760-32A1-CDF3D20E0CA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0E54ECE-8DEC-699A-8755-A43BEE4374C7}"/>
              </a:ext>
            </a:extLst>
          </p:cNvPr>
          <p:cNvSpPr/>
          <p:nvPr/>
        </p:nvSpPr>
        <p:spPr>
          <a:xfrm>
            <a:off x="0" y="875812"/>
            <a:ext cx="12192000" cy="10983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Slide Number Placeholder 4">
            <a:extLst>
              <a:ext uri="{FF2B5EF4-FFF2-40B4-BE49-F238E27FC236}">
                <a16:creationId xmlns:a16="http://schemas.microsoft.com/office/drawing/2014/main" id="{7432CC6D-535E-363B-6F9E-242012E9A1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E6BA38-6570-AB40-AB90-A0362C1A14E9}"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65010630-F6DD-D596-7431-6F97CF514447}"/>
              </a:ext>
            </a:extLst>
          </p:cNvPr>
          <p:cNvSpPr txBox="1"/>
          <p:nvPr/>
        </p:nvSpPr>
        <p:spPr>
          <a:xfrm>
            <a:off x="838199" y="1102089"/>
            <a:ext cx="882359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Aptos" panose="02110004020202020204"/>
                <a:ea typeface="+mn-ea"/>
                <a:cs typeface="+mn-cs"/>
              </a:rPr>
              <a:t>Fiber structures and gut microbiome</a:t>
            </a:r>
          </a:p>
        </p:txBody>
      </p:sp>
      <p:pic>
        <p:nvPicPr>
          <p:cNvPr id="10" name="Picture 9" descr="A graph of different colored bars&#10;&#10;AI-generated content may be incorrect.">
            <a:extLst>
              <a:ext uri="{FF2B5EF4-FFF2-40B4-BE49-F238E27FC236}">
                <a16:creationId xmlns:a16="http://schemas.microsoft.com/office/drawing/2014/main" id="{4704CBD3-99B1-9302-D4BE-AE9C2DBB826F}"/>
              </a:ext>
            </a:extLst>
          </p:cNvPr>
          <p:cNvPicPr>
            <a:picLocks noChangeAspect="1"/>
          </p:cNvPicPr>
          <p:nvPr/>
        </p:nvPicPr>
        <p:blipFill>
          <a:blip r:embed="rId3"/>
          <a:stretch>
            <a:fillRect/>
          </a:stretch>
        </p:blipFill>
        <p:spPr>
          <a:xfrm>
            <a:off x="18196" y="1708817"/>
            <a:ext cx="5370739" cy="4980355"/>
          </a:xfrm>
          <a:prstGeom prst="rect">
            <a:avLst/>
          </a:prstGeom>
        </p:spPr>
      </p:pic>
      <p:sp>
        <p:nvSpPr>
          <p:cNvPr id="11" name="Rectangle 10">
            <a:extLst>
              <a:ext uri="{FF2B5EF4-FFF2-40B4-BE49-F238E27FC236}">
                <a16:creationId xmlns:a16="http://schemas.microsoft.com/office/drawing/2014/main" id="{C3B790E8-1E59-99F2-77C0-684A6ECC042A}"/>
              </a:ext>
            </a:extLst>
          </p:cNvPr>
          <p:cNvSpPr/>
          <p:nvPr/>
        </p:nvSpPr>
        <p:spPr>
          <a:xfrm>
            <a:off x="-171821" y="1748418"/>
            <a:ext cx="496424" cy="4608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CA77AE1-18EE-8B93-2963-B9C275BBEFAA}"/>
              </a:ext>
            </a:extLst>
          </p:cNvPr>
          <p:cNvSpPr txBox="1"/>
          <p:nvPr/>
        </p:nvSpPr>
        <p:spPr>
          <a:xfrm>
            <a:off x="0" y="6605663"/>
            <a:ext cx="2888932"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FEMS microbiology ecology, 2020. 96(9), fiaa158.</a:t>
            </a:r>
          </a:p>
        </p:txBody>
      </p:sp>
      <p:pic>
        <p:nvPicPr>
          <p:cNvPr id="13" name="Picture 12" descr="A diagram of a number of sugars&#10;&#10;AI-generated content may be incorrect.">
            <a:extLst>
              <a:ext uri="{FF2B5EF4-FFF2-40B4-BE49-F238E27FC236}">
                <a16:creationId xmlns:a16="http://schemas.microsoft.com/office/drawing/2014/main" id="{8E249B8F-2839-8CA6-0AE5-D0483149D22B}"/>
              </a:ext>
            </a:extLst>
          </p:cNvPr>
          <p:cNvPicPr>
            <a:picLocks noChangeAspect="1"/>
          </p:cNvPicPr>
          <p:nvPr/>
        </p:nvPicPr>
        <p:blipFill>
          <a:blip r:embed="rId4"/>
          <a:stretch>
            <a:fillRect/>
          </a:stretch>
        </p:blipFill>
        <p:spPr>
          <a:xfrm>
            <a:off x="6398957" y="1850310"/>
            <a:ext cx="2734202" cy="3081182"/>
          </a:xfrm>
          <a:prstGeom prst="rect">
            <a:avLst/>
          </a:prstGeom>
        </p:spPr>
      </p:pic>
      <p:pic>
        <p:nvPicPr>
          <p:cNvPr id="14" name="Picture 13" descr="A graph showing different colored bars&#10;&#10;AI-generated content may be incorrect.">
            <a:extLst>
              <a:ext uri="{FF2B5EF4-FFF2-40B4-BE49-F238E27FC236}">
                <a16:creationId xmlns:a16="http://schemas.microsoft.com/office/drawing/2014/main" id="{12EF6A8E-2942-42ED-6D07-220FB701311E}"/>
              </a:ext>
            </a:extLst>
          </p:cNvPr>
          <p:cNvPicPr>
            <a:picLocks noChangeAspect="1"/>
          </p:cNvPicPr>
          <p:nvPr/>
        </p:nvPicPr>
        <p:blipFill>
          <a:blip r:embed="rId5"/>
          <a:stretch>
            <a:fillRect/>
          </a:stretch>
        </p:blipFill>
        <p:spPr>
          <a:xfrm>
            <a:off x="9133159" y="2132719"/>
            <a:ext cx="2863149" cy="2624553"/>
          </a:xfrm>
          <a:prstGeom prst="rect">
            <a:avLst/>
          </a:prstGeom>
        </p:spPr>
      </p:pic>
      <p:sp>
        <p:nvSpPr>
          <p:cNvPr id="15" name="Rectangle 14">
            <a:extLst>
              <a:ext uri="{FF2B5EF4-FFF2-40B4-BE49-F238E27FC236}">
                <a16:creationId xmlns:a16="http://schemas.microsoft.com/office/drawing/2014/main" id="{0FD62A2D-4CAC-2D96-5182-0A889067C192}"/>
              </a:ext>
            </a:extLst>
          </p:cNvPr>
          <p:cNvSpPr/>
          <p:nvPr/>
        </p:nvSpPr>
        <p:spPr>
          <a:xfrm>
            <a:off x="6398957" y="1850310"/>
            <a:ext cx="425589" cy="4608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0BAB7FF8-2F01-ED73-689A-A8D5E8D76994}"/>
              </a:ext>
            </a:extLst>
          </p:cNvPr>
          <p:cNvSpPr txBox="1">
            <a:spLocks/>
          </p:cNvSpPr>
          <p:nvPr/>
        </p:nvSpPr>
        <p:spPr>
          <a:xfrm>
            <a:off x="5866646" y="129225"/>
            <a:ext cx="6617454" cy="7714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Aptos Display" panose="02110004020202020204"/>
                <a:ea typeface="+mj-ea"/>
                <a:cs typeface="+mj-cs"/>
              </a:rPr>
              <a:t>Dietary fiber and gut microbiome</a:t>
            </a:r>
          </a:p>
        </p:txBody>
      </p:sp>
      <p:grpSp>
        <p:nvGrpSpPr>
          <p:cNvPr id="23" name="Group 22">
            <a:extLst>
              <a:ext uri="{FF2B5EF4-FFF2-40B4-BE49-F238E27FC236}">
                <a16:creationId xmlns:a16="http://schemas.microsoft.com/office/drawing/2014/main" id="{20F8B36D-E8DE-8681-5509-42E98C493616}"/>
              </a:ext>
            </a:extLst>
          </p:cNvPr>
          <p:cNvGrpSpPr/>
          <p:nvPr/>
        </p:nvGrpSpPr>
        <p:grpSpPr>
          <a:xfrm>
            <a:off x="5303451" y="4600480"/>
            <a:ext cx="1453606" cy="955400"/>
            <a:chOff x="6087454" y="4113252"/>
            <a:chExt cx="1453606" cy="955400"/>
          </a:xfrm>
        </p:grpSpPr>
        <p:pic>
          <p:nvPicPr>
            <p:cNvPr id="9" name="Picture 8">
              <a:extLst>
                <a:ext uri="{FF2B5EF4-FFF2-40B4-BE49-F238E27FC236}">
                  <a16:creationId xmlns:a16="http://schemas.microsoft.com/office/drawing/2014/main" id="{2645BD32-6AC7-2292-8ED5-8A6313A0DCF1}"/>
                </a:ext>
              </a:extLst>
            </p:cNvPr>
            <p:cNvPicPr>
              <a:picLocks noChangeAspect="1"/>
            </p:cNvPicPr>
            <p:nvPr/>
          </p:nvPicPr>
          <p:blipFill>
            <a:blip r:embed="rId6"/>
            <a:stretch>
              <a:fillRect/>
            </a:stretch>
          </p:blipFill>
          <p:spPr>
            <a:xfrm>
              <a:off x="6104546" y="4252080"/>
              <a:ext cx="1436514" cy="122430"/>
            </a:xfrm>
            <a:prstGeom prst="rect">
              <a:avLst/>
            </a:prstGeom>
          </p:spPr>
        </p:pic>
        <p:pic>
          <p:nvPicPr>
            <p:cNvPr id="17" name="Picture 16">
              <a:extLst>
                <a:ext uri="{FF2B5EF4-FFF2-40B4-BE49-F238E27FC236}">
                  <a16:creationId xmlns:a16="http://schemas.microsoft.com/office/drawing/2014/main" id="{D83E81A4-E447-4C21-07AC-9D164E13E491}"/>
                </a:ext>
              </a:extLst>
            </p:cNvPr>
            <p:cNvPicPr>
              <a:picLocks noChangeAspect="1"/>
            </p:cNvPicPr>
            <p:nvPr/>
          </p:nvPicPr>
          <p:blipFill>
            <a:blip r:embed="rId7"/>
            <a:stretch>
              <a:fillRect/>
            </a:stretch>
          </p:blipFill>
          <p:spPr>
            <a:xfrm>
              <a:off x="6104546" y="4113252"/>
              <a:ext cx="1420010" cy="137160"/>
            </a:xfrm>
            <a:prstGeom prst="rect">
              <a:avLst/>
            </a:prstGeom>
          </p:spPr>
        </p:pic>
        <p:pic>
          <p:nvPicPr>
            <p:cNvPr id="18" name="Picture 17">
              <a:extLst>
                <a:ext uri="{FF2B5EF4-FFF2-40B4-BE49-F238E27FC236}">
                  <a16:creationId xmlns:a16="http://schemas.microsoft.com/office/drawing/2014/main" id="{65F57A7D-23AE-FCBF-7F3F-F8509702A628}"/>
                </a:ext>
              </a:extLst>
            </p:cNvPr>
            <p:cNvPicPr>
              <a:picLocks noChangeAspect="1"/>
            </p:cNvPicPr>
            <p:nvPr/>
          </p:nvPicPr>
          <p:blipFill>
            <a:blip r:embed="rId8"/>
            <a:stretch>
              <a:fillRect/>
            </a:stretch>
          </p:blipFill>
          <p:spPr>
            <a:xfrm>
              <a:off x="6104546" y="4653834"/>
              <a:ext cx="1420010" cy="137160"/>
            </a:xfrm>
            <a:prstGeom prst="rect">
              <a:avLst/>
            </a:prstGeom>
          </p:spPr>
        </p:pic>
        <p:pic>
          <p:nvPicPr>
            <p:cNvPr id="19" name="Picture 18">
              <a:extLst>
                <a:ext uri="{FF2B5EF4-FFF2-40B4-BE49-F238E27FC236}">
                  <a16:creationId xmlns:a16="http://schemas.microsoft.com/office/drawing/2014/main" id="{C166C6B6-7B77-E4E1-40C2-AA53D2F9DF12}"/>
                </a:ext>
              </a:extLst>
            </p:cNvPr>
            <p:cNvPicPr>
              <a:picLocks noChangeAspect="1"/>
            </p:cNvPicPr>
            <p:nvPr/>
          </p:nvPicPr>
          <p:blipFill>
            <a:blip r:embed="rId9"/>
            <a:stretch>
              <a:fillRect/>
            </a:stretch>
          </p:blipFill>
          <p:spPr>
            <a:xfrm>
              <a:off x="6087454" y="4792662"/>
              <a:ext cx="1177962" cy="137160"/>
            </a:xfrm>
            <a:prstGeom prst="rect">
              <a:avLst/>
            </a:prstGeom>
          </p:spPr>
        </p:pic>
        <p:pic>
          <p:nvPicPr>
            <p:cNvPr id="20" name="Picture 19">
              <a:extLst>
                <a:ext uri="{FF2B5EF4-FFF2-40B4-BE49-F238E27FC236}">
                  <a16:creationId xmlns:a16="http://schemas.microsoft.com/office/drawing/2014/main" id="{CE6D16FF-0034-41F6-D690-BD1A34BB1E2B}"/>
                </a:ext>
              </a:extLst>
            </p:cNvPr>
            <p:cNvPicPr>
              <a:picLocks noChangeAspect="1"/>
            </p:cNvPicPr>
            <p:nvPr/>
          </p:nvPicPr>
          <p:blipFill>
            <a:blip r:embed="rId10"/>
            <a:stretch>
              <a:fillRect/>
            </a:stretch>
          </p:blipFill>
          <p:spPr>
            <a:xfrm>
              <a:off x="6121052" y="4931492"/>
              <a:ext cx="984326" cy="137160"/>
            </a:xfrm>
            <a:prstGeom prst="rect">
              <a:avLst/>
            </a:prstGeom>
          </p:spPr>
        </p:pic>
        <p:pic>
          <p:nvPicPr>
            <p:cNvPr id="21" name="Picture 20">
              <a:extLst>
                <a:ext uri="{FF2B5EF4-FFF2-40B4-BE49-F238E27FC236}">
                  <a16:creationId xmlns:a16="http://schemas.microsoft.com/office/drawing/2014/main" id="{E6FCBA3B-0C42-9271-2C8A-C00A962F5115}"/>
                </a:ext>
              </a:extLst>
            </p:cNvPr>
            <p:cNvPicPr>
              <a:picLocks noChangeAspect="1"/>
            </p:cNvPicPr>
            <p:nvPr/>
          </p:nvPicPr>
          <p:blipFill>
            <a:blip r:embed="rId11"/>
            <a:stretch>
              <a:fillRect/>
            </a:stretch>
          </p:blipFill>
          <p:spPr>
            <a:xfrm>
              <a:off x="6104546" y="4515006"/>
              <a:ext cx="1105349" cy="137160"/>
            </a:xfrm>
            <a:prstGeom prst="rect">
              <a:avLst/>
            </a:prstGeom>
          </p:spPr>
        </p:pic>
        <p:pic>
          <p:nvPicPr>
            <p:cNvPr id="22" name="Picture 21">
              <a:extLst>
                <a:ext uri="{FF2B5EF4-FFF2-40B4-BE49-F238E27FC236}">
                  <a16:creationId xmlns:a16="http://schemas.microsoft.com/office/drawing/2014/main" id="{05D8620C-00F4-5D9B-72D7-8E89947ED3ED}"/>
                </a:ext>
              </a:extLst>
            </p:cNvPr>
            <p:cNvPicPr>
              <a:picLocks noChangeAspect="1"/>
            </p:cNvPicPr>
            <p:nvPr/>
          </p:nvPicPr>
          <p:blipFill>
            <a:blip r:embed="rId12"/>
            <a:stretch>
              <a:fillRect/>
            </a:stretch>
          </p:blipFill>
          <p:spPr>
            <a:xfrm>
              <a:off x="6104546" y="4376178"/>
              <a:ext cx="1048871" cy="137160"/>
            </a:xfrm>
            <a:prstGeom prst="rect">
              <a:avLst/>
            </a:prstGeom>
          </p:spPr>
        </p:pic>
      </p:grpSp>
      <p:sp>
        <p:nvSpPr>
          <p:cNvPr id="16" name="TextBox 15">
            <a:extLst>
              <a:ext uri="{FF2B5EF4-FFF2-40B4-BE49-F238E27FC236}">
                <a16:creationId xmlns:a16="http://schemas.microsoft.com/office/drawing/2014/main" id="{9B9D5C1A-FBE5-7E49-4AFC-7974A3FE8D30}"/>
              </a:ext>
            </a:extLst>
          </p:cNvPr>
          <p:cNvSpPr txBox="1"/>
          <p:nvPr/>
        </p:nvSpPr>
        <p:spPr>
          <a:xfrm>
            <a:off x="6611751" y="5119512"/>
            <a:ext cx="557320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Complex dietary fiber (AX) maintain a more diverse microbial community than simple fiber (Inulin) and with higher metabolic outputs.</a:t>
            </a:r>
          </a:p>
        </p:txBody>
      </p:sp>
    </p:spTree>
    <p:extLst>
      <p:ext uri="{BB962C8B-B14F-4D97-AF65-F5344CB8AC3E}">
        <p14:creationId xmlns:p14="http://schemas.microsoft.com/office/powerpoint/2010/main" val="16958818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E6A12-FD00-E305-9ADC-691058FEBF7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9674ECB-E93C-4F7D-6017-A8ADE4DB5801}"/>
              </a:ext>
            </a:extLst>
          </p:cNvPr>
          <p:cNvSpPr/>
          <p:nvPr/>
        </p:nvSpPr>
        <p:spPr>
          <a:xfrm>
            <a:off x="0" y="875812"/>
            <a:ext cx="12192000" cy="10983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Slide Number Placeholder 4">
            <a:extLst>
              <a:ext uri="{FF2B5EF4-FFF2-40B4-BE49-F238E27FC236}">
                <a16:creationId xmlns:a16="http://schemas.microsoft.com/office/drawing/2014/main" id="{4B8035E4-9DB0-02C1-B615-06821773EAE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E6BA38-6570-AB40-AB90-A0362C1A14E9}"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A44B0355-026E-4260-8491-C26678C4DDDD}"/>
              </a:ext>
            </a:extLst>
          </p:cNvPr>
          <p:cNvSpPr txBox="1"/>
          <p:nvPr/>
        </p:nvSpPr>
        <p:spPr>
          <a:xfrm>
            <a:off x="838200" y="1102089"/>
            <a:ext cx="494616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Aptos" panose="02110004020202020204"/>
                <a:ea typeface="+mn-ea"/>
                <a:cs typeface="+mn-cs"/>
              </a:rPr>
              <a:t>Inulin/FOS – concerns</a:t>
            </a:r>
          </a:p>
        </p:txBody>
      </p:sp>
      <p:grpSp>
        <p:nvGrpSpPr>
          <p:cNvPr id="20" name="Group 19">
            <a:extLst>
              <a:ext uri="{FF2B5EF4-FFF2-40B4-BE49-F238E27FC236}">
                <a16:creationId xmlns:a16="http://schemas.microsoft.com/office/drawing/2014/main" id="{534C7718-B97C-57A9-F021-39D5E5BC5865}"/>
              </a:ext>
            </a:extLst>
          </p:cNvPr>
          <p:cNvGrpSpPr/>
          <p:nvPr/>
        </p:nvGrpSpPr>
        <p:grpSpPr>
          <a:xfrm>
            <a:off x="1395" y="1674054"/>
            <a:ext cx="5510919" cy="4973572"/>
            <a:chOff x="749729" y="1755203"/>
            <a:chExt cx="4879316" cy="4493197"/>
          </a:xfrm>
        </p:grpSpPr>
        <p:grpSp>
          <p:nvGrpSpPr>
            <p:cNvPr id="17" name="Group 16">
              <a:extLst>
                <a:ext uri="{FF2B5EF4-FFF2-40B4-BE49-F238E27FC236}">
                  <a16:creationId xmlns:a16="http://schemas.microsoft.com/office/drawing/2014/main" id="{C649FB79-1143-B739-6068-B7BA1CA9DA7D}"/>
                </a:ext>
              </a:extLst>
            </p:cNvPr>
            <p:cNvGrpSpPr/>
            <p:nvPr/>
          </p:nvGrpSpPr>
          <p:grpSpPr>
            <a:xfrm>
              <a:off x="749729" y="1900744"/>
              <a:ext cx="4879316" cy="4347656"/>
              <a:chOff x="286508" y="1718166"/>
              <a:chExt cx="4879316" cy="4347656"/>
            </a:xfrm>
          </p:grpSpPr>
          <p:pic>
            <p:nvPicPr>
              <p:cNvPr id="8" name="Picture 7" descr="A graph of different colored lines&#10;&#10;AI-generated content may be incorrect.">
                <a:extLst>
                  <a:ext uri="{FF2B5EF4-FFF2-40B4-BE49-F238E27FC236}">
                    <a16:creationId xmlns:a16="http://schemas.microsoft.com/office/drawing/2014/main" id="{7613BCF3-A2DB-9AED-97FA-F7F04F3291F1}"/>
                  </a:ext>
                </a:extLst>
              </p:cNvPr>
              <p:cNvPicPr>
                <a:picLocks noChangeAspect="1"/>
              </p:cNvPicPr>
              <p:nvPr/>
            </p:nvPicPr>
            <p:blipFill>
              <a:blip r:embed="rId3"/>
              <a:stretch>
                <a:fillRect/>
              </a:stretch>
            </p:blipFill>
            <p:spPr>
              <a:xfrm>
                <a:off x="433241" y="1758449"/>
                <a:ext cx="4732583" cy="4226811"/>
              </a:xfrm>
              <a:prstGeom prst="rect">
                <a:avLst/>
              </a:prstGeom>
            </p:spPr>
          </p:pic>
          <p:sp>
            <p:nvSpPr>
              <p:cNvPr id="11" name="Rectangle 10">
                <a:extLst>
                  <a:ext uri="{FF2B5EF4-FFF2-40B4-BE49-F238E27FC236}">
                    <a16:creationId xmlns:a16="http://schemas.microsoft.com/office/drawing/2014/main" id="{4448F1E9-2420-A361-55C5-7D67410C11A4}"/>
                  </a:ext>
                </a:extLst>
              </p:cNvPr>
              <p:cNvSpPr/>
              <p:nvPr/>
            </p:nvSpPr>
            <p:spPr>
              <a:xfrm>
                <a:off x="3023857" y="1758449"/>
                <a:ext cx="2141967" cy="43073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1EE39F55-77C3-5B67-2DCA-1C3D1BF17D30}"/>
                  </a:ext>
                </a:extLst>
              </p:cNvPr>
              <p:cNvSpPr/>
              <p:nvPr/>
            </p:nvSpPr>
            <p:spPr>
              <a:xfrm rot="19152505">
                <a:off x="2797140" y="5604378"/>
                <a:ext cx="654506" cy="2360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3B083DAA-5E25-5457-2F15-CDD1319C7EDC}"/>
                  </a:ext>
                </a:extLst>
              </p:cNvPr>
              <p:cNvSpPr/>
              <p:nvPr/>
            </p:nvSpPr>
            <p:spPr>
              <a:xfrm>
                <a:off x="286508" y="1718166"/>
                <a:ext cx="439529" cy="4163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4" name="Picture 13" descr="Legends">
                <a:extLst>
                  <a:ext uri="{FF2B5EF4-FFF2-40B4-BE49-F238E27FC236}">
                    <a16:creationId xmlns:a16="http://schemas.microsoft.com/office/drawing/2014/main" id="{4C81E2F3-F33A-0668-20D3-DBA0B8A67934}"/>
                  </a:ext>
                </a:extLst>
              </p:cNvPr>
              <p:cNvPicPr>
                <a:picLocks noChangeAspect="1"/>
              </p:cNvPicPr>
              <p:nvPr/>
            </p:nvPicPr>
            <p:blipFill>
              <a:blip r:embed="rId4"/>
              <a:stretch>
                <a:fillRect/>
              </a:stretch>
            </p:blipFill>
            <p:spPr>
              <a:xfrm>
                <a:off x="3181499" y="4786874"/>
                <a:ext cx="1611704" cy="128594"/>
              </a:xfrm>
              <a:prstGeom prst="rect">
                <a:avLst/>
              </a:prstGeom>
            </p:spPr>
          </p:pic>
          <p:pic>
            <p:nvPicPr>
              <p:cNvPr id="15" name="Picture 14" descr="Legends">
                <a:extLst>
                  <a:ext uri="{FF2B5EF4-FFF2-40B4-BE49-F238E27FC236}">
                    <a16:creationId xmlns:a16="http://schemas.microsoft.com/office/drawing/2014/main" id="{B5DB3748-3F15-7EAD-AC95-75A9935A60FE}"/>
                  </a:ext>
                </a:extLst>
              </p:cNvPr>
              <p:cNvPicPr>
                <a:picLocks noChangeAspect="1"/>
              </p:cNvPicPr>
              <p:nvPr/>
            </p:nvPicPr>
            <p:blipFill>
              <a:blip r:embed="rId5"/>
              <a:stretch>
                <a:fillRect/>
              </a:stretch>
            </p:blipFill>
            <p:spPr>
              <a:xfrm>
                <a:off x="3181499" y="4927003"/>
                <a:ext cx="1611704" cy="154312"/>
              </a:xfrm>
              <a:prstGeom prst="rect">
                <a:avLst/>
              </a:prstGeom>
            </p:spPr>
          </p:pic>
          <p:pic>
            <p:nvPicPr>
              <p:cNvPr id="16" name="Picture 15" descr="Legends">
                <a:extLst>
                  <a:ext uri="{FF2B5EF4-FFF2-40B4-BE49-F238E27FC236}">
                    <a16:creationId xmlns:a16="http://schemas.microsoft.com/office/drawing/2014/main" id="{9103D17F-A299-E94F-74CC-13FA1DC6A466}"/>
                  </a:ext>
                </a:extLst>
              </p:cNvPr>
              <p:cNvPicPr>
                <a:picLocks noChangeAspect="1"/>
              </p:cNvPicPr>
              <p:nvPr/>
            </p:nvPicPr>
            <p:blipFill>
              <a:blip r:embed="rId6"/>
              <a:stretch>
                <a:fillRect/>
              </a:stretch>
            </p:blipFill>
            <p:spPr>
              <a:xfrm>
                <a:off x="3169755" y="5059166"/>
                <a:ext cx="1757445" cy="154312"/>
              </a:xfrm>
              <a:prstGeom prst="rect">
                <a:avLst/>
              </a:prstGeom>
            </p:spPr>
          </p:pic>
        </p:grpSp>
        <p:sp>
          <p:nvSpPr>
            <p:cNvPr id="18" name="Down Arrow 17">
              <a:extLst>
                <a:ext uri="{FF2B5EF4-FFF2-40B4-BE49-F238E27FC236}">
                  <a16:creationId xmlns:a16="http://schemas.microsoft.com/office/drawing/2014/main" id="{0E6953FC-A672-192C-8658-E138FAF3311B}"/>
                </a:ext>
              </a:extLst>
            </p:cNvPr>
            <p:cNvSpPr/>
            <p:nvPr/>
          </p:nvSpPr>
          <p:spPr>
            <a:xfrm>
              <a:off x="3317167" y="1755203"/>
              <a:ext cx="136807" cy="190500"/>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Down Arrow 18">
              <a:extLst>
                <a:ext uri="{FF2B5EF4-FFF2-40B4-BE49-F238E27FC236}">
                  <a16:creationId xmlns:a16="http://schemas.microsoft.com/office/drawing/2014/main" id="{DEA6B021-FB15-541B-C160-FE2ACF029D0F}"/>
                </a:ext>
              </a:extLst>
            </p:cNvPr>
            <p:cNvSpPr/>
            <p:nvPr/>
          </p:nvSpPr>
          <p:spPr>
            <a:xfrm>
              <a:off x="2269764" y="1755203"/>
              <a:ext cx="136807" cy="190500"/>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24" name="Group 23">
            <a:extLst>
              <a:ext uri="{FF2B5EF4-FFF2-40B4-BE49-F238E27FC236}">
                <a16:creationId xmlns:a16="http://schemas.microsoft.com/office/drawing/2014/main" id="{DA9D308F-88F7-2422-82B4-AF67B68CA39F}"/>
              </a:ext>
            </a:extLst>
          </p:cNvPr>
          <p:cNvGrpSpPr/>
          <p:nvPr/>
        </p:nvGrpSpPr>
        <p:grpSpPr>
          <a:xfrm>
            <a:off x="6102040" y="1850453"/>
            <a:ext cx="4813300" cy="2413000"/>
            <a:chOff x="6044590" y="1755203"/>
            <a:chExt cx="4813300" cy="2413000"/>
          </a:xfrm>
        </p:grpSpPr>
        <p:pic>
          <p:nvPicPr>
            <p:cNvPr id="22" name="Picture 21" descr="A diagram of a number of bacteria&#10;&#10;AI-generated content may be incorrect.">
              <a:extLst>
                <a:ext uri="{FF2B5EF4-FFF2-40B4-BE49-F238E27FC236}">
                  <a16:creationId xmlns:a16="http://schemas.microsoft.com/office/drawing/2014/main" id="{0D034A54-97D2-6242-2D57-B8F0A108CDA7}"/>
                </a:ext>
              </a:extLst>
            </p:cNvPr>
            <p:cNvPicPr>
              <a:picLocks noChangeAspect="1"/>
            </p:cNvPicPr>
            <p:nvPr/>
          </p:nvPicPr>
          <p:blipFill>
            <a:blip r:embed="rId7"/>
            <a:stretch>
              <a:fillRect/>
            </a:stretch>
          </p:blipFill>
          <p:spPr>
            <a:xfrm>
              <a:off x="6044590" y="1755203"/>
              <a:ext cx="4813300" cy="2413000"/>
            </a:xfrm>
            <a:prstGeom prst="rect">
              <a:avLst/>
            </a:prstGeom>
          </p:spPr>
        </p:pic>
        <p:sp>
          <p:nvSpPr>
            <p:cNvPr id="23" name="Rectangle 22">
              <a:extLst>
                <a:ext uri="{FF2B5EF4-FFF2-40B4-BE49-F238E27FC236}">
                  <a16:creationId xmlns:a16="http://schemas.microsoft.com/office/drawing/2014/main" id="{1611C099-F40A-9295-4F8F-6F1E42556E27}"/>
                </a:ext>
              </a:extLst>
            </p:cNvPr>
            <p:cNvSpPr/>
            <p:nvPr/>
          </p:nvSpPr>
          <p:spPr>
            <a:xfrm>
              <a:off x="6057287" y="1763967"/>
              <a:ext cx="439529" cy="4163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25" name="Picture 24" descr="A close-up of several livers&#10;&#10;AI-generated content may be incorrect.">
            <a:extLst>
              <a:ext uri="{FF2B5EF4-FFF2-40B4-BE49-F238E27FC236}">
                <a16:creationId xmlns:a16="http://schemas.microsoft.com/office/drawing/2014/main" id="{0D3EFF9F-EBD8-6989-85E2-F2FED2BD8407}"/>
              </a:ext>
            </a:extLst>
          </p:cNvPr>
          <p:cNvPicPr>
            <a:picLocks noChangeAspect="1"/>
          </p:cNvPicPr>
          <p:nvPr/>
        </p:nvPicPr>
        <p:blipFill>
          <a:blip r:embed="rId8"/>
          <a:stretch>
            <a:fillRect/>
          </a:stretch>
        </p:blipFill>
        <p:spPr>
          <a:xfrm>
            <a:off x="6189546" y="4263453"/>
            <a:ext cx="4725794" cy="2337120"/>
          </a:xfrm>
          <a:prstGeom prst="rect">
            <a:avLst/>
          </a:prstGeom>
        </p:spPr>
      </p:pic>
      <p:sp>
        <p:nvSpPr>
          <p:cNvPr id="27" name="TextBox 26">
            <a:extLst>
              <a:ext uri="{FF2B5EF4-FFF2-40B4-BE49-F238E27FC236}">
                <a16:creationId xmlns:a16="http://schemas.microsoft.com/office/drawing/2014/main" id="{86E4FB85-92E9-FD13-51F0-667F323FF783}"/>
              </a:ext>
            </a:extLst>
          </p:cNvPr>
          <p:cNvSpPr txBox="1"/>
          <p:nvPr/>
        </p:nvSpPr>
        <p:spPr>
          <a:xfrm>
            <a:off x="10438572" y="6575143"/>
            <a:ext cx="171393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Cell, 2018. 175(3), 679-694.</a:t>
            </a:r>
          </a:p>
        </p:txBody>
      </p:sp>
      <p:sp>
        <p:nvSpPr>
          <p:cNvPr id="28" name="TextBox 27">
            <a:extLst>
              <a:ext uri="{FF2B5EF4-FFF2-40B4-BE49-F238E27FC236}">
                <a16:creationId xmlns:a16="http://schemas.microsoft.com/office/drawing/2014/main" id="{5C659206-6575-FE05-F258-EC3024F387D5}"/>
              </a:ext>
            </a:extLst>
          </p:cNvPr>
          <p:cNvSpPr txBox="1"/>
          <p:nvPr/>
        </p:nvSpPr>
        <p:spPr>
          <a:xfrm>
            <a:off x="324091" y="6583901"/>
            <a:ext cx="2888932"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FEMS microbiology ecology, 2020. 96(9), fiaa158.</a:t>
            </a:r>
          </a:p>
        </p:txBody>
      </p:sp>
      <p:sp>
        <p:nvSpPr>
          <p:cNvPr id="29" name="TextBox 28">
            <a:extLst>
              <a:ext uri="{FF2B5EF4-FFF2-40B4-BE49-F238E27FC236}">
                <a16:creationId xmlns:a16="http://schemas.microsoft.com/office/drawing/2014/main" id="{E54360E6-3D91-20B2-9624-7E800C4D256A}"/>
              </a:ext>
            </a:extLst>
          </p:cNvPr>
          <p:cNvSpPr txBox="1"/>
          <p:nvPr/>
        </p:nvSpPr>
        <p:spPr>
          <a:xfrm>
            <a:off x="3093080" y="2478523"/>
            <a:ext cx="3448489"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Bloating effect, rapid fermentation.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Promotion of Proteobacteria, which is not a beneficial microbial phylotype.</a:t>
            </a:r>
          </a:p>
        </p:txBody>
      </p:sp>
      <p:sp>
        <p:nvSpPr>
          <p:cNvPr id="2" name="Title 1">
            <a:extLst>
              <a:ext uri="{FF2B5EF4-FFF2-40B4-BE49-F238E27FC236}">
                <a16:creationId xmlns:a16="http://schemas.microsoft.com/office/drawing/2014/main" id="{6F4273B8-A960-A2B2-2BA0-C31CF6A6EA03}"/>
              </a:ext>
            </a:extLst>
          </p:cNvPr>
          <p:cNvSpPr txBox="1">
            <a:spLocks/>
          </p:cNvSpPr>
          <p:nvPr/>
        </p:nvSpPr>
        <p:spPr>
          <a:xfrm>
            <a:off x="5866646" y="129225"/>
            <a:ext cx="6617454" cy="7714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Aptos Display" panose="02110004020202020204"/>
                <a:ea typeface="+mj-ea"/>
                <a:cs typeface="+mj-cs"/>
              </a:rPr>
              <a:t>Dietary fiber and gut microbiome</a:t>
            </a:r>
          </a:p>
        </p:txBody>
      </p:sp>
    </p:spTree>
    <p:extLst>
      <p:ext uri="{BB962C8B-B14F-4D97-AF65-F5344CB8AC3E}">
        <p14:creationId xmlns:p14="http://schemas.microsoft.com/office/powerpoint/2010/main" val="21753496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46186-2AEC-3F48-FC42-2B53BDBBA67C}"/>
              </a:ext>
            </a:extLst>
          </p:cNvPr>
          <p:cNvSpPr>
            <a:spLocks noGrp="1"/>
          </p:cNvSpPr>
          <p:nvPr>
            <p:ph type="title"/>
          </p:nvPr>
        </p:nvSpPr>
        <p:spPr>
          <a:xfrm>
            <a:off x="838200" y="741679"/>
            <a:ext cx="10515600" cy="864235"/>
          </a:xfrm>
        </p:spPr>
        <p:txBody>
          <a:bodyPr>
            <a:noAutofit/>
          </a:bodyPr>
          <a:lstStyle/>
          <a:p>
            <a:r>
              <a:rPr lang="en-US" sz="3100" b="1" dirty="0">
                <a:solidFill>
                  <a:schemeClr val="tx1"/>
                </a:solidFill>
              </a:rPr>
              <a:t>How does the fine complex fiber linkage structure shape distinct fecal microbial communities?</a:t>
            </a:r>
          </a:p>
        </p:txBody>
      </p:sp>
      <p:sp>
        <p:nvSpPr>
          <p:cNvPr id="4" name="Slide Number Placeholder 3">
            <a:extLst>
              <a:ext uri="{FF2B5EF4-FFF2-40B4-BE49-F238E27FC236}">
                <a16:creationId xmlns:a16="http://schemas.microsoft.com/office/drawing/2014/main" id="{74BEDAAE-15F9-C33E-EE41-B57D9B3622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E30CF3-5D19-044B-91AA-9646FD2025A8}"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ABF81D55-7856-3BC5-C86D-EDA4F842C932}"/>
              </a:ext>
            </a:extLst>
          </p:cNvPr>
          <p:cNvSpPr txBox="1"/>
          <p:nvPr/>
        </p:nvSpPr>
        <p:spPr>
          <a:xfrm>
            <a:off x="542983" y="3704740"/>
            <a:ext cx="495780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Helvetica" pitchFamily="2" charset="0"/>
                <a:ea typeface="+mn-ea"/>
                <a:cs typeface="+mn-cs"/>
              </a:rPr>
              <a:t>Arabinoxylan 1 isolated from red sorghum bran (</a:t>
            </a:r>
            <a:r>
              <a:rPr kumimoji="0" lang="en-US" sz="1400" b="1" i="0" u="none" strike="noStrike" kern="1200" cap="none" spc="0" normalizeH="0" baseline="0" noProof="0" dirty="0">
                <a:ln>
                  <a:noFill/>
                </a:ln>
                <a:solidFill>
                  <a:srgbClr val="FF0000"/>
                </a:solidFill>
                <a:effectLst/>
                <a:uLnTx/>
                <a:uFillTx/>
                <a:latin typeface="Helvetica" pitchFamily="2" charset="0"/>
                <a:ea typeface="+mn-ea"/>
                <a:cs typeface="+mn-cs"/>
              </a:rPr>
              <a:t>RSAX</a:t>
            </a:r>
            <a:r>
              <a:rPr kumimoji="0" lang="en-US" sz="1400" b="1" i="0" u="none" strike="noStrike" kern="1200" cap="none" spc="0" normalizeH="0" baseline="0" noProof="0" dirty="0">
                <a:ln>
                  <a:noFill/>
                </a:ln>
                <a:solidFill>
                  <a:prstClr val="black"/>
                </a:solidFill>
                <a:effectLst/>
                <a:uLnTx/>
                <a:uFillTx/>
                <a:latin typeface="Helvetica" pitchFamily="2"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Helvetica" pitchFamily="2" charset="0"/>
                <a:ea typeface="+mn-ea"/>
                <a:cs typeface="+mn-cs"/>
              </a:rPr>
              <a:t>Slightly more complicated side-chain regions</a:t>
            </a:r>
          </a:p>
        </p:txBody>
      </p:sp>
      <p:sp>
        <p:nvSpPr>
          <p:cNvPr id="6" name="TextBox 5">
            <a:extLst>
              <a:ext uri="{FF2B5EF4-FFF2-40B4-BE49-F238E27FC236}">
                <a16:creationId xmlns:a16="http://schemas.microsoft.com/office/drawing/2014/main" id="{D44D0CFF-9B22-C260-B9C7-144C16F91A3C}"/>
              </a:ext>
            </a:extLst>
          </p:cNvPr>
          <p:cNvSpPr txBox="1"/>
          <p:nvPr/>
        </p:nvSpPr>
        <p:spPr>
          <a:xfrm>
            <a:off x="542983" y="5833130"/>
            <a:ext cx="564770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Helvetica" pitchFamily="2" charset="0"/>
                <a:ea typeface="+mn-ea"/>
                <a:cs typeface="+mn-cs"/>
              </a:rPr>
              <a:t>Arabinoxylan 2 from white sorghum bran (</a:t>
            </a:r>
            <a:r>
              <a:rPr kumimoji="0" lang="en-US" sz="1400" b="1" i="0" u="none" strike="noStrike" kern="1200" cap="none" spc="0" normalizeH="0" baseline="0" noProof="0" dirty="0">
                <a:ln>
                  <a:noFill/>
                </a:ln>
                <a:solidFill>
                  <a:srgbClr val="FF0000"/>
                </a:solidFill>
                <a:effectLst/>
                <a:uLnTx/>
                <a:uFillTx/>
                <a:latin typeface="Helvetica" pitchFamily="2" charset="0"/>
                <a:ea typeface="+mn-ea"/>
                <a:cs typeface="+mn-cs"/>
              </a:rPr>
              <a:t>WSAX</a:t>
            </a:r>
            <a:r>
              <a:rPr kumimoji="0" lang="en-US" sz="1400" b="1" i="0" u="none" strike="noStrike" kern="1200" cap="none" spc="0" normalizeH="0" baseline="0" noProof="0" dirty="0">
                <a:ln>
                  <a:noFill/>
                </a:ln>
                <a:solidFill>
                  <a:prstClr val="black"/>
                </a:solidFill>
                <a:effectLst/>
                <a:uLnTx/>
                <a:uFillTx/>
                <a:latin typeface="Helvetica" pitchFamily="2"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Helvetica" pitchFamily="2" charset="0"/>
                <a:ea typeface="+mn-ea"/>
                <a:cs typeface="+mn-cs"/>
              </a:rPr>
              <a:t>With less complicated linkages but more simple side-chain structures</a:t>
            </a:r>
          </a:p>
        </p:txBody>
      </p:sp>
      <p:pic>
        <p:nvPicPr>
          <p:cNvPr id="7" name="Picture 6">
            <a:extLst>
              <a:ext uri="{FF2B5EF4-FFF2-40B4-BE49-F238E27FC236}">
                <a16:creationId xmlns:a16="http://schemas.microsoft.com/office/drawing/2014/main" id="{F412B8C0-1F4E-44A7-AB99-214DCAA6A037}"/>
              </a:ext>
            </a:extLst>
          </p:cNvPr>
          <p:cNvPicPr>
            <a:picLocks noChangeAspect="1"/>
          </p:cNvPicPr>
          <p:nvPr/>
        </p:nvPicPr>
        <p:blipFill>
          <a:blip r:embed="rId3"/>
          <a:stretch>
            <a:fillRect/>
          </a:stretch>
        </p:blipFill>
        <p:spPr>
          <a:xfrm>
            <a:off x="542983" y="4379945"/>
            <a:ext cx="5837857" cy="1457590"/>
          </a:xfrm>
          <a:prstGeom prst="rect">
            <a:avLst/>
          </a:prstGeom>
        </p:spPr>
      </p:pic>
      <p:grpSp>
        <p:nvGrpSpPr>
          <p:cNvPr id="8" name="Group 7">
            <a:extLst>
              <a:ext uri="{FF2B5EF4-FFF2-40B4-BE49-F238E27FC236}">
                <a16:creationId xmlns:a16="http://schemas.microsoft.com/office/drawing/2014/main" id="{DB4BB745-FC75-758C-041C-AF94E0CBCE9D}"/>
              </a:ext>
            </a:extLst>
          </p:cNvPr>
          <p:cNvGrpSpPr/>
          <p:nvPr/>
        </p:nvGrpSpPr>
        <p:grpSpPr>
          <a:xfrm>
            <a:off x="553635" y="2250340"/>
            <a:ext cx="5860334" cy="1457589"/>
            <a:chOff x="773725" y="2038913"/>
            <a:chExt cx="4967125" cy="1235429"/>
          </a:xfrm>
        </p:grpSpPr>
        <p:pic>
          <p:nvPicPr>
            <p:cNvPr id="9" name="Picture 8">
              <a:extLst>
                <a:ext uri="{FF2B5EF4-FFF2-40B4-BE49-F238E27FC236}">
                  <a16:creationId xmlns:a16="http://schemas.microsoft.com/office/drawing/2014/main" id="{778D6253-F1A8-5962-814F-6317FA661348}"/>
                </a:ext>
              </a:extLst>
            </p:cNvPr>
            <p:cNvPicPr>
              <a:picLocks noChangeAspect="1"/>
            </p:cNvPicPr>
            <p:nvPr/>
          </p:nvPicPr>
          <p:blipFill>
            <a:blip r:embed="rId4"/>
            <a:stretch>
              <a:fillRect/>
            </a:stretch>
          </p:blipFill>
          <p:spPr>
            <a:xfrm>
              <a:off x="773725" y="2038913"/>
              <a:ext cx="4967125" cy="1235429"/>
            </a:xfrm>
            <a:prstGeom prst="rect">
              <a:avLst/>
            </a:prstGeom>
          </p:spPr>
        </p:pic>
        <p:sp>
          <p:nvSpPr>
            <p:cNvPr id="10" name="Rectangle 9">
              <a:extLst>
                <a:ext uri="{FF2B5EF4-FFF2-40B4-BE49-F238E27FC236}">
                  <a16:creationId xmlns:a16="http://schemas.microsoft.com/office/drawing/2014/main" id="{9BBF6A8D-C1A2-7288-FB1B-BD998CA0A791}"/>
                </a:ext>
              </a:extLst>
            </p:cNvPr>
            <p:cNvSpPr/>
            <p:nvPr/>
          </p:nvSpPr>
          <p:spPr>
            <a:xfrm>
              <a:off x="3810000" y="2690446"/>
              <a:ext cx="1156855" cy="273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40DD5942-8ADA-5638-9775-7195563F523C}"/>
                </a:ext>
              </a:extLst>
            </p:cNvPr>
            <p:cNvSpPr/>
            <p:nvPr/>
          </p:nvSpPr>
          <p:spPr>
            <a:xfrm>
              <a:off x="4252351" y="2266183"/>
              <a:ext cx="246914" cy="273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12" name="Picture 11">
            <a:extLst>
              <a:ext uri="{FF2B5EF4-FFF2-40B4-BE49-F238E27FC236}">
                <a16:creationId xmlns:a16="http://schemas.microsoft.com/office/drawing/2014/main" id="{C36CEF71-FE06-D4DF-C72D-E5D7545D2193}"/>
              </a:ext>
            </a:extLst>
          </p:cNvPr>
          <p:cNvPicPr>
            <a:picLocks noChangeAspect="1"/>
          </p:cNvPicPr>
          <p:nvPr/>
        </p:nvPicPr>
        <p:blipFill>
          <a:blip r:embed="rId5"/>
          <a:stretch>
            <a:fillRect/>
          </a:stretch>
        </p:blipFill>
        <p:spPr>
          <a:xfrm>
            <a:off x="4720596" y="3345790"/>
            <a:ext cx="2750808" cy="378713"/>
          </a:xfrm>
          <a:prstGeom prst="rect">
            <a:avLst/>
          </a:prstGeom>
        </p:spPr>
      </p:pic>
      <p:pic>
        <p:nvPicPr>
          <p:cNvPr id="25" name="Picture 24">
            <a:extLst>
              <a:ext uri="{FF2B5EF4-FFF2-40B4-BE49-F238E27FC236}">
                <a16:creationId xmlns:a16="http://schemas.microsoft.com/office/drawing/2014/main" id="{EEE72BC5-70C8-FFD6-F641-26DB196EC617}"/>
              </a:ext>
            </a:extLst>
          </p:cNvPr>
          <p:cNvPicPr>
            <a:picLocks noChangeAspect="1"/>
          </p:cNvPicPr>
          <p:nvPr/>
        </p:nvPicPr>
        <p:blipFill rotWithShape="1">
          <a:blip r:embed="rId6"/>
          <a:srcRect l="41357"/>
          <a:stretch/>
        </p:blipFill>
        <p:spPr>
          <a:xfrm>
            <a:off x="7878321" y="3704740"/>
            <a:ext cx="3600165" cy="2713296"/>
          </a:xfrm>
          <a:prstGeom prst="rect">
            <a:avLst/>
          </a:prstGeom>
        </p:spPr>
      </p:pic>
      <p:pic>
        <p:nvPicPr>
          <p:cNvPr id="26" name="Picture 25">
            <a:extLst>
              <a:ext uri="{FF2B5EF4-FFF2-40B4-BE49-F238E27FC236}">
                <a16:creationId xmlns:a16="http://schemas.microsoft.com/office/drawing/2014/main" id="{0F51A067-07D6-84C5-080B-4FAAA26CBD0B}"/>
              </a:ext>
            </a:extLst>
          </p:cNvPr>
          <p:cNvPicPr>
            <a:picLocks noChangeAspect="1"/>
          </p:cNvPicPr>
          <p:nvPr/>
        </p:nvPicPr>
        <p:blipFill rotWithShape="1">
          <a:blip r:embed="rId6"/>
          <a:srcRect r="62564"/>
          <a:stretch/>
        </p:blipFill>
        <p:spPr>
          <a:xfrm>
            <a:off x="7956382" y="1116320"/>
            <a:ext cx="2246764" cy="2652528"/>
          </a:xfrm>
          <a:prstGeom prst="rect">
            <a:avLst/>
          </a:prstGeom>
        </p:spPr>
      </p:pic>
      <p:sp>
        <p:nvSpPr>
          <p:cNvPr id="27" name="TextBox 26">
            <a:extLst>
              <a:ext uri="{FF2B5EF4-FFF2-40B4-BE49-F238E27FC236}">
                <a16:creationId xmlns:a16="http://schemas.microsoft.com/office/drawing/2014/main" id="{069C54CC-53C5-4539-4A18-6359D865093F}"/>
              </a:ext>
            </a:extLst>
          </p:cNvPr>
          <p:cNvSpPr txBox="1"/>
          <p:nvPr/>
        </p:nvSpPr>
        <p:spPr>
          <a:xfrm>
            <a:off x="9841895" y="6485876"/>
            <a:ext cx="113685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Yao et al. (2023)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err="1">
                <a:ln>
                  <a:noFill/>
                </a:ln>
                <a:solidFill>
                  <a:prstClr val="black"/>
                </a:solidFill>
                <a:effectLst/>
                <a:uLnTx/>
                <a:uFillTx/>
                <a:latin typeface="Aptos" panose="02110004020202020204"/>
                <a:ea typeface="+mn-ea"/>
                <a:cs typeface="+mn-cs"/>
              </a:rPr>
              <a:t>Carbohydr</a:t>
            </a:r>
            <a:r>
              <a:rPr kumimoji="0" lang="en-US" sz="1000" b="0"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000" b="0" i="1" u="none" strike="noStrike" kern="1200" cap="none" spc="0" normalizeH="0" baseline="0" noProof="0" dirty="0" err="1">
                <a:ln>
                  <a:noFill/>
                </a:ln>
                <a:solidFill>
                  <a:prstClr val="black"/>
                </a:solidFill>
                <a:effectLst/>
                <a:uLnTx/>
                <a:uFillTx/>
                <a:latin typeface="Aptos" panose="02110004020202020204"/>
                <a:ea typeface="+mn-ea"/>
                <a:cs typeface="+mn-cs"/>
              </a:rPr>
              <a:t>Polym</a:t>
            </a:r>
            <a:r>
              <a:rPr kumimoji="0" lang="en-US" sz="1000" b="0" i="1" u="none" strike="noStrike" kern="1200" cap="none" spc="0" normalizeH="0" baseline="0" noProof="0" dirty="0">
                <a:ln>
                  <a:noFill/>
                </a:ln>
                <a:solidFill>
                  <a:prstClr val="black"/>
                </a:solidFill>
                <a:effectLst/>
                <a:uLnTx/>
                <a:uFillTx/>
                <a:latin typeface="Aptos" panose="02110004020202020204"/>
                <a:ea typeface="+mn-ea"/>
                <a:cs typeface="+mn-cs"/>
              </a:rPr>
              <a:t>.</a:t>
            </a:r>
          </a:p>
        </p:txBody>
      </p:sp>
      <p:cxnSp>
        <p:nvCxnSpPr>
          <p:cNvPr id="29" name="Straight Connector 28">
            <a:extLst>
              <a:ext uri="{FF2B5EF4-FFF2-40B4-BE49-F238E27FC236}">
                <a16:creationId xmlns:a16="http://schemas.microsoft.com/office/drawing/2014/main" id="{B2C27BBF-72C5-4F8C-C6A1-F26E34FA8F2A}"/>
              </a:ext>
            </a:extLst>
          </p:cNvPr>
          <p:cNvCxnSpPr/>
          <p:nvPr/>
        </p:nvCxnSpPr>
        <p:spPr>
          <a:xfrm>
            <a:off x="668594" y="4227960"/>
            <a:ext cx="346731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12831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BEDAAE-15F9-C33E-EE41-B57D9B3622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E30CF3-5D19-044B-91AA-9646FD2025A8}"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1F374F95-98E2-C71B-BB19-D90A6F6EEB92}"/>
              </a:ext>
            </a:extLst>
          </p:cNvPr>
          <p:cNvPicPr>
            <a:picLocks noChangeAspect="1"/>
          </p:cNvPicPr>
          <p:nvPr/>
        </p:nvPicPr>
        <p:blipFill>
          <a:blip r:embed="rId3"/>
          <a:stretch>
            <a:fillRect/>
          </a:stretch>
        </p:blipFill>
        <p:spPr>
          <a:xfrm>
            <a:off x="490137" y="915918"/>
            <a:ext cx="10807700" cy="5942082"/>
          </a:xfrm>
          <a:prstGeom prst="rect">
            <a:avLst/>
          </a:prstGeom>
        </p:spPr>
      </p:pic>
      <p:sp>
        <p:nvSpPr>
          <p:cNvPr id="2" name="TextBox 1">
            <a:extLst>
              <a:ext uri="{FF2B5EF4-FFF2-40B4-BE49-F238E27FC236}">
                <a16:creationId xmlns:a16="http://schemas.microsoft.com/office/drawing/2014/main" id="{395CEB16-3918-00BD-142A-ECA24ADF02A3}"/>
              </a:ext>
            </a:extLst>
          </p:cNvPr>
          <p:cNvSpPr txBox="1"/>
          <p:nvPr/>
        </p:nvSpPr>
        <p:spPr>
          <a:xfrm>
            <a:off x="-19592" y="6611779"/>
            <a:ext cx="212174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Yao et al. (2023) </a:t>
            </a:r>
            <a:r>
              <a:rPr kumimoji="0" lang="en-US" sz="1000" b="0" i="1" u="none" strike="noStrike" kern="1200" cap="none" spc="0" normalizeH="0" baseline="0" noProof="0" dirty="0" err="1">
                <a:ln>
                  <a:noFill/>
                </a:ln>
                <a:solidFill>
                  <a:prstClr val="black"/>
                </a:solidFill>
                <a:effectLst/>
                <a:uLnTx/>
                <a:uFillTx/>
                <a:latin typeface="Aptos" panose="02110004020202020204"/>
                <a:ea typeface="+mn-ea"/>
                <a:cs typeface="+mn-cs"/>
              </a:rPr>
              <a:t>Carbohydr</a:t>
            </a:r>
            <a:r>
              <a:rPr kumimoji="0" lang="en-US" sz="1000" b="0"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000" b="0" i="1" u="none" strike="noStrike" kern="1200" cap="none" spc="0" normalizeH="0" baseline="0" noProof="0" dirty="0" err="1">
                <a:ln>
                  <a:noFill/>
                </a:ln>
                <a:solidFill>
                  <a:prstClr val="black"/>
                </a:solidFill>
                <a:effectLst/>
                <a:uLnTx/>
                <a:uFillTx/>
                <a:latin typeface="Aptos" panose="02110004020202020204"/>
                <a:ea typeface="+mn-ea"/>
                <a:cs typeface="+mn-cs"/>
              </a:rPr>
              <a:t>Polym</a:t>
            </a:r>
            <a:r>
              <a:rPr kumimoji="0" lang="en-US" sz="1000" b="0" i="1"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42445404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6802B-C061-233A-FB7B-EBA2C09265F6}"/>
              </a:ext>
            </a:extLst>
          </p:cNvPr>
          <p:cNvSpPr>
            <a:spLocks noGrp="1"/>
          </p:cNvSpPr>
          <p:nvPr>
            <p:ph type="title"/>
          </p:nvPr>
        </p:nvSpPr>
        <p:spPr/>
        <p:txBody>
          <a:bodyPr/>
          <a:lstStyle/>
          <a:p>
            <a:r>
              <a:rPr lang="en-US" dirty="0"/>
              <a:t>Fiber-rich foods</a:t>
            </a:r>
          </a:p>
        </p:txBody>
      </p:sp>
      <p:sp>
        <p:nvSpPr>
          <p:cNvPr id="3" name="Content Placeholder 2">
            <a:extLst>
              <a:ext uri="{FF2B5EF4-FFF2-40B4-BE49-F238E27FC236}">
                <a16:creationId xmlns:a16="http://schemas.microsoft.com/office/drawing/2014/main" id="{BD671CDD-AB65-E472-05CB-958EA58CC767}"/>
              </a:ext>
            </a:extLst>
          </p:cNvPr>
          <p:cNvSpPr>
            <a:spLocks noGrp="1"/>
          </p:cNvSpPr>
          <p:nvPr>
            <p:ph idx="1"/>
          </p:nvPr>
        </p:nvSpPr>
        <p:spPr>
          <a:xfrm>
            <a:off x="6443141" y="1480930"/>
            <a:ext cx="6010589" cy="4015790"/>
          </a:xfrm>
        </p:spPr>
        <p:txBody>
          <a:bodyPr/>
          <a:lstStyle/>
          <a:p>
            <a:r>
              <a:rPr lang="en-US" dirty="0"/>
              <a:t>Vegetables and fruits are emphasized in the new guideline</a:t>
            </a:r>
          </a:p>
        </p:txBody>
      </p:sp>
      <p:pic>
        <p:nvPicPr>
          <p:cNvPr id="8" name="Picture 7">
            <a:extLst>
              <a:ext uri="{FF2B5EF4-FFF2-40B4-BE49-F238E27FC236}">
                <a16:creationId xmlns:a16="http://schemas.microsoft.com/office/drawing/2014/main" id="{837A4F4A-F28A-E520-6BA2-9B8FC6890641}"/>
              </a:ext>
            </a:extLst>
          </p:cNvPr>
          <p:cNvPicPr>
            <a:picLocks noChangeAspect="1"/>
          </p:cNvPicPr>
          <p:nvPr/>
        </p:nvPicPr>
        <p:blipFill>
          <a:blip r:embed="rId3"/>
          <a:stretch>
            <a:fillRect/>
          </a:stretch>
        </p:blipFill>
        <p:spPr>
          <a:xfrm>
            <a:off x="6561122" y="2526558"/>
            <a:ext cx="5089961" cy="3908452"/>
          </a:xfrm>
          <a:prstGeom prst="rect">
            <a:avLst/>
          </a:prstGeom>
        </p:spPr>
      </p:pic>
      <p:sp>
        <p:nvSpPr>
          <p:cNvPr id="9" name="TextBox 8">
            <a:extLst>
              <a:ext uri="{FF2B5EF4-FFF2-40B4-BE49-F238E27FC236}">
                <a16:creationId xmlns:a16="http://schemas.microsoft.com/office/drawing/2014/main" id="{4799BC79-3313-40DC-D64E-6E36817652FB}"/>
              </a:ext>
            </a:extLst>
          </p:cNvPr>
          <p:cNvSpPr txBox="1"/>
          <p:nvPr/>
        </p:nvSpPr>
        <p:spPr>
          <a:xfrm>
            <a:off x="10257112" y="6332590"/>
            <a:ext cx="1511952"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n-US" sz="1000" b="0" i="0" u="none" strike="noStrike" kern="1200" cap="none" spc="0" normalizeH="0" baseline="0" noProof="0" dirty="0" err="1">
                <a:ln>
                  <a:noFill/>
                </a:ln>
                <a:solidFill>
                  <a:prstClr val="black"/>
                </a:solidFill>
                <a:effectLst/>
                <a:uLnTx/>
                <a:uFillTx/>
                <a:latin typeface="Aptos" panose="02110004020202020204"/>
                <a:ea typeface="+mn-ea"/>
                <a:cs typeface="+mn-cs"/>
              </a:rPr>
              <a:t>Maisonnier</a:t>
            </a: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 et. al. 2002)</a:t>
            </a:r>
          </a:p>
        </p:txBody>
      </p:sp>
      <p:sp>
        <p:nvSpPr>
          <p:cNvPr id="10" name="Slide Number Placeholder 9">
            <a:extLst>
              <a:ext uri="{FF2B5EF4-FFF2-40B4-BE49-F238E27FC236}">
                <a16:creationId xmlns:a16="http://schemas.microsoft.com/office/drawing/2014/main" id="{053D9D86-02EC-1B55-2EE6-A0FCF801810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339427-A705-734B-83C4-1EF5F1BF1CCB}"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pic>
        <p:nvPicPr>
          <p:cNvPr id="11" name="Picture 10">
            <a:extLst>
              <a:ext uri="{FF2B5EF4-FFF2-40B4-BE49-F238E27FC236}">
                <a16:creationId xmlns:a16="http://schemas.microsoft.com/office/drawing/2014/main" id="{0FAA9D6E-44DA-AFDB-50CC-E2BDD3F33284}"/>
              </a:ext>
            </a:extLst>
          </p:cNvPr>
          <p:cNvPicPr>
            <a:picLocks noChangeAspect="1"/>
          </p:cNvPicPr>
          <p:nvPr/>
        </p:nvPicPr>
        <p:blipFill>
          <a:blip r:embed="rId4"/>
          <a:stretch>
            <a:fillRect/>
          </a:stretch>
        </p:blipFill>
        <p:spPr>
          <a:xfrm>
            <a:off x="491059" y="1578880"/>
            <a:ext cx="5604941" cy="4844828"/>
          </a:xfrm>
          <a:prstGeom prst="rect">
            <a:avLst/>
          </a:prstGeom>
        </p:spPr>
      </p:pic>
    </p:spTree>
    <p:extLst>
      <p:ext uri="{BB962C8B-B14F-4D97-AF65-F5344CB8AC3E}">
        <p14:creationId xmlns:p14="http://schemas.microsoft.com/office/powerpoint/2010/main" val="30699128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AB410-CA9A-73AD-083B-C398BE7809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8ABA9E-0F16-C3E8-9473-7965E8B47E8D}"/>
              </a:ext>
            </a:extLst>
          </p:cNvPr>
          <p:cNvSpPr>
            <a:spLocks noGrp="1"/>
          </p:cNvSpPr>
          <p:nvPr>
            <p:ph type="title"/>
          </p:nvPr>
        </p:nvSpPr>
        <p:spPr/>
        <p:txBody>
          <a:bodyPr>
            <a:normAutofit fontScale="90000"/>
          </a:bodyPr>
          <a:lstStyle/>
          <a:p>
            <a:r>
              <a:rPr lang="en-US" dirty="0"/>
              <a:t>Impact of Food Processing on Polysaccharide Structure</a:t>
            </a:r>
          </a:p>
        </p:txBody>
      </p:sp>
      <p:sp>
        <p:nvSpPr>
          <p:cNvPr id="3" name="Content Placeholder 2">
            <a:extLst>
              <a:ext uri="{FF2B5EF4-FFF2-40B4-BE49-F238E27FC236}">
                <a16:creationId xmlns:a16="http://schemas.microsoft.com/office/drawing/2014/main" id="{88B23742-7208-80A7-D6C4-0CADFBF804F3}"/>
              </a:ext>
            </a:extLst>
          </p:cNvPr>
          <p:cNvSpPr>
            <a:spLocks noGrp="1"/>
          </p:cNvSpPr>
          <p:nvPr>
            <p:ph idx="1"/>
          </p:nvPr>
        </p:nvSpPr>
        <p:spPr>
          <a:xfrm>
            <a:off x="4198374" y="4874507"/>
            <a:ext cx="7371732" cy="1799304"/>
          </a:xfrm>
        </p:spPr>
        <p:txBody>
          <a:bodyPr>
            <a:normAutofit lnSpcReduction="10000"/>
          </a:bodyPr>
          <a:lstStyle/>
          <a:p>
            <a:r>
              <a:rPr lang="en-US" dirty="0"/>
              <a:t>Changes of esterification on pectin backbone</a:t>
            </a:r>
          </a:p>
          <a:p>
            <a:r>
              <a:rPr lang="en-US" dirty="0"/>
              <a:t>Modify the ratios of domain components (HG/RG ratio; monosaccharide composition)</a:t>
            </a:r>
          </a:p>
          <a:p>
            <a:r>
              <a:rPr lang="en-US" dirty="0"/>
              <a:t>Regulate the branching complexity</a:t>
            </a:r>
          </a:p>
        </p:txBody>
      </p:sp>
      <p:sp>
        <p:nvSpPr>
          <p:cNvPr id="4" name="Slide Number Placeholder 3">
            <a:extLst>
              <a:ext uri="{FF2B5EF4-FFF2-40B4-BE49-F238E27FC236}">
                <a16:creationId xmlns:a16="http://schemas.microsoft.com/office/drawing/2014/main" id="{8A335A72-4968-AA07-6CB2-4231DD08C9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339427-A705-734B-83C4-1EF5F1BF1CCB}"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pic>
        <p:nvPicPr>
          <p:cNvPr id="6" name="Picture 5">
            <a:extLst>
              <a:ext uri="{FF2B5EF4-FFF2-40B4-BE49-F238E27FC236}">
                <a16:creationId xmlns:a16="http://schemas.microsoft.com/office/drawing/2014/main" id="{C730A04F-294C-7506-9F31-F23BE75D2285}"/>
              </a:ext>
            </a:extLst>
          </p:cNvPr>
          <p:cNvPicPr>
            <a:picLocks noChangeAspect="1"/>
          </p:cNvPicPr>
          <p:nvPr/>
        </p:nvPicPr>
        <p:blipFill>
          <a:blip r:embed="rId3"/>
          <a:stretch>
            <a:fillRect/>
          </a:stretch>
        </p:blipFill>
        <p:spPr>
          <a:xfrm>
            <a:off x="1054507" y="1690688"/>
            <a:ext cx="8905569" cy="3064821"/>
          </a:xfrm>
          <a:prstGeom prst="rect">
            <a:avLst/>
          </a:prstGeom>
        </p:spPr>
      </p:pic>
      <p:pic>
        <p:nvPicPr>
          <p:cNvPr id="7" name="Picture 6">
            <a:extLst>
              <a:ext uri="{FF2B5EF4-FFF2-40B4-BE49-F238E27FC236}">
                <a16:creationId xmlns:a16="http://schemas.microsoft.com/office/drawing/2014/main" id="{BC61FEF2-5E22-5A16-60A7-14B28CA4F2DC}"/>
              </a:ext>
            </a:extLst>
          </p:cNvPr>
          <p:cNvPicPr>
            <a:picLocks noChangeAspect="1"/>
          </p:cNvPicPr>
          <p:nvPr/>
        </p:nvPicPr>
        <p:blipFill>
          <a:blip r:embed="rId4"/>
          <a:stretch>
            <a:fillRect/>
          </a:stretch>
        </p:blipFill>
        <p:spPr>
          <a:xfrm>
            <a:off x="1054508" y="4365533"/>
            <a:ext cx="2496245" cy="2219788"/>
          </a:xfrm>
          <a:prstGeom prst="rect">
            <a:avLst/>
          </a:prstGeom>
        </p:spPr>
      </p:pic>
      <p:sp>
        <p:nvSpPr>
          <p:cNvPr id="8" name="TextBox 7">
            <a:extLst>
              <a:ext uri="{FF2B5EF4-FFF2-40B4-BE49-F238E27FC236}">
                <a16:creationId xmlns:a16="http://schemas.microsoft.com/office/drawing/2014/main" id="{BCCC8E21-259C-8775-C039-8DDD24246B0C}"/>
              </a:ext>
            </a:extLst>
          </p:cNvPr>
          <p:cNvSpPr txBox="1"/>
          <p:nvPr/>
        </p:nvSpPr>
        <p:spPr>
          <a:xfrm>
            <a:off x="621894" y="6581001"/>
            <a:ext cx="290098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Nature Reviews Microbiology, 2024, 1-14.</a:t>
            </a:r>
          </a:p>
        </p:txBody>
      </p:sp>
      <p:sp>
        <p:nvSpPr>
          <p:cNvPr id="5" name="TextBox 4">
            <a:extLst>
              <a:ext uri="{FF2B5EF4-FFF2-40B4-BE49-F238E27FC236}">
                <a16:creationId xmlns:a16="http://schemas.microsoft.com/office/drawing/2014/main" id="{C257C64B-E3E3-72BD-C980-365A3744BA04}"/>
              </a:ext>
            </a:extLst>
          </p:cNvPr>
          <p:cNvSpPr txBox="1"/>
          <p:nvPr/>
        </p:nvSpPr>
        <p:spPr>
          <a:xfrm>
            <a:off x="2456873" y="2703801"/>
            <a:ext cx="55656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HG</a:t>
            </a:r>
          </a:p>
        </p:txBody>
      </p:sp>
      <p:sp>
        <p:nvSpPr>
          <p:cNvPr id="9" name="TextBox 8">
            <a:extLst>
              <a:ext uri="{FF2B5EF4-FFF2-40B4-BE49-F238E27FC236}">
                <a16:creationId xmlns:a16="http://schemas.microsoft.com/office/drawing/2014/main" id="{EBDF28E6-5DA0-2797-0F42-1DE6E36F8353}"/>
              </a:ext>
            </a:extLst>
          </p:cNvPr>
          <p:cNvSpPr txBox="1"/>
          <p:nvPr/>
        </p:nvSpPr>
        <p:spPr>
          <a:xfrm>
            <a:off x="6286756" y="2503746"/>
            <a:ext cx="52655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RG</a:t>
            </a:r>
          </a:p>
        </p:txBody>
      </p:sp>
      <p:sp>
        <p:nvSpPr>
          <p:cNvPr id="10" name="Oval 9">
            <a:extLst>
              <a:ext uri="{FF2B5EF4-FFF2-40B4-BE49-F238E27FC236}">
                <a16:creationId xmlns:a16="http://schemas.microsoft.com/office/drawing/2014/main" id="{3557C92C-9103-7914-309C-BD8ECDDB519B}"/>
              </a:ext>
            </a:extLst>
          </p:cNvPr>
          <p:cNvSpPr/>
          <p:nvPr/>
        </p:nvSpPr>
        <p:spPr>
          <a:xfrm>
            <a:off x="951345" y="2703801"/>
            <a:ext cx="4793673" cy="16617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Oval 10">
            <a:extLst>
              <a:ext uri="{FF2B5EF4-FFF2-40B4-BE49-F238E27FC236}">
                <a16:creationId xmlns:a16="http://schemas.microsoft.com/office/drawing/2014/main" id="{1322E446-532E-A740-9EB1-A4D339FDEA23}"/>
              </a:ext>
            </a:extLst>
          </p:cNvPr>
          <p:cNvSpPr/>
          <p:nvPr/>
        </p:nvSpPr>
        <p:spPr>
          <a:xfrm>
            <a:off x="5357091" y="2322410"/>
            <a:ext cx="4602985" cy="2655990"/>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9521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Google Shape;272;p35"/>
          <p:cNvPicPr preferRelativeResize="0"/>
          <p:nvPr/>
        </p:nvPicPr>
        <p:blipFill rotWithShape="1">
          <a:blip r:embed="rId3">
            <a:alphaModFix/>
          </a:blip>
          <a:srcRect/>
          <a:stretch/>
        </p:blipFill>
        <p:spPr>
          <a:xfrm>
            <a:off x="0" y="-10"/>
            <a:ext cx="12192000" cy="952510"/>
          </a:xfrm>
          <a:prstGeom prst="rect">
            <a:avLst/>
          </a:prstGeom>
          <a:noFill/>
          <a:ln>
            <a:noFill/>
          </a:ln>
        </p:spPr>
      </p:pic>
      <p:sp>
        <p:nvSpPr>
          <p:cNvPr id="273" name="Google Shape;273;p35"/>
          <p:cNvSpPr txBox="1"/>
          <p:nvPr/>
        </p:nvSpPr>
        <p:spPr>
          <a:xfrm>
            <a:off x="449550" y="181700"/>
            <a:ext cx="11292900" cy="677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15000"/>
              </a:lnSpc>
              <a:spcBef>
                <a:spcPts val="0"/>
              </a:spcBef>
              <a:spcAft>
                <a:spcPts val="0"/>
              </a:spcAft>
              <a:buClr>
                <a:srgbClr val="000000"/>
              </a:buClr>
              <a:buSzPts val="4000"/>
              <a:buFont typeface="Arial"/>
              <a:buNone/>
              <a:tabLst/>
              <a:defRPr/>
            </a:pPr>
            <a:r>
              <a:rPr kumimoji="0" lang="en-US" sz="32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rPr>
              <a:t>Prebiotic Verified Brands / Ingredients</a:t>
            </a:r>
            <a:endParaRPr kumimoji="0" sz="32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endParaRPr>
          </a:p>
        </p:txBody>
      </p:sp>
      <p:pic>
        <p:nvPicPr>
          <p:cNvPr id="274" name="Google Shape;274;p35"/>
          <p:cNvPicPr preferRelativeResize="0"/>
          <p:nvPr/>
        </p:nvPicPr>
        <p:blipFill rotWithShape="1">
          <a:blip r:embed="rId4">
            <a:alphaModFix/>
          </a:blip>
          <a:srcRect/>
          <a:stretch/>
        </p:blipFill>
        <p:spPr>
          <a:xfrm>
            <a:off x="2341984" y="5398773"/>
            <a:ext cx="2173772" cy="1472730"/>
          </a:xfrm>
          <a:prstGeom prst="rect">
            <a:avLst/>
          </a:prstGeom>
          <a:noFill/>
          <a:ln>
            <a:noFill/>
          </a:ln>
        </p:spPr>
      </p:pic>
      <p:pic>
        <p:nvPicPr>
          <p:cNvPr id="275" name="Google Shape;275;p35" descr="A hand reaching out to a box of soda cans&#10;&#10;Description automatically generated"/>
          <p:cNvPicPr preferRelativeResize="0"/>
          <p:nvPr/>
        </p:nvPicPr>
        <p:blipFill rotWithShape="1">
          <a:blip r:embed="rId5">
            <a:alphaModFix/>
          </a:blip>
          <a:srcRect/>
          <a:stretch/>
        </p:blipFill>
        <p:spPr>
          <a:xfrm>
            <a:off x="0" y="5393934"/>
            <a:ext cx="1467332" cy="1467332"/>
          </a:xfrm>
          <a:prstGeom prst="rect">
            <a:avLst/>
          </a:prstGeom>
          <a:noFill/>
          <a:ln>
            <a:noFill/>
          </a:ln>
        </p:spPr>
      </p:pic>
      <p:pic>
        <p:nvPicPr>
          <p:cNvPr id="276" name="Google Shape;276;p35"/>
          <p:cNvPicPr preferRelativeResize="0"/>
          <p:nvPr/>
        </p:nvPicPr>
        <p:blipFill rotWithShape="1">
          <a:blip r:embed="rId6">
            <a:alphaModFix/>
          </a:blip>
          <a:srcRect/>
          <a:stretch/>
        </p:blipFill>
        <p:spPr>
          <a:xfrm>
            <a:off x="392875" y="1553500"/>
            <a:ext cx="3032491" cy="1044956"/>
          </a:xfrm>
          <a:prstGeom prst="rect">
            <a:avLst/>
          </a:prstGeom>
          <a:noFill/>
          <a:ln>
            <a:noFill/>
          </a:ln>
        </p:spPr>
      </p:pic>
      <p:pic>
        <p:nvPicPr>
          <p:cNvPr id="277" name="Google Shape;277;p35" descr="A green and yellow logo&#10;&#10;Description automatically generated"/>
          <p:cNvPicPr preferRelativeResize="0"/>
          <p:nvPr/>
        </p:nvPicPr>
        <p:blipFill rotWithShape="1">
          <a:blip r:embed="rId7">
            <a:alphaModFix/>
          </a:blip>
          <a:srcRect/>
          <a:stretch/>
        </p:blipFill>
        <p:spPr>
          <a:xfrm>
            <a:off x="4220344" y="1219574"/>
            <a:ext cx="2080692" cy="1504114"/>
          </a:xfrm>
          <a:prstGeom prst="rect">
            <a:avLst/>
          </a:prstGeom>
          <a:noFill/>
          <a:ln>
            <a:noFill/>
          </a:ln>
        </p:spPr>
      </p:pic>
      <p:pic>
        <p:nvPicPr>
          <p:cNvPr id="278" name="Google Shape;278;p35"/>
          <p:cNvPicPr preferRelativeResize="0"/>
          <p:nvPr/>
        </p:nvPicPr>
        <p:blipFill rotWithShape="1">
          <a:blip r:embed="rId8">
            <a:alphaModFix/>
          </a:blip>
          <a:srcRect/>
          <a:stretch/>
        </p:blipFill>
        <p:spPr>
          <a:xfrm>
            <a:off x="8787964" y="1597266"/>
            <a:ext cx="3068280" cy="1044957"/>
          </a:xfrm>
          <a:prstGeom prst="rect">
            <a:avLst/>
          </a:prstGeom>
          <a:noFill/>
          <a:ln>
            <a:noFill/>
          </a:ln>
        </p:spPr>
      </p:pic>
      <p:pic>
        <p:nvPicPr>
          <p:cNvPr id="279" name="Google Shape;279;p35"/>
          <p:cNvPicPr preferRelativeResize="0"/>
          <p:nvPr/>
        </p:nvPicPr>
        <p:blipFill rotWithShape="1">
          <a:blip r:embed="rId9">
            <a:alphaModFix/>
          </a:blip>
          <a:srcRect t="128" r="586" b="1047"/>
          <a:stretch/>
        </p:blipFill>
        <p:spPr>
          <a:xfrm>
            <a:off x="4513325" y="5393932"/>
            <a:ext cx="1476159" cy="1467333"/>
          </a:xfrm>
          <a:prstGeom prst="rect">
            <a:avLst/>
          </a:prstGeom>
          <a:noFill/>
          <a:ln>
            <a:noFill/>
          </a:ln>
        </p:spPr>
      </p:pic>
      <p:pic>
        <p:nvPicPr>
          <p:cNvPr id="280" name="Google Shape;280;p35" descr="A person pouring powder into a bowl&#10;&#10;Description automatically generated"/>
          <p:cNvPicPr preferRelativeResize="0"/>
          <p:nvPr/>
        </p:nvPicPr>
        <p:blipFill rotWithShape="1">
          <a:blip r:embed="rId10">
            <a:alphaModFix/>
          </a:blip>
          <a:srcRect l="16869" t="28453" r="34247" b="5605"/>
          <a:stretch/>
        </p:blipFill>
        <p:spPr>
          <a:xfrm>
            <a:off x="1462934" y="5393932"/>
            <a:ext cx="1498013" cy="1489043"/>
          </a:xfrm>
          <a:prstGeom prst="rect">
            <a:avLst/>
          </a:prstGeom>
          <a:noFill/>
          <a:ln>
            <a:noFill/>
          </a:ln>
        </p:spPr>
      </p:pic>
      <p:pic>
        <p:nvPicPr>
          <p:cNvPr id="281" name="Google Shape;281;p35" descr="A white container with blue and white text&#10;&#10;Description automatically generated"/>
          <p:cNvPicPr preferRelativeResize="0"/>
          <p:nvPr/>
        </p:nvPicPr>
        <p:blipFill rotWithShape="1">
          <a:blip r:embed="rId11">
            <a:alphaModFix/>
          </a:blip>
          <a:srcRect/>
          <a:stretch/>
        </p:blipFill>
        <p:spPr>
          <a:xfrm>
            <a:off x="5989497" y="5378852"/>
            <a:ext cx="1247698" cy="1482415"/>
          </a:xfrm>
          <a:prstGeom prst="rect">
            <a:avLst/>
          </a:prstGeom>
          <a:noFill/>
          <a:ln>
            <a:noFill/>
          </a:ln>
        </p:spPr>
      </p:pic>
      <p:pic>
        <p:nvPicPr>
          <p:cNvPr id="282" name="Google Shape;282;p35"/>
          <p:cNvPicPr preferRelativeResize="0"/>
          <p:nvPr/>
        </p:nvPicPr>
        <p:blipFill rotWithShape="1">
          <a:blip r:embed="rId12">
            <a:alphaModFix/>
          </a:blip>
          <a:srcRect/>
          <a:stretch/>
        </p:blipFill>
        <p:spPr>
          <a:xfrm>
            <a:off x="3240701" y="3826290"/>
            <a:ext cx="2156229" cy="385319"/>
          </a:xfrm>
          <a:prstGeom prst="rect">
            <a:avLst/>
          </a:prstGeom>
          <a:noFill/>
          <a:ln>
            <a:noFill/>
          </a:ln>
        </p:spPr>
      </p:pic>
      <p:pic>
        <p:nvPicPr>
          <p:cNvPr id="283" name="Google Shape;283;p35" descr="Nexira - Nexira"/>
          <p:cNvPicPr preferRelativeResize="0"/>
          <p:nvPr/>
        </p:nvPicPr>
        <p:blipFill rotWithShape="1">
          <a:blip r:embed="rId13">
            <a:alphaModFix/>
          </a:blip>
          <a:srcRect/>
          <a:stretch/>
        </p:blipFill>
        <p:spPr>
          <a:xfrm>
            <a:off x="7892918" y="3505764"/>
            <a:ext cx="2037328" cy="705846"/>
          </a:xfrm>
          <a:prstGeom prst="rect">
            <a:avLst/>
          </a:prstGeom>
          <a:noFill/>
          <a:ln>
            <a:noFill/>
          </a:ln>
        </p:spPr>
      </p:pic>
      <p:pic>
        <p:nvPicPr>
          <p:cNvPr id="284" name="Google Shape;284;p35"/>
          <p:cNvPicPr preferRelativeResize="0"/>
          <p:nvPr/>
        </p:nvPicPr>
        <p:blipFill rotWithShape="1">
          <a:blip r:embed="rId14">
            <a:alphaModFix/>
          </a:blip>
          <a:srcRect t="22478" b="9591"/>
          <a:stretch/>
        </p:blipFill>
        <p:spPr>
          <a:xfrm>
            <a:off x="7345555" y="5378852"/>
            <a:ext cx="1518970" cy="1482414"/>
          </a:xfrm>
          <a:prstGeom prst="rect">
            <a:avLst/>
          </a:prstGeom>
          <a:noFill/>
          <a:ln>
            <a:noFill/>
          </a:ln>
        </p:spPr>
      </p:pic>
      <p:pic>
        <p:nvPicPr>
          <p:cNvPr id="285" name="Google Shape;285;p35"/>
          <p:cNvPicPr preferRelativeResize="0"/>
          <p:nvPr/>
        </p:nvPicPr>
        <p:blipFill rotWithShape="1">
          <a:blip r:embed="rId15">
            <a:alphaModFix/>
          </a:blip>
          <a:srcRect/>
          <a:stretch/>
        </p:blipFill>
        <p:spPr>
          <a:xfrm>
            <a:off x="8972873" y="5393932"/>
            <a:ext cx="1638774" cy="1482415"/>
          </a:xfrm>
          <a:prstGeom prst="rect">
            <a:avLst/>
          </a:prstGeom>
          <a:noFill/>
          <a:ln>
            <a:noFill/>
          </a:ln>
        </p:spPr>
      </p:pic>
      <p:pic>
        <p:nvPicPr>
          <p:cNvPr id="286" name="Google Shape;286;p35"/>
          <p:cNvPicPr preferRelativeResize="0"/>
          <p:nvPr/>
        </p:nvPicPr>
        <p:blipFill rotWithShape="1">
          <a:blip r:embed="rId16">
            <a:alphaModFix/>
          </a:blip>
          <a:srcRect/>
          <a:stretch/>
        </p:blipFill>
        <p:spPr>
          <a:xfrm>
            <a:off x="7571194" y="4350972"/>
            <a:ext cx="986504" cy="365006"/>
          </a:xfrm>
          <a:prstGeom prst="rect">
            <a:avLst/>
          </a:prstGeom>
          <a:noFill/>
          <a:ln>
            <a:noFill/>
          </a:ln>
        </p:spPr>
      </p:pic>
      <p:pic>
        <p:nvPicPr>
          <p:cNvPr id="287" name="Google Shape;287;p35"/>
          <p:cNvPicPr preferRelativeResize="0"/>
          <p:nvPr/>
        </p:nvPicPr>
        <p:blipFill rotWithShape="1">
          <a:blip r:embed="rId17">
            <a:alphaModFix/>
          </a:blip>
          <a:srcRect/>
          <a:stretch/>
        </p:blipFill>
        <p:spPr>
          <a:xfrm>
            <a:off x="8881564" y="4287009"/>
            <a:ext cx="1262724" cy="404467"/>
          </a:xfrm>
          <a:prstGeom prst="rect">
            <a:avLst/>
          </a:prstGeom>
          <a:noFill/>
          <a:ln>
            <a:noFill/>
          </a:ln>
        </p:spPr>
      </p:pic>
      <p:pic>
        <p:nvPicPr>
          <p:cNvPr id="288" name="Google Shape;288;p35"/>
          <p:cNvPicPr preferRelativeResize="0"/>
          <p:nvPr/>
        </p:nvPicPr>
        <p:blipFill rotWithShape="1">
          <a:blip r:embed="rId18">
            <a:alphaModFix/>
          </a:blip>
          <a:srcRect/>
          <a:stretch/>
        </p:blipFill>
        <p:spPr>
          <a:xfrm>
            <a:off x="3604075" y="4189252"/>
            <a:ext cx="1429486" cy="571794"/>
          </a:xfrm>
          <a:prstGeom prst="rect">
            <a:avLst/>
          </a:prstGeom>
          <a:noFill/>
          <a:ln>
            <a:noFill/>
          </a:ln>
        </p:spPr>
      </p:pic>
      <p:pic>
        <p:nvPicPr>
          <p:cNvPr id="289" name="Google Shape;289;p35" descr="ResBiotic - Walmart.com"/>
          <p:cNvPicPr preferRelativeResize="0"/>
          <p:nvPr/>
        </p:nvPicPr>
        <p:blipFill rotWithShape="1">
          <a:blip r:embed="rId19">
            <a:alphaModFix/>
          </a:blip>
          <a:srcRect/>
          <a:stretch/>
        </p:blipFill>
        <p:spPr>
          <a:xfrm>
            <a:off x="6864926" y="1392944"/>
            <a:ext cx="1424095" cy="1424095"/>
          </a:xfrm>
          <a:prstGeom prst="rect">
            <a:avLst/>
          </a:prstGeom>
          <a:noFill/>
          <a:ln>
            <a:noFill/>
          </a:ln>
        </p:spPr>
      </p:pic>
      <p:pic>
        <p:nvPicPr>
          <p:cNvPr id="290" name="Google Shape;290;p35"/>
          <p:cNvPicPr preferRelativeResize="0"/>
          <p:nvPr/>
        </p:nvPicPr>
        <p:blipFill rotWithShape="1">
          <a:blip r:embed="rId20">
            <a:alphaModFix/>
          </a:blip>
          <a:srcRect/>
          <a:stretch/>
        </p:blipFill>
        <p:spPr>
          <a:xfrm>
            <a:off x="323361" y="3639815"/>
            <a:ext cx="2529174" cy="571794"/>
          </a:xfrm>
          <a:prstGeom prst="rect">
            <a:avLst/>
          </a:prstGeom>
          <a:noFill/>
          <a:ln>
            <a:noFill/>
          </a:ln>
        </p:spPr>
      </p:pic>
      <p:pic>
        <p:nvPicPr>
          <p:cNvPr id="291" name="Google Shape;291;p35"/>
          <p:cNvPicPr preferRelativeResize="0"/>
          <p:nvPr/>
        </p:nvPicPr>
        <p:blipFill rotWithShape="1">
          <a:blip r:embed="rId21">
            <a:alphaModFix/>
          </a:blip>
          <a:srcRect/>
          <a:stretch/>
        </p:blipFill>
        <p:spPr>
          <a:xfrm>
            <a:off x="262426" y="4308057"/>
            <a:ext cx="1237342" cy="515277"/>
          </a:xfrm>
          <a:prstGeom prst="rect">
            <a:avLst/>
          </a:prstGeom>
          <a:noFill/>
          <a:ln>
            <a:noFill/>
          </a:ln>
        </p:spPr>
      </p:pic>
      <p:pic>
        <p:nvPicPr>
          <p:cNvPr id="292" name="Google Shape;292;p35"/>
          <p:cNvPicPr preferRelativeResize="0"/>
          <p:nvPr/>
        </p:nvPicPr>
        <p:blipFill rotWithShape="1">
          <a:blip r:embed="rId22">
            <a:alphaModFix/>
          </a:blip>
          <a:srcRect/>
          <a:stretch/>
        </p:blipFill>
        <p:spPr>
          <a:xfrm>
            <a:off x="1717807" y="4297624"/>
            <a:ext cx="1229941" cy="535677"/>
          </a:xfrm>
          <a:prstGeom prst="rect">
            <a:avLst/>
          </a:prstGeom>
          <a:noFill/>
          <a:ln>
            <a:noFill/>
          </a:ln>
        </p:spPr>
      </p:pic>
      <p:pic>
        <p:nvPicPr>
          <p:cNvPr id="293" name="Google Shape;293;p35" descr="Icon Foods | Your Trusted Supplier of Natural Sugar Alternatives"/>
          <p:cNvPicPr preferRelativeResize="0"/>
          <p:nvPr/>
        </p:nvPicPr>
        <p:blipFill rotWithShape="1">
          <a:blip r:embed="rId23">
            <a:alphaModFix/>
          </a:blip>
          <a:srcRect/>
          <a:stretch/>
        </p:blipFill>
        <p:spPr>
          <a:xfrm>
            <a:off x="5760324" y="3547233"/>
            <a:ext cx="1603616" cy="943434"/>
          </a:xfrm>
          <a:prstGeom prst="rect">
            <a:avLst/>
          </a:prstGeom>
          <a:noFill/>
          <a:ln>
            <a:noFill/>
          </a:ln>
        </p:spPr>
      </p:pic>
      <p:pic>
        <p:nvPicPr>
          <p:cNvPr id="294" name="Google Shape;294;p35" descr="FOS Foods and Applications | Icon"/>
          <p:cNvPicPr preferRelativeResize="0"/>
          <p:nvPr/>
        </p:nvPicPr>
        <p:blipFill rotWithShape="1">
          <a:blip r:embed="rId24">
            <a:alphaModFix/>
          </a:blip>
          <a:srcRect/>
          <a:stretch/>
        </p:blipFill>
        <p:spPr>
          <a:xfrm>
            <a:off x="6135831" y="4331979"/>
            <a:ext cx="847132" cy="415095"/>
          </a:xfrm>
          <a:prstGeom prst="rect">
            <a:avLst/>
          </a:prstGeom>
          <a:noFill/>
          <a:ln>
            <a:noFill/>
          </a:ln>
        </p:spPr>
      </p:pic>
      <p:pic>
        <p:nvPicPr>
          <p:cNvPr id="295" name="Google Shape;295;p35" title="ROQF0001_1.jpg"/>
          <p:cNvPicPr preferRelativeResize="0"/>
          <p:nvPr/>
        </p:nvPicPr>
        <p:blipFill rotWithShape="1">
          <a:blip r:embed="rId25">
            <a:alphaModFix/>
          </a:blip>
          <a:srcRect/>
          <a:stretch/>
        </p:blipFill>
        <p:spPr>
          <a:xfrm>
            <a:off x="10603263" y="4180560"/>
            <a:ext cx="1391726" cy="705825"/>
          </a:xfrm>
          <a:prstGeom prst="rect">
            <a:avLst/>
          </a:prstGeom>
          <a:noFill/>
          <a:ln>
            <a:noFill/>
          </a:ln>
        </p:spPr>
      </p:pic>
      <p:pic>
        <p:nvPicPr>
          <p:cNvPr id="296" name="Google Shape;296;p35"/>
          <p:cNvPicPr preferRelativeResize="0"/>
          <p:nvPr/>
        </p:nvPicPr>
        <p:blipFill rotWithShape="1">
          <a:blip r:embed="rId26">
            <a:alphaModFix/>
          </a:blip>
          <a:srcRect l="41114"/>
          <a:stretch/>
        </p:blipFill>
        <p:spPr>
          <a:xfrm>
            <a:off x="10406250" y="5361938"/>
            <a:ext cx="1785750" cy="1516250"/>
          </a:xfrm>
          <a:prstGeom prst="rect">
            <a:avLst/>
          </a:prstGeom>
          <a:noFill/>
          <a:ln>
            <a:noFill/>
          </a:ln>
        </p:spPr>
      </p:pic>
      <p:pic>
        <p:nvPicPr>
          <p:cNvPr id="297" name="Google Shape;297;p35"/>
          <p:cNvPicPr preferRelativeResize="0"/>
          <p:nvPr/>
        </p:nvPicPr>
        <p:blipFill rotWithShape="1">
          <a:blip r:embed="rId27">
            <a:alphaModFix/>
          </a:blip>
          <a:srcRect/>
          <a:stretch/>
        </p:blipFill>
        <p:spPr>
          <a:xfrm>
            <a:off x="10599500" y="3433313"/>
            <a:ext cx="1399260" cy="611327"/>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219777-623A-3970-E99C-D964104B03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339427-A705-734B-83C4-1EF5F1BF1CCB}"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pic>
        <p:nvPicPr>
          <p:cNvPr id="6" name="Picture 14" descr="Single-Screw vs. Twin-Screw Extruders: A Comprehensive Comparison for  Industry Professionals">
            <a:extLst>
              <a:ext uri="{FF2B5EF4-FFF2-40B4-BE49-F238E27FC236}">
                <a16:creationId xmlns:a16="http://schemas.microsoft.com/office/drawing/2014/main" id="{17492BAC-B590-B83C-7511-31C30279EF5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7222" r="93194">
                        <a14:foregroundMark x1="42500" y1="16250" x2="50139" y2="34375"/>
                        <a14:foregroundMark x1="50139" y1="34375" x2="40278" y2="18750"/>
                        <a14:foregroundMark x1="40278" y1="18750" x2="42222" y2="17292"/>
                        <a14:foregroundMark x1="45417" y1="47292" x2="55972" y2="47500"/>
                        <a14:foregroundMark x1="57930" y1="40904" x2="61389" y2="41250"/>
                        <a14:foregroundMark x1="66197" y1="40881" x2="71111" y2="41250"/>
                        <a14:foregroundMark x1="75000" y1="40625" x2="78472" y2="40833"/>
                        <a14:foregroundMark x1="86250" y1="43750" x2="86528" y2="49375"/>
                        <a14:foregroundMark x1="8194" y1="37917" x2="17639" y2="55833"/>
                        <a14:foregroundMark x1="17639" y1="55833" x2="23194" y2="35833"/>
                        <a14:foregroundMark x1="23194" y1="35833" x2="20000" y2="32917"/>
                        <a14:foregroundMark x1="27222" y1="42708" x2="38611" y2="48125"/>
                        <a14:foregroundMark x1="10000" y1="57292" x2="21944" y2="57500"/>
                        <a14:foregroundMark x1="7361" y1="60208" x2="79722" y2="60625"/>
                        <a14:foregroundMark x1="45556" y1="68333" x2="79861" y2="68542"/>
                        <a14:foregroundMark x1="51111" y1="53542" x2="51250" y2="58125"/>
                        <a14:foregroundMark x1="57083" y1="53542" x2="61528" y2="53750"/>
                        <a14:foregroundMark x1="66667" y1="53750" x2="70833" y2="53958"/>
                        <a14:foregroundMark x1="74028" y1="53750" x2="78194" y2="53958"/>
                        <a14:foregroundMark x1="82917" y1="47083" x2="83333" y2="48125"/>
                        <a14:foregroundMark x1="78472" y1="46042" x2="79861" y2="46667"/>
                        <a14:foregroundMark x1="93194" y1="46875" x2="93194" y2="46875"/>
                        <a14:backgroundMark x1="56667" y1="41667" x2="56667" y2="41667"/>
                        <a14:backgroundMark x1="56667" y1="41458" x2="56944" y2="41458"/>
                        <a14:backgroundMark x1="56389" y1="39792" x2="56944" y2="41042"/>
                        <a14:backgroundMark x1="64722" y1="39583" x2="65278" y2="41458"/>
                        <a14:backgroundMark x1="56250" y1="40000" x2="57222" y2="41667"/>
                      </a14:backgroundRemoval>
                    </a14:imgEffect>
                  </a14:imgLayer>
                </a14:imgProps>
              </a:ext>
              <a:ext uri="{28A0092B-C50C-407E-A947-70E740481C1C}">
                <a14:useLocalDpi xmlns:a14="http://schemas.microsoft.com/office/drawing/2010/main" val="0"/>
              </a:ext>
            </a:extLst>
          </a:blip>
          <a:srcRect/>
          <a:stretch>
            <a:fillRect/>
          </a:stretch>
        </p:blipFill>
        <p:spPr bwMode="auto">
          <a:xfrm>
            <a:off x="1161406" y="694742"/>
            <a:ext cx="3117415" cy="20782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2B7E27D2-5292-144B-097D-5FC954C0F616}"/>
              </a:ext>
            </a:extLst>
          </p:cNvPr>
          <p:cNvPicPr>
            <a:picLocks noChangeAspect="1"/>
          </p:cNvPicPr>
          <p:nvPr/>
        </p:nvPicPr>
        <p:blipFill>
          <a:blip r:embed="rId4"/>
          <a:stretch>
            <a:fillRect/>
          </a:stretch>
        </p:blipFill>
        <p:spPr>
          <a:xfrm>
            <a:off x="3006542" y="3892424"/>
            <a:ext cx="1850571" cy="1725903"/>
          </a:xfrm>
          <a:prstGeom prst="rect">
            <a:avLst/>
          </a:prstGeom>
        </p:spPr>
      </p:pic>
      <p:grpSp>
        <p:nvGrpSpPr>
          <p:cNvPr id="8" name="Group 7">
            <a:extLst>
              <a:ext uri="{FF2B5EF4-FFF2-40B4-BE49-F238E27FC236}">
                <a16:creationId xmlns:a16="http://schemas.microsoft.com/office/drawing/2014/main" id="{8F85C376-6FC9-DD2D-E471-B3A8492F92B7}"/>
              </a:ext>
            </a:extLst>
          </p:cNvPr>
          <p:cNvGrpSpPr/>
          <p:nvPr/>
        </p:nvGrpSpPr>
        <p:grpSpPr>
          <a:xfrm>
            <a:off x="794393" y="3892425"/>
            <a:ext cx="2078271" cy="1730620"/>
            <a:chOff x="10033727" y="6936886"/>
            <a:chExt cx="4042385" cy="3183678"/>
          </a:xfrm>
        </p:grpSpPr>
        <p:pic>
          <p:nvPicPr>
            <p:cNvPr id="9" name="Picture 8">
              <a:extLst>
                <a:ext uri="{FF2B5EF4-FFF2-40B4-BE49-F238E27FC236}">
                  <a16:creationId xmlns:a16="http://schemas.microsoft.com/office/drawing/2014/main" id="{C8331311-726F-7484-C617-80BF3D4DA223}"/>
                </a:ext>
              </a:extLst>
            </p:cNvPr>
            <p:cNvPicPr>
              <a:picLocks noChangeAspect="1"/>
            </p:cNvPicPr>
            <p:nvPr/>
          </p:nvPicPr>
          <p:blipFill>
            <a:blip r:embed="rId5"/>
            <a:stretch>
              <a:fillRect/>
            </a:stretch>
          </p:blipFill>
          <p:spPr>
            <a:xfrm>
              <a:off x="10033727" y="6945564"/>
              <a:ext cx="2032000" cy="3175000"/>
            </a:xfrm>
            <a:prstGeom prst="rect">
              <a:avLst/>
            </a:prstGeom>
          </p:spPr>
        </p:pic>
        <p:pic>
          <p:nvPicPr>
            <p:cNvPr id="10" name="Picture 9">
              <a:extLst>
                <a:ext uri="{FF2B5EF4-FFF2-40B4-BE49-F238E27FC236}">
                  <a16:creationId xmlns:a16="http://schemas.microsoft.com/office/drawing/2014/main" id="{9FD71C0A-59A4-D8E1-55CC-F7CA6B6865BA}"/>
                </a:ext>
              </a:extLst>
            </p:cNvPr>
            <p:cNvPicPr>
              <a:picLocks noChangeAspect="1"/>
            </p:cNvPicPr>
            <p:nvPr/>
          </p:nvPicPr>
          <p:blipFill>
            <a:blip r:embed="rId6"/>
            <a:stretch>
              <a:fillRect/>
            </a:stretch>
          </p:blipFill>
          <p:spPr>
            <a:xfrm>
              <a:off x="12044112" y="6936886"/>
              <a:ext cx="2032000" cy="3175000"/>
            </a:xfrm>
            <a:prstGeom prst="rect">
              <a:avLst/>
            </a:prstGeom>
          </p:spPr>
        </p:pic>
      </p:grpSp>
      <p:sp>
        <p:nvSpPr>
          <p:cNvPr id="11" name="TextBox 10">
            <a:extLst>
              <a:ext uri="{FF2B5EF4-FFF2-40B4-BE49-F238E27FC236}">
                <a16:creationId xmlns:a16="http://schemas.microsoft.com/office/drawing/2014/main" id="{4F74AE4F-C20D-2B82-AB62-B5A481AFF220}"/>
              </a:ext>
            </a:extLst>
          </p:cNvPr>
          <p:cNvSpPr txBox="1"/>
          <p:nvPr/>
        </p:nvSpPr>
        <p:spPr>
          <a:xfrm>
            <a:off x="794393" y="2227500"/>
            <a:ext cx="4272067"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Schematic of a single-screw extruder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High temp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High mechanical shearing force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Alters fermentable fiber structures</a:t>
            </a:r>
          </a:p>
        </p:txBody>
      </p:sp>
      <p:pic>
        <p:nvPicPr>
          <p:cNvPr id="13" name="Picture 12">
            <a:extLst>
              <a:ext uri="{FF2B5EF4-FFF2-40B4-BE49-F238E27FC236}">
                <a16:creationId xmlns:a16="http://schemas.microsoft.com/office/drawing/2014/main" id="{7B0A9DA7-0AEA-4383-B7A2-713B8F73AA5F}"/>
              </a:ext>
            </a:extLst>
          </p:cNvPr>
          <p:cNvPicPr>
            <a:picLocks noChangeAspect="1"/>
          </p:cNvPicPr>
          <p:nvPr/>
        </p:nvPicPr>
        <p:blipFill>
          <a:blip r:embed="rId7"/>
          <a:stretch>
            <a:fillRect/>
          </a:stretch>
        </p:blipFill>
        <p:spPr>
          <a:xfrm>
            <a:off x="5647555" y="1692734"/>
            <a:ext cx="3043764" cy="2351661"/>
          </a:xfrm>
          <a:prstGeom prst="rect">
            <a:avLst/>
          </a:prstGeom>
        </p:spPr>
      </p:pic>
      <p:pic>
        <p:nvPicPr>
          <p:cNvPr id="14" name="Picture 13">
            <a:extLst>
              <a:ext uri="{FF2B5EF4-FFF2-40B4-BE49-F238E27FC236}">
                <a16:creationId xmlns:a16="http://schemas.microsoft.com/office/drawing/2014/main" id="{5B8932E5-8B43-75FB-F198-1BBB71949368}"/>
              </a:ext>
            </a:extLst>
          </p:cNvPr>
          <p:cNvPicPr>
            <a:picLocks noChangeAspect="1"/>
          </p:cNvPicPr>
          <p:nvPr/>
        </p:nvPicPr>
        <p:blipFill>
          <a:blip r:embed="rId8"/>
          <a:stretch>
            <a:fillRect/>
          </a:stretch>
        </p:blipFill>
        <p:spPr>
          <a:xfrm>
            <a:off x="6945096" y="4027932"/>
            <a:ext cx="3492446" cy="2689781"/>
          </a:xfrm>
          <a:prstGeom prst="rect">
            <a:avLst/>
          </a:prstGeom>
        </p:spPr>
      </p:pic>
      <p:sp>
        <p:nvSpPr>
          <p:cNvPr id="16" name="TextBox 15">
            <a:extLst>
              <a:ext uri="{FF2B5EF4-FFF2-40B4-BE49-F238E27FC236}">
                <a16:creationId xmlns:a16="http://schemas.microsoft.com/office/drawing/2014/main" id="{BFFD78A7-F1BE-4967-EA46-1E66DE314942}"/>
              </a:ext>
            </a:extLst>
          </p:cNvPr>
          <p:cNvSpPr txBox="1"/>
          <p:nvPr/>
        </p:nvSpPr>
        <p:spPr>
          <a:xfrm>
            <a:off x="9853935" y="6464229"/>
            <a:ext cx="211609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(Yao et al., unpublished data)</a:t>
            </a:r>
          </a:p>
        </p:txBody>
      </p:sp>
      <p:sp>
        <p:nvSpPr>
          <p:cNvPr id="17" name="TextBox 16">
            <a:extLst>
              <a:ext uri="{FF2B5EF4-FFF2-40B4-BE49-F238E27FC236}">
                <a16:creationId xmlns:a16="http://schemas.microsoft.com/office/drawing/2014/main" id="{8FBADF7A-E94A-378F-5F7A-A058E1553F70}"/>
              </a:ext>
            </a:extLst>
          </p:cNvPr>
          <p:cNvSpPr txBox="1"/>
          <p:nvPr/>
        </p:nvSpPr>
        <p:spPr>
          <a:xfrm>
            <a:off x="5505233" y="654180"/>
            <a:ext cx="627262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Changes of soluble fiber composition after food processing</a:t>
            </a:r>
          </a:p>
        </p:txBody>
      </p:sp>
      <p:pic>
        <p:nvPicPr>
          <p:cNvPr id="18" name="Picture 17">
            <a:extLst>
              <a:ext uri="{FF2B5EF4-FFF2-40B4-BE49-F238E27FC236}">
                <a16:creationId xmlns:a16="http://schemas.microsoft.com/office/drawing/2014/main" id="{E7231211-7CDC-0E64-44A7-5674238ACE09}"/>
              </a:ext>
            </a:extLst>
          </p:cNvPr>
          <p:cNvPicPr>
            <a:picLocks noChangeAspect="1"/>
          </p:cNvPicPr>
          <p:nvPr/>
        </p:nvPicPr>
        <p:blipFill>
          <a:blip r:embed="rId9"/>
          <a:stretch>
            <a:fillRect/>
          </a:stretch>
        </p:blipFill>
        <p:spPr>
          <a:xfrm>
            <a:off x="8573464" y="1810271"/>
            <a:ext cx="3728156" cy="2365077"/>
          </a:xfrm>
          <a:prstGeom prst="rect">
            <a:avLst/>
          </a:prstGeom>
        </p:spPr>
      </p:pic>
      <p:cxnSp>
        <p:nvCxnSpPr>
          <p:cNvPr id="20" name="Straight Connector 19">
            <a:extLst>
              <a:ext uri="{FF2B5EF4-FFF2-40B4-BE49-F238E27FC236}">
                <a16:creationId xmlns:a16="http://schemas.microsoft.com/office/drawing/2014/main" id="{90F1497E-7A51-7BEF-B177-29F347DCB40A}"/>
              </a:ext>
            </a:extLst>
          </p:cNvPr>
          <p:cNvCxnSpPr/>
          <p:nvPr/>
        </p:nvCxnSpPr>
        <p:spPr>
          <a:xfrm>
            <a:off x="5307496" y="1069678"/>
            <a:ext cx="0" cy="524167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6838096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B9CA6-6B01-29BF-959A-EB7529F8D3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4A18FF-C8F5-94A2-5626-2C787EE7F798}"/>
              </a:ext>
            </a:extLst>
          </p:cNvPr>
          <p:cNvSpPr>
            <a:spLocks noGrp="1"/>
          </p:cNvSpPr>
          <p:nvPr>
            <p:ph type="title"/>
          </p:nvPr>
        </p:nvSpPr>
        <p:spPr/>
        <p:txBody>
          <a:bodyPr>
            <a:normAutofit/>
          </a:bodyPr>
          <a:lstStyle/>
          <a:p>
            <a:r>
              <a:rPr lang="en-US" dirty="0"/>
              <a:t>Take home messages</a:t>
            </a:r>
          </a:p>
        </p:txBody>
      </p:sp>
      <p:sp>
        <p:nvSpPr>
          <p:cNvPr id="3" name="Content Placeholder 2">
            <a:extLst>
              <a:ext uri="{FF2B5EF4-FFF2-40B4-BE49-F238E27FC236}">
                <a16:creationId xmlns:a16="http://schemas.microsoft.com/office/drawing/2014/main" id="{FA4D3AB5-E6D5-96DB-039D-8BF0257C3D6F}"/>
              </a:ext>
            </a:extLst>
          </p:cNvPr>
          <p:cNvSpPr>
            <a:spLocks noGrp="1"/>
          </p:cNvSpPr>
          <p:nvPr>
            <p:ph idx="1"/>
          </p:nvPr>
        </p:nvSpPr>
        <p:spPr/>
        <p:txBody>
          <a:bodyPr>
            <a:normAutofit fontScale="92500" lnSpcReduction="20000"/>
          </a:bodyPr>
          <a:lstStyle/>
          <a:p>
            <a:r>
              <a:rPr lang="en-US" dirty="0"/>
              <a:t>Dietary fibers exhibit complex molecular structures.</a:t>
            </a:r>
          </a:p>
          <a:p>
            <a:endParaRPr lang="en-US" dirty="0"/>
          </a:p>
          <a:p>
            <a:r>
              <a:rPr lang="en-US" dirty="0"/>
              <a:t>Greater structural complexity in dietary fiber is associated with increased gut microbiota diversity.</a:t>
            </a:r>
          </a:p>
          <a:p>
            <a:endParaRPr lang="en-US" dirty="0"/>
          </a:p>
          <a:p>
            <a:r>
              <a:rPr lang="en-US" dirty="0"/>
              <a:t>Subtle variations in molecular structure can significantly influence gut microbiome responses.</a:t>
            </a:r>
          </a:p>
          <a:p>
            <a:endParaRPr lang="en-US" dirty="0"/>
          </a:p>
          <a:p>
            <a:r>
              <a:rPr lang="en-US" dirty="0"/>
              <a:t>Future efforts should focus on optimizing food systems to preserve or enhance microbiome-modulating functionality through controlled processing.</a:t>
            </a:r>
          </a:p>
        </p:txBody>
      </p:sp>
      <p:sp>
        <p:nvSpPr>
          <p:cNvPr id="4" name="Slide Number Placeholder 3">
            <a:extLst>
              <a:ext uri="{FF2B5EF4-FFF2-40B4-BE49-F238E27FC236}">
                <a16:creationId xmlns:a16="http://schemas.microsoft.com/office/drawing/2014/main" id="{F77FC8E0-BE61-E351-7A30-C7C14F7A1EF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339427-A705-734B-83C4-1EF5F1BF1CCB}"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7930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pic>
        <p:nvPicPr>
          <p:cNvPr id="303" name="Google Shape;303;p7"/>
          <p:cNvPicPr preferRelativeResize="0"/>
          <p:nvPr/>
        </p:nvPicPr>
        <p:blipFill rotWithShape="1">
          <a:blip r:embed="rId3">
            <a:alphaModFix/>
          </a:blip>
          <a:srcRect/>
          <a:stretch/>
        </p:blipFill>
        <p:spPr>
          <a:xfrm>
            <a:off x="0" y="-10"/>
            <a:ext cx="12192000" cy="952510"/>
          </a:xfrm>
          <a:prstGeom prst="rect">
            <a:avLst/>
          </a:prstGeom>
          <a:noFill/>
          <a:ln>
            <a:noFill/>
          </a:ln>
        </p:spPr>
      </p:pic>
      <p:sp>
        <p:nvSpPr>
          <p:cNvPr id="304" name="Google Shape;304;p7"/>
          <p:cNvSpPr txBox="1"/>
          <p:nvPr/>
        </p:nvSpPr>
        <p:spPr>
          <a:xfrm>
            <a:off x="449550" y="265296"/>
            <a:ext cx="11292900" cy="75094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15000"/>
              </a:lnSpc>
              <a:spcBef>
                <a:spcPts val="0"/>
              </a:spcBef>
              <a:spcAft>
                <a:spcPts val="0"/>
              </a:spcAft>
              <a:buClr>
                <a:srgbClr val="000000"/>
              </a:buClr>
              <a:buSzPts val="4000"/>
              <a:buFont typeface="Arial"/>
              <a:buNone/>
              <a:tabLst/>
              <a:defRPr/>
            </a:pPr>
            <a:r>
              <a:rPr kumimoji="0" lang="en-US" sz="32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rPr>
              <a:t>Efforts from GLP-1 &amp; Synbiotics Task Forces:</a:t>
            </a:r>
            <a:endParaRPr kumimoji="0" sz="32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endParaRPr>
          </a:p>
        </p:txBody>
      </p:sp>
      <p:pic>
        <p:nvPicPr>
          <p:cNvPr id="305" name="Google Shape;305;p7" descr="A few papers with text on them&#10;&#10;AI-generated content may be incorrect."/>
          <p:cNvPicPr preferRelativeResize="0"/>
          <p:nvPr/>
        </p:nvPicPr>
        <p:blipFill rotWithShape="1">
          <a:blip r:embed="rId4">
            <a:alphaModFix/>
          </a:blip>
          <a:srcRect/>
          <a:stretch/>
        </p:blipFill>
        <p:spPr>
          <a:xfrm>
            <a:off x="0" y="2628316"/>
            <a:ext cx="4047984" cy="4047984"/>
          </a:xfrm>
          <a:prstGeom prst="rect">
            <a:avLst/>
          </a:prstGeom>
          <a:noFill/>
          <a:ln>
            <a:noFill/>
          </a:ln>
        </p:spPr>
      </p:pic>
      <p:pic>
        <p:nvPicPr>
          <p:cNvPr id="306" name="Google Shape;306;p7" descr="Several papers with text on them&#10;&#10;AI-generated content may be incorrect."/>
          <p:cNvPicPr preferRelativeResize="0"/>
          <p:nvPr/>
        </p:nvPicPr>
        <p:blipFill rotWithShape="1">
          <a:blip r:embed="rId5">
            <a:alphaModFix/>
          </a:blip>
          <a:srcRect/>
          <a:stretch/>
        </p:blipFill>
        <p:spPr>
          <a:xfrm>
            <a:off x="3939363" y="2628316"/>
            <a:ext cx="4047984" cy="4047984"/>
          </a:xfrm>
          <a:prstGeom prst="rect">
            <a:avLst/>
          </a:prstGeom>
          <a:noFill/>
          <a:ln>
            <a:noFill/>
          </a:ln>
        </p:spPr>
      </p:pic>
      <p:sp>
        <p:nvSpPr>
          <p:cNvPr id="307" name="Google Shape;307;p7"/>
          <p:cNvSpPr txBox="1"/>
          <p:nvPr/>
        </p:nvSpPr>
        <p:spPr>
          <a:xfrm>
            <a:off x="224775" y="1610007"/>
            <a:ext cx="11742450" cy="1317253"/>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15000"/>
              </a:lnSpc>
              <a:spcBef>
                <a:spcPts val="0"/>
              </a:spcBef>
              <a:spcAft>
                <a:spcPts val="0"/>
              </a:spcAft>
              <a:buClr>
                <a:srgbClr val="000000"/>
              </a:buClr>
              <a:buSzPts val="4000"/>
              <a:buFont typeface="Arial"/>
              <a:buNone/>
              <a:tabLst/>
              <a:defRPr/>
            </a:pPr>
            <a:r>
              <a:rPr kumimoji="0" lang="en-US" sz="32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rPr>
              <a:t>Best Practices Guide, White Papers, &amp; Prepared Responses </a:t>
            </a:r>
            <a:endParaRPr kumimoji="0" sz="32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endParaRPr>
          </a:p>
        </p:txBody>
      </p:sp>
      <p:sp>
        <p:nvSpPr>
          <p:cNvPr id="308" name="Google Shape;308;p7"/>
          <p:cNvSpPr txBox="1"/>
          <p:nvPr/>
        </p:nvSpPr>
        <p:spPr>
          <a:xfrm>
            <a:off x="449550" y="2233470"/>
            <a:ext cx="9243907" cy="254964"/>
          </a:xfrm>
          <a:prstGeom prst="rect">
            <a:avLst/>
          </a:prstGeom>
          <a:noFill/>
          <a:ln>
            <a:noFill/>
          </a:ln>
        </p:spPr>
        <p:txBody>
          <a:bodyPr spcFirstLastPara="1" wrap="square" lIns="0" tIns="8450" rIns="0" bIns="0" anchor="t" anchorCtr="0">
            <a:spAutoFit/>
          </a:bodyPr>
          <a:lstStyle/>
          <a:p>
            <a:pPr marL="8467" marR="190510" lvl="0" indent="0" algn="l" defTabSz="914400" rtl="0" eaLnBrk="1" fontAlgn="auto" latinLnBrk="0" hangingPunct="1">
              <a:lnSpc>
                <a:spcPct val="114100"/>
              </a:lnSpc>
              <a:spcBef>
                <a:spcPts val="0"/>
              </a:spcBef>
              <a:spcAft>
                <a:spcPts val="0"/>
              </a:spcAft>
              <a:buClr>
                <a:srgbClr val="000000"/>
              </a:buClr>
              <a:buSzPts val="1533"/>
              <a:buFont typeface="Arial"/>
              <a:buNone/>
              <a:tabLst/>
              <a:defRPr/>
            </a:pPr>
            <a:r>
              <a:rPr kumimoji="0" lang="en-US" sz="1533" b="0" i="0" u="none" strike="noStrike" kern="0" cap="none" spc="0" normalizeH="0" baseline="0" noProof="0">
                <a:ln>
                  <a:noFill/>
                </a:ln>
                <a:solidFill>
                  <a:srgbClr val="072F24"/>
                </a:solidFill>
                <a:effectLst/>
                <a:uLnTx/>
                <a:uFillTx/>
                <a:latin typeface="Arial"/>
                <a:ea typeface="Arial"/>
                <a:cs typeface="Arial"/>
                <a:sym typeface="Arial"/>
              </a:rPr>
              <a:t>With more work to be published in 2026.</a:t>
            </a:r>
            <a:endParaRPr kumimoji="0" sz="1533"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309" name="Google Shape;309;p7"/>
          <p:cNvPicPr preferRelativeResize="0"/>
          <p:nvPr/>
        </p:nvPicPr>
        <p:blipFill rotWithShape="1">
          <a:blip r:embed="rId6">
            <a:alphaModFix/>
          </a:blip>
          <a:srcRect/>
          <a:stretch/>
        </p:blipFill>
        <p:spPr>
          <a:xfrm>
            <a:off x="7987347" y="2233470"/>
            <a:ext cx="4308777" cy="458774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6"/>
          <p:cNvSpPr/>
          <p:nvPr/>
        </p:nvSpPr>
        <p:spPr>
          <a:xfrm>
            <a:off x="1" y="-446809"/>
            <a:ext cx="12191999" cy="730480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15" name="Google Shape;315;p16">
            <a:hlinkClick r:id="rId3"/>
          </p:cNvPr>
          <p:cNvPicPr preferRelativeResize="0"/>
          <p:nvPr/>
        </p:nvPicPr>
        <p:blipFill rotWithShape="1">
          <a:blip r:embed="rId4">
            <a:alphaModFix amt="19000"/>
          </a:blip>
          <a:srcRect/>
          <a:stretch/>
        </p:blipFill>
        <p:spPr>
          <a:xfrm>
            <a:off x="-4" y="-446809"/>
            <a:ext cx="12192001" cy="7304811"/>
          </a:xfrm>
          <a:prstGeom prst="rect">
            <a:avLst/>
          </a:prstGeom>
          <a:solidFill>
            <a:schemeClr val="dk2">
              <a:alpha val="12156"/>
            </a:schemeClr>
          </a:solidFill>
          <a:ln>
            <a:noFill/>
          </a:ln>
        </p:spPr>
      </p:pic>
      <p:sp>
        <p:nvSpPr>
          <p:cNvPr id="316" name="Google Shape;316;p16"/>
          <p:cNvSpPr txBox="1"/>
          <p:nvPr/>
        </p:nvSpPr>
        <p:spPr>
          <a:xfrm>
            <a:off x="-1" y="2835595"/>
            <a:ext cx="12191998" cy="7400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5000"/>
              <a:buFont typeface="Arial"/>
              <a:buNone/>
              <a:tabLst/>
              <a:defRPr/>
            </a:pPr>
            <a:r>
              <a:rPr kumimoji="0" lang="en-US" sz="5000" b="1" i="0" u="none" strike="noStrike" kern="0" cap="none" spc="0" normalizeH="0" baseline="0" noProof="0">
                <a:ln>
                  <a:noFill/>
                </a:ln>
                <a:solidFill>
                  <a:srgbClr val="FFFFFF"/>
                </a:solidFill>
                <a:effectLst/>
                <a:uLnTx/>
                <a:uFillTx/>
                <a:latin typeface="Raleway"/>
                <a:ea typeface="Raleway"/>
                <a:cs typeface="Raleway"/>
                <a:sym typeface="Raleway"/>
              </a:rPr>
              <a:t>Prebiotics in the News</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322" name="Google Shape;322;p8"/>
          <p:cNvPicPr preferRelativeResize="0"/>
          <p:nvPr/>
        </p:nvPicPr>
        <p:blipFill rotWithShape="1">
          <a:blip r:embed="rId3">
            <a:alphaModFix/>
          </a:blip>
          <a:srcRect/>
          <a:stretch/>
        </p:blipFill>
        <p:spPr>
          <a:xfrm>
            <a:off x="0" y="-11"/>
            <a:ext cx="12192000" cy="1635795"/>
          </a:xfrm>
          <a:prstGeom prst="rect">
            <a:avLst/>
          </a:prstGeom>
          <a:noFill/>
          <a:ln>
            <a:noFill/>
          </a:ln>
        </p:spPr>
      </p:pic>
      <p:sp>
        <p:nvSpPr>
          <p:cNvPr id="323" name="Google Shape;323;p8"/>
          <p:cNvSpPr txBox="1"/>
          <p:nvPr/>
        </p:nvSpPr>
        <p:spPr>
          <a:xfrm>
            <a:off x="449550" y="265296"/>
            <a:ext cx="11292900" cy="124646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15000"/>
              </a:lnSpc>
              <a:spcBef>
                <a:spcPts val="0"/>
              </a:spcBef>
              <a:spcAft>
                <a:spcPts val="0"/>
              </a:spcAft>
              <a:buClr>
                <a:srgbClr val="000000"/>
              </a:buClr>
              <a:buSzPts val="4000"/>
              <a:buFont typeface="Arial"/>
              <a:buNone/>
              <a:tabLst/>
              <a:defRPr/>
            </a:pPr>
            <a:r>
              <a:rPr kumimoji="0" lang="en-US" sz="32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rPr>
              <a:t>A New Gut Health Trend:</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15000"/>
              </a:lnSpc>
              <a:spcBef>
                <a:spcPts val="0"/>
              </a:spcBef>
              <a:spcAft>
                <a:spcPts val="0"/>
              </a:spcAft>
              <a:buClr>
                <a:srgbClr val="000000"/>
              </a:buClr>
              <a:buSzPts val="4000"/>
              <a:buFont typeface="Arial"/>
              <a:buNone/>
              <a:tabLst/>
              <a:defRPr/>
            </a:pPr>
            <a:r>
              <a:rPr kumimoji="0" lang="en-US" sz="28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rPr>
              <a:t>Fibermaxxing and  Fiber layering</a:t>
            </a:r>
            <a:endParaRPr kumimoji="0" sz="2800" b="0" i="0" u="none" strike="noStrike" kern="0" cap="none" spc="0" normalizeH="0" baseline="0" noProof="0">
              <a:ln>
                <a:noFill/>
              </a:ln>
              <a:solidFill>
                <a:srgbClr val="064C42"/>
              </a:solidFill>
              <a:effectLst/>
              <a:uLnTx/>
              <a:uFillTx/>
              <a:latin typeface="Raleway ExtraBold"/>
              <a:ea typeface="Raleway ExtraBold"/>
              <a:cs typeface="Raleway ExtraBold"/>
              <a:sym typeface="Raleway ExtraBold"/>
            </a:endParaRPr>
          </a:p>
        </p:txBody>
      </p:sp>
      <p:sp>
        <p:nvSpPr>
          <p:cNvPr id="324" name="Google Shape;324;p8"/>
          <p:cNvSpPr txBox="1"/>
          <p:nvPr/>
        </p:nvSpPr>
        <p:spPr>
          <a:xfrm>
            <a:off x="449550" y="2234695"/>
            <a:ext cx="4692073" cy="3948391"/>
          </a:xfrm>
          <a:prstGeom prst="rect">
            <a:avLst/>
          </a:prstGeom>
          <a:noFill/>
          <a:ln>
            <a:noFill/>
          </a:ln>
        </p:spPr>
        <p:txBody>
          <a:bodyPr spcFirstLastPara="1" wrap="square" lIns="91425" tIns="45700" rIns="91425" bIns="45700" anchor="t" anchorCtr="0">
            <a:normAutofit/>
          </a:bodyPr>
          <a:lstStyle/>
          <a:p>
            <a:pPr marL="342900" marR="0" lvl="0" indent="-34290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With all the hype, buoyed by the new US dietary guidelines, the focus on fiber in the wake of widespread GLP-1 drug adoption and nutritional fallout, fiber is having a rebirth.</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Like any rebirth, this one is tricky as on the one hand, who wouldn’t want to try to make fiber sexy and address nutritional gaps. On the other hand, be careful what you wish for…</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325" name="Google Shape;325;p8" descr="A person in a kitchen&#10;&#10;AI-generated content may be incorrect."/>
          <p:cNvPicPr preferRelativeResize="0"/>
          <p:nvPr/>
        </p:nvPicPr>
        <p:blipFill rotWithShape="1">
          <a:blip r:embed="rId4">
            <a:alphaModFix/>
          </a:blip>
          <a:srcRect/>
          <a:stretch/>
        </p:blipFill>
        <p:spPr>
          <a:xfrm>
            <a:off x="7681617" y="0"/>
            <a:ext cx="4510383" cy="6858000"/>
          </a:xfrm>
          <a:prstGeom prst="rect">
            <a:avLst/>
          </a:prstGeom>
          <a:noFill/>
          <a:ln>
            <a:noFill/>
          </a:ln>
        </p:spPr>
      </p:pic>
    </p:spTree>
  </p:cSld>
  <p:clrMapOvr>
    <a:masterClrMapping/>
  </p:clrMapOvr>
</p:sld>
</file>

<file path=ppt/theme/theme1.xml><?xml version="1.0" encoding="utf-8"?>
<a:theme xmlns:a="http://schemas.openxmlformats.org/drawingml/2006/main" name="2_Office Theme">
  <a:themeElements>
    <a:clrScheme name="GPA BRANDING">
      <a:dk1>
        <a:srgbClr val="000000"/>
      </a:dk1>
      <a:lt1>
        <a:srgbClr val="FFFFFF"/>
      </a:lt1>
      <a:dk2>
        <a:srgbClr val="064C42"/>
      </a:dk2>
      <a:lt2>
        <a:srgbClr val="EFEFEF"/>
      </a:lt2>
      <a:accent1>
        <a:srgbClr val="064C42"/>
      </a:accent1>
      <a:accent2>
        <a:srgbClr val="95B1AC"/>
      </a:accent2>
      <a:accent3>
        <a:srgbClr val="E5EFE5"/>
      </a:accent3>
      <a:accent4>
        <a:srgbClr val="FFFFFF"/>
      </a:accent4>
      <a:accent5>
        <a:srgbClr val="353536"/>
      </a:accent5>
      <a:accent6>
        <a:srgbClr val="A9BEA4"/>
      </a:accent6>
      <a:hlink>
        <a:srgbClr val="064C42"/>
      </a:hlink>
      <a:folHlink>
        <a:srgbClr val="064C4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Blue">
      <a:dk1>
        <a:srgbClr val="000000"/>
      </a:dk1>
      <a:lt1>
        <a:srgbClr val="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PP_SBUSC_TXT_Planning_Success_Widescree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0" id="{402E635E-5D0B-4107-86AE-1C85430A9F9E}" vid="{25BC509D-120F-4C19-9CDC-F44C2D72C2E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TotalTime>
  <Words>4305</Words>
  <Application>Microsoft Macintosh PowerPoint</Application>
  <PresentationFormat>Widescreen</PresentationFormat>
  <Paragraphs>503</Paragraphs>
  <Slides>61</Slides>
  <Notes>52</Notes>
  <HiddenSlides>0</HiddenSlides>
  <MMClips>0</MMClips>
  <ScaleCrop>false</ScaleCrop>
  <HeadingPairs>
    <vt:vector size="6" baseType="variant">
      <vt:variant>
        <vt:lpstr>Fonts Used</vt:lpstr>
      </vt:variant>
      <vt:variant>
        <vt:i4>22</vt:i4>
      </vt:variant>
      <vt:variant>
        <vt:lpstr>Theme</vt:lpstr>
      </vt:variant>
      <vt:variant>
        <vt:i4>6</vt:i4>
      </vt:variant>
      <vt:variant>
        <vt:lpstr>Slide Titles</vt:lpstr>
      </vt:variant>
      <vt:variant>
        <vt:i4>61</vt:i4>
      </vt:variant>
    </vt:vector>
  </HeadingPairs>
  <TitlesOfParts>
    <vt:vector size="89" baseType="lpstr">
      <vt:lpstr>Aptos</vt:lpstr>
      <vt:lpstr>Aptos Display</vt:lpstr>
      <vt:lpstr>Arial</vt:lpstr>
      <vt:lpstr>Arial Black</vt:lpstr>
      <vt:lpstr>Bebas Neue</vt:lpstr>
      <vt:lpstr>Calibri</vt:lpstr>
      <vt:lpstr>Calibri Light</vt:lpstr>
      <vt:lpstr>Gill Sans</vt:lpstr>
      <vt:lpstr>Helvetica</vt:lpstr>
      <vt:lpstr>Helvetica Neue</vt:lpstr>
      <vt:lpstr>linea-basic-10</vt:lpstr>
      <vt:lpstr>Montserrat Black</vt:lpstr>
      <vt:lpstr>Raleway</vt:lpstr>
      <vt:lpstr>Raleway ExtraBold</vt:lpstr>
      <vt:lpstr>Raleway Light</vt:lpstr>
      <vt:lpstr>Raleway Medium</vt:lpstr>
      <vt:lpstr>Source Sans Pro</vt:lpstr>
      <vt:lpstr>Symbol</vt:lpstr>
      <vt:lpstr>Tahoma</vt:lpstr>
      <vt:lpstr>Times New Roman</vt:lpstr>
      <vt:lpstr>Verdana</vt:lpstr>
      <vt:lpstr>Wingdings</vt:lpstr>
      <vt:lpstr>2_Office Theme</vt:lpstr>
      <vt:lpstr>1_Office Theme</vt:lpstr>
      <vt:lpstr>Custom Design</vt:lpstr>
      <vt:lpstr>PPP_SBUSC_TXT_Planning_Success_Widescreen</vt:lpstr>
      <vt:lpstr>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Prebiotics Are No Longer Niche - Mainstream</vt:lpstr>
      <vt:lpstr>Prebiotics Are No Longer Niche – Wellness </vt:lpstr>
      <vt:lpstr>Prebiotics Are No Longer Niche - Synbiotics</vt:lpstr>
      <vt:lpstr>Prebiotics Are No Longer Niche – Clinical Use</vt:lpstr>
      <vt:lpstr>Macro Trends A Driving Theme– Upcycling, Plant-based, Whole Foods </vt:lpstr>
      <vt:lpstr>FAMILIARITY: ALL USERS</vt:lpstr>
      <vt:lpstr>HEALTH CONCERNS AND WHAT THEY TAKE SUPPLEMENT FOR (TOP 10)</vt:lpstr>
      <vt:lpstr>WHY THEY TAKE PREBIOTICS: COUNTRY</vt:lpstr>
      <vt:lpstr>IMPORTANT LABEL CHARACTERISTICS:  US, AGE &amp; GENDER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Prebiotic Resistant Starch:  Science, Benefits &amp; Applications</vt:lpstr>
      <vt:lpstr>Gut Dysbiosis  Metabolic Dysfunction</vt:lpstr>
      <vt:lpstr>Resistant Starch: A Category with 5 Different Types</vt:lpstr>
      <vt:lpstr>Resistant Starch is Missing in Processed Food</vt:lpstr>
      <vt:lpstr>Fermentable Fiber’s Metabolic Pathway Insoluble RS is fermented slowly &amp; well tolerated at higher doses</vt:lpstr>
      <vt:lpstr>Prebiotic Resistant Starch Improves Gut Health</vt:lpstr>
      <vt:lpstr>Microbial Metabolic Activity (SCFAs) and Gut pH Modulate Immune Tone </vt:lpstr>
      <vt:lpstr>PowerPoint Presentation</vt:lpstr>
      <vt:lpstr>SCFA-RS4  Blood Pressure in People with Hypertension</vt:lpstr>
      <vt:lpstr>High Amylose Corn RS2/RS3 Reduced Upper GI Tract Cancer in People with Lynch Syndrome by 60%</vt:lpstr>
      <vt:lpstr>Tapioca RS3 Improved Parkinson’s Disease</vt:lpstr>
      <vt:lpstr>Metabolic Benefits of Prebiotic Resistant Starch* </vt:lpstr>
      <vt:lpstr>Resistant Starch Ingredients &amp; Applications Insoluble, replaces flour in many food formulations</vt:lpstr>
      <vt:lpstr>Conclusion – Improve Metabolism in Carbohydrate-Rich Foods with Prebiotic Resistant Starch </vt:lpstr>
      <vt:lpstr>ITC 2025 Functional Food and Beverage Survey Prebiotic Users Expected Benefits by Country (Top 10)</vt:lpstr>
      <vt:lpstr>Thank you!</vt:lpstr>
      <vt:lpstr>Complex Dietary Fibers: Structure, Function, and Microbiome Impact</vt:lpstr>
      <vt:lpstr>Gut microbiome and health</vt:lpstr>
      <vt:lpstr>PowerPoint Presentation</vt:lpstr>
      <vt:lpstr>Polysaccharide as a gut microbiome modulator</vt:lpstr>
      <vt:lpstr>Effect of fiber molecular structure</vt:lpstr>
      <vt:lpstr>PowerPoint Presentation</vt:lpstr>
      <vt:lpstr>PowerPoint Presentation</vt:lpstr>
      <vt:lpstr>How does the fine complex fiber linkage structure shape distinct fecal microbial communities?</vt:lpstr>
      <vt:lpstr>PowerPoint Presentation</vt:lpstr>
      <vt:lpstr>Fiber-rich foods</vt:lpstr>
      <vt:lpstr>Impact of Food Processing on Polysaccharide Structure</vt:lpstr>
      <vt:lpstr>PowerPoint Presentation</vt:lpstr>
      <vt:lpstr>Take home messages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Imgrund</dc:creator>
  <cp:lastModifiedBy>Steve Imgrund</cp:lastModifiedBy>
  <cp:revision>3</cp:revision>
  <dcterms:created xsi:type="dcterms:W3CDTF">2026-04-17T13:06:01Z</dcterms:created>
  <dcterms:modified xsi:type="dcterms:W3CDTF">2026-04-20T12:48:15Z</dcterms:modified>
</cp:coreProperties>
</file>