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5"/>
  </p:notesMasterIdLst>
  <p:sldIdLst>
    <p:sldId id="256" r:id="rId2"/>
    <p:sldId id="273" r:id="rId3"/>
    <p:sldId id="277" r:id="rId4"/>
    <p:sldId id="263" r:id="rId5"/>
    <p:sldId id="266" r:id="rId6"/>
    <p:sldId id="306" r:id="rId7"/>
    <p:sldId id="290" r:id="rId8"/>
    <p:sldId id="300" r:id="rId9"/>
    <p:sldId id="301" r:id="rId10"/>
    <p:sldId id="259" r:id="rId11"/>
    <p:sldId id="268" r:id="rId12"/>
    <p:sldId id="307"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D1E4CB-F5B7-C44F-AFE3-E439F3BC2960}" v="45" dt="2026-04-17T00:07:25.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98"/>
    <p:restoredTop sz="96904"/>
  </p:normalViewPr>
  <p:slideViewPr>
    <p:cSldViewPr snapToGrid="0">
      <p:cViewPr varScale="1">
        <p:scale>
          <a:sx n="128" d="100"/>
          <a:sy n="128" d="100"/>
        </p:scale>
        <p:origin x="6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ANMING YAO" userId="5c0006639c9f6523" providerId="LiveId" clId="{B0AA6F7F-F45B-5A50-BF3A-6A8DF219F750}"/>
    <pc:docChg chg="undo redo custSel addSld delSld modSld sldOrd">
      <pc:chgData name="TIANMING YAO" userId="5c0006639c9f6523" providerId="LiveId" clId="{B0AA6F7F-F45B-5A50-BF3A-6A8DF219F750}" dt="2026-04-17T00:08:50.279" v="3575" actId="1076"/>
      <pc:docMkLst>
        <pc:docMk/>
      </pc:docMkLst>
      <pc:sldChg chg="modSp mod modNotesTx">
        <pc:chgData name="TIANMING YAO" userId="5c0006639c9f6523" providerId="LiveId" clId="{B0AA6F7F-F45B-5A50-BF3A-6A8DF219F750}" dt="2026-04-14T23:46:57.775" v="2355"/>
        <pc:sldMkLst>
          <pc:docMk/>
          <pc:sldMk cId="776093201" sldId="256"/>
        </pc:sldMkLst>
        <pc:spChg chg="mod">
          <ac:chgData name="TIANMING YAO" userId="5c0006639c9f6523" providerId="LiveId" clId="{B0AA6F7F-F45B-5A50-BF3A-6A8DF219F750}" dt="2026-04-14T23:46:57.775" v="2355"/>
          <ac:spMkLst>
            <pc:docMk/>
            <pc:sldMk cId="776093201" sldId="256"/>
            <ac:spMk id="2" creationId="{FA9AB782-DB47-F11D-02CD-B59B6A7DD552}"/>
          </ac:spMkLst>
        </pc:spChg>
        <pc:spChg chg="mod">
          <ac:chgData name="TIANMING YAO" userId="5c0006639c9f6523" providerId="LiveId" clId="{B0AA6F7F-F45B-5A50-BF3A-6A8DF219F750}" dt="2026-04-14T23:37:16.317" v="2354" actId="20577"/>
          <ac:spMkLst>
            <pc:docMk/>
            <pc:sldMk cId="776093201" sldId="256"/>
            <ac:spMk id="3" creationId="{ED386A8C-343F-55AB-2FE4-152695A92784}"/>
          </ac:spMkLst>
        </pc:spChg>
      </pc:sldChg>
      <pc:sldChg chg="addSp delSp modSp mod ord">
        <pc:chgData name="TIANMING YAO" userId="5c0006639c9f6523" providerId="LiveId" clId="{B0AA6F7F-F45B-5A50-BF3A-6A8DF219F750}" dt="2026-04-17T00:08:50.279" v="3575" actId="1076"/>
        <pc:sldMkLst>
          <pc:docMk/>
          <pc:sldMk cId="3069912807" sldId="259"/>
        </pc:sldMkLst>
        <pc:spChg chg="mod">
          <ac:chgData name="TIANMING YAO" userId="5c0006639c9f6523" providerId="LiveId" clId="{B0AA6F7F-F45B-5A50-BF3A-6A8DF219F750}" dt="2026-04-17T00:07:53.770" v="3479" actId="20577"/>
          <ac:spMkLst>
            <pc:docMk/>
            <pc:sldMk cId="3069912807" sldId="259"/>
            <ac:spMk id="2" creationId="{BC76802B-C061-233A-FB7B-EBA2C09265F6}"/>
          </ac:spMkLst>
        </pc:spChg>
        <pc:spChg chg="mod">
          <ac:chgData name="TIANMING YAO" userId="5c0006639c9f6523" providerId="LiveId" clId="{B0AA6F7F-F45B-5A50-BF3A-6A8DF219F750}" dt="2026-04-17T00:08:43.432" v="3573" actId="14100"/>
          <ac:spMkLst>
            <pc:docMk/>
            <pc:sldMk cId="3069912807" sldId="259"/>
            <ac:spMk id="3" creationId="{BD671CDD-AB65-E472-05CB-958EA58CC767}"/>
          </ac:spMkLst>
        </pc:spChg>
        <pc:spChg chg="del">
          <ac:chgData name="TIANMING YAO" userId="5c0006639c9f6523" providerId="LiveId" clId="{B0AA6F7F-F45B-5A50-BF3A-6A8DF219F750}" dt="2026-04-17T00:05:38.065" v="3454" actId="478"/>
          <ac:spMkLst>
            <pc:docMk/>
            <pc:sldMk cId="3069912807" sldId="259"/>
            <ac:spMk id="5" creationId="{329D4ABA-445C-C4CF-314B-9AA9C9C0DA27}"/>
          </ac:spMkLst>
        </pc:spChg>
        <pc:spChg chg="add del mod">
          <ac:chgData name="TIANMING YAO" userId="5c0006639c9f6523" providerId="LiveId" clId="{B0AA6F7F-F45B-5A50-BF3A-6A8DF219F750}" dt="2026-04-17T00:08:50.279" v="3575" actId="1076"/>
          <ac:spMkLst>
            <pc:docMk/>
            <pc:sldMk cId="3069912807" sldId="259"/>
            <ac:spMk id="9" creationId="{4799BC79-3313-40DC-D64E-6E36817652FB}"/>
          </ac:spMkLst>
        </pc:spChg>
        <pc:grpChg chg="add del mod">
          <ac:chgData name="TIANMING YAO" userId="5c0006639c9f6523" providerId="LiveId" clId="{B0AA6F7F-F45B-5A50-BF3A-6A8DF219F750}" dt="2026-04-17T00:05:39.003" v="3455" actId="478"/>
          <ac:grpSpMkLst>
            <pc:docMk/>
            <pc:sldMk cId="3069912807" sldId="259"/>
            <ac:grpSpMk id="7" creationId="{278D4FD0-E421-F55E-D630-822428FED26B}"/>
          </ac:grpSpMkLst>
        </pc:grpChg>
        <pc:picChg chg="mod">
          <ac:chgData name="TIANMING YAO" userId="5c0006639c9f6523" providerId="LiveId" clId="{B0AA6F7F-F45B-5A50-BF3A-6A8DF219F750}" dt="2026-04-17T00:08:45.772" v="3574" actId="1076"/>
          <ac:picMkLst>
            <pc:docMk/>
            <pc:sldMk cId="3069912807" sldId="259"/>
            <ac:picMk id="8" creationId="{837A4F4A-F28A-E520-6BA2-9B8FC6890641}"/>
          </ac:picMkLst>
        </pc:picChg>
        <pc:picChg chg="add mod">
          <ac:chgData name="TIANMING YAO" userId="5c0006639c9f6523" providerId="LiveId" clId="{B0AA6F7F-F45B-5A50-BF3A-6A8DF219F750}" dt="2026-04-17T00:07:43.530" v="3471" actId="1076"/>
          <ac:picMkLst>
            <pc:docMk/>
            <pc:sldMk cId="3069912807" sldId="259"/>
            <ac:picMk id="11" creationId="{0FAA9D6E-44DA-AFDB-50CC-E2BDD3F33284}"/>
          </ac:picMkLst>
        </pc:picChg>
      </pc:sldChg>
      <pc:sldChg chg="ord">
        <pc:chgData name="TIANMING YAO" userId="5c0006639c9f6523" providerId="LiveId" clId="{B0AA6F7F-F45B-5A50-BF3A-6A8DF219F750}" dt="2026-04-15T02:14:31.409" v="2366" actId="20578"/>
        <pc:sldMkLst>
          <pc:docMk/>
          <pc:sldMk cId="2742149306" sldId="263"/>
        </pc:sldMkLst>
      </pc:sldChg>
      <pc:sldChg chg="modSp mod ord">
        <pc:chgData name="TIANMING YAO" userId="5c0006639c9f6523" providerId="LiveId" clId="{B0AA6F7F-F45B-5A50-BF3A-6A8DF219F750}" dt="2026-04-17T00:03:59.668" v="3409" actId="1076"/>
        <pc:sldMkLst>
          <pc:docMk/>
          <pc:sldMk cId="2799711693" sldId="266"/>
        </pc:sldMkLst>
        <pc:spChg chg="mod">
          <ac:chgData name="TIANMING YAO" userId="5c0006639c9f6523" providerId="LiveId" clId="{B0AA6F7F-F45B-5A50-BF3A-6A8DF219F750}" dt="2026-04-17T00:03:59.668" v="3409" actId="1076"/>
          <ac:spMkLst>
            <pc:docMk/>
            <pc:sldMk cId="2799711693" sldId="266"/>
            <ac:spMk id="8" creationId="{D52D7C99-93BD-34BF-476C-C69A39CEBE50}"/>
          </ac:spMkLst>
        </pc:spChg>
      </pc:sldChg>
      <pc:sldChg chg="modSp mod">
        <pc:chgData name="TIANMING YAO" userId="5c0006639c9f6523" providerId="LiveId" clId="{B0AA6F7F-F45B-5A50-BF3A-6A8DF219F750}" dt="2026-04-15T22:41:42.089" v="2987"/>
        <pc:sldMkLst>
          <pc:docMk/>
          <pc:sldMk cId="2969521361" sldId="268"/>
        </pc:sldMkLst>
        <pc:spChg chg="mod">
          <ac:chgData name="TIANMING YAO" userId="5c0006639c9f6523" providerId="LiveId" clId="{B0AA6F7F-F45B-5A50-BF3A-6A8DF219F750}" dt="2026-04-15T22:41:42.089" v="2987"/>
          <ac:spMkLst>
            <pc:docMk/>
            <pc:sldMk cId="2969521361" sldId="268"/>
            <ac:spMk id="2" creationId="{858ABA9E-0F16-C3E8-9473-7965E8B47E8D}"/>
          </ac:spMkLst>
        </pc:spChg>
      </pc:sldChg>
      <pc:sldChg chg="modSp mod">
        <pc:chgData name="TIANMING YAO" userId="5c0006639c9f6523" providerId="LiveId" clId="{B0AA6F7F-F45B-5A50-BF3A-6A8DF219F750}" dt="2026-04-15T16:53:44.137" v="2925" actId="27636"/>
        <pc:sldMkLst>
          <pc:docMk/>
          <pc:sldMk cId="1037930688" sldId="272"/>
        </pc:sldMkLst>
        <pc:spChg chg="mod">
          <ac:chgData name="TIANMING YAO" userId="5c0006639c9f6523" providerId="LiveId" clId="{B0AA6F7F-F45B-5A50-BF3A-6A8DF219F750}" dt="2026-04-15T16:50:05.189" v="2553" actId="313"/>
          <ac:spMkLst>
            <pc:docMk/>
            <pc:sldMk cId="1037930688" sldId="272"/>
            <ac:spMk id="2" creationId="{204A18FF-C8F5-94A2-5626-2C787EE7F798}"/>
          </ac:spMkLst>
        </pc:spChg>
        <pc:spChg chg="mod">
          <ac:chgData name="TIANMING YAO" userId="5c0006639c9f6523" providerId="LiveId" clId="{B0AA6F7F-F45B-5A50-BF3A-6A8DF219F750}" dt="2026-04-15T16:53:44.137" v="2925" actId="27636"/>
          <ac:spMkLst>
            <pc:docMk/>
            <pc:sldMk cId="1037930688" sldId="272"/>
            <ac:spMk id="3" creationId="{FA4D3AB5-E6D5-96DB-039D-8BF0257C3D6F}"/>
          </ac:spMkLst>
        </pc:spChg>
      </pc:sldChg>
      <pc:sldChg chg="ord">
        <pc:chgData name="TIANMING YAO" userId="5c0006639c9f6523" providerId="LiveId" clId="{B0AA6F7F-F45B-5A50-BF3A-6A8DF219F750}" dt="2026-04-15T02:14:32.625" v="2367" actId="20578"/>
        <pc:sldMkLst>
          <pc:docMk/>
          <pc:sldMk cId="2140344183" sldId="273"/>
        </pc:sldMkLst>
      </pc:sldChg>
      <pc:sldChg chg="delSp add mod ord">
        <pc:chgData name="TIANMING YAO" userId="5c0006639c9f6523" providerId="LiveId" clId="{B0AA6F7F-F45B-5A50-BF3A-6A8DF219F750}" dt="2026-04-15T16:02:38.248" v="2381" actId="478"/>
        <pc:sldMkLst>
          <pc:docMk/>
          <pc:sldMk cId="1217945953" sldId="277"/>
        </pc:sldMkLst>
      </pc:sldChg>
      <pc:sldChg chg="modSp add del mod">
        <pc:chgData name="TIANMING YAO" userId="5c0006639c9f6523" providerId="LiveId" clId="{B0AA6F7F-F45B-5A50-BF3A-6A8DF219F750}" dt="2026-04-17T00:03:25.714" v="3408" actId="1076"/>
        <pc:sldMkLst>
          <pc:docMk/>
          <pc:sldMk cId="2175349690" sldId="290"/>
        </pc:sldMkLst>
        <pc:grpChg chg="mod">
          <ac:chgData name="TIANMING YAO" userId="5c0006639c9f6523" providerId="LiveId" clId="{B0AA6F7F-F45B-5A50-BF3A-6A8DF219F750}" dt="2026-04-17T00:03:25.714" v="3408" actId="1076"/>
          <ac:grpSpMkLst>
            <pc:docMk/>
            <pc:sldMk cId="2175349690" sldId="290"/>
            <ac:grpSpMk id="24" creationId="{DA9D308F-88F7-2422-82B4-AF67B68CA39F}"/>
          </ac:grpSpMkLst>
        </pc:grpChg>
        <pc:picChg chg="mod">
          <ac:chgData name="TIANMING YAO" userId="5c0006639c9f6523" providerId="LiveId" clId="{B0AA6F7F-F45B-5A50-BF3A-6A8DF219F750}" dt="2026-04-17T00:03:25.714" v="3408" actId="1076"/>
          <ac:picMkLst>
            <pc:docMk/>
            <pc:sldMk cId="2175349690" sldId="290"/>
            <ac:picMk id="25" creationId="{0D3EFF9F-EBD8-6989-85E2-F2FED2BD8407}"/>
          </ac:picMkLst>
        </pc:picChg>
      </pc:sldChg>
      <pc:sldChg chg="add">
        <pc:chgData name="TIANMING YAO" userId="5c0006639c9f6523" providerId="LiveId" clId="{B0AA6F7F-F45B-5A50-BF3A-6A8DF219F750}" dt="2026-04-15T15:40:20.439" v="2375"/>
        <pc:sldMkLst>
          <pc:docMk/>
          <pc:sldMk cId="2651283126" sldId="300"/>
        </pc:sldMkLst>
      </pc:sldChg>
      <pc:sldChg chg="modSp add">
        <pc:chgData name="TIANMING YAO" userId="5c0006639c9f6523" providerId="LiveId" clId="{B0AA6F7F-F45B-5A50-BF3A-6A8DF219F750}" dt="2026-04-15T16:03:21.205" v="2382" actId="166"/>
        <pc:sldMkLst>
          <pc:docMk/>
          <pc:sldMk cId="4244540414" sldId="301"/>
        </pc:sldMkLst>
        <pc:spChg chg="mod">
          <ac:chgData name="TIANMING YAO" userId="5c0006639c9f6523" providerId="LiveId" clId="{B0AA6F7F-F45B-5A50-BF3A-6A8DF219F750}" dt="2026-04-15T16:03:21.205" v="2382" actId="166"/>
          <ac:spMkLst>
            <pc:docMk/>
            <pc:sldMk cId="4244540414" sldId="301"/>
            <ac:spMk id="2" creationId="{395CEB16-3918-00BD-142A-ECA24ADF02A3}"/>
          </ac:spMkLst>
        </pc:spChg>
      </pc:sldChg>
      <pc:sldChg chg="addSp modSp add mod">
        <pc:chgData name="TIANMING YAO" userId="5c0006639c9f6523" providerId="LiveId" clId="{B0AA6F7F-F45B-5A50-BF3A-6A8DF219F750}" dt="2026-04-15T16:10:29.102" v="2488" actId="1037"/>
        <pc:sldMkLst>
          <pc:docMk/>
          <pc:sldMk cId="1695881877" sldId="306"/>
        </pc:sldMkLst>
        <pc:spChg chg="mod">
          <ac:chgData name="TIANMING YAO" userId="5c0006639c9f6523" providerId="LiveId" clId="{B0AA6F7F-F45B-5A50-BF3A-6A8DF219F750}" dt="2026-04-15T16:10:12.256" v="2486" actId="1038"/>
          <ac:spMkLst>
            <pc:docMk/>
            <pc:sldMk cId="1695881877" sldId="306"/>
            <ac:spMk id="11" creationId="{C3B790E8-1E59-99F2-77C0-684A6ECC042A}"/>
          </ac:spMkLst>
        </pc:spChg>
        <pc:spChg chg="mod">
          <ac:chgData name="TIANMING YAO" userId="5c0006639c9f6523" providerId="LiveId" clId="{B0AA6F7F-F45B-5A50-BF3A-6A8DF219F750}" dt="2026-04-15T16:10:20.796" v="2487" actId="166"/>
          <ac:spMkLst>
            <pc:docMk/>
            <pc:sldMk cId="1695881877" sldId="306"/>
            <ac:spMk id="16" creationId="{9B9D5C1A-FBE5-7E49-4AFC-7974A3FE8D30}"/>
          </ac:spMkLst>
        </pc:spChg>
        <pc:grpChg chg="add mod">
          <ac:chgData name="TIANMING YAO" userId="5c0006639c9f6523" providerId="LiveId" clId="{B0AA6F7F-F45B-5A50-BF3A-6A8DF219F750}" dt="2026-04-15T16:10:12.256" v="2486" actId="1038"/>
          <ac:grpSpMkLst>
            <pc:docMk/>
            <pc:sldMk cId="1695881877" sldId="306"/>
            <ac:grpSpMk id="23" creationId="{20F8B36D-E8DE-8681-5509-42E98C493616}"/>
          </ac:grpSpMkLst>
        </pc:grpChg>
        <pc:picChg chg="add mod">
          <ac:chgData name="TIANMING YAO" userId="5c0006639c9f6523" providerId="LiveId" clId="{B0AA6F7F-F45B-5A50-BF3A-6A8DF219F750}" dt="2026-04-15T16:09:48.400" v="2474" actId="164"/>
          <ac:picMkLst>
            <pc:docMk/>
            <pc:sldMk cId="1695881877" sldId="306"/>
            <ac:picMk id="9" creationId="{2645BD32-6AC7-2292-8ED5-8A6313A0DCF1}"/>
          </ac:picMkLst>
        </pc:picChg>
        <pc:picChg chg="mod">
          <ac:chgData name="TIANMING YAO" userId="5c0006639c9f6523" providerId="LiveId" clId="{B0AA6F7F-F45B-5A50-BF3A-6A8DF219F750}" dt="2026-04-15T16:10:12.256" v="2486" actId="1038"/>
          <ac:picMkLst>
            <pc:docMk/>
            <pc:sldMk cId="1695881877" sldId="306"/>
            <ac:picMk id="10" creationId="{4704CBD3-99B1-9302-D4BE-AE9C2DBB826F}"/>
          </ac:picMkLst>
        </pc:picChg>
        <pc:picChg chg="add mod">
          <ac:chgData name="TIANMING YAO" userId="5c0006639c9f6523" providerId="LiveId" clId="{B0AA6F7F-F45B-5A50-BF3A-6A8DF219F750}" dt="2026-04-15T16:09:48.400" v="2474" actId="164"/>
          <ac:picMkLst>
            <pc:docMk/>
            <pc:sldMk cId="1695881877" sldId="306"/>
            <ac:picMk id="17" creationId="{D83E81A4-E447-4C21-07AC-9D164E13E491}"/>
          </ac:picMkLst>
        </pc:picChg>
        <pc:picChg chg="add mod">
          <ac:chgData name="TIANMING YAO" userId="5c0006639c9f6523" providerId="LiveId" clId="{B0AA6F7F-F45B-5A50-BF3A-6A8DF219F750}" dt="2026-04-15T16:09:48.400" v="2474" actId="164"/>
          <ac:picMkLst>
            <pc:docMk/>
            <pc:sldMk cId="1695881877" sldId="306"/>
            <ac:picMk id="18" creationId="{65F57A7D-23AE-FCBF-7F3F-F8509702A628}"/>
          </ac:picMkLst>
        </pc:picChg>
        <pc:picChg chg="add mod">
          <ac:chgData name="TIANMING YAO" userId="5c0006639c9f6523" providerId="LiveId" clId="{B0AA6F7F-F45B-5A50-BF3A-6A8DF219F750}" dt="2026-04-15T16:10:29.102" v="2488" actId="1037"/>
          <ac:picMkLst>
            <pc:docMk/>
            <pc:sldMk cId="1695881877" sldId="306"/>
            <ac:picMk id="19" creationId="{C166C6B6-7B77-E4E1-40C2-AA53D2F9DF12}"/>
          </ac:picMkLst>
        </pc:picChg>
        <pc:picChg chg="add mod">
          <ac:chgData name="TIANMING YAO" userId="5c0006639c9f6523" providerId="LiveId" clId="{B0AA6F7F-F45B-5A50-BF3A-6A8DF219F750}" dt="2026-04-15T16:09:48.400" v="2474" actId="164"/>
          <ac:picMkLst>
            <pc:docMk/>
            <pc:sldMk cId="1695881877" sldId="306"/>
            <ac:picMk id="20" creationId="{CE6D16FF-0034-41F6-D690-BD1A34BB1E2B}"/>
          </ac:picMkLst>
        </pc:picChg>
        <pc:picChg chg="add mod">
          <ac:chgData name="TIANMING YAO" userId="5c0006639c9f6523" providerId="LiveId" clId="{B0AA6F7F-F45B-5A50-BF3A-6A8DF219F750}" dt="2026-04-15T16:09:48.400" v="2474" actId="164"/>
          <ac:picMkLst>
            <pc:docMk/>
            <pc:sldMk cId="1695881877" sldId="306"/>
            <ac:picMk id="21" creationId="{E6FCBA3B-0C42-9271-2C8A-C00A962F5115}"/>
          </ac:picMkLst>
        </pc:picChg>
        <pc:picChg chg="add mod">
          <ac:chgData name="TIANMING YAO" userId="5c0006639c9f6523" providerId="LiveId" clId="{B0AA6F7F-F45B-5A50-BF3A-6A8DF219F750}" dt="2026-04-15T16:09:48.400" v="2474" actId="164"/>
          <ac:picMkLst>
            <pc:docMk/>
            <pc:sldMk cId="1695881877" sldId="306"/>
            <ac:picMk id="22" creationId="{05D8620C-00F4-5D9B-72D7-8E89947ED3ED}"/>
          </ac:picMkLst>
        </pc:picChg>
      </pc:sldChg>
      <pc:sldChg chg="addSp delSp modSp new mod">
        <pc:chgData name="TIANMING YAO" userId="5c0006639c9f6523" providerId="LiveId" clId="{B0AA6F7F-F45B-5A50-BF3A-6A8DF219F750}" dt="2026-04-17T00:03:20.347" v="3406" actId="20577"/>
        <pc:sldMkLst>
          <pc:docMk/>
          <pc:sldMk cId="683809613" sldId="307"/>
        </pc:sldMkLst>
        <pc:spChg chg="add mod">
          <ac:chgData name="TIANMING YAO" userId="5c0006639c9f6523" providerId="LiveId" clId="{B0AA6F7F-F45B-5A50-BF3A-6A8DF219F750}" dt="2026-04-15T22:49:09.205" v="3276" actId="404"/>
          <ac:spMkLst>
            <pc:docMk/>
            <pc:sldMk cId="683809613" sldId="307"/>
            <ac:spMk id="11" creationId="{4F74AE4F-C20D-2B82-AB62-B5A481AFF220}"/>
          </ac:spMkLst>
        </pc:spChg>
        <pc:spChg chg="add mod">
          <ac:chgData name="TIANMING YAO" userId="5c0006639c9f6523" providerId="LiveId" clId="{B0AA6F7F-F45B-5A50-BF3A-6A8DF219F750}" dt="2026-04-15T22:48:32.415" v="3267" actId="1076"/>
          <ac:spMkLst>
            <pc:docMk/>
            <pc:sldMk cId="683809613" sldId="307"/>
            <ac:spMk id="16" creationId="{BFFD78A7-F1BE-4967-EA46-1E66DE314942}"/>
          </ac:spMkLst>
        </pc:spChg>
        <pc:spChg chg="add mod">
          <ac:chgData name="TIANMING YAO" userId="5c0006639c9f6523" providerId="LiveId" clId="{B0AA6F7F-F45B-5A50-BF3A-6A8DF219F750}" dt="2026-04-17T00:03:20.347" v="3406" actId="20577"/>
          <ac:spMkLst>
            <pc:docMk/>
            <pc:sldMk cId="683809613" sldId="307"/>
            <ac:spMk id="17" creationId="{8FBADF7A-E94A-378F-5F7A-A058E1553F70}"/>
          </ac:spMkLst>
        </pc:spChg>
        <pc:grpChg chg="add del mod">
          <ac:chgData name="TIANMING YAO" userId="5c0006639c9f6523" providerId="LiveId" clId="{B0AA6F7F-F45B-5A50-BF3A-6A8DF219F750}" dt="2026-04-15T22:48:13.744" v="3248" actId="1076"/>
          <ac:grpSpMkLst>
            <pc:docMk/>
            <pc:sldMk cId="683809613" sldId="307"/>
            <ac:grpSpMk id="8" creationId="{8F85C376-6FC9-DD2D-E471-B3A8492F92B7}"/>
          </ac:grpSpMkLst>
        </pc:grpChg>
        <pc:picChg chg="add mod">
          <ac:chgData name="TIANMING YAO" userId="5c0006639c9f6523" providerId="LiveId" clId="{B0AA6F7F-F45B-5A50-BF3A-6A8DF219F750}" dt="2026-04-15T22:46:14.921" v="3070" actId="1076"/>
          <ac:picMkLst>
            <pc:docMk/>
            <pc:sldMk cId="683809613" sldId="307"/>
            <ac:picMk id="6" creationId="{17492BAC-B590-B83C-7511-31C30279EF5B}"/>
          </ac:picMkLst>
        </pc:picChg>
        <pc:picChg chg="add del mod">
          <ac:chgData name="TIANMING YAO" userId="5c0006639c9f6523" providerId="LiveId" clId="{B0AA6F7F-F45B-5A50-BF3A-6A8DF219F750}" dt="2026-04-15T22:48:19.073" v="3251" actId="1076"/>
          <ac:picMkLst>
            <pc:docMk/>
            <pc:sldMk cId="683809613" sldId="307"/>
            <ac:picMk id="7" creationId="{2B7E27D2-5292-144B-097D-5FC954C0F616}"/>
          </ac:picMkLst>
        </pc:picChg>
        <pc:picChg chg="mod">
          <ac:chgData name="TIANMING YAO" userId="5c0006639c9f6523" providerId="LiveId" clId="{B0AA6F7F-F45B-5A50-BF3A-6A8DF219F750}" dt="2026-04-15T22:45:20.783" v="3000"/>
          <ac:picMkLst>
            <pc:docMk/>
            <pc:sldMk cId="683809613" sldId="307"/>
            <ac:picMk id="9" creationId="{C8331311-726F-7484-C617-80BF3D4DA223}"/>
          </ac:picMkLst>
        </pc:picChg>
        <pc:picChg chg="mod">
          <ac:chgData name="TIANMING YAO" userId="5c0006639c9f6523" providerId="LiveId" clId="{B0AA6F7F-F45B-5A50-BF3A-6A8DF219F750}" dt="2026-04-15T22:45:20.783" v="3000"/>
          <ac:picMkLst>
            <pc:docMk/>
            <pc:sldMk cId="683809613" sldId="307"/>
            <ac:picMk id="10" creationId="{9FD71C0A-59A4-D8E1-55CC-F7CA6B6865BA}"/>
          </ac:picMkLst>
        </pc:picChg>
        <pc:picChg chg="add mod">
          <ac:chgData name="TIANMING YAO" userId="5c0006639c9f6523" providerId="LiveId" clId="{B0AA6F7F-F45B-5A50-BF3A-6A8DF219F750}" dt="2026-04-15T22:53:55.930" v="3381" actId="1076"/>
          <ac:picMkLst>
            <pc:docMk/>
            <pc:sldMk cId="683809613" sldId="307"/>
            <ac:picMk id="13" creationId="{7B0A9DA7-0AEA-4383-B7A2-713B8F73AA5F}"/>
          </ac:picMkLst>
        </pc:picChg>
        <pc:picChg chg="add mod">
          <ac:chgData name="TIANMING YAO" userId="5c0006639c9f6523" providerId="LiveId" clId="{B0AA6F7F-F45B-5A50-BF3A-6A8DF219F750}" dt="2026-04-15T22:53:38.726" v="3377" actId="1076"/>
          <ac:picMkLst>
            <pc:docMk/>
            <pc:sldMk cId="683809613" sldId="307"/>
            <ac:picMk id="14" creationId="{5B8932E5-8B43-75FB-F198-1BBB71949368}"/>
          </ac:picMkLst>
        </pc:picChg>
        <pc:picChg chg="add mod">
          <ac:chgData name="TIANMING YAO" userId="5c0006639c9f6523" providerId="LiveId" clId="{B0AA6F7F-F45B-5A50-BF3A-6A8DF219F750}" dt="2026-04-15T22:53:58.115" v="3382" actId="1076"/>
          <ac:picMkLst>
            <pc:docMk/>
            <pc:sldMk cId="683809613" sldId="307"/>
            <ac:picMk id="18" creationId="{E7231211-7CDC-0E64-44A7-5674238ACE09}"/>
          </ac:picMkLst>
        </pc:picChg>
        <pc:cxnChg chg="add mod">
          <ac:chgData name="TIANMING YAO" userId="5c0006639c9f6523" providerId="LiveId" clId="{B0AA6F7F-F45B-5A50-BF3A-6A8DF219F750}" dt="2026-04-15T22:53:46.950" v="3379" actId="13822"/>
          <ac:cxnSpMkLst>
            <pc:docMk/>
            <pc:sldMk cId="683809613" sldId="307"/>
            <ac:cxnSpMk id="20" creationId="{90F1497E-7A51-7BEF-B177-29F347DCB40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73547-FB10-DF49-B28D-D89F1A3D4F59}" type="datetimeFigureOut">
              <a:rPr lang="en-US" smtClean="0"/>
              <a:t>4/15/26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B32CA-34A7-1A41-880B-F886EB82B602}" type="slidenum">
              <a:rPr lang="en-US" smtClean="0"/>
              <a:t>‹#›</a:t>
            </a:fld>
            <a:endParaRPr lang="en-US"/>
          </a:p>
        </p:txBody>
      </p:sp>
    </p:spTree>
    <p:extLst>
      <p:ext uri="{BB962C8B-B14F-4D97-AF65-F5344CB8AC3E}">
        <p14:creationId xmlns:p14="http://schemas.microsoft.com/office/powerpoint/2010/main" val="247440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evening everyone. thanks Doctor Tan for the introduction. I'm glad to have the opportunity to connect to the CAFS community and present the research from our group! And today my topic is about Cold plasma assisted polysaccharide extraction for enhanced microbiome function. My talk will be a little bit different compared to the previous speakers. Since I'm trying to utilize these emerging food processing methods and connected with the application in food and human health</a:t>
            </a:r>
          </a:p>
        </p:txBody>
      </p:sp>
      <p:sp>
        <p:nvSpPr>
          <p:cNvPr id="4" name="Slide Number Placeholder 3"/>
          <p:cNvSpPr>
            <a:spLocks noGrp="1"/>
          </p:cNvSpPr>
          <p:nvPr>
            <p:ph type="sldNum" sz="quarter" idx="5"/>
          </p:nvPr>
        </p:nvSpPr>
        <p:spPr/>
        <p:txBody>
          <a:bodyPr/>
          <a:lstStyle/>
          <a:p>
            <a:fld id="{839B32CA-34A7-1A41-880B-F886EB82B602}" type="slidenum">
              <a:rPr lang="en-US" smtClean="0"/>
              <a:t>0</a:t>
            </a:fld>
            <a:endParaRPr lang="en-US"/>
          </a:p>
        </p:txBody>
      </p:sp>
    </p:spTree>
    <p:extLst>
      <p:ext uri="{BB962C8B-B14F-4D97-AF65-F5344CB8AC3E}">
        <p14:creationId xmlns:p14="http://schemas.microsoft.com/office/powerpoint/2010/main" val="1845327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Polysaccharides are quite rich in Byproducts include those pomace from juice and beverage production, such as apple pomace. Other fruit pomace include cranberry and blueberry, and all of these fruit derived pomace are rich in dietary fiber called pectin. pomace is widely applied in food industry as stabler, thickener and gelling agents and can be just a source of supplementary of dietary fiber. There are different </a:t>
            </a:r>
            <a:r>
              <a:rPr lang="en-US" dirty="0" err="1"/>
              <a:t>pecin</a:t>
            </a:r>
            <a:r>
              <a:rPr lang="en-US" dirty="0"/>
              <a:t> rich byproducts as just mentioned in fruit and vegetables. Some other By products such as. wheat bran. These are cereal grains by-products from the milling industry. They are rich in hemicellulose. One example is arabinoxylan which is abundant in corn bran, wheat bran and it's being considered as the next generation prebiotic fiber because it has a much stronger microbiome selection effect compares to the current widely applied prebiotic fibers such as inulin or FOS.</a:t>
            </a:r>
          </a:p>
        </p:txBody>
      </p:sp>
      <p:sp>
        <p:nvSpPr>
          <p:cNvPr id="4" name="Slide Number Placeholder 3"/>
          <p:cNvSpPr>
            <a:spLocks noGrp="1"/>
          </p:cNvSpPr>
          <p:nvPr>
            <p:ph type="sldNum" sz="quarter" idx="5"/>
          </p:nvPr>
        </p:nvSpPr>
        <p:spPr/>
        <p:txBody>
          <a:bodyPr/>
          <a:lstStyle/>
          <a:p>
            <a:fld id="{839B32CA-34A7-1A41-880B-F886EB82B602}" type="slidenum">
              <a:rPr lang="en-US" smtClean="0"/>
              <a:t>9</a:t>
            </a:fld>
            <a:endParaRPr lang="en-US"/>
          </a:p>
        </p:txBody>
      </p:sp>
    </p:spTree>
    <p:extLst>
      <p:ext uri="{BB962C8B-B14F-4D97-AF65-F5344CB8AC3E}">
        <p14:creationId xmlns:p14="http://schemas.microsoft.com/office/powerpoint/2010/main" val="3560666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to our apple pectin extracted from pomace. Apple pectin is known to have the most complex structure among the natural food fiber source. </a:t>
            </a:r>
          </a:p>
          <a:p>
            <a:endParaRPr lang="en-US" dirty="0"/>
          </a:p>
          <a:p>
            <a:r>
              <a:rPr lang="en-US" dirty="0"/>
              <a:t>We would expect CP modify the structure of 1, 2, 3, ... and therefore exert different gut microbiome modulation effect, such as ...</a:t>
            </a:r>
          </a:p>
        </p:txBody>
      </p:sp>
      <p:sp>
        <p:nvSpPr>
          <p:cNvPr id="4" name="Slide Number Placeholder 3"/>
          <p:cNvSpPr>
            <a:spLocks noGrp="1"/>
          </p:cNvSpPr>
          <p:nvPr>
            <p:ph type="sldNum" sz="quarter" idx="5"/>
          </p:nvPr>
        </p:nvSpPr>
        <p:spPr/>
        <p:txBody>
          <a:bodyPr/>
          <a:lstStyle/>
          <a:p>
            <a:fld id="{839B32CA-34A7-1A41-880B-F886EB82B602}" type="slidenum">
              <a:rPr lang="en-US" smtClean="0"/>
              <a:t>10</a:t>
            </a:fld>
            <a:endParaRPr lang="en-US"/>
          </a:p>
        </p:txBody>
      </p:sp>
    </p:spTree>
    <p:extLst>
      <p:ext uri="{BB962C8B-B14F-4D97-AF65-F5344CB8AC3E}">
        <p14:creationId xmlns:p14="http://schemas.microsoft.com/office/powerpoint/2010/main" val="781019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9B32CA-34A7-1A41-880B-F886EB82B602}" type="slidenum">
              <a:rPr lang="en-US" smtClean="0"/>
              <a:t>12</a:t>
            </a:fld>
            <a:endParaRPr lang="en-US"/>
          </a:p>
        </p:txBody>
      </p:sp>
    </p:spTree>
    <p:extLst>
      <p:ext uri="{BB962C8B-B14F-4D97-AF65-F5344CB8AC3E}">
        <p14:creationId xmlns:p14="http://schemas.microsoft.com/office/powerpoint/2010/main" val="291348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move on to the effect of CP on pectin structure modification, I’d like to give another background in gut microbiome and structural features of polysaccharides.</a:t>
            </a:r>
          </a:p>
        </p:txBody>
      </p:sp>
      <p:sp>
        <p:nvSpPr>
          <p:cNvPr id="4" name="Slide Number Placeholder 3"/>
          <p:cNvSpPr>
            <a:spLocks noGrp="1"/>
          </p:cNvSpPr>
          <p:nvPr>
            <p:ph type="sldNum" sz="quarter" idx="5"/>
          </p:nvPr>
        </p:nvSpPr>
        <p:spPr/>
        <p:txBody>
          <a:bodyPr/>
          <a:lstStyle/>
          <a:p>
            <a:fld id="{839B32CA-34A7-1A41-880B-F886EB82B602}" type="slidenum">
              <a:rPr lang="en-US" smtClean="0"/>
              <a:t>1</a:t>
            </a:fld>
            <a:endParaRPr lang="en-US"/>
          </a:p>
        </p:txBody>
      </p:sp>
    </p:spTree>
    <p:extLst>
      <p:ext uri="{BB962C8B-B14F-4D97-AF65-F5344CB8AC3E}">
        <p14:creationId xmlns:p14="http://schemas.microsoft.com/office/powerpoint/2010/main" val="3951258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slides is just a recap of the plant-derived dietary fibers, and how complicate their chemical structures are. </a:t>
            </a:r>
          </a:p>
          <a:p>
            <a:r>
              <a:rPr lang="en-US" dirty="0"/>
              <a:t>Of most higher plant, the cell wall is composed by cellulose fibril. Other molecules are tied up around the fibril, including pectin and hemicellulose. They are very complicated molecular structures, since they are composed by different monomeric sugar units and linked by diverse linkage bonds. Most of these dietary fiber molecules have the branched structures. Remember that arabinoxylan has ...</a:t>
            </a:r>
          </a:p>
          <a:p>
            <a:endParaRPr lang="en-US" dirty="0"/>
          </a:p>
          <a:p>
            <a:r>
              <a:rPr lang="en-US" dirty="0"/>
              <a:t>Cellulose are not fermentable in human gut!</a:t>
            </a:r>
          </a:p>
        </p:txBody>
      </p:sp>
      <p:sp>
        <p:nvSpPr>
          <p:cNvPr id="4" name="Slide Number Placeholder 3"/>
          <p:cNvSpPr>
            <a:spLocks noGrp="1"/>
          </p:cNvSpPr>
          <p:nvPr>
            <p:ph type="sldNum" sz="quarter" idx="5"/>
          </p:nvPr>
        </p:nvSpPr>
        <p:spPr/>
        <p:txBody>
          <a:bodyPr/>
          <a:lstStyle/>
          <a:p>
            <a:fld id="{311BFBE0-514F-C947-86E9-AC874EF6F881}" type="slidenum">
              <a:rPr lang="en-US" smtClean="0"/>
              <a:t>2</a:t>
            </a:fld>
            <a:endParaRPr lang="en-US"/>
          </a:p>
        </p:txBody>
      </p:sp>
    </p:spTree>
    <p:extLst>
      <p:ext uri="{BB962C8B-B14F-4D97-AF65-F5344CB8AC3E}">
        <p14:creationId xmlns:p14="http://schemas.microsoft.com/office/powerpoint/2010/main" val="284065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fibers are equal</a:t>
            </a:r>
          </a:p>
          <a:p>
            <a:r>
              <a:rPr lang="en-US" dirty="0"/>
              <a:t>starch vs non-starch polysaccharide.</a:t>
            </a:r>
          </a:p>
          <a:p>
            <a:r>
              <a:rPr lang="en-US" dirty="0"/>
              <a:t>So many different types of fiber in food. </a:t>
            </a:r>
          </a:p>
          <a:p>
            <a:r>
              <a:rPr lang="en-US" dirty="0"/>
              <a:t>Simple structure vs complex branching structure – their different ecological role in gut</a:t>
            </a:r>
          </a:p>
          <a:p>
            <a:endParaRPr lang="en-US" dirty="0"/>
          </a:p>
          <a:p>
            <a:r>
              <a:rPr lang="en-US" dirty="0"/>
              <a:t>The current guideline is more on the quantity </a:t>
            </a:r>
            <a:r>
              <a:rPr lang="en-US" dirty="0" err="1"/>
              <a:t>recommandation</a:t>
            </a:r>
            <a:r>
              <a:rPr lang="en-US" dirty="0"/>
              <a:t> 28-35 g/day, but lack the information on which type of fiber to intake. </a:t>
            </a:r>
          </a:p>
        </p:txBody>
      </p:sp>
      <p:sp>
        <p:nvSpPr>
          <p:cNvPr id="4" name="Slide Number Placeholder 3"/>
          <p:cNvSpPr>
            <a:spLocks noGrp="1"/>
          </p:cNvSpPr>
          <p:nvPr>
            <p:ph type="sldNum" sz="quarter" idx="5"/>
          </p:nvPr>
        </p:nvSpPr>
        <p:spPr/>
        <p:txBody>
          <a:bodyPr/>
          <a:lstStyle/>
          <a:p>
            <a:fld id="{839B32CA-34A7-1A41-880B-F886EB82B602}" type="slidenum">
              <a:rPr lang="en-US" smtClean="0"/>
              <a:t>3</a:t>
            </a:fld>
            <a:endParaRPr lang="en-US"/>
          </a:p>
        </p:txBody>
      </p:sp>
    </p:spTree>
    <p:extLst>
      <p:ext uri="{BB962C8B-B14F-4D97-AF65-F5344CB8AC3E}">
        <p14:creationId xmlns:p14="http://schemas.microsoft.com/office/powerpoint/2010/main" val="2378389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9B32CA-34A7-1A41-880B-F886EB82B602}" type="slidenum">
              <a:rPr lang="en-US" smtClean="0"/>
              <a:t>4</a:t>
            </a:fld>
            <a:endParaRPr lang="en-US"/>
          </a:p>
        </p:txBody>
      </p:sp>
    </p:spTree>
    <p:extLst>
      <p:ext uri="{BB962C8B-B14F-4D97-AF65-F5344CB8AC3E}">
        <p14:creationId xmlns:p14="http://schemas.microsoft.com/office/powerpoint/2010/main" val="665929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molecular complexity of dietary fiber and their role in maintain the diversity of the community.</a:t>
            </a:r>
          </a:p>
        </p:txBody>
      </p:sp>
      <p:sp>
        <p:nvSpPr>
          <p:cNvPr id="4" name="Slide Number Placeholder 3"/>
          <p:cNvSpPr>
            <a:spLocks noGrp="1"/>
          </p:cNvSpPr>
          <p:nvPr>
            <p:ph type="sldNum" sz="quarter" idx="5"/>
          </p:nvPr>
        </p:nvSpPr>
        <p:spPr/>
        <p:txBody>
          <a:bodyPr/>
          <a:lstStyle/>
          <a:p>
            <a:fld id="{311BFBE0-514F-C947-86E9-AC874EF6F881}" type="slidenum">
              <a:rPr lang="en-US" smtClean="0"/>
              <a:t>5</a:t>
            </a:fld>
            <a:endParaRPr lang="en-US"/>
          </a:p>
        </p:txBody>
      </p:sp>
    </p:spTree>
    <p:extLst>
      <p:ext uri="{BB962C8B-B14F-4D97-AF65-F5344CB8AC3E}">
        <p14:creationId xmlns:p14="http://schemas.microsoft.com/office/powerpoint/2010/main" val="3312305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Inulin</a:t>
            </a:r>
            <a:r>
              <a:rPr lang="zh-CN" altLang="en-US" dirty="0"/>
              <a:t> </a:t>
            </a:r>
            <a:r>
              <a:rPr lang="en-US" altLang="zh-CN" dirty="0"/>
              <a:t>diet promote Proteobacteria. and induced liver damage. </a:t>
            </a:r>
            <a:endParaRPr lang="en-US" dirty="0"/>
          </a:p>
        </p:txBody>
      </p:sp>
      <p:sp>
        <p:nvSpPr>
          <p:cNvPr id="4" name="Slide Number Placeholder 3"/>
          <p:cNvSpPr>
            <a:spLocks noGrp="1"/>
          </p:cNvSpPr>
          <p:nvPr>
            <p:ph type="sldNum" sz="quarter" idx="5"/>
          </p:nvPr>
        </p:nvSpPr>
        <p:spPr/>
        <p:txBody>
          <a:bodyPr/>
          <a:lstStyle/>
          <a:p>
            <a:fld id="{311BFBE0-514F-C947-86E9-AC874EF6F881}" type="slidenum">
              <a:rPr lang="en-US" smtClean="0"/>
              <a:t>6</a:t>
            </a:fld>
            <a:endParaRPr lang="en-US"/>
          </a:p>
        </p:txBody>
      </p:sp>
    </p:spTree>
    <p:extLst>
      <p:ext uri="{BB962C8B-B14F-4D97-AF65-F5344CB8AC3E}">
        <p14:creationId xmlns:p14="http://schemas.microsoft.com/office/powerpoint/2010/main" val="90885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question I want to study is how fine fiber structures would shape distinct microbial community, and also test whether our in vitro model could resolve different microbial responses when growing on a same type of substrates with small differences.</a:t>
            </a:r>
          </a:p>
          <a:p>
            <a:endParaRPr lang="en-US" dirty="0"/>
          </a:p>
          <a:p>
            <a:r>
              <a:rPr lang="en-US" dirty="0"/>
              <a:t>Here I used ...</a:t>
            </a:r>
          </a:p>
        </p:txBody>
      </p:sp>
      <p:sp>
        <p:nvSpPr>
          <p:cNvPr id="4" name="Slide Number Placeholder 3"/>
          <p:cNvSpPr>
            <a:spLocks noGrp="1"/>
          </p:cNvSpPr>
          <p:nvPr>
            <p:ph type="sldNum" sz="quarter" idx="5"/>
          </p:nvPr>
        </p:nvSpPr>
        <p:spPr/>
        <p:txBody>
          <a:bodyPr/>
          <a:lstStyle/>
          <a:p>
            <a:fld id="{CE2A0785-1DA2-A44E-849C-3F43F96D2898}" type="slidenum">
              <a:rPr lang="en-US" smtClean="0"/>
              <a:t>7</a:t>
            </a:fld>
            <a:endParaRPr lang="en-US"/>
          </a:p>
        </p:txBody>
      </p:sp>
    </p:spTree>
    <p:extLst>
      <p:ext uri="{BB962C8B-B14F-4D97-AF65-F5344CB8AC3E}">
        <p14:creationId xmlns:p14="http://schemas.microsoft.com/office/powerpoint/2010/main" val="3322729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 clearly showed different community evolution trajectories over 7 days. RSAX maintain a microbiota with ...</a:t>
            </a:r>
          </a:p>
          <a:p>
            <a:endParaRPr lang="en-US" dirty="0"/>
          </a:p>
          <a:p>
            <a:r>
              <a:rPr lang="en-US" dirty="0"/>
              <a:t>Besides the selection of different microorganisms, we also found distinct microbial functions in terms of different metabolites detected in RSAX and WSAX cultures.</a:t>
            </a:r>
          </a:p>
        </p:txBody>
      </p:sp>
      <p:sp>
        <p:nvSpPr>
          <p:cNvPr id="4" name="Slide Number Placeholder 3"/>
          <p:cNvSpPr>
            <a:spLocks noGrp="1"/>
          </p:cNvSpPr>
          <p:nvPr>
            <p:ph type="sldNum" sz="quarter" idx="5"/>
          </p:nvPr>
        </p:nvSpPr>
        <p:spPr/>
        <p:txBody>
          <a:bodyPr/>
          <a:lstStyle/>
          <a:p>
            <a:fld id="{CE2A0785-1DA2-A44E-849C-3F43F96D2898}" type="slidenum">
              <a:rPr lang="en-US" smtClean="0"/>
              <a:t>8</a:t>
            </a:fld>
            <a:endParaRPr lang="en-US"/>
          </a:p>
        </p:txBody>
      </p:sp>
    </p:spTree>
    <p:extLst>
      <p:ext uri="{BB962C8B-B14F-4D97-AF65-F5344CB8AC3E}">
        <p14:creationId xmlns:p14="http://schemas.microsoft.com/office/powerpoint/2010/main" val="22901968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28F6-3B72-35B3-0D33-F43B6D99FD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394034-F078-93CC-B79F-8FD8EF0601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1140C0-5A98-4191-FEAB-BCE6B8D7FD25}"/>
              </a:ext>
            </a:extLst>
          </p:cNvPr>
          <p:cNvSpPr>
            <a:spLocks noGrp="1"/>
          </p:cNvSpPr>
          <p:nvPr>
            <p:ph type="dt" sz="half" idx="10"/>
          </p:nvPr>
        </p:nvSpPr>
        <p:spPr/>
        <p:txBody>
          <a:bodyPr/>
          <a:lstStyle/>
          <a:p>
            <a:fld id="{B5BC78A9-7C18-EA4D-BE7D-72DD698278B7}" type="datetime1">
              <a:rPr lang="en-US" smtClean="0"/>
              <a:t>4/15/26</a:t>
            </a:fld>
            <a:endParaRPr lang="en-US"/>
          </a:p>
        </p:txBody>
      </p:sp>
      <p:sp>
        <p:nvSpPr>
          <p:cNvPr id="5" name="Footer Placeholder 4">
            <a:extLst>
              <a:ext uri="{FF2B5EF4-FFF2-40B4-BE49-F238E27FC236}">
                <a16:creationId xmlns:a16="http://schemas.microsoft.com/office/drawing/2014/main" id="{1D8C3535-664F-1E57-E3DC-37868A00AE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E7905-A9B7-60A1-0253-E3F73146A216}"/>
              </a:ext>
            </a:extLst>
          </p:cNvPr>
          <p:cNvSpPr>
            <a:spLocks noGrp="1"/>
          </p:cNvSpPr>
          <p:nvPr>
            <p:ph type="sldNum" sz="quarter" idx="12"/>
          </p:nvPr>
        </p:nvSpPr>
        <p:spPr/>
        <p:txBody>
          <a:bodyPr/>
          <a:lstStyle/>
          <a:p>
            <a:fld id="{9E339427-A705-734B-83C4-1EF5F1BF1CCB}" type="slidenum">
              <a:rPr lang="en-US" smtClean="0"/>
              <a:t>‹#›</a:t>
            </a:fld>
            <a:endParaRPr lang="en-US"/>
          </a:p>
        </p:txBody>
      </p:sp>
      <p:cxnSp>
        <p:nvCxnSpPr>
          <p:cNvPr id="7" name="Google Shape;11;p1">
            <a:extLst>
              <a:ext uri="{FF2B5EF4-FFF2-40B4-BE49-F238E27FC236}">
                <a16:creationId xmlns:a16="http://schemas.microsoft.com/office/drawing/2014/main" id="{62023547-368D-2F18-F46A-322CE2918345}"/>
              </a:ext>
            </a:extLst>
          </p:cNvPr>
          <p:cNvCxnSpPr>
            <a:cxnSpLocks/>
          </p:cNvCxnSpPr>
          <p:nvPr userDrawn="1"/>
        </p:nvCxnSpPr>
        <p:spPr>
          <a:xfrm flipV="1">
            <a:off x="0" y="517524"/>
            <a:ext cx="12192000" cy="41276"/>
          </a:xfrm>
          <a:prstGeom prst="straightConnector1">
            <a:avLst/>
          </a:prstGeom>
          <a:noFill/>
          <a:ln w="9525" cap="flat" cmpd="sng">
            <a:solidFill>
              <a:srgbClr val="BFBFBF"/>
            </a:solidFill>
            <a:prstDash val="solid"/>
            <a:miter lim="800000"/>
            <a:headEnd type="none" w="med" len="med"/>
            <a:tailEnd type="none" w="med" len="med"/>
          </a:ln>
          <a:effectLst>
            <a:outerShdw blurRad="63500" dist="20000" dir="5400000">
              <a:srgbClr val="808080">
                <a:alpha val="37647"/>
              </a:srgbClr>
            </a:outerShdw>
          </a:effectLst>
        </p:spPr>
      </p:cxnSp>
      <p:pic>
        <p:nvPicPr>
          <p:cNvPr id="8" name="Google Shape;12;p1" descr="RU_LOGOTYPE_CMYK.jpg">
            <a:extLst>
              <a:ext uri="{FF2B5EF4-FFF2-40B4-BE49-F238E27FC236}">
                <a16:creationId xmlns:a16="http://schemas.microsoft.com/office/drawing/2014/main" id="{99F9B2F7-CF94-1FE7-CAB0-9764567B7F20}"/>
              </a:ext>
            </a:extLst>
          </p:cNvPr>
          <p:cNvPicPr preferRelativeResize="0"/>
          <p:nvPr userDrawn="1"/>
        </p:nvPicPr>
        <p:blipFill rotWithShape="1">
          <a:blip r:embed="rId2">
            <a:alphaModFix/>
          </a:blip>
          <a:srcRect/>
          <a:stretch/>
        </p:blipFill>
        <p:spPr>
          <a:xfrm>
            <a:off x="393700" y="131762"/>
            <a:ext cx="1435101" cy="385762"/>
          </a:xfrm>
          <a:prstGeom prst="rect">
            <a:avLst/>
          </a:prstGeom>
          <a:noFill/>
          <a:ln>
            <a:noFill/>
          </a:ln>
        </p:spPr>
      </p:pic>
    </p:spTree>
    <p:extLst>
      <p:ext uri="{BB962C8B-B14F-4D97-AF65-F5344CB8AC3E}">
        <p14:creationId xmlns:p14="http://schemas.microsoft.com/office/powerpoint/2010/main" val="2260010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14D7-EA1B-5A05-05A6-BD1F77F4EF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11522-5BAA-F6CD-89D9-CD71DA627D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51D676-8547-1D3E-F7ED-25201D863322}"/>
              </a:ext>
            </a:extLst>
          </p:cNvPr>
          <p:cNvSpPr>
            <a:spLocks noGrp="1"/>
          </p:cNvSpPr>
          <p:nvPr>
            <p:ph type="dt" sz="half" idx="10"/>
          </p:nvPr>
        </p:nvSpPr>
        <p:spPr/>
        <p:txBody>
          <a:bodyPr/>
          <a:lstStyle/>
          <a:p>
            <a:fld id="{174EA21D-B821-914E-82E4-756A20878444}" type="datetime1">
              <a:rPr lang="en-US" smtClean="0"/>
              <a:t>4/15/26</a:t>
            </a:fld>
            <a:endParaRPr lang="en-US"/>
          </a:p>
        </p:txBody>
      </p:sp>
      <p:sp>
        <p:nvSpPr>
          <p:cNvPr id="5" name="Footer Placeholder 4">
            <a:extLst>
              <a:ext uri="{FF2B5EF4-FFF2-40B4-BE49-F238E27FC236}">
                <a16:creationId xmlns:a16="http://schemas.microsoft.com/office/drawing/2014/main" id="{D2E8E2FF-D80B-5D2E-5304-651BB5EDF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5E4B5E-F44B-D149-1BCD-8B42CCE9A24B}"/>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3980670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C5E29F-A13F-ECB8-BE7E-BF4C1F4C94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38ECE9-FB1A-A074-C1A7-B4C45A11F2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74938C-3DC8-A46B-FCA4-54F9D597EDF3}"/>
              </a:ext>
            </a:extLst>
          </p:cNvPr>
          <p:cNvSpPr>
            <a:spLocks noGrp="1"/>
          </p:cNvSpPr>
          <p:nvPr>
            <p:ph type="dt" sz="half" idx="10"/>
          </p:nvPr>
        </p:nvSpPr>
        <p:spPr/>
        <p:txBody>
          <a:bodyPr/>
          <a:lstStyle/>
          <a:p>
            <a:fld id="{8EE09F15-3A78-B344-81D2-1109C97246FE}" type="datetime1">
              <a:rPr lang="en-US" smtClean="0"/>
              <a:t>4/15/26</a:t>
            </a:fld>
            <a:endParaRPr lang="en-US"/>
          </a:p>
        </p:txBody>
      </p:sp>
      <p:sp>
        <p:nvSpPr>
          <p:cNvPr id="5" name="Footer Placeholder 4">
            <a:extLst>
              <a:ext uri="{FF2B5EF4-FFF2-40B4-BE49-F238E27FC236}">
                <a16:creationId xmlns:a16="http://schemas.microsoft.com/office/drawing/2014/main" id="{29F39B69-18BC-D9F7-5DF9-D276DA5125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1DF79-3591-BA9F-6C81-B968F7C6FBDB}"/>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324296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DF34-EA40-C644-5FB1-CD8372D3BCAC}"/>
              </a:ext>
            </a:extLst>
          </p:cNvPr>
          <p:cNvSpPr>
            <a:spLocks noGrp="1"/>
          </p:cNvSpPr>
          <p:nvPr>
            <p:ph type="title"/>
          </p:nvPr>
        </p:nvSpPr>
        <p:spPr>
          <a:xfrm>
            <a:off x="838200" y="600076"/>
            <a:ext cx="10515600" cy="109061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4121380-C592-EDF2-2BCA-73621E7E44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D21D92-3D12-D144-0A18-5EDDA8D9C5CD}"/>
              </a:ext>
            </a:extLst>
          </p:cNvPr>
          <p:cNvSpPr>
            <a:spLocks noGrp="1"/>
          </p:cNvSpPr>
          <p:nvPr>
            <p:ph type="dt" sz="half" idx="10"/>
          </p:nvPr>
        </p:nvSpPr>
        <p:spPr/>
        <p:txBody>
          <a:bodyPr/>
          <a:lstStyle/>
          <a:p>
            <a:fld id="{06F04E3B-E096-BD45-83FF-B6DA3AEA847A}" type="datetime1">
              <a:rPr lang="en-US" smtClean="0"/>
              <a:t>4/15/26</a:t>
            </a:fld>
            <a:endParaRPr lang="en-US"/>
          </a:p>
        </p:txBody>
      </p:sp>
      <p:sp>
        <p:nvSpPr>
          <p:cNvPr id="5" name="Footer Placeholder 4">
            <a:extLst>
              <a:ext uri="{FF2B5EF4-FFF2-40B4-BE49-F238E27FC236}">
                <a16:creationId xmlns:a16="http://schemas.microsoft.com/office/drawing/2014/main" id="{CCBF2A2C-7A20-725E-ED2A-1C0CD10DF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B478C9-0984-C49A-85B9-A2D1DF0FD17B}"/>
              </a:ext>
            </a:extLst>
          </p:cNvPr>
          <p:cNvSpPr>
            <a:spLocks noGrp="1"/>
          </p:cNvSpPr>
          <p:nvPr>
            <p:ph type="sldNum" sz="quarter" idx="12"/>
          </p:nvPr>
        </p:nvSpPr>
        <p:spPr>
          <a:xfrm>
            <a:off x="9226827" y="84930"/>
            <a:ext cx="2743200" cy="365125"/>
          </a:xfrm>
        </p:spPr>
        <p:txBody>
          <a:bodyPr/>
          <a:lstStyle/>
          <a:p>
            <a:fld id="{9E339427-A705-734B-83C4-1EF5F1BF1CCB}" type="slidenum">
              <a:rPr lang="en-US" smtClean="0"/>
              <a:t>‹#›</a:t>
            </a:fld>
            <a:endParaRPr lang="en-US"/>
          </a:p>
        </p:txBody>
      </p:sp>
      <p:cxnSp>
        <p:nvCxnSpPr>
          <p:cNvPr id="7" name="Google Shape;11;p1">
            <a:extLst>
              <a:ext uri="{FF2B5EF4-FFF2-40B4-BE49-F238E27FC236}">
                <a16:creationId xmlns:a16="http://schemas.microsoft.com/office/drawing/2014/main" id="{AC49B3E4-F56A-F530-DE2C-564AA4327D8B}"/>
              </a:ext>
            </a:extLst>
          </p:cNvPr>
          <p:cNvCxnSpPr>
            <a:cxnSpLocks/>
          </p:cNvCxnSpPr>
          <p:nvPr userDrawn="1"/>
        </p:nvCxnSpPr>
        <p:spPr>
          <a:xfrm flipV="1">
            <a:off x="0" y="517524"/>
            <a:ext cx="12192000" cy="41276"/>
          </a:xfrm>
          <a:prstGeom prst="straightConnector1">
            <a:avLst/>
          </a:prstGeom>
          <a:noFill/>
          <a:ln w="9525" cap="flat" cmpd="sng">
            <a:solidFill>
              <a:srgbClr val="BFBFBF"/>
            </a:solidFill>
            <a:prstDash val="solid"/>
            <a:miter lim="800000"/>
            <a:headEnd type="none" w="med" len="med"/>
            <a:tailEnd type="none" w="med" len="med"/>
          </a:ln>
          <a:effectLst>
            <a:outerShdw blurRad="63500" dist="20000" dir="5400000">
              <a:srgbClr val="808080">
                <a:alpha val="37647"/>
              </a:srgbClr>
            </a:outerShdw>
          </a:effectLst>
        </p:spPr>
      </p:cxnSp>
      <p:pic>
        <p:nvPicPr>
          <p:cNvPr id="8" name="Google Shape;12;p1" descr="RU_LOGOTYPE_CMYK.jpg">
            <a:extLst>
              <a:ext uri="{FF2B5EF4-FFF2-40B4-BE49-F238E27FC236}">
                <a16:creationId xmlns:a16="http://schemas.microsoft.com/office/drawing/2014/main" id="{8E28ABEC-C0AC-C8E6-6334-364D50DDED97}"/>
              </a:ext>
            </a:extLst>
          </p:cNvPr>
          <p:cNvPicPr preferRelativeResize="0"/>
          <p:nvPr userDrawn="1"/>
        </p:nvPicPr>
        <p:blipFill rotWithShape="1">
          <a:blip r:embed="rId2">
            <a:alphaModFix/>
          </a:blip>
          <a:srcRect/>
          <a:stretch/>
        </p:blipFill>
        <p:spPr>
          <a:xfrm>
            <a:off x="393700" y="131762"/>
            <a:ext cx="1435101" cy="385762"/>
          </a:xfrm>
          <a:prstGeom prst="rect">
            <a:avLst/>
          </a:prstGeom>
          <a:noFill/>
          <a:ln>
            <a:noFill/>
          </a:ln>
        </p:spPr>
      </p:pic>
    </p:spTree>
    <p:extLst>
      <p:ext uri="{BB962C8B-B14F-4D97-AF65-F5344CB8AC3E}">
        <p14:creationId xmlns:p14="http://schemas.microsoft.com/office/powerpoint/2010/main" val="1449020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64394-8045-104E-125C-2C21FAFBCD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3B3E95-20DB-3C70-3B67-B1EB4BAF19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5306CC-336A-5B86-944B-81F968CE87A8}"/>
              </a:ext>
            </a:extLst>
          </p:cNvPr>
          <p:cNvSpPr>
            <a:spLocks noGrp="1"/>
          </p:cNvSpPr>
          <p:nvPr>
            <p:ph type="dt" sz="half" idx="10"/>
          </p:nvPr>
        </p:nvSpPr>
        <p:spPr/>
        <p:txBody>
          <a:bodyPr/>
          <a:lstStyle/>
          <a:p>
            <a:fld id="{A333663A-F324-B44F-A9FC-33A949EFA4E7}" type="datetime1">
              <a:rPr lang="en-US" smtClean="0"/>
              <a:t>4/15/26</a:t>
            </a:fld>
            <a:endParaRPr lang="en-US"/>
          </a:p>
        </p:txBody>
      </p:sp>
      <p:sp>
        <p:nvSpPr>
          <p:cNvPr id="5" name="Footer Placeholder 4">
            <a:extLst>
              <a:ext uri="{FF2B5EF4-FFF2-40B4-BE49-F238E27FC236}">
                <a16:creationId xmlns:a16="http://schemas.microsoft.com/office/drawing/2014/main" id="{D0E675B7-A46B-9D6F-8873-C8259DABDA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A7C2DE-3AE3-3CC5-6017-C67DB89009CE}"/>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3677003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3D0B-C2CC-5BE4-49E1-39C03A6F7A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E678D4-BAC6-63BE-A597-06D0C2F362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45AC8D-3ECB-8FCE-0DB8-9CADA9CAFA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F247C7-4ADC-CA9A-543D-0F4A5D8066F0}"/>
              </a:ext>
            </a:extLst>
          </p:cNvPr>
          <p:cNvSpPr>
            <a:spLocks noGrp="1"/>
          </p:cNvSpPr>
          <p:nvPr>
            <p:ph type="dt" sz="half" idx="10"/>
          </p:nvPr>
        </p:nvSpPr>
        <p:spPr/>
        <p:txBody>
          <a:bodyPr/>
          <a:lstStyle/>
          <a:p>
            <a:fld id="{AF8BBBCC-4666-1C4E-AC32-BDC7CA9D1F3C}" type="datetime1">
              <a:rPr lang="en-US" smtClean="0"/>
              <a:t>4/15/26</a:t>
            </a:fld>
            <a:endParaRPr lang="en-US"/>
          </a:p>
        </p:txBody>
      </p:sp>
      <p:sp>
        <p:nvSpPr>
          <p:cNvPr id="6" name="Footer Placeholder 5">
            <a:extLst>
              <a:ext uri="{FF2B5EF4-FFF2-40B4-BE49-F238E27FC236}">
                <a16:creationId xmlns:a16="http://schemas.microsoft.com/office/drawing/2014/main" id="{6F3DB314-F2AB-C221-6375-5D2D3F688C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EFDABE-BBC7-4248-B2E5-C7BBFBB8719E}"/>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788722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93474-AF7B-697B-39DF-BEB8E5A61F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37E829-79AD-5857-8F68-3DBAD73E50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AC5CD9-67A4-0BA7-A51B-BF5168304D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FCF616-C7B3-2D8C-5CC3-98DBE9EAE8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579759-087B-BB34-0F51-6819C937CE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ECC979-2BBD-7D12-A264-4601366C8E19}"/>
              </a:ext>
            </a:extLst>
          </p:cNvPr>
          <p:cNvSpPr>
            <a:spLocks noGrp="1"/>
          </p:cNvSpPr>
          <p:nvPr>
            <p:ph type="dt" sz="half" idx="10"/>
          </p:nvPr>
        </p:nvSpPr>
        <p:spPr/>
        <p:txBody>
          <a:bodyPr/>
          <a:lstStyle/>
          <a:p>
            <a:fld id="{C1485DDD-B730-A644-A4A5-E7BBB05EC4DF}" type="datetime1">
              <a:rPr lang="en-US" smtClean="0"/>
              <a:t>4/15/26</a:t>
            </a:fld>
            <a:endParaRPr lang="en-US"/>
          </a:p>
        </p:txBody>
      </p:sp>
      <p:sp>
        <p:nvSpPr>
          <p:cNvPr id="8" name="Footer Placeholder 7">
            <a:extLst>
              <a:ext uri="{FF2B5EF4-FFF2-40B4-BE49-F238E27FC236}">
                <a16:creationId xmlns:a16="http://schemas.microsoft.com/office/drawing/2014/main" id="{ED6C7FFF-9FF5-0CA0-45C5-AAFB9F8ECA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26911-7B3C-16DC-9FF2-FCEEE9D063BA}"/>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241318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013C2-250E-6C84-244F-FCCE4948CA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B9C8A7-F83A-F4A6-D7D3-1F3E3BB3F6C1}"/>
              </a:ext>
            </a:extLst>
          </p:cNvPr>
          <p:cNvSpPr>
            <a:spLocks noGrp="1"/>
          </p:cNvSpPr>
          <p:nvPr>
            <p:ph type="dt" sz="half" idx="10"/>
          </p:nvPr>
        </p:nvSpPr>
        <p:spPr/>
        <p:txBody>
          <a:bodyPr/>
          <a:lstStyle/>
          <a:p>
            <a:fld id="{9FE675BC-5A92-0E48-9A72-C8F5A80431D6}" type="datetime1">
              <a:rPr lang="en-US" smtClean="0"/>
              <a:t>4/15/26</a:t>
            </a:fld>
            <a:endParaRPr lang="en-US"/>
          </a:p>
        </p:txBody>
      </p:sp>
      <p:sp>
        <p:nvSpPr>
          <p:cNvPr id="4" name="Footer Placeholder 3">
            <a:extLst>
              <a:ext uri="{FF2B5EF4-FFF2-40B4-BE49-F238E27FC236}">
                <a16:creationId xmlns:a16="http://schemas.microsoft.com/office/drawing/2014/main" id="{2B583D12-898F-84E3-1451-49B8C0A477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FEEEE2-6A9E-7DD2-819A-36B50B621F7F}"/>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155311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8C7E32-A811-9056-3031-74D05C7A9B17}"/>
              </a:ext>
            </a:extLst>
          </p:cNvPr>
          <p:cNvSpPr>
            <a:spLocks noGrp="1"/>
          </p:cNvSpPr>
          <p:nvPr>
            <p:ph type="dt" sz="half" idx="10"/>
          </p:nvPr>
        </p:nvSpPr>
        <p:spPr/>
        <p:txBody>
          <a:bodyPr/>
          <a:lstStyle/>
          <a:p>
            <a:fld id="{82527A84-DB6C-8E49-82DB-10C4A3BB6DD0}" type="datetime1">
              <a:rPr lang="en-US" smtClean="0"/>
              <a:t>4/15/26</a:t>
            </a:fld>
            <a:endParaRPr lang="en-US"/>
          </a:p>
        </p:txBody>
      </p:sp>
      <p:sp>
        <p:nvSpPr>
          <p:cNvPr id="3" name="Footer Placeholder 2">
            <a:extLst>
              <a:ext uri="{FF2B5EF4-FFF2-40B4-BE49-F238E27FC236}">
                <a16:creationId xmlns:a16="http://schemas.microsoft.com/office/drawing/2014/main" id="{47F96D69-B4E0-3113-C8B9-82AA972901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B47F33-22C4-F521-A81E-F850FCF40BB0}"/>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3201646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20631-9FA4-B31F-440C-AFA486A517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0321FB-08AF-D216-1DAA-8D3BBFE3FF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F42C9-181C-7CEA-DAE7-8939E63277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266526-38E1-9D9C-7DA6-C873B0E66355}"/>
              </a:ext>
            </a:extLst>
          </p:cNvPr>
          <p:cNvSpPr>
            <a:spLocks noGrp="1"/>
          </p:cNvSpPr>
          <p:nvPr>
            <p:ph type="dt" sz="half" idx="10"/>
          </p:nvPr>
        </p:nvSpPr>
        <p:spPr/>
        <p:txBody>
          <a:bodyPr/>
          <a:lstStyle/>
          <a:p>
            <a:fld id="{6362845C-687C-4748-9AC8-7C9AF0082B63}" type="datetime1">
              <a:rPr lang="en-US" smtClean="0"/>
              <a:t>4/15/26</a:t>
            </a:fld>
            <a:endParaRPr lang="en-US"/>
          </a:p>
        </p:txBody>
      </p:sp>
      <p:sp>
        <p:nvSpPr>
          <p:cNvPr id="6" name="Footer Placeholder 5">
            <a:extLst>
              <a:ext uri="{FF2B5EF4-FFF2-40B4-BE49-F238E27FC236}">
                <a16:creationId xmlns:a16="http://schemas.microsoft.com/office/drawing/2014/main" id="{D985304D-072C-9B7A-21D2-E29D2441BD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EC45AD-3DDA-EA21-E601-1183D76B191F}"/>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68066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AF4BE-B9EC-6164-7999-0482FFB57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DFD2D0-5C33-E34E-8BF6-525DB1A1E3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9BB484-0417-5B7B-A045-1CBB8FAF3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2C52DD-08DE-A747-75F8-C38FAA69260D}"/>
              </a:ext>
            </a:extLst>
          </p:cNvPr>
          <p:cNvSpPr>
            <a:spLocks noGrp="1"/>
          </p:cNvSpPr>
          <p:nvPr>
            <p:ph type="dt" sz="half" idx="10"/>
          </p:nvPr>
        </p:nvSpPr>
        <p:spPr/>
        <p:txBody>
          <a:bodyPr/>
          <a:lstStyle/>
          <a:p>
            <a:fld id="{BDF4A9B6-8D0C-E44A-BDBC-CB13C596100A}" type="datetime1">
              <a:rPr lang="en-US" smtClean="0"/>
              <a:t>4/15/26</a:t>
            </a:fld>
            <a:endParaRPr lang="en-US"/>
          </a:p>
        </p:txBody>
      </p:sp>
      <p:sp>
        <p:nvSpPr>
          <p:cNvPr id="6" name="Footer Placeholder 5">
            <a:extLst>
              <a:ext uri="{FF2B5EF4-FFF2-40B4-BE49-F238E27FC236}">
                <a16:creationId xmlns:a16="http://schemas.microsoft.com/office/drawing/2014/main" id="{CAA3337C-DF5D-3540-BA99-A84E07D244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4D72DD-94E9-12A3-5034-B9E1D30C1651}"/>
              </a:ext>
            </a:extLst>
          </p:cNvPr>
          <p:cNvSpPr>
            <a:spLocks noGrp="1"/>
          </p:cNvSpPr>
          <p:nvPr>
            <p:ph type="sldNum" sz="quarter" idx="12"/>
          </p:nvPr>
        </p:nvSpPr>
        <p:spPr/>
        <p:txBody>
          <a:bodyPr/>
          <a:lstStyle/>
          <a:p>
            <a:fld id="{9E339427-A705-734B-83C4-1EF5F1BF1CCB}" type="slidenum">
              <a:rPr lang="en-US" smtClean="0"/>
              <a:t>‹#›</a:t>
            </a:fld>
            <a:endParaRPr lang="en-US"/>
          </a:p>
        </p:txBody>
      </p:sp>
    </p:spTree>
    <p:extLst>
      <p:ext uri="{BB962C8B-B14F-4D97-AF65-F5344CB8AC3E}">
        <p14:creationId xmlns:p14="http://schemas.microsoft.com/office/powerpoint/2010/main" val="266336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F05494-311A-7697-1720-81DBEC730E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ACFAEA-8840-A177-2FAA-F4FE676EE9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589D62-04DD-F9DB-82E3-82E719F502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F1690C-EF19-3642-82C0-BD7D68D0F939}" type="datetime1">
              <a:rPr lang="en-US" smtClean="0"/>
              <a:t>4/15/26</a:t>
            </a:fld>
            <a:endParaRPr lang="en-US"/>
          </a:p>
        </p:txBody>
      </p:sp>
      <p:sp>
        <p:nvSpPr>
          <p:cNvPr id="5" name="Footer Placeholder 4">
            <a:extLst>
              <a:ext uri="{FF2B5EF4-FFF2-40B4-BE49-F238E27FC236}">
                <a16:creationId xmlns:a16="http://schemas.microsoft.com/office/drawing/2014/main" id="{5E6C5E6C-6456-139D-E25D-D38A5C7AD4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709027-B3DA-F261-950C-7764E0FBB5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339427-A705-734B-83C4-1EF5F1BF1CCB}" type="slidenum">
              <a:rPr lang="en-US" smtClean="0"/>
              <a:t>‹#›</a:t>
            </a:fld>
            <a:endParaRPr lang="en-US"/>
          </a:p>
        </p:txBody>
      </p:sp>
    </p:spTree>
    <p:extLst>
      <p:ext uri="{BB962C8B-B14F-4D97-AF65-F5344CB8AC3E}">
        <p14:creationId xmlns:p14="http://schemas.microsoft.com/office/powerpoint/2010/main" val="2578681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2.emf"/><Relationship Id="rId3" Type="http://schemas.microsoft.com/office/2007/relationships/hdphoto" Target="../media/hdphoto1.wdp"/><Relationship Id="rId7" Type="http://schemas.openxmlformats.org/officeDocument/2006/relationships/image" Target="../media/image41.emf"/><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AB782-DB47-F11D-02CD-B59B6A7DD552}"/>
              </a:ext>
            </a:extLst>
          </p:cNvPr>
          <p:cNvSpPr>
            <a:spLocks noGrp="1"/>
          </p:cNvSpPr>
          <p:nvPr>
            <p:ph type="ctrTitle"/>
          </p:nvPr>
        </p:nvSpPr>
        <p:spPr>
          <a:xfrm>
            <a:off x="872359" y="1122363"/>
            <a:ext cx="10636469" cy="2387600"/>
          </a:xfrm>
        </p:spPr>
        <p:txBody>
          <a:bodyPr>
            <a:noAutofit/>
          </a:bodyPr>
          <a:lstStyle/>
          <a:p>
            <a:r>
              <a:rPr lang="en-US" sz="4800" b="1" dirty="0"/>
              <a:t>Complex Dietary Fibers: Structure, Function, and Microbiome Impact</a:t>
            </a:r>
          </a:p>
        </p:txBody>
      </p:sp>
      <p:sp>
        <p:nvSpPr>
          <p:cNvPr id="3" name="Subtitle 2">
            <a:extLst>
              <a:ext uri="{FF2B5EF4-FFF2-40B4-BE49-F238E27FC236}">
                <a16:creationId xmlns:a16="http://schemas.microsoft.com/office/drawing/2014/main" id="{ED386A8C-343F-55AB-2FE4-152695A92784}"/>
              </a:ext>
            </a:extLst>
          </p:cNvPr>
          <p:cNvSpPr>
            <a:spLocks noGrp="1"/>
          </p:cNvSpPr>
          <p:nvPr>
            <p:ph type="subTitle" idx="1"/>
          </p:nvPr>
        </p:nvSpPr>
        <p:spPr>
          <a:xfrm>
            <a:off x="1524000" y="4056992"/>
            <a:ext cx="9144000" cy="1200807"/>
          </a:xfrm>
        </p:spPr>
        <p:txBody>
          <a:bodyPr>
            <a:normAutofit fontScale="92500" lnSpcReduction="10000"/>
          </a:bodyPr>
          <a:lstStyle/>
          <a:p>
            <a:r>
              <a:rPr lang="en-US" b="1" dirty="0"/>
              <a:t>Tianming Yao</a:t>
            </a:r>
          </a:p>
          <a:p>
            <a:r>
              <a:rPr lang="en-US" dirty="0"/>
              <a:t>Assistant Professor, Rutgers University</a:t>
            </a:r>
          </a:p>
          <a:p>
            <a:r>
              <a:rPr lang="en-US" dirty="0"/>
              <a:t>04/21/2026</a:t>
            </a:r>
          </a:p>
        </p:txBody>
      </p:sp>
    </p:spTree>
    <p:extLst>
      <p:ext uri="{BB962C8B-B14F-4D97-AF65-F5344CB8AC3E}">
        <p14:creationId xmlns:p14="http://schemas.microsoft.com/office/powerpoint/2010/main" val="77609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6802B-C061-233A-FB7B-EBA2C09265F6}"/>
              </a:ext>
            </a:extLst>
          </p:cNvPr>
          <p:cNvSpPr>
            <a:spLocks noGrp="1"/>
          </p:cNvSpPr>
          <p:nvPr>
            <p:ph type="title"/>
          </p:nvPr>
        </p:nvSpPr>
        <p:spPr/>
        <p:txBody>
          <a:bodyPr/>
          <a:lstStyle/>
          <a:p>
            <a:r>
              <a:rPr lang="en-US" dirty="0"/>
              <a:t>Fiber-rich foods</a:t>
            </a:r>
          </a:p>
        </p:txBody>
      </p:sp>
      <p:sp>
        <p:nvSpPr>
          <p:cNvPr id="3" name="Content Placeholder 2">
            <a:extLst>
              <a:ext uri="{FF2B5EF4-FFF2-40B4-BE49-F238E27FC236}">
                <a16:creationId xmlns:a16="http://schemas.microsoft.com/office/drawing/2014/main" id="{BD671CDD-AB65-E472-05CB-958EA58CC767}"/>
              </a:ext>
            </a:extLst>
          </p:cNvPr>
          <p:cNvSpPr>
            <a:spLocks noGrp="1"/>
          </p:cNvSpPr>
          <p:nvPr>
            <p:ph idx="1"/>
          </p:nvPr>
        </p:nvSpPr>
        <p:spPr>
          <a:xfrm>
            <a:off x="6443141" y="1480930"/>
            <a:ext cx="6010589" cy="4015790"/>
          </a:xfrm>
        </p:spPr>
        <p:txBody>
          <a:bodyPr/>
          <a:lstStyle/>
          <a:p>
            <a:r>
              <a:rPr lang="en-US" dirty="0"/>
              <a:t>Vegetables and fruits are emphasized in the new guideline</a:t>
            </a:r>
          </a:p>
        </p:txBody>
      </p:sp>
      <p:pic>
        <p:nvPicPr>
          <p:cNvPr id="8" name="Picture 7">
            <a:extLst>
              <a:ext uri="{FF2B5EF4-FFF2-40B4-BE49-F238E27FC236}">
                <a16:creationId xmlns:a16="http://schemas.microsoft.com/office/drawing/2014/main" id="{837A4F4A-F28A-E520-6BA2-9B8FC6890641}"/>
              </a:ext>
            </a:extLst>
          </p:cNvPr>
          <p:cNvPicPr>
            <a:picLocks noChangeAspect="1"/>
          </p:cNvPicPr>
          <p:nvPr/>
        </p:nvPicPr>
        <p:blipFill>
          <a:blip r:embed="rId3"/>
          <a:stretch>
            <a:fillRect/>
          </a:stretch>
        </p:blipFill>
        <p:spPr>
          <a:xfrm>
            <a:off x="6561122" y="2526558"/>
            <a:ext cx="5089961" cy="3908452"/>
          </a:xfrm>
          <a:prstGeom prst="rect">
            <a:avLst/>
          </a:prstGeom>
        </p:spPr>
      </p:pic>
      <p:sp>
        <p:nvSpPr>
          <p:cNvPr id="9" name="TextBox 8">
            <a:extLst>
              <a:ext uri="{FF2B5EF4-FFF2-40B4-BE49-F238E27FC236}">
                <a16:creationId xmlns:a16="http://schemas.microsoft.com/office/drawing/2014/main" id="{4799BC79-3313-40DC-D64E-6E36817652FB}"/>
              </a:ext>
            </a:extLst>
          </p:cNvPr>
          <p:cNvSpPr txBox="1"/>
          <p:nvPr/>
        </p:nvSpPr>
        <p:spPr>
          <a:xfrm>
            <a:off x="10257112" y="6332590"/>
            <a:ext cx="1511952" cy="246221"/>
          </a:xfrm>
          <a:prstGeom prst="rect">
            <a:avLst/>
          </a:prstGeom>
          <a:noFill/>
        </p:spPr>
        <p:txBody>
          <a:bodyPr wrap="none" rtlCol="0">
            <a:spAutoFit/>
          </a:bodyPr>
          <a:lstStyle/>
          <a:p>
            <a:r>
              <a:rPr lang="en-US" sz="1000" dirty="0"/>
              <a:t>(</a:t>
            </a:r>
            <a:r>
              <a:rPr lang="en-US" sz="1000" dirty="0" err="1"/>
              <a:t>Maisonnier</a:t>
            </a:r>
            <a:r>
              <a:rPr lang="en-US" sz="1000" dirty="0"/>
              <a:t> et. al. 2002)</a:t>
            </a:r>
          </a:p>
        </p:txBody>
      </p:sp>
      <p:sp>
        <p:nvSpPr>
          <p:cNvPr id="10" name="Slide Number Placeholder 9">
            <a:extLst>
              <a:ext uri="{FF2B5EF4-FFF2-40B4-BE49-F238E27FC236}">
                <a16:creationId xmlns:a16="http://schemas.microsoft.com/office/drawing/2014/main" id="{053D9D86-02EC-1B55-2EE6-A0FCF801810F}"/>
              </a:ext>
            </a:extLst>
          </p:cNvPr>
          <p:cNvSpPr>
            <a:spLocks noGrp="1"/>
          </p:cNvSpPr>
          <p:nvPr>
            <p:ph type="sldNum" sz="quarter" idx="12"/>
          </p:nvPr>
        </p:nvSpPr>
        <p:spPr/>
        <p:txBody>
          <a:bodyPr/>
          <a:lstStyle/>
          <a:p>
            <a:fld id="{9E339427-A705-734B-83C4-1EF5F1BF1CCB}" type="slidenum">
              <a:rPr lang="en-US" smtClean="0"/>
              <a:t>9</a:t>
            </a:fld>
            <a:endParaRPr lang="en-US"/>
          </a:p>
        </p:txBody>
      </p:sp>
      <p:pic>
        <p:nvPicPr>
          <p:cNvPr id="11" name="Picture 10">
            <a:extLst>
              <a:ext uri="{FF2B5EF4-FFF2-40B4-BE49-F238E27FC236}">
                <a16:creationId xmlns:a16="http://schemas.microsoft.com/office/drawing/2014/main" id="{0FAA9D6E-44DA-AFDB-50CC-E2BDD3F33284}"/>
              </a:ext>
            </a:extLst>
          </p:cNvPr>
          <p:cNvPicPr>
            <a:picLocks noChangeAspect="1"/>
          </p:cNvPicPr>
          <p:nvPr/>
        </p:nvPicPr>
        <p:blipFill>
          <a:blip r:embed="rId4"/>
          <a:stretch>
            <a:fillRect/>
          </a:stretch>
        </p:blipFill>
        <p:spPr>
          <a:xfrm>
            <a:off x="491059" y="1578880"/>
            <a:ext cx="5604941" cy="4844828"/>
          </a:xfrm>
          <a:prstGeom prst="rect">
            <a:avLst/>
          </a:prstGeom>
        </p:spPr>
      </p:pic>
    </p:spTree>
    <p:extLst>
      <p:ext uri="{BB962C8B-B14F-4D97-AF65-F5344CB8AC3E}">
        <p14:creationId xmlns:p14="http://schemas.microsoft.com/office/powerpoint/2010/main" val="306991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AB410-CA9A-73AD-083B-C398BE780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ABA9E-0F16-C3E8-9473-7965E8B47E8D}"/>
              </a:ext>
            </a:extLst>
          </p:cNvPr>
          <p:cNvSpPr>
            <a:spLocks noGrp="1"/>
          </p:cNvSpPr>
          <p:nvPr>
            <p:ph type="title"/>
          </p:nvPr>
        </p:nvSpPr>
        <p:spPr/>
        <p:txBody>
          <a:bodyPr>
            <a:normAutofit fontScale="90000"/>
          </a:bodyPr>
          <a:lstStyle/>
          <a:p>
            <a:r>
              <a:rPr lang="en-US" dirty="0"/>
              <a:t>Impact of Food Processing on Polysaccharide Structure</a:t>
            </a:r>
          </a:p>
        </p:txBody>
      </p:sp>
      <p:sp>
        <p:nvSpPr>
          <p:cNvPr id="3" name="Content Placeholder 2">
            <a:extLst>
              <a:ext uri="{FF2B5EF4-FFF2-40B4-BE49-F238E27FC236}">
                <a16:creationId xmlns:a16="http://schemas.microsoft.com/office/drawing/2014/main" id="{88B23742-7208-80A7-D6C4-0CADFBF804F3}"/>
              </a:ext>
            </a:extLst>
          </p:cNvPr>
          <p:cNvSpPr>
            <a:spLocks noGrp="1"/>
          </p:cNvSpPr>
          <p:nvPr>
            <p:ph idx="1"/>
          </p:nvPr>
        </p:nvSpPr>
        <p:spPr>
          <a:xfrm>
            <a:off x="4198374" y="4874507"/>
            <a:ext cx="7371732" cy="1799304"/>
          </a:xfrm>
        </p:spPr>
        <p:txBody>
          <a:bodyPr>
            <a:normAutofit lnSpcReduction="10000"/>
          </a:bodyPr>
          <a:lstStyle/>
          <a:p>
            <a:r>
              <a:rPr lang="en-US" dirty="0"/>
              <a:t>Changes of esterification on pectin backbone</a:t>
            </a:r>
          </a:p>
          <a:p>
            <a:r>
              <a:rPr lang="en-US" dirty="0"/>
              <a:t>Modify the ratios of domain components (HG/RG ratio; monosaccharide composition)</a:t>
            </a:r>
          </a:p>
          <a:p>
            <a:r>
              <a:rPr lang="en-US" dirty="0"/>
              <a:t>Regulate the branching complexity</a:t>
            </a:r>
          </a:p>
        </p:txBody>
      </p:sp>
      <p:sp>
        <p:nvSpPr>
          <p:cNvPr id="4" name="Slide Number Placeholder 3">
            <a:extLst>
              <a:ext uri="{FF2B5EF4-FFF2-40B4-BE49-F238E27FC236}">
                <a16:creationId xmlns:a16="http://schemas.microsoft.com/office/drawing/2014/main" id="{8A335A72-4968-AA07-6CB2-4231DD08C9E7}"/>
              </a:ext>
            </a:extLst>
          </p:cNvPr>
          <p:cNvSpPr>
            <a:spLocks noGrp="1"/>
          </p:cNvSpPr>
          <p:nvPr>
            <p:ph type="sldNum" sz="quarter" idx="12"/>
          </p:nvPr>
        </p:nvSpPr>
        <p:spPr/>
        <p:txBody>
          <a:bodyPr/>
          <a:lstStyle/>
          <a:p>
            <a:fld id="{9E339427-A705-734B-83C4-1EF5F1BF1CCB}" type="slidenum">
              <a:rPr lang="en-US" smtClean="0"/>
              <a:t>10</a:t>
            </a:fld>
            <a:endParaRPr lang="en-US"/>
          </a:p>
        </p:txBody>
      </p:sp>
      <p:pic>
        <p:nvPicPr>
          <p:cNvPr id="6" name="Picture 5">
            <a:extLst>
              <a:ext uri="{FF2B5EF4-FFF2-40B4-BE49-F238E27FC236}">
                <a16:creationId xmlns:a16="http://schemas.microsoft.com/office/drawing/2014/main" id="{C730A04F-294C-7506-9F31-F23BE75D2285}"/>
              </a:ext>
            </a:extLst>
          </p:cNvPr>
          <p:cNvPicPr>
            <a:picLocks noChangeAspect="1"/>
          </p:cNvPicPr>
          <p:nvPr/>
        </p:nvPicPr>
        <p:blipFill>
          <a:blip r:embed="rId3"/>
          <a:stretch>
            <a:fillRect/>
          </a:stretch>
        </p:blipFill>
        <p:spPr>
          <a:xfrm>
            <a:off x="1054507" y="1690688"/>
            <a:ext cx="8905569" cy="3064821"/>
          </a:xfrm>
          <a:prstGeom prst="rect">
            <a:avLst/>
          </a:prstGeom>
        </p:spPr>
      </p:pic>
      <p:pic>
        <p:nvPicPr>
          <p:cNvPr id="7" name="Picture 6">
            <a:extLst>
              <a:ext uri="{FF2B5EF4-FFF2-40B4-BE49-F238E27FC236}">
                <a16:creationId xmlns:a16="http://schemas.microsoft.com/office/drawing/2014/main" id="{BC61FEF2-5E22-5A16-60A7-14B28CA4F2DC}"/>
              </a:ext>
            </a:extLst>
          </p:cNvPr>
          <p:cNvPicPr>
            <a:picLocks noChangeAspect="1"/>
          </p:cNvPicPr>
          <p:nvPr/>
        </p:nvPicPr>
        <p:blipFill>
          <a:blip r:embed="rId4"/>
          <a:stretch>
            <a:fillRect/>
          </a:stretch>
        </p:blipFill>
        <p:spPr>
          <a:xfrm>
            <a:off x="1054508" y="4365533"/>
            <a:ext cx="2496245" cy="2219788"/>
          </a:xfrm>
          <a:prstGeom prst="rect">
            <a:avLst/>
          </a:prstGeom>
        </p:spPr>
      </p:pic>
      <p:sp>
        <p:nvSpPr>
          <p:cNvPr id="8" name="TextBox 7">
            <a:extLst>
              <a:ext uri="{FF2B5EF4-FFF2-40B4-BE49-F238E27FC236}">
                <a16:creationId xmlns:a16="http://schemas.microsoft.com/office/drawing/2014/main" id="{BCCC8E21-259C-8775-C039-8DDD24246B0C}"/>
              </a:ext>
            </a:extLst>
          </p:cNvPr>
          <p:cNvSpPr txBox="1"/>
          <p:nvPr/>
        </p:nvSpPr>
        <p:spPr>
          <a:xfrm>
            <a:off x="621894" y="6581001"/>
            <a:ext cx="2900987" cy="276999"/>
          </a:xfrm>
          <a:prstGeom prst="rect">
            <a:avLst/>
          </a:prstGeom>
          <a:noFill/>
        </p:spPr>
        <p:txBody>
          <a:bodyPr wrap="none" rtlCol="0">
            <a:spAutoFit/>
          </a:bodyPr>
          <a:lstStyle/>
          <a:p>
            <a:r>
              <a:rPr lang="en-US" sz="1200" dirty="0"/>
              <a:t>Nature Reviews Microbiology, 2024, 1-14.</a:t>
            </a:r>
          </a:p>
        </p:txBody>
      </p:sp>
      <p:sp>
        <p:nvSpPr>
          <p:cNvPr id="5" name="TextBox 4">
            <a:extLst>
              <a:ext uri="{FF2B5EF4-FFF2-40B4-BE49-F238E27FC236}">
                <a16:creationId xmlns:a16="http://schemas.microsoft.com/office/drawing/2014/main" id="{C257C64B-E3E3-72BD-C980-365A3744BA04}"/>
              </a:ext>
            </a:extLst>
          </p:cNvPr>
          <p:cNvSpPr txBox="1"/>
          <p:nvPr/>
        </p:nvSpPr>
        <p:spPr>
          <a:xfrm>
            <a:off x="2456873" y="2703801"/>
            <a:ext cx="556563" cy="400110"/>
          </a:xfrm>
          <a:prstGeom prst="rect">
            <a:avLst/>
          </a:prstGeom>
          <a:noFill/>
        </p:spPr>
        <p:txBody>
          <a:bodyPr wrap="none" rtlCol="0">
            <a:spAutoFit/>
          </a:bodyPr>
          <a:lstStyle/>
          <a:p>
            <a:r>
              <a:rPr lang="en-US" sz="2000" b="1" dirty="0"/>
              <a:t>HG</a:t>
            </a:r>
          </a:p>
        </p:txBody>
      </p:sp>
      <p:sp>
        <p:nvSpPr>
          <p:cNvPr id="9" name="TextBox 8">
            <a:extLst>
              <a:ext uri="{FF2B5EF4-FFF2-40B4-BE49-F238E27FC236}">
                <a16:creationId xmlns:a16="http://schemas.microsoft.com/office/drawing/2014/main" id="{EBDF28E6-5DA0-2797-0F42-1DE6E36F8353}"/>
              </a:ext>
            </a:extLst>
          </p:cNvPr>
          <p:cNvSpPr txBox="1"/>
          <p:nvPr/>
        </p:nvSpPr>
        <p:spPr>
          <a:xfrm>
            <a:off x="6286756" y="2503746"/>
            <a:ext cx="526554" cy="400110"/>
          </a:xfrm>
          <a:prstGeom prst="rect">
            <a:avLst/>
          </a:prstGeom>
          <a:noFill/>
        </p:spPr>
        <p:txBody>
          <a:bodyPr wrap="none" rtlCol="0">
            <a:spAutoFit/>
          </a:bodyPr>
          <a:lstStyle/>
          <a:p>
            <a:r>
              <a:rPr lang="en-US" sz="2000" b="1" dirty="0"/>
              <a:t>RG</a:t>
            </a:r>
          </a:p>
        </p:txBody>
      </p:sp>
      <p:sp>
        <p:nvSpPr>
          <p:cNvPr id="10" name="Oval 9">
            <a:extLst>
              <a:ext uri="{FF2B5EF4-FFF2-40B4-BE49-F238E27FC236}">
                <a16:creationId xmlns:a16="http://schemas.microsoft.com/office/drawing/2014/main" id="{3557C92C-9103-7914-309C-BD8ECDDB519B}"/>
              </a:ext>
            </a:extLst>
          </p:cNvPr>
          <p:cNvSpPr/>
          <p:nvPr/>
        </p:nvSpPr>
        <p:spPr>
          <a:xfrm>
            <a:off x="951345" y="2703801"/>
            <a:ext cx="4793673" cy="16617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322E446-532E-A740-9EB1-A4D339FDEA23}"/>
              </a:ext>
            </a:extLst>
          </p:cNvPr>
          <p:cNvSpPr/>
          <p:nvPr/>
        </p:nvSpPr>
        <p:spPr>
          <a:xfrm>
            <a:off x="5357091" y="2322410"/>
            <a:ext cx="4602985" cy="2655990"/>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9521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219777-623A-3970-E99C-D964104B035A}"/>
              </a:ext>
            </a:extLst>
          </p:cNvPr>
          <p:cNvSpPr>
            <a:spLocks noGrp="1"/>
          </p:cNvSpPr>
          <p:nvPr>
            <p:ph type="sldNum" sz="quarter" idx="12"/>
          </p:nvPr>
        </p:nvSpPr>
        <p:spPr/>
        <p:txBody>
          <a:bodyPr/>
          <a:lstStyle/>
          <a:p>
            <a:fld id="{9E339427-A705-734B-83C4-1EF5F1BF1CCB}" type="slidenum">
              <a:rPr lang="en-US" smtClean="0"/>
              <a:t>11</a:t>
            </a:fld>
            <a:endParaRPr lang="en-US"/>
          </a:p>
        </p:txBody>
      </p:sp>
      <p:pic>
        <p:nvPicPr>
          <p:cNvPr id="6" name="Picture 14" descr="Single-Screw vs. Twin-Screw Extruders: A Comprehensive Comparison for  Industry Professionals">
            <a:extLst>
              <a:ext uri="{FF2B5EF4-FFF2-40B4-BE49-F238E27FC236}">
                <a16:creationId xmlns:a16="http://schemas.microsoft.com/office/drawing/2014/main" id="{17492BAC-B590-B83C-7511-31C30279EF5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7222" r="93194">
                        <a14:foregroundMark x1="42500" y1="16250" x2="50139" y2="34375"/>
                        <a14:foregroundMark x1="50139" y1="34375" x2="40278" y2="18750"/>
                        <a14:foregroundMark x1="40278" y1="18750" x2="42222" y2="17292"/>
                        <a14:foregroundMark x1="45417" y1="47292" x2="55972" y2="47500"/>
                        <a14:foregroundMark x1="57930" y1="40904" x2="61389" y2="41250"/>
                        <a14:foregroundMark x1="66197" y1="40881" x2="71111" y2="41250"/>
                        <a14:foregroundMark x1="75000" y1="40625" x2="78472" y2="40833"/>
                        <a14:foregroundMark x1="86250" y1="43750" x2="86528" y2="49375"/>
                        <a14:foregroundMark x1="8194" y1="37917" x2="17639" y2="55833"/>
                        <a14:foregroundMark x1="17639" y1="55833" x2="23194" y2="35833"/>
                        <a14:foregroundMark x1="23194" y1="35833" x2="20000" y2="32917"/>
                        <a14:foregroundMark x1="27222" y1="42708" x2="38611" y2="48125"/>
                        <a14:foregroundMark x1="10000" y1="57292" x2="21944" y2="57500"/>
                        <a14:foregroundMark x1="7361" y1="60208" x2="79722" y2="60625"/>
                        <a14:foregroundMark x1="45556" y1="68333" x2="79861" y2="68542"/>
                        <a14:foregroundMark x1="51111" y1="53542" x2="51250" y2="58125"/>
                        <a14:foregroundMark x1="57083" y1="53542" x2="61528" y2="53750"/>
                        <a14:foregroundMark x1="66667" y1="53750" x2="70833" y2="53958"/>
                        <a14:foregroundMark x1="74028" y1="53750" x2="78194" y2="53958"/>
                        <a14:foregroundMark x1="82917" y1="47083" x2="83333" y2="48125"/>
                        <a14:foregroundMark x1="78472" y1="46042" x2="79861" y2="46667"/>
                        <a14:foregroundMark x1="93194" y1="46875" x2="93194" y2="46875"/>
                        <a14:backgroundMark x1="56667" y1="41667" x2="56667" y2="41667"/>
                        <a14:backgroundMark x1="56667" y1="41458" x2="56944" y2="41458"/>
                        <a14:backgroundMark x1="56389" y1="39792" x2="56944" y2="41042"/>
                        <a14:backgroundMark x1="64722" y1="39583" x2="65278" y2="41458"/>
                        <a14:backgroundMark x1="56250" y1="40000" x2="57222" y2="41667"/>
                      </a14:backgroundRemoval>
                    </a14:imgEffect>
                  </a14:imgLayer>
                </a14:imgProps>
              </a:ext>
              <a:ext uri="{28A0092B-C50C-407E-A947-70E740481C1C}">
                <a14:useLocalDpi xmlns:a14="http://schemas.microsoft.com/office/drawing/2010/main" val="0"/>
              </a:ext>
            </a:extLst>
          </a:blip>
          <a:srcRect/>
          <a:stretch>
            <a:fillRect/>
          </a:stretch>
        </p:blipFill>
        <p:spPr bwMode="auto">
          <a:xfrm>
            <a:off x="1161406" y="694742"/>
            <a:ext cx="3117415" cy="20782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B7E27D2-5292-144B-097D-5FC954C0F616}"/>
              </a:ext>
            </a:extLst>
          </p:cNvPr>
          <p:cNvPicPr>
            <a:picLocks noChangeAspect="1"/>
          </p:cNvPicPr>
          <p:nvPr/>
        </p:nvPicPr>
        <p:blipFill>
          <a:blip r:embed="rId4"/>
          <a:stretch>
            <a:fillRect/>
          </a:stretch>
        </p:blipFill>
        <p:spPr>
          <a:xfrm>
            <a:off x="3006542" y="3892424"/>
            <a:ext cx="1850571" cy="1725903"/>
          </a:xfrm>
          <a:prstGeom prst="rect">
            <a:avLst/>
          </a:prstGeom>
        </p:spPr>
      </p:pic>
      <p:grpSp>
        <p:nvGrpSpPr>
          <p:cNvPr id="8" name="Group 7">
            <a:extLst>
              <a:ext uri="{FF2B5EF4-FFF2-40B4-BE49-F238E27FC236}">
                <a16:creationId xmlns:a16="http://schemas.microsoft.com/office/drawing/2014/main" id="{8F85C376-6FC9-DD2D-E471-B3A8492F92B7}"/>
              </a:ext>
            </a:extLst>
          </p:cNvPr>
          <p:cNvGrpSpPr/>
          <p:nvPr/>
        </p:nvGrpSpPr>
        <p:grpSpPr>
          <a:xfrm>
            <a:off x="794393" y="3892425"/>
            <a:ext cx="2078271" cy="1730620"/>
            <a:chOff x="10033727" y="6936886"/>
            <a:chExt cx="4042385" cy="3183678"/>
          </a:xfrm>
        </p:grpSpPr>
        <p:pic>
          <p:nvPicPr>
            <p:cNvPr id="9" name="Picture 8">
              <a:extLst>
                <a:ext uri="{FF2B5EF4-FFF2-40B4-BE49-F238E27FC236}">
                  <a16:creationId xmlns:a16="http://schemas.microsoft.com/office/drawing/2014/main" id="{C8331311-726F-7484-C617-80BF3D4DA223}"/>
                </a:ext>
              </a:extLst>
            </p:cNvPr>
            <p:cNvPicPr>
              <a:picLocks noChangeAspect="1"/>
            </p:cNvPicPr>
            <p:nvPr/>
          </p:nvPicPr>
          <p:blipFill>
            <a:blip r:embed="rId5"/>
            <a:stretch>
              <a:fillRect/>
            </a:stretch>
          </p:blipFill>
          <p:spPr>
            <a:xfrm>
              <a:off x="10033727" y="6945564"/>
              <a:ext cx="2032000" cy="3175000"/>
            </a:xfrm>
            <a:prstGeom prst="rect">
              <a:avLst/>
            </a:prstGeom>
          </p:spPr>
        </p:pic>
        <p:pic>
          <p:nvPicPr>
            <p:cNvPr id="10" name="Picture 9">
              <a:extLst>
                <a:ext uri="{FF2B5EF4-FFF2-40B4-BE49-F238E27FC236}">
                  <a16:creationId xmlns:a16="http://schemas.microsoft.com/office/drawing/2014/main" id="{9FD71C0A-59A4-D8E1-55CC-F7CA6B6865BA}"/>
                </a:ext>
              </a:extLst>
            </p:cNvPr>
            <p:cNvPicPr>
              <a:picLocks noChangeAspect="1"/>
            </p:cNvPicPr>
            <p:nvPr/>
          </p:nvPicPr>
          <p:blipFill>
            <a:blip r:embed="rId6"/>
            <a:stretch>
              <a:fillRect/>
            </a:stretch>
          </p:blipFill>
          <p:spPr>
            <a:xfrm>
              <a:off x="12044112" y="6936886"/>
              <a:ext cx="2032000" cy="3175000"/>
            </a:xfrm>
            <a:prstGeom prst="rect">
              <a:avLst/>
            </a:prstGeom>
          </p:spPr>
        </p:pic>
      </p:grpSp>
      <p:sp>
        <p:nvSpPr>
          <p:cNvPr id="11" name="TextBox 10">
            <a:extLst>
              <a:ext uri="{FF2B5EF4-FFF2-40B4-BE49-F238E27FC236}">
                <a16:creationId xmlns:a16="http://schemas.microsoft.com/office/drawing/2014/main" id="{4F74AE4F-C20D-2B82-AB62-B5A481AFF220}"/>
              </a:ext>
            </a:extLst>
          </p:cNvPr>
          <p:cNvSpPr txBox="1"/>
          <p:nvPr/>
        </p:nvSpPr>
        <p:spPr>
          <a:xfrm>
            <a:off x="794393" y="2227500"/>
            <a:ext cx="4272067" cy="1323439"/>
          </a:xfrm>
          <a:prstGeom prst="rect">
            <a:avLst/>
          </a:prstGeom>
          <a:noFill/>
        </p:spPr>
        <p:txBody>
          <a:bodyPr wrap="none" rtlCol="0">
            <a:spAutoFit/>
          </a:bodyPr>
          <a:lstStyle/>
          <a:p>
            <a:r>
              <a:rPr lang="en-US" sz="2000" dirty="0"/>
              <a:t>Schematic of a single-screw extruder</a:t>
            </a:r>
          </a:p>
          <a:p>
            <a:pPr marL="285750" indent="-285750">
              <a:buFont typeface="Arial" panose="020B0604020202020204" pitchFamily="34" charset="0"/>
              <a:buChar char="•"/>
            </a:pPr>
            <a:r>
              <a:rPr lang="en-US" sz="2000" dirty="0"/>
              <a:t>High temp</a:t>
            </a:r>
          </a:p>
          <a:p>
            <a:pPr marL="285750" indent="-285750">
              <a:buFont typeface="Arial" panose="020B0604020202020204" pitchFamily="34" charset="0"/>
              <a:buChar char="•"/>
            </a:pPr>
            <a:r>
              <a:rPr lang="en-US" sz="2000" dirty="0"/>
              <a:t>High mechanical shearing force</a:t>
            </a:r>
          </a:p>
          <a:p>
            <a:pPr marL="285750" indent="-285750">
              <a:buFont typeface="Arial" panose="020B0604020202020204" pitchFamily="34" charset="0"/>
              <a:buChar char="•"/>
            </a:pPr>
            <a:r>
              <a:rPr lang="en-US" sz="2000" dirty="0"/>
              <a:t>Alters fermentable fiber structures</a:t>
            </a:r>
          </a:p>
        </p:txBody>
      </p:sp>
      <p:pic>
        <p:nvPicPr>
          <p:cNvPr id="13" name="Picture 12">
            <a:extLst>
              <a:ext uri="{FF2B5EF4-FFF2-40B4-BE49-F238E27FC236}">
                <a16:creationId xmlns:a16="http://schemas.microsoft.com/office/drawing/2014/main" id="{7B0A9DA7-0AEA-4383-B7A2-713B8F73AA5F}"/>
              </a:ext>
            </a:extLst>
          </p:cNvPr>
          <p:cNvPicPr>
            <a:picLocks noChangeAspect="1"/>
          </p:cNvPicPr>
          <p:nvPr/>
        </p:nvPicPr>
        <p:blipFill>
          <a:blip r:embed="rId7"/>
          <a:stretch>
            <a:fillRect/>
          </a:stretch>
        </p:blipFill>
        <p:spPr>
          <a:xfrm>
            <a:off x="5647555" y="1692734"/>
            <a:ext cx="3043764" cy="2351661"/>
          </a:xfrm>
          <a:prstGeom prst="rect">
            <a:avLst/>
          </a:prstGeom>
        </p:spPr>
      </p:pic>
      <p:pic>
        <p:nvPicPr>
          <p:cNvPr id="14" name="Picture 13">
            <a:extLst>
              <a:ext uri="{FF2B5EF4-FFF2-40B4-BE49-F238E27FC236}">
                <a16:creationId xmlns:a16="http://schemas.microsoft.com/office/drawing/2014/main" id="{5B8932E5-8B43-75FB-F198-1BBB71949368}"/>
              </a:ext>
            </a:extLst>
          </p:cNvPr>
          <p:cNvPicPr>
            <a:picLocks noChangeAspect="1"/>
          </p:cNvPicPr>
          <p:nvPr/>
        </p:nvPicPr>
        <p:blipFill>
          <a:blip r:embed="rId8"/>
          <a:stretch>
            <a:fillRect/>
          </a:stretch>
        </p:blipFill>
        <p:spPr>
          <a:xfrm>
            <a:off x="6945096" y="4027932"/>
            <a:ext cx="3492446" cy="2689781"/>
          </a:xfrm>
          <a:prstGeom prst="rect">
            <a:avLst/>
          </a:prstGeom>
        </p:spPr>
      </p:pic>
      <p:sp>
        <p:nvSpPr>
          <p:cNvPr id="16" name="TextBox 15">
            <a:extLst>
              <a:ext uri="{FF2B5EF4-FFF2-40B4-BE49-F238E27FC236}">
                <a16:creationId xmlns:a16="http://schemas.microsoft.com/office/drawing/2014/main" id="{BFFD78A7-F1BE-4967-EA46-1E66DE314942}"/>
              </a:ext>
            </a:extLst>
          </p:cNvPr>
          <p:cNvSpPr txBox="1"/>
          <p:nvPr/>
        </p:nvSpPr>
        <p:spPr>
          <a:xfrm>
            <a:off x="9853935" y="6464229"/>
            <a:ext cx="2116092" cy="276999"/>
          </a:xfrm>
          <a:prstGeom prst="rect">
            <a:avLst/>
          </a:prstGeom>
          <a:noFill/>
        </p:spPr>
        <p:txBody>
          <a:bodyPr wrap="none" rtlCol="0">
            <a:spAutoFit/>
          </a:bodyPr>
          <a:lstStyle/>
          <a:p>
            <a:r>
              <a:rPr lang="en-US" sz="1200" dirty="0"/>
              <a:t>(Yao et al., unpublished data)</a:t>
            </a:r>
          </a:p>
        </p:txBody>
      </p:sp>
      <p:sp>
        <p:nvSpPr>
          <p:cNvPr id="17" name="TextBox 16">
            <a:extLst>
              <a:ext uri="{FF2B5EF4-FFF2-40B4-BE49-F238E27FC236}">
                <a16:creationId xmlns:a16="http://schemas.microsoft.com/office/drawing/2014/main" id="{8FBADF7A-E94A-378F-5F7A-A058E1553F70}"/>
              </a:ext>
            </a:extLst>
          </p:cNvPr>
          <p:cNvSpPr txBox="1"/>
          <p:nvPr/>
        </p:nvSpPr>
        <p:spPr>
          <a:xfrm>
            <a:off x="5505233" y="654180"/>
            <a:ext cx="6272629" cy="830997"/>
          </a:xfrm>
          <a:prstGeom prst="rect">
            <a:avLst/>
          </a:prstGeom>
          <a:noFill/>
        </p:spPr>
        <p:txBody>
          <a:bodyPr wrap="square" rtlCol="0">
            <a:spAutoFit/>
          </a:bodyPr>
          <a:lstStyle/>
          <a:p>
            <a:r>
              <a:rPr lang="en-US" sz="2400" dirty="0"/>
              <a:t>Changes of soluble fiber composition after food processing</a:t>
            </a:r>
          </a:p>
        </p:txBody>
      </p:sp>
      <p:pic>
        <p:nvPicPr>
          <p:cNvPr id="18" name="Picture 17">
            <a:extLst>
              <a:ext uri="{FF2B5EF4-FFF2-40B4-BE49-F238E27FC236}">
                <a16:creationId xmlns:a16="http://schemas.microsoft.com/office/drawing/2014/main" id="{E7231211-7CDC-0E64-44A7-5674238ACE09}"/>
              </a:ext>
            </a:extLst>
          </p:cNvPr>
          <p:cNvPicPr>
            <a:picLocks noChangeAspect="1"/>
          </p:cNvPicPr>
          <p:nvPr/>
        </p:nvPicPr>
        <p:blipFill>
          <a:blip r:embed="rId9"/>
          <a:stretch>
            <a:fillRect/>
          </a:stretch>
        </p:blipFill>
        <p:spPr>
          <a:xfrm>
            <a:off x="8573464" y="1810271"/>
            <a:ext cx="3728156" cy="2365077"/>
          </a:xfrm>
          <a:prstGeom prst="rect">
            <a:avLst/>
          </a:prstGeom>
        </p:spPr>
      </p:pic>
      <p:cxnSp>
        <p:nvCxnSpPr>
          <p:cNvPr id="20" name="Straight Connector 19">
            <a:extLst>
              <a:ext uri="{FF2B5EF4-FFF2-40B4-BE49-F238E27FC236}">
                <a16:creationId xmlns:a16="http://schemas.microsoft.com/office/drawing/2014/main" id="{90F1497E-7A51-7BEF-B177-29F347DCB40A}"/>
              </a:ext>
            </a:extLst>
          </p:cNvPr>
          <p:cNvCxnSpPr/>
          <p:nvPr/>
        </p:nvCxnSpPr>
        <p:spPr>
          <a:xfrm>
            <a:off x="5307496" y="1069678"/>
            <a:ext cx="0" cy="524167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83809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9CA6-6B01-29BF-959A-EB7529F8D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A18FF-C8F5-94A2-5626-2C787EE7F798}"/>
              </a:ext>
            </a:extLst>
          </p:cNvPr>
          <p:cNvSpPr>
            <a:spLocks noGrp="1"/>
          </p:cNvSpPr>
          <p:nvPr>
            <p:ph type="title"/>
          </p:nvPr>
        </p:nvSpPr>
        <p:spPr/>
        <p:txBody>
          <a:bodyPr>
            <a:normAutofit/>
          </a:bodyPr>
          <a:lstStyle/>
          <a:p>
            <a:r>
              <a:rPr lang="en-US" dirty="0"/>
              <a:t>Take home messages</a:t>
            </a:r>
          </a:p>
        </p:txBody>
      </p:sp>
      <p:sp>
        <p:nvSpPr>
          <p:cNvPr id="3" name="Content Placeholder 2">
            <a:extLst>
              <a:ext uri="{FF2B5EF4-FFF2-40B4-BE49-F238E27FC236}">
                <a16:creationId xmlns:a16="http://schemas.microsoft.com/office/drawing/2014/main" id="{FA4D3AB5-E6D5-96DB-039D-8BF0257C3D6F}"/>
              </a:ext>
            </a:extLst>
          </p:cNvPr>
          <p:cNvSpPr>
            <a:spLocks noGrp="1"/>
          </p:cNvSpPr>
          <p:nvPr>
            <p:ph idx="1"/>
          </p:nvPr>
        </p:nvSpPr>
        <p:spPr/>
        <p:txBody>
          <a:bodyPr>
            <a:normAutofit fontScale="92500" lnSpcReduction="20000"/>
          </a:bodyPr>
          <a:lstStyle/>
          <a:p>
            <a:r>
              <a:rPr lang="en-US" dirty="0"/>
              <a:t>Dietary fibers exhibit complex molecular structures.</a:t>
            </a:r>
          </a:p>
          <a:p>
            <a:endParaRPr lang="en-US" dirty="0"/>
          </a:p>
          <a:p>
            <a:r>
              <a:rPr lang="en-US" dirty="0"/>
              <a:t>Greater structural complexity in dietary fiber is associated with increased gut microbiota diversity.</a:t>
            </a:r>
          </a:p>
          <a:p>
            <a:endParaRPr lang="en-US" dirty="0"/>
          </a:p>
          <a:p>
            <a:r>
              <a:rPr lang="en-US" dirty="0"/>
              <a:t>Subtle variations in molecular structure can significantly influence gut microbiome responses.</a:t>
            </a:r>
          </a:p>
          <a:p>
            <a:endParaRPr lang="en-US" dirty="0"/>
          </a:p>
          <a:p>
            <a:r>
              <a:rPr lang="en-US" dirty="0"/>
              <a:t>Future efforts should focus on optimizing food systems to preserve or enhance microbiome-modulating functionality through controlled processing.</a:t>
            </a:r>
          </a:p>
        </p:txBody>
      </p:sp>
      <p:sp>
        <p:nvSpPr>
          <p:cNvPr id="4" name="Slide Number Placeholder 3">
            <a:extLst>
              <a:ext uri="{FF2B5EF4-FFF2-40B4-BE49-F238E27FC236}">
                <a16:creationId xmlns:a16="http://schemas.microsoft.com/office/drawing/2014/main" id="{F77FC8E0-BE61-E351-7A30-C7C14F7A1EF5}"/>
              </a:ext>
            </a:extLst>
          </p:cNvPr>
          <p:cNvSpPr>
            <a:spLocks noGrp="1"/>
          </p:cNvSpPr>
          <p:nvPr>
            <p:ph type="sldNum" sz="quarter" idx="12"/>
          </p:nvPr>
        </p:nvSpPr>
        <p:spPr/>
        <p:txBody>
          <a:bodyPr/>
          <a:lstStyle/>
          <a:p>
            <a:fld id="{9E339427-A705-734B-83C4-1EF5F1BF1CCB}" type="slidenum">
              <a:rPr lang="en-US" smtClean="0"/>
              <a:t>12</a:t>
            </a:fld>
            <a:endParaRPr lang="en-US"/>
          </a:p>
        </p:txBody>
      </p:sp>
    </p:spTree>
    <p:extLst>
      <p:ext uri="{BB962C8B-B14F-4D97-AF65-F5344CB8AC3E}">
        <p14:creationId xmlns:p14="http://schemas.microsoft.com/office/powerpoint/2010/main" val="1037930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E6E41-C39D-EFEC-103F-AC6135220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43F3A-830C-887B-FDB8-EE6D2E2D9579}"/>
              </a:ext>
            </a:extLst>
          </p:cNvPr>
          <p:cNvSpPr>
            <a:spLocks noGrp="1"/>
          </p:cNvSpPr>
          <p:nvPr>
            <p:ph type="title"/>
          </p:nvPr>
        </p:nvSpPr>
        <p:spPr/>
        <p:txBody>
          <a:bodyPr>
            <a:normAutofit/>
          </a:bodyPr>
          <a:lstStyle/>
          <a:p>
            <a:r>
              <a:rPr lang="en-US" dirty="0"/>
              <a:t>Gut microbiome and health</a:t>
            </a:r>
          </a:p>
        </p:txBody>
      </p:sp>
      <p:sp>
        <p:nvSpPr>
          <p:cNvPr id="3" name="Content Placeholder 2">
            <a:extLst>
              <a:ext uri="{FF2B5EF4-FFF2-40B4-BE49-F238E27FC236}">
                <a16:creationId xmlns:a16="http://schemas.microsoft.com/office/drawing/2014/main" id="{8924142F-966E-4511-8566-689B80DDF5B7}"/>
              </a:ext>
            </a:extLst>
          </p:cNvPr>
          <p:cNvSpPr>
            <a:spLocks noGrp="1"/>
          </p:cNvSpPr>
          <p:nvPr>
            <p:ph idx="1"/>
          </p:nvPr>
        </p:nvSpPr>
        <p:spPr/>
        <p:txBody>
          <a:bodyPr/>
          <a:lstStyle/>
          <a:p>
            <a:endParaRPr lang="en-US" dirty="0"/>
          </a:p>
        </p:txBody>
      </p:sp>
      <p:pic>
        <p:nvPicPr>
          <p:cNvPr id="4" name="Picture 2">
            <a:extLst>
              <a:ext uri="{FF2B5EF4-FFF2-40B4-BE49-F238E27FC236}">
                <a16:creationId xmlns:a16="http://schemas.microsoft.com/office/drawing/2014/main" id="{1D04C96B-F120-6D2E-C3EC-010FB6B13E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740"/>
          <a:stretch/>
        </p:blipFill>
        <p:spPr bwMode="auto">
          <a:xfrm>
            <a:off x="366809" y="1411401"/>
            <a:ext cx="6527977" cy="54465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A24B478-9B9D-D2B4-D645-7815A99A0376}"/>
              </a:ext>
            </a:extLst>
          </p:cNvPr>
          <p:cNvPicPr>
            <a:picLocks noChangeAspect="1"/>
          </p:cNvPicPr>
          <p:nvPr/>
        </p:nvPicPr>
        <p:blipFill>
          <a:blip r:embed="rId4"/>
          <a:stretch>
            <a:fillRect/>
          </a:stretch>
        </p:blipFill>
        <p:spPr>
          <a:xfrm>
            <a:off x="7030763" y="1486694"/>
            <a:ext cx="5067300" cy="5029200"/>
          </a:xfrm>
          <a:prstGeom prst="rect">
            <a:avLst/>
          </a:prstGeom>
        </p:spPr>
      </p:pic>
      <p:sp>
        <p:nvSpPr>
          <p:cNvPr id="6" name="Slide Number Placeholder 5">
            <a:extLst>
              <a:ext uri="{FF2B5EF4-FFF2-40B4-BE49-F238E27FC236}">
                <a16:creationId xmlns:a16="http://schemas.microsoft.com/office/drawing/2014/main" id="{92A9F792-4E24-1E0E-6C3B-C125FCA3A2DE}"/>
              </a:ext>
            </a:extLst>
          </p:cNvPr>
          <p:cNvSpPr>
            <a:spLocks noGrp="1"/>
          </p:cNvSpPr>
          <p:nvPr>
            <p:ph type="sldNum" sz="quarter" idx="12"/>
          </p:nvPr>
        </p:nvSpPr>
        <p:spPr/>
        <p:txBody>
          <a:bodyPr/>
          <a:lstStyle/>
          <a:p>
            <a:fld id="{9E339427-A705-734B-83C4-1EF5F1BF1CCB}" type="slidenum">
              <a:rPr lang="en-US" smtClean="0"/>
              <a:t>1</a:t>
            </a:fld>
            <a:endParaRPr lang="en-US"/>
          </a:p>
        </p:txBody>
      </p:sp>
    </p:spTree>
    <p:extLst>
      <p:ext uri="{BB962C8B-B14F-4D97-AF65-F5344CB8AC3E}">
        <p14:creationId xmlns:p14="http://schemas.microsoft.com/office/powerpoint/2010/main" val="2140344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FA13C-2AC4-1215-97AA-FE58007D909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3D6EC4-0A04-4D05-F73D-F4416646A402}"/>
              </a:ext>
            </a:extLst>
          </p:cNvPr>
          <p:cNvSpPr/>
          <p:nvPr/>
        </p:nvSpPr>
        <p:spPr>
          <a:xfrm>
            <a:off x="0" y="875812"/>
            <a:ext cx="12192000" cy="1098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BD677939-EAE9-C4BE-809C-C235EAC4E835}"/>
              </a:ext>
            </a:extLst>
          </p:cNvPr>
          <p:cNvSpPr>
            <a:spLocks noGrp="1"/>
          </p:cNvSpPr>
          <p:nvPr>
            <p:ph type="sldNum" sz="quarter" idx="12"/>
          </p:nvPr>
        </p:nvSpPr>
        <p:spPr/>
        <p:txBody>
          <a:bodyPr/>
          <a:lstStyle/>
          <a:p>
            <a:fld id="{90E6BA38-6570-AB40-AB90-A0362C1A14E9}" type="slidenum">
              <a:rPr lang="en-US" smtClean="0"/>
              <a:t>2</a:t>
            </a:fld>
            <a:endParaRPr lang="en-US"/>
          </a:p>
        </p:txBody>
      </p:sp>
      <p:pic>
        <p:nvPicPr>
          <p:cNvPr id="2" name="Picture 1" descr="A diagram of a cell structure&#10;&#10;AI-generated content may be incorrect.">
            <a:extLst>
              <a:ext uri="{FF2B5EF4-FFF2-40B4-BE49-F238E27FC236}">
                <a16:creationId xmlns:a16="http://schemas.microsoft.com/office/drawing/2014/main" id="{DFB17D66-2E38-42F4-EAF4-4EEA0D9179FB}"/>
              </a:ext>
            </a:extLst>
          </p:cNvPr>
          <p:cNvPicPr>
            <a:picLocks noChangeAspect="1"/>
          </p:cNvPicPr>
          <p:nvPr/>
        </p:nvPicPr>
        <p:blipFill>
          <a:blip r:embed="rId3"/>
          <a:srcRect b="47071"/>
          <a:stretch/>
        </p:blipFill>
        <p:spPr>
          <a:xfrm>
            <a:off x="219775" y="1131211"/>
            <a:ext cx="10057285" cy="5687898"/>
          </a:xfrm>
          <a:prstGeom prst="rect">
            <a:avLst/>
          </a:prstGeom>
        </p:spPr>
      </p:pic>
      <p:sp>
        <p:nvSpPr>
          <p:cNvPr id="8" name="TextBox 7">
            <a:extLst>
              <a:ext uri="{FF2B5EF4-FFF2-40B4-BE49-F238E27FC236}">
                <a16:creationId xmlns:a16="http://schemas.microsoft.com/office/drawing/2014/main" id="{C53C6030-EF11-6C26-D285-5C107D88E383}"/>
              </a:ext>
            </a:extLst>
          </p:cNvPr>
          <p:cNvSpPr txBox="1"/>
          <p:nvPr/>
        </p:nvSpPr>
        <p:spPr>
          <a:xfrm>
            <a:off x="9291013" y="6542110"/>
            <a:ext cx="2900987" cy="276999"/>
          </a:xfrm>
          <a:prstGeom prst="rect">
            <a:avLst/>
          </a:prstGeom>
          <a:noFill/>
        </p:spPr>
        <p:txBody>
          <a:bodyPr wrap="none" rtlCol="0">
            <a:spAutoFit/>
          </a:bodyPr>
          <a:lstStyle/>
          <a:p>
            <a:r>
              <a:rPr lang="en-US" sz="1200" dirty="0"/>
              <a:t>Nature Reviews Microbiology, 2024, 1-14.</a:t>
            </a:r>
          </a:p>
        </p:txBody>
      </p:sp>
    </p:spTree>
    <p:extLst>
      <p:ext uri="{BB962C8B-B14F-4D97-AF65-F5344CB8AC3E}">
        <p14:creationId xmlns:p14="http://schemas.microsoft.com/office/powerpoint/2010/main" val="121794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BA88-6DC0-EF0B-22DB-0A570C2FE9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4A16E2-80E9-4133-B36F-A24C12A07B3F}"/>
              </a:ext>
            </a:extLst>
          </p:cNvPr>
          <p:cNvSpPr>
            <a:spLocks noGrp="1"/>
          </p:cNvSpPr>
          <p:nvPr>
            <p:ph type="title"/>
          </p:nvPr>
        </p:nvSpPr>
        <p:spPr/>
        <p:txBody>
          <a:bodyPr>
            <a:normAutofit fontScale="90000"/>
          </a:bodyPr>
          <a:lstStyle/>
          <a:p>
            <a:r>
              <a:rPr lang="en-US" dirty="0"/>
              <a:t>Polysaccharide as a gut microbiome modulator</a:t>
            </a:r>
          </a:p>
        </p:txBody>
      </p:sp>
      <p:sp>
        <p:nvSpPr>
          <p:cNvPr id="3" name="Content Placeholder 2">
            <a:extLst>
              <a:ext uri="{FF2B5EF4-FFF2-40B4-BE49-F238E27FC236}">
                <a16:creationId xmlns:a16="http://schemas.microsoft.com/office/drawing/2014/main" id="{3F3FD88B-FD4B-92A0-6A34-543A7CAC2A89}"/>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0AC8143-BC4F-371B-DBD6-E4F39E32656C}"/>
              </a:ext>
            </a:extLst>
          </p:cNvPr>
          <p:cNvSpPr>
            <a:spLocks noGrp="1"/>
          </p:cNvSpPr>
          <p:nvPr>
            <p:ph type="sldNum" sz="quarter" idx="12"/>
          </p:nvPr>
        </p:nvSpPr>
        <p:spPr/>
        <p:txBody>
          <a:bodyPr/>
          <a:lstStyle/>
          <a:p>
            <a:fld id="{9E339427-A705-734B-83C4-1EF5F1BF1CCB}" type="slidenum">
              <a:rPr lang="en-US" smtClean="0"/>
              <a:t>3</a:t>
            </a:fld>
            <a:endParaRPr lang="en-US"/>
          </a:p>
        </p:txBody>
      </p:sp>
      <p:pic>
        <p:nvPicPr>
          <p:cNvPr id="5" name="Picture 4" descr="A diagram of different types of cellulose&#10;&#10;AI-generated content may be incorrect.">
            <a:extLst>
              <a:ext uri="{FF2B5EF4-FFF2-40B4-BE49-F238E27FC236}">
                <a16:creationId xmlns:a16="http://schemas.microsoft.com/office/drawing/2014/main" id="{063EA458-DD79-ED60-ED9A-F9F01D540125}"/>
              </a:ext>
            </a:extLst>
          </p:cNvPr>
          <p:cNvPicPr>
            <a:picLocks noChangeAspect="1"/>
          </p:cNvPicPr>
          <p:nvPr/>
        </p:nvPicPr>
        <p:blipFill>
          <a:blip r:embed="rId3"/>
          <a:stretch>
            <a:fillRect/>
          </a:stretch>
        </p:blipFill>
        <p:spPr>
          <a:xfrm>
            <a:off x="423020" y="1536526"/>
            <a:ext cx="4658904" cy="4929536"/>
          </a:xfrm>
          <a:prstGeom prst="rect">
            <a:avLst/>
          </a:prstGeom>
        </p:spPr>
      </p:pic>
      <p:sp>
        <p:nvSpPr>
          <p:cNvPr id="6" name="TextBox 5">
            <a:extLst>
              <a:ext uri="{FF2B5EF4-FFF2-40B4-BE49-F238E27FC236}">
                <a16:creationId xmlns:a16="http://schemas.microsoft.com/office/drawing/2014/main" id="{94FF7116-3CCE-DE22-FE20-980C8C8E517E}"/>
              </a:ext>
            </a:extLst>
          </p:cNvPr>
          <p:cNvSpPr txBox="1"/>
          <p:nvPr/>
        </p:nvSpPr>
        <p:spPr>
          <a:xfrm>
            <a:off x="59226" y="6611779"/>
            <a:ext cx="4512774" cy="246221"/>
          </a:xfrm>
          <a:prstGeom prst="rect">
            <a:avLst/>
          </a:prstGeom>
          <a:noFill/>
        </p:spPr>
        <p:txBody>
          <a:bodyPr wrap="none" rtlCol="0">
            <a:spAutoFit/>
          </a:bodyPr>
          <a:lstStyle/>
          <a:p>
            <a:r>
              <a:rPr lang="en-US" sz="1000" dirty="0"/>
              <a:t>Porter, N. T., &amp; Martens, E. C. (2017) </a:t>
            </a:r>
            <a:r>
              <a:rPr lang="en-US" sz="1000" i="1" dirty="0"/>
              <a:t>Annual review of microbiology</a:t>
            </a:r>
            <a:r>
              <a:rPr lang="en-US" sz="1000" dirty="0"/>
              <a:t>, </a:t>
            </a:r>
            <a:r>
              <a:rPr lang="en-US" sz="1000" i="1" dirty="0"/>
              <a:t>71</a:t>
            </a:r>
            <a:r>
              <a:rPr lang="en-US" sz="1000" dirty="0"/>
              <a:t>(1), 349-369</a:t>
            </a:r>
          </a:p>
        </p:txBody>
      </p:sp>
      <p:pic>
        <p:nvPicPr>
          <p:cNvPr id="13" name="Picture 12">
            <a:extLst>
              <a:ext uri="{FF2B5EF4-FFF2-40B4-BE49-F238E27FC236}">
                <a16:creationId xmlns:a16="http://schemas.microsoft.com/office/drawing/2014/main" id="{6098208B-8C55-9C10-0317-5343058848D2}"/>
              </a:ext>
            </a:extLst>
          </p:cNvPr>
          <p:cNvPicPr>
            <a:picLocks noChangeAspect="1"/>
          </p:cNvPicPr>
          <p:nvPr/>
        </p:nvPicPr>
        <p:blipFill>
          <a:blip r:embed="rId4"/>
          <a:stretch>
            <a:fillRect/>
          </a:stretch>
        </p:blipFill>
        <p:spPr>
          <a:xfrm>
            <a:off x="5272316" y="1422068"/>
            <a:ext cx="6195932" cy="5435932"/>
          </a:xfrm>
          <a:prstGeom prst="rect">
            <a:avLst/>
          </a:prstGeom>
        </p:spPr>
      </p:pic>
      <p:sp>
        <p:nvSpPr>
          <p:cNvPr id="14" name="TextBox 13">
            <a:extLst>
              <a:ext uri="{FF2B5EF4-FFF2-40B4-BE49-F238E27FC236}">
                <a16:creationId xmlns:a16="http://schemas.microsoft.com/office/drawing/2014/main" id="{334C0377-5FE4-4422-E044-6301CBCDC9DC}"/>
              </a:ext>
            </a:extLst>
          </p:cNvPr>
          <p:cNvSpPr txBox="1"/>
          <p:nvPr/>
        </p:nvSpPr>
        <p:spPr>
          <a:xfrm>
            <a:off x="5724005" y="6596390"/>
            <a:ext cx="5934635" cy="261610"/>
          </a:xfrm>
          <a:prstGeom prst="rect">
            <a:avLst/>
          </a:prstGeom>
          <a:noFill/>
        </p:spPr>
        <p:txBody>
          <a:bodyPr wrap="square" rtlCol="0">
            <a:spAutoFit/>
          </a:bodyPr>
          <a:lstStyle/>
          <a:p>
            <a:r>
              <a:rPr lang="en-US" sz="1100" i="1" dirty="0"/>
              <a:t>Nat. Rev. </a:t>
            </a:r>
            <a:r>
              <a:rPr lang="en-US" sz="1100" i="1" dirty="0" err="1"/>
              <a:t>Microbiol</a:t>
            </a:r>
            <a:r>
              <a:rPr lang="en-US" sz="1100" i="1" dirty="0"/>
              <a:t> , </a:t>
            </a:r>
            <a:r>
              <a:rPr lang="en-US" sz="1100" dirty="0"/>
              <a:t>2012, 10(5):323-335</a:t>
            </a:r>
          </a:p>
        </p:txBody>
      </p:sp>
    </p:spTree>
    <p:extLst>
      <p:ext uri="{BB962C8B-B14F-4D97-AF65-F5344CB8AC3E}">
        <p14:creationId xmlns:p14="http://schemas.microsoft.com/office/powerpoint/2010/main" val="274214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5E1AD-163C-7661-C63B-DB7034EF0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B2253-6FC9-FF4A-AB33-E7A99A1EC13C}"/>
              </a:ext>
            </a:extLst>
          </p:cNvPr>
          <p:cNvSpPr>
            <a:spLocks noGrp="1"/>
          </p:cNvSpPr>
          <p:nvPr>
            <p:ph type="title"/>
          </p:nvPr>
        </p:nvSpPr>
        <p:spPr/>
        <p:txBody>
          <a:bodyPr>
            <a:normAutofit/>
          </a:bodyPr>
          <a:lstStyle/>
          <a:p>
            <a:r>
              <a:rPr lang="en-US" dirty="0"/>
              <a:t>Effect of fiber molecular structure</a:t>
            </a:r>
          </a:p>
        </p:txBody>
      </p:sp>
      <p:sp>
        <p:nvSpPr>
          <p:cNvPr id="3" name="Content Placeholder 2">
            <a:extLst>
              <a:ext uri="{FF2B5EF4-FFF2-40B4-BE49-F238E27FC236}">
                <a16:creationId xmlns:a16="http://schemas.microsoft.com/office/drawing/2014/main" id="{98D63C89-9E72-DAFF-AA7B-165AC5C54708}"/>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72C37411-94DE-799D-EC82-DDAE3F997BA8}"/>
              </a:ext>
            </a:extLst>
          </p:cNvPr>
          <p:cNvSpPr>
            <a:spLocks noGrp="1"/>
          </p:cNvSpPr>
          <p:nvPr>
            <p:ph type="sldNum" sz="quarter" idx="12"/>
          </p:nvPr>
        </p:nvSpPr>
        <p:spPr/>
        <p:txBody>
          <a:bodyPr/>
          <a:lstStyle/>
          <a:p>
            <a:fld id="{9E339427-A705-734B-83C4-1EF5F1BF1CCB}" type="slidenum">
              <a:rPr lang="en-US" smtClean="0"/>
              <a:t>4</a:t>
            </a:fld>
            <a:endParaRPr lang="en-US"/>
          </a:p>
        </p:txBody>
      </p:sp>
      <p:pic>
        <p:nvPicPr>
          <p:cNvPr id="5" name="Picture 4">
            <a:extLst>
              <a:ext uri="{FF2B5EF4-FFF2-40B4-BE49-F238E27FC236}">
                <a16:creationId xmlns:a16="http://schemas.microsoft.com/office/drawing/2014/main" id="{4F4FFC80-E0CF-88DA-DF1B-6A5E4257FF1A}"/>
              </a:ext>
            </a:extLst>
          </p:cNvPr>
          <p:cNvPicPr>
            <a:picLocks noChangeAspect="1"/>
          </p:cNvPicPr>
          <p:nvPr/>
        </p:nvPicPr>
        <p:blipFill>
          <a:blip r:embed="rId3"/>
          <a:stretch>
            <a:fillRect/>
          </a:stretch>
        </p:blipFill>
        <p:spPr>
          <a:xfrm>
            <a:off x="371071" y="1924225"/>
            <a:ext cx="5308993" cy="2019726"/>
          </a:xfrm>
          <a:prstGeom prst="rect">
            <a:avLst/>
          </a:prstGeom>
        </p:spPr>
      </p:pic>
      <p:grpSp>
        <p:nvGrpSpPr>
          <p:cNvPr id="6" name="Group 5">
            <a:extLst>
              <a:ext uri="{FF2B5EF4-FFF2-40B4-BE49-F238E27FC236}">
                <a16:creationId xmlns:a16="http://schemas.microsoft.com/office/drawing/2014/main" id="{EDB49F2E-4303-0074-3281-45B5DA5CDCF6}"/>
              </a:ext>
            </a:extLst>
          </p:cNvPr>
          <p:cNvGrpSpPr/>
          <p:nvPr/>
        </p:nvGrpSpPr>
        <p:grpSpPr>
          <a:xfrm>
            <a:off x="638907" y="4119312"/>
            <a:ext cx="3531293" cy="2398625"/>
            <a:chOff x="4953806" y="2286640"/>
            <a:chExt cx="5574011" cy="3942450"/>
          </a:xfrm>
        </p:grpSpPr>
        <p:pic>
          <p:nvPicPr>
            <p:cNvPr id="7" name="Picture 6">
              <a:extLst>
                <a:ext uri="{FF2B5EF4-FFF2-40B4-BE49-F238E27FC236}">
                  <a16:creationId xmlns:a16="http://schemas.microsoft.com/office/drawing/2014/main" id="{D6D3C9A6-B835-FEF5-22DD-A79FC397E6B9}"/>
                </a:ext>
              </a:extLst>
            </p:cNvPr>
            <p:cNvPicPr>
              <a:picLocks noChangeAspect="1"/>
            </p:cNvPicPr>
            <p:nvPr/>
          </p:nvPicPr>
          <p:blipFill rotWithShape="1">
            <a:blip r:embed="rId4"/>
            <a:srcRect r="51395" b="54810"/>
            <a:stretch/>
          </p:blipFill>
          <p:spPr>
            <a:xfrm>
              <a:off x="5686430" y="2286640"/>
              <a:ext cx="4841387" cy="3400148"/>
            </a:xfrm>
            <a:prstGeom prst="rect">
              <a:avLst/>
            </a:prstGeom>
          </p:spPr>
        </p:pic>
        <p:sp>
          <p:nvSpPr>
            <p:cNvPr id="8" name="TextBox 7">
              <a:extLst>
                <a:ext uri="{FF2B5EF4-FFF2-40B4-BE49-F238E27FC236}">
                  <a16:creationId xmlns:a16="http://schemas.microsoft.com/office/drawing/2014/main" id="{D52D7C99-93BD-34BF-476C-C69A39CEBE50}"/>
                </a:ext>
              </a:extLst>
            </p:cNvPr>
            <p:cNvSpPr txBox="1"/>
            <p:nvPr/>
          </p:nvSpPr>
          <p:spPr>
            <a:xfrm>
              <a:off x="4953806" y="5998259"/>
              <a:ext cx="2967479" cy="230831"/>
            </a:xfrm>
            <a:prstGeom prst="rect">
              <a:avLst/>
            </a:prstGeom>
            <a:noFill/>
          </p:spPr>
          <p:txBody>
            <a:bodyPr wrap="none" rtlCol="0">
              <a:spAutoFit/>
            </a:bodyPr>
            <a:lstStyle/>
            <a:p>
              <a:r>
                <a:rPr lang="en-US" sz="900" dirty="0"/>
                <a:t>Lindemann. (2020) </a:t>
              </a:r>
              <a:r>
                <a:rPr lang="en-US" sz="900" i="1" dirty="0"/>
                <a:t>Current opinion in Chemical Engineering</a:t>
              </a:r>
              <a:endParaRPr lang="en-US" sz="900" dirty="0"/>
            </a:p>
          </p:txBody>
        </p:sp>
        <p:pic>
          <p:nvPicPr>
            <p:cNvPr id="9" name="Picture 8">
              <a:extLst>
                <a:ext uri="{FF2B5EF4-FFF2-40B4-BE49-F238E27FC236}">
                  <a16:creationId xmlns:a16="http://schemas.microsoft.com/office/drawing/2014/main" id="{DBF03E96-EFC7-DF16-4833-3F8F09EDD488}"/>
                </a:ext>
              </a:extLst>
            </p:cNvPr>
            <p:cNvPicPr>
              <a:picLocks noChangeAspect="1"/>
            </p:cNvPicPr>
            <p:nvPr/>
          </p:nvPicPr>
          <p:blipFill>
            <a:blip r:embed="rId5"/>
            <a:stretch>
              <a:fillRect/>
            </a:stretch>
          </p:blipFill>
          <p:spPr>
            <a:xfrm>
              <a:off x="6437546" y="5784815"/>
              <a:ext cx="3467384" cy="230832"/>
            </a:xfrm>
            <a:prstGeom prst="rect">
              <a:avLst/>
            </a:prstGeom>
          </p:spPr>
        </p:pic>
      </p:grpSp>
      <p:sp>
        <p:nvSpPr>
          <p:cNvPr id="10" name="TextBox 9">
            <a:extLst>
              <a:ext uri="{FF2B5EF4-FFF2-40B4-BE49-F238E27FC236}">
                <a16:creationId xmlns:a16="http://schemas.microsoft.com/office/drawing/2014/main" id="{F6604CCA-F611-5F2A-188D-2371F4B38556}"/>
              </a:ext>
            </a:extLst>
          </p:cNvPr>
          <p:cNvSpPr txBox="1"/>
          <p:nvPr/>
        </p:nvSpPr>
        <p:spPr>
          <a:xfrm>
            <a:off x="579237" y="1582416"/>
            <a:ext cx="4724370" cy="369332"/>
          </a:xfrm>
          <a:prstGeom prst="rect">
            <a:avLst/>
          </a:prstGeom>
          <a:noFill/>
        </p:spPr>
        <p:txBody>
          <a:bodyPr wrap="none" rtlCol="0">
            <a:spAutoFit/>
          </a:bodyPr>
          <a:lstStyle/>
          <a:p>
            <a:r>
              <a:rPr lang="en-US" b="1" dirty="0">
                <a:latin typeface="Helvetica" pitchFamily="2" charset="0"/>
              </a:rPr>
              <a:t>Carbohydrate active enzymes (</a:t>
            </a:r>
            <a:r>
              <a:rPr lang="en-US" b="1" dirty="0" err="1">
                <a:solidFill>
                  <a:srgbClr val="FF0000"/>
                </a:solidFill>
                <a:latin typeface="Helvetica" pitchFamily="2" charset="0"/>
              </a:rPr>
              <a:t>CAZymes</a:t>
            </a:r>
            <a:r>
              <a:rPr lang="en-US" b="1" dirty="0">
                <a:latin typeface="Helvetica" pitchFamily="2" charset="0"/>
              </a:rPr>
              <a:t>)</a:t>
            </a:r>
          </a:p>
        </p:txBody>
      </p:sp>
      <p:pic>
        <p:nvPicPr>
          <p:cNvPr id="11" name="Picture 10">
            <a:extLst>
              <a:ext uri="{FF2B5EF4-FFF2-40B4-BE49-F238E27FC236}">
                <a16:creationId xmlns:a16="http://schemas.microsoft.com/office/drawing/2014/main" id="{8021510D-2941-3756-709F-01A04C8A8323}"/>
              </a:ext>
            </a:extLst>
          </p:cNvPr>
          <p:cNvPicPr>
            <a:picLocks noChangeAspect="1"/>
          </p:cNvPicPr>
          <p:nvPr/>
        </p:nvPicPr>
        <p:blipFill>
          <a:blip r:embed="rId6"/>
          <a:stretch>
            <a:fillRect/>
          </a:stretch>
        </p:blipFill>
        <p:spPr>
          <a:xfrm>
            <a:off x="5446876" y="4926270"/>
            <a:ext cx="3894300" cy="676616"/>
          </a:xfrm>
          <a:prstGeom prst="rect">
            <a:avLst/>
          </a:prstGeom>
        </p:spPr>
      </p:pic>
      <p:pic>
        <p:nvPicPr>
          <p:cNvPr id="12" name="Picture 11">
            <a:extLst>
              <a:ext uri="{FF2B5EF4-FFF2-40B4-BE49-F238E27FC236}">
                <a16:creationId xmlns:a16="http://schemas.microsoft.com/office/drawing/2014/main" id="{7CB950C3-73AC-D4FD-64C4-B1B7926789D3}"/>
              </a:ext>
            </a:extLst>
          </p:cNvPr>
          <p:cNvPicPr>
            <a:picLocks noChangeAspect="1"/>
          </p:cNvPicPr>
          <p:nvPr/>
        </p:nvPicPr>
        <p:blipFill>
          <a:blip r:embed="rId7"/>
          <a:srcRect t="41065" r="52622" b="8004"/>
          <a:stretch/>
        </p:blipFill>
        <p:spPr>
          <a:xfrm>
            <a:off x="5114532" y="2086685"/>
            <a:ext cx="3896751" cy="2977604"/>
          </a:xfrm>
          <a:prstGeom prst="rect">
            <a:avLst/>
          </a:prstGeom>
        </p:spPr>
      </p:pic>
      <p:pic>
        <p:nvPicPr>
          <p:cNvPr id="13" name="Picture 12">
            <a:extLst>
              <a:ext uri="{FF2B5EF4-FFF2-40B4-BE49-F238E27FC236}">
                <a16:creationId xmlns:a16="http://schemas.microsoft.com/office/drawing/2014/main" id="{D14FFA9D-BA51-5115-C72F-D041CB67EF1C}"/>
              </a:ext>
            </a:extLst>
          </p:cNvPr>
          <p:cNvPicPr>
            <a:picLocks noChangeAspect="1"/>
          </p:cNvPicPr>
          <p:nvPr/>
        </p:nvPicPr>
        <p:blipFill>
          <a:blip r:embed="rId7"/>
          <a:srcRect l="63276" t="38992"/>
          <a:stretch/>
        </p:blipFill>
        <p:spPr>
          <a:xfrm>
            <a:off x="9001844" y="2255937"/>
            <a:ext cx="2684300" cy="3106969"/>
          </a:xfrm>
          <a:prstGeom prst="rect">
            <a:avLst/>
          </a:prstGeom>
        </p:spPr>
      </p:pic>
      <p:sp>
        <p:nvSpPr>
          <p:cNvPr id="14" name="TextBox 13">
            <a:extLst>
              <a:ext uri="{FF2B5EF4-FFF2-40B4-BE49-F238E27FC236}">
                <a16:creationId xmlns:a16="http://schemas.microsoft.com/office/drawing/2014/main" id="{C413C358-5CDA-783C-F56D-B9ECBC4FC23D}"/>
              </a:ext>
            </a:extLst>
          </p:cNvPr>
          <p:cNvSpPr txBox="1"/>
          <p:nvPr/>
        </p:nvSpPr>
        <p:spPr>
          <a:xfrm>
            <a:off x="8799350" y="1754923"/>
            <a:ext cx="2402837" cy="338554"/>
          </a:xfrm>
          <a:prstGeom prst="rect">
            <a:avLst/>
          </a:prstGeom>
          <a:noFill/>
        </p:spPr>
        <p:txBody>
          <a:bodyPr wrap="none" rtlCol="0">
            <a:spAutoFit/>
          </a:bodyPr>
          <a:lstStyle/>
          <a:p>
            <a:r>
              <a:rPr lang="en-US" sz="1600" dirty="0"/>
              <a:t>GH: Glycoside Hydrolase</a:t>
            </a:r>
          </a:p>
        </p:txBody>
      </p:sp>
      <p:sp>
        <p:nvSpPr>
          <p:cNvPr id="15" name="TextBox 14">
            <a:extLst>
              <a:ext uri="{FF2B5EF4-FFF2-40B4-BE49-F238E27FC236}">
                <a16:creationId xmlns:a16="http://schemas.microsoft.com/office/drawing/2014/main" id="{CD226B8F-39DF-65D7-ED7F-87A1834DD5DF}"/>
              </a:ext>
            </a:extLst>
          </p:cNvPr>
          <p:cNvSpPr txBox="1"/>
          <p:nvPr/>
        </p:nvSpPr>
        <p:spPr>
          <a:xfrm>
            <a:off x="8072132" y="6339423"/>
            <a:ext cx="3281668" cy="246221"/>
          </a:xfrm>
          <a:prstGeom prst="rect">
            <a:avLst/>
          </a:prstGeom>
          <a:noFill/>
        </p:spPr>
        <p:txBody>
          <a:bodyPr wrap="none" rtlCol="0">
            <a:spAutoFit/>
          </a:bodyPr>
          <a:lstStyle/>
          <a:p>
            <a:r>
              <a:rPr lang="en-US" sz="1000" dirty="0"/>
              <a:t>Martens, E. C. et al. (2014</a:t>
            </a:r>
            <a:r>
              <a:rPr lang="en-US" sz="1000" i="1" dirty="0"/>
              <a:t>) J. Mol. Biol.</a:t>
            </a:r>
            <a:r>
              <a:rPr lang="en-US" sz="1000" dirty="0"/>
              <a:t>, </a:t>
            </a:r>
            <a:r>
              <a:rPr lang="en-US" sz="1000" i="1" dirty="0"/>
              <a:t>426</a:t>
            </a:r>
            <a:r>
              <a:rPr lang="en-US" sz="1000" dirty="0"/>
              <a:t>(23), 3851-3865</a:t>
            </a:r>
          </a:p>
        </p:txBody>
      </p:sp>
    </p:spTree>
    <p:extLst>
      <p:ext uri="{BB962C8B-B14F-4D97-AF65-F5344CB8AC3E}">
        <p14:creationId xmlns:p14="http://schemas.microsoft.com/office/powerpoint/2010/main" val="2799711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C80A-4E0B-0760-32A1-CDF3D20E0CA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E54ECE-8DEC-699A-8755-A43BEE4374C7}"/>
              </a:ext>
            </a:extLst>
          </p:cNvPr>
          <p:cNvSpPr/>
          <p:nvPr/>
        </p:nvSpPr>
        <p:spPr>
          <a:xfrm>
            <a:off x="0" y="875812"/>
            <a:ext cx="12192000" cy="1098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7432CC6D-535E-363B-6F9E-242012E9A1F8}"/>
              </a:ext>
            </a:extLst>
          </p:cNvPr>
          <p:cNvSpPr>
            <a:spLocks noGrp="1"/>
          </p:cNvSpPr>
          <p:nvPr>
            <p:ph type="sldNum" sz="quarter" idx="12"/>
          </p:nvPr>
        </p:nvSpPr>
        <p:spPr/>
        <p:txBody>
          <a:bodyPr/>
          <a:lstStyle/>
          <a:p>
            <a:fld id="{90E6BA38-6570-AB40-AB90-A0362C1A14E9}" type="slidenum">
              <a:rPr lang="en-US" smtClean="0"/>
              <a:t>5</a:t>
            </a:fld>
            <a:endParaRPr lang="en-US"/>
          </a:p>
        </p:txBody>
      </p:sp>
      <p:sp>
        <p:nvSpPr>
          <p:cNvPr id="6" name="TextBox 5">
            <a:extLst>
              <a:ext uri="{FF2B5EF4-FFF2-40B4-BE49-F238E27FC236}">
                <a16:creationId xmlns:a16="http://schemas.microsoft.com/office/drawing/2014/main" id="{65010630-F6DD-D596-7431-6F97CF514447}"/>
              </a:ext>
            </a:extLst>
          </p:cNvPr>
          <p:cNvSpPr txBox="1"/>
          <p:nvPr/>
        </p:nvSpPr>
        <p:spPr>
          <a:xfrm>
            <a:off x="838199" y="1102089"/>
            <a:ext cx="8823593" cy="646331"/>
          </a:xfrm>
          <a:prstGeom prst="rect">
            <a:avLst/>
          </a:prstGeom>
          <a:noFill/>
        </p:spPr>
        <p:txBody>
          <a:bodyPr wrap="square" rtlCol="0">
            <a:spAutoFit/>
          </a:bodyPr>
          <a:lstStyle/>
          <a:p>
            <a:r>
              <a:rPr lang="en-US" sz="3600" b="1" dirty="0">
                <a:solidFill>
                  <a:srgbClr val="C00000"/>
                </a:solidFill>
              </a:rPr>
              <a:t>Fiber structures and gut microbiome</a:t>
            </a:r>
          </a:p>
        </p:txBody>
      </p:sp>
      <p:pic>
        <p:nvPicPr>
          <p:cNvPr id="10" name="Picture 9" descr="A graph of different colored bars&#10;&#10;AI-generated content may be incorrect.">
            <a:extLst>
              <a:ext uri="{FF2B5EF4-FFF2-40B4-BE49-F238E27FC236}">
                <a16:creationId xmlns:a16="http://schemas.microsoft.com/office/drawing/2014/main" id="{4704CBD3-99B1-9302-D4BE-AE9C2DBB826F}"/>
              </a:ext>
            </a:extLst>
          </p:cNvPr>
          <p:cNvPicPr>
            <a:picLocks noChangeAspect="1"/>
          </p:cNvPicPr>
          <p:nvPr/>
        </p:nvPicPr>
        <p:blipFill>
          <a:blip r:embed="rId3"/>
          <a:stretch>
            <a:fillRect/>
          </a:stretch>
        </p:blipFill>
        <p:spPr>
          <a:xfrm>
            <a:off x="18196" y="1708817"/>
            <a:ext cx="5370739" cy="4980355"/>
          </a:xfrm>
          <a:prstGeom prst="rect">
            <a:avLst/>
          </a:prstGeom>
        </p:spPr>
      </p:pic>
      <p:sp>
        <p:nvSpPr>
          <p:cNvPr id="11" name="Rectangle 10">
            <a:extLst>
              <a:ext uri="{FF2B5EF4-FFF2-40B4-BE49-F238E27FC236}">
                <a16:creationId xmlns:a16="http://schemas.microsoft.com/office/drawing/2014/main" id="{C3B790E8-1E59-99F2-77C0-684A6ECC042A}"/>
              </a:ext>
            </a:extLst>
          </p:cNvPr>
          <p:cNvSpPr/>
          <p:nvPr/>
        </p:nvSpPr>
        <p:spPr>
          <a:xfrm>
            <a:off x="-171821" y="1748418"/>
            <a:ext cx="496424" cy="460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CA77AE1-18EE-8B93-2963-B9C275BBEFAA}"/>
              </a:ext>
            </a:extLst>
          </p:cNvPr>
          <p:cNvSpPr txBox="1"/>
          <p:nvPr/>
        </p:nvSpPr>
        <p:spPr>
          <a:xfrm>
            <a:off x="0" y="6605663"/>
            <a:ext cx="2888932" cy="246221"/>
          </a:xfrm>
          <a:prstGeom prst="rect">
            <a:avLst/>
          </a:prstGeom>
          <a:noFill/>
        </p:spPr>
        <p:txBody>
          <a:bodyPr wrap="none" rtlCol="0">
            <a:spAutoFit/>
          </a:bodyPr>
          <a:lstStyle/>
          <a:p>
            <a:r>
              <a:rPr lang="en-US" sz="1000" dirty="0"/>
              <a:t>FEMS microbiology ecology, 2020. 96(9), fiaa158.</a:t>
            </a:r>
          </a:p>
        </p:txBody>
      </p:sp>
      <p:pic>
        <p:nvPicPr>
          <p:cNvPr id="13" name="Picture 12" descr="A diagram of a number of sugars&#10;&#10;AI-generated content may be incorrect.">
            <a:extLst>
              <a:ext uri="{FF2B5EF4-FFF2-40B4-BE49-F238E27FC236}">
                <a16:creationId xmlns:a16="http://schemas.microsoft.com/office/drawing/2014/main" id="{8E249B8F-2839-8CA6-0AE5-D0483149D22B}"/>
              </a:ext>
            </a:extLst>
          </p:cNvPr>
          <p:cNvPicPr>
            <a:picLocks noChangeAspect="1"/>
          </p:cNvPicPr>
          <p:nvPr/>
        </p:nvPicPr>
        <p:blipFill>
          <a:blip r:embed="rId4"/>
          <a:stretch>
            <a:fillRect/>
          </a:stretch>
        </p:blipFill>
        <p:spPr>
          <a:xfrm>
            <a:off x="6398957" y="1850310"/>
            <a:ext cx="2734202" cy="3081182"/>
          </a:xfrm>
          <a:prstGeom prst="rect">
            <a:avLst/>
          </a:prstGeom>
        </p:spPr>
      </p:pic>
      <p:pic>
        <p:nvPicPr>
          <p:cNvPr id="14" name="Picture 13" descr="A graph showing different colored bars&#10;&#10;AI-generated content may be incorrect.">
            <a:extLst>
              <a:ext uri="{FF2B5EF4-FFF2-40B4-BE49-F238E27FC236}">
                <a16:creationId xmlns:a16="http://schemas.microsoft.com/office/drawing/2014/main" id="{12EF6A8E-2942-42ED-6D07-220FB701311E}"/>
              </a:ext>
            </a:extLst>
          </p:cNvPr>
          <p:cNvPicPr>
            <a:picLocks noChangeAspect="1"/>
          </p:cNvPicPr>
          <p:nvPr/>
        </p:nvPicPr>
        <p:blipFill>
          <a:blip r:embed="rId5"/>
          <a:stretch>
            <a:fillRect/>
          </a:stretch>
        </p:blipFill>
        <p:spPr>
          <a:xfrm>
            <a:off x="9133159" y="2132719"/>
            <a:ext cx="2863149" cy="2624553"/>
          </a:xfrm>
          <a:prstGeom prst="rect">
            <a:avLst/>
          </a:prstGeom>
        </p:spPr>
      </p:pic>
      <p:sp>
        <p:nvSpPr>
          <p:cNvPr id="15" name="Rectangle 14">
            <a:extLst>
              <a:ext uri="{FF2B5EF4-FFF2-40B4-BE49-F238E27FC236}">
                <a16:creationId xmlns:a16="http://schemas.microsoft.com/office/drawing/2014/main" id="{0FD62A2D-4CAC-2D96-5182-0A889067C192}"/>
              </a:ext>
            </a:extLst>
          </p:cNvPr>
          <p:cNvSpPr/>
          <p:nvPr/>
        </p:nvSpPr>
        <p:spPr>
          <a:xfrm>
            <a:off x="6398957" y="1850310"/>
            <a:ext cx="425589" cy="460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AB7FF8-2F01-ED73-689A-A8D5E8D76994}"/>
              </a:ext>
            </a:extLst>
          </p:cNvPr>
          <p:cNvSpPr txBox="1">
            <a:spLocks/>
          </p:cNvSpPr>
          <p:nvPr/>
        </p:nvSpPr>
        <p:spPr>
          <a:xfrm>
            <a:off x="5866646" y="129225"/>
            <a:ext cx="6617454" cy="7714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i="1" dirty="0"/>
              <a:t>Dietary fiber and gut microbiome</a:t>
            </a:r>
          </a:p>
        </p:txBody>
      </p:sp>
      <p:grpSp>
        <p:nvGrpSpPr>
          <p:cNvPr id="23" name="Group 22">
            <a:extLst>
              <a:ext uri="{FF2B5EF4-FFF2-40B4-BE49-F238E27FC236}">
                <a16:creationId xmlns:a16="http://schemas.microsoft.com/office/drawing/2014/main" id="{20F8B36D-E8DE-8681-5509-42E98C493616}"/>
              </a:ext>
            </a:extLst>
          </p:cNvPr>
          <p:cNvGrpSpPr/>
          <p:nvPr/>
        </p:nvGrpSpPr>
        <p:grpSpPr>
          <a:xfrm>
            <a:off x="5303451" y="4600480"/>
            <a:ext cx="1453606" cy="955400"/>
            <a:chOff x="6087454" y="4113252"/>
            <a:chExt cx="1453606" cy="955400"/>
          </a:xfrm>
        </p:grpSpPr>
        <p:pic>
          <p:nvPicPr>
            <p:cNvPr id="9" name="Picture 8">
              <a:extLst>
                <a:ext uri="{FF2B5EF4-FFF2-40B4-BE49-F238E27FC236}">
                  <a16:creationId xmlns:a16="http://schemas.microsoft.com/office/drawing/2014/main" id="{2645BD32-6AC7-2292-8ED5-8A6313A0DCF1}"/>
                </a:ext>
              </a:extLst>
            </p:cNvPr>
            <p:cNvPicPr>
              <a:picLocks noChangeAspect="1"/>
            </p:cNvPicPr>
            <p:nvPr/>
          </p:nvPicPr>
          <p:blipFill>
            <a:blip r:embed="rId6"/>
            <a:stretch>
              <a:fillRect/>
            </a:stretch>
          </p:blipFill>
          <p:spPr>
            <a:xfrm>
              <a:off x="6104546" y="4252080"/>
              <a:ext cx="1436514" cy="122430"/>
            </a:xfrm>
            <a:prstGeom prst="rect">
              <a:avLst/>
            </a:prstGeom>
          </p:spPr>
        </p:pic>
        <p:pic>
          <p:nvPicPr>
            <p:cNvPr id="17" name="Picture 16">
              <a:extLst>
                <a:ext uri="{FF2B5EF4-FFF2-40B4-BE49-F238E27FC236}">
                  <a16:creationId xmlns:a16="http://schemas.microsoft.com/office/drawing/2014/main" id="{D83E81A4-E447-4C21-07AC-9D164E13E491}"/>
                </a:ext>
              </a:extLst>
            </p:cNvPr>
            <p:cNvPicPr>
              <a:picLocks noChangeAspect="1"/>
            </p:cNvPicPr>
            <p:nvPr/>
          </p:nvPicPr>
          <p:blipFill>
            <a:blip r:embed="rId7"/>
            <a:stretch>
              <a:fillRect/>
            </a:stretch>
          </p:blipFill>
          <p:spPr>
            <a:xfrm>
              <a:off x="6104546" y="4113252"/>
              <a:ext cx="1420010" cy="137160"/>
            </a:xfrm>
            <a:prstGeom prst="rect">
              <a:avLst/>
            </a:prstGeom>
          </p:spPr>
        </p:pic>
        <p:pic>
          <p:nvPicPr>
            <p:cNvPr id="18" name="Picture 17">
              <a:extLst>
                <a:ext uri="{FF2B5EF4-FFF2-40B4-BE49-F238E27FC236}">
                  <a16:creationId xmlns:a16="http://schemas.microsoft.com/office/drawing/2014/main" id="{65F57A7D-23AE-FCBF-7F3F-F8509702A628}"/>
                </a:ext>
              </a:extLst>
            </p:cNvPr>
            <p:cNvPicPr>
              <a:picLocks noChangeAspect="1"/>
            </p:cNvPicPr>
            <p:nvPr/>
          </p:nvPicPr>
          <p:blipFill>
            <a:blip r:embed="rId8"/>
            <a:stretch>
              <a:fillRect/>
            </a:stretch>
          </p:blipFill>
          <p:spPr>
            <a:xfrm>
              <a:off x="6104546" y="4653834"/>
              <a:ext cx="1420010" cy="137160"/>
            </a:xfrm>
            <a:prstGeom prst="rect">
              <a:avLst/>
            </a:prstGeom>
          </p:spPr>
        </p:pic>
        <p:pic>
          <p:nvPicPr>
            <p:cNvPr id="19" name="Picture 18">
              <a:extLst>
                <a:ext uri="{FF2B5EF4-FFF2-40B4-BE49-F238E27FC236}">
                  <a16:creationId xmlns:a16="http://schemas.microsoft.com/office/drawing/2014/main" id="{C166C6B6-7B77-E4E1-40C2-AA53D2F9DF12}"/>
                </a:ext>
              </a:extLst>
            </p:cNvPr>
            <p:cNvPicPr>
              <a:picLocks noChangeAspect="1"/>
            </p:cNvPicPr>
            <p:nvPr/>
          </p:nvPicPr>
          <p:blipFill>
            <a:blip r:embed="rId9"/>
            <a:stretch>
              <a:fillRect/>
            </a:stretch>
          </p:blipFill>
          <p:spPr>
            <a:xfrm>
              <a:off x="6087454" y="4792662"/>
              <a:ext cx="1177962" cy="137160"/>
            </a:xfrm>
            <a:prstGeom prst="rect">
              <a:avLst/>
            </a:prstGeom>
          </p:spPr>
        </p:pic>
        <p:pic>
          <p:nvPicPr>
            <p:cNvPr id="20" name="Picture 19">
              <a:extLst>
                <a:ext uri="{FF2B5EF4-FFF2-40B4-BE49-F238E27FC236}">
                  <a16:creationId xmlns:a16="http://schemas.microsoft.com/office/drawing/2014/main" id="{CE6D16FF-0034-41F6-D690-BD1A34BB1E2B}"/>
                </a:ext>
              </a:extLst>
            </p:cNvPr>
            <p:cNvPicPr>
              <a:picLocks noChangeAspect="1"/>
            </p:cNvPicPr>
            <p:nvPr/>
          </p:nvPicPr>
          <p:blipFill>
            <a:blip r:embed="rId10"/>
            <a:stretch>
              <a:fillRect/>
            </a:stretch>
          </p:blipFill>
          <p:spPr>
            <a:xfrm>
              <a:off x="6121052" y="4931492"/>
              <a:ext cx="984326" cy="137160"/>
            </a:xfrm>
            <a:prstGeom prst="rect">
              <a:avLst/>
            </a:prstGeom>
          </p:spPr>
        </p:pic>
        <p:pic>
          <p:nvPicPr>
            <p:cNvPr id="21" name="Picture 20">
              <a:extLst>
                <a:ext uri="{FF2B5EF4-FFF2-40B4-BE49-F238E27FC236}">
                  <a16:creationId xmlns:a16="http://schemas.microsoft.com/office/drawing/2014/main" id="{E6FCBA3B-0C42-9271-2C8A-C00A962F5115}"/>
                </a:ext>
              </a:extLst>
            </p:cNvPr>
            <p:cNvPicPr>
              <a:picLocks noChangeAspect="1"/>
            </p:cNvPicPr>
            <p:nvPr/>
          </p:nvPicPr>
          <p:blipFill>
            <a:blip r:embed="rId11"/>
            <a:stretch>
              <a:fillRect/>
            </a:stretch>
          </p:blipFill>
          <p:spPr>
            <a:xfrm>
              <a:off x="6104546" y="4515006"/>
              <a:ext cx="1105349" cy="137160"/>
            </a:xfrm>
            <a:prstGeom prst="rect">
              <a:avLst/>
            </a:prstGeom>
          </p:spPr>
        </p:pic>
        <p:pic>
          <p:nvPicPr>
            <p:cNvPr id="22" name="Picture 21">
              <a:extLst>
                <a:ext uri="{FF2B5EF4-FFF2-40B4-BE49-F238E27FC236}">
                  <a16:creationId xmlns:a16="http://schemas.microsoft.com/office/drawing/2014/main" id="{05D8620C-00F4-5D9B-72D7-8E89947ED3ED}"/>
                </a:ext>
              </a:extLst>
            </p:cNvPr>
            <p:cNvPicPr>
              <a:picLocks noChangeAspect="1"/>
            </p:cNvPicPr>
            <p:nvPr/>
          </p:nvPicPr>
          <p:blipFill>
            <a:blip r:embed="rId12"/>
            <a:stretch>
              <a:fillRect/>
            </a:stretch>
          </p:blipFill>
          <p:spPr>
            <a:xfrm>
              <a:off x="6104546" y="4376178"/>
              <a:ext cx="1048871" cy="137160"/>
            </a:xfrm>
            <a:prstGeom prst="rect">
              <a:avLst/>
            </a:prstGeom>
          </p:spPr>
        </p:pic>
      </p:grpSp>
      <p:sp>
        <p:nvSpPr>
          <p:cNvPr id="16" name="TextBox 15">
            <a:extLst>
              <a:ext uri="{FF2B5EF4-FFF2-40B4-BE49-F238E27FC236}">
                <a16:creationId xmlns:a16="http://schemas.microsoft.com/office/drawing/2014/main" id="{9B9D5C1A-FBE5-7E49-4AFC-7974A3FE8D30}"/>
              </a:ext>
            </a:extLst>
          </p:cNvPr>
          <p:cNvSpPr txBox="1"/>
          <p:nvPr/>
        </p:nvSpPr>
        <p:spPr>
          <a:xfrm>
            <a:off x="6611751" y="5119512"/>
            <a:ext cx="5573206" cy="1569660"/>
          </a:xfrm>
          <a:prstGeom prst="rect">
            <a:avLst/>
          </a:prstGeom>
          <a:noFill/>
        </p:spPr>
        <p:txBody>
          <a:bodyPr wrap="square" rtlCol="0">
            <a:spAutoFit/>
          </a:bodyPr>
          <a:lstStyle/>
          <a:p>
            <a:r>
              <a:rPr lang="en-US" sz="2400" dirty="0"/>
              <a:t>Complex dietary fiber (AX) maintain a more diverse microbial community than simple fiber (Inulin) and with higher metabolic outputs.</a:t>
            </a:r>
          </a:p>
        </p:txBody>
      </p:sp>
    </p:spTree>
    <p:extLst>
      <p:ext uri="{BB962C8B-B14F-4D97-AF65-F5344CB8AC3E}">
        <p14:creationId xmlns:p14="http://schemas.microsoft.com/office/powerpoint/2010/main" val="1695881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E6A12-FD00-E305-9ADC-691058FEBF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674ECB-E93C-4F7D-6017-A8ADE4DB5801}"/>
              </a:ext>
            </a:extLst>
          </p:cNvPr>
          <p:cNvSpPr/>
          <p:nvPr/>
        </p:nvSpPr>
        <p:spPr>
          <a:xfrm>
            <a:off x="0" y="875812"/>
            <a:ext cx="12192000" cy="1098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4B8035E4-9DB0-02C1-B615-06821773EAED}"/>
              </a:ext>
            </a:extLst>
          </p:cNvPr>
          <p:cNvSpPr>
            <a:spLocks noGrp="1"/>
          </p:cNvSpPr>
          <p:nvPr>
            <p:ph type="sldNum" sz="quarter" idx="12"/>
          </p:nvPr>
        </p:nvSpPr>
        <p:spPr/>
        <p:txBody>
          <a:bodyPr/>
          <a:lstStyle/>
          <a:p>
            <a:fld id="{90E6BA38-6570-AB40-AB90-A0362C1A14E9}" type="slidenum">
              <a:rPr lang="en-US" smtClean="0"/>
              <a:t>6</a:t>
            </a:fld>
            <a:endParaRPr lang="en-US"/>
          </a:p>
        </p:txBody>
      </p:sp>
      <p:sp>
        <p:nvSpPr>
          <p:cNvPr id="6" name="TextBox 5">
            <a:extLst>
              <a:ext uri="{FF2B5EF4-FFF2-40B4-BE49-F238E27FC236}">
                <a16:creationId xmlns:a16="http://schemas.microsoft.com/office/drawing/2014/main" id="{A44B0355-026E-4260-8491-C26678C4DDDD}"/>
              </a:ext>
            </a:extLst>
          </p:cNvPr>
          <p:cNvSpPr txBox="1"/>
          <p:nvPr/>
        </p:nvSpPr>
        <p:spPr>
          <a:xfrm>
            <a:off x="838200" y="1102089"/>
            <a:ext cx="4946162" cy="646331"/>
          </a:xfrm>
          <a:prstGeom prst="rect">
            <a:avLst/>
          </a:prstGeom>
          <a:noFill/>
        </p:spPr>
        <p:txBody>
          <a:bodyPr wrap="none" rtlCol="0">
            <a:spAutoFit/>
          </a:bodyPr>
          <a:lstStyle/>
          <a:p>
            <a:r>
              <a:rPr lang="en-US" sz="3600" b="1" dirty="0">
                <a:solidFill>
                  <a:srgbClr val="C00000"/>
                </a:solidFill>
              </a:rPr>
              <a:t>Inulin/FOS – concerns</a:t>
            </a:r>
          </a:p>
        </p:txBody>
      </p:sp>
      <p:grpSp>
        <p:nvGrpSpPr>
          <p:cNvPr id="20" name="Group 19">
            <a:extLst>
              <a:ext uri="{FF2B5EF4-FFF2-40B4-BE49-F238E27FC236}">
                <a16:creationId xmlns:a16="http://schemas.microsoft.com/office/drawing/2014/main" id="{534C7718-B97C-57A9-F021-39D5E5BC5865}"/>
              </a:ext>
            </a:extLst>
          </p:cNvPr>
          <p:cNvGrpSpPr/>
          <p:nvPr/>
        </p:nvGrpSpPr>
        <p:grpSpPr>
          <a:xfrm>
            <a:off x="1395" y="1674054"/>
            <a:ext cx="5510919" cy="4973572"/>
            <a:chOff x="749729" y="1755203"/>
            <a:chExt cx="4879316" cy="4493197"/>
          </a:xfrm>
        </p:grpSpPr>
        <p:grpSp>
          <p:nvGrpSpPr>
            <p:cNvPr id="17" name="Group 16">
              <a:extLst>
                <a:ext uri="{FF2B5EF4-FFF2-40B4-BE49-F238E27FC236}">
                  <a16:creationId xmlns:a16="http://schemas.microsoft.com/office/drawing/2014/main" id="{C649FB79-1143-B739-6068-B7BA1CA9DA7D}"/>
                </a:ext>
              </a:extLst>
            </p:cNvPr>
            <p:cNvGrpSpPr/>
            <p:nvPr/>
          </p:nvGrpSpPr>
          <p:grpSpPr>
            <a:xfrm>
              <a:off x="749729" y="1900744"/>
              <a:ext cx="4879316" cy="4347656"/>
              <a:chOff x="286508" y="1718166"/>
              <a:chExt cx="4879316" cy="4347656"/>
            </a:xfrm>
          </p:grpSpPr>
          <p:pic>
            <p:nvPicPr>
              <p:cNvPr id="8" name="Picture 7" descr="A graph of different colored lines&#10;&#10;AI-generated content may be incorrect.">
                <a:extLst>
                  <a:ext uri="{FF2B5EF4-FFF2-40B4-BE49-F238E27FC236}">
                    <a16:creationId xmlns:a16="http://schemas.microsoft.com/office/drawing/2014/main" id="{7613BCF3-A2DB-9AED-97FA-F7F04F3291F1}"/>
                  </a:ext>
                </a:extLst>
              </p:cNvPr>
              <p:cNvPicPr>
                <a:picLocks noChangeAspect="1"/>
              </p:cNvPicPr>
              <p:nvPr/>
            </p:nvPicPr>
            <p:blipFill>
              <a:blip r:embed="rId3"/>
              <a:stretch>
                <a:fillRect/>
              </a:stretch>
            </p:blipFill>
            <p:spPr>
              <a:xfrm>
                <a:off x="433241" y="1758449"/>
                <a:ext cx="4732583" cy="4226811"/>
              </a:xfrm>
              <a:prstGeom prst="rect">
                <a:avLst/>
              </a:prstGeom>
            </p:spPr>
          </p:pic>
          <p:sp>
            <p:nvSpPr>
              <p:cNvPr id="11" name="Rectangle 10">
                <a:extLst>
                  <a:ext uri="{FF2B5EF4-FFF2-40B4-BE49-F238E27FC236}">
                    <a16:creationId xmlns:a16="http://schemas.microsoft.com/office/drawing/2014/main" id="{4448F1E9-2420-A361-55C5-7D67410C11A4}"/>
                  </a:ext>
                </a:extLst>
              </p:cNvPr>
              <p:cNvSpPr/>
              <p:nvPr/>
            </p:nvSpPr>
            <p:spPr>
              <a:xfrm>
                <a:off x="3023857" y="1758449"/>
                <a:ext cx="2141967" cy="4307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EE39F55-77C3-5B67-2DCA-1C3D1BF17D30}"/>
                  </a:ext>
                </a:extLst>
              </p:cNvPr>
              <p:cNvSpPr/>
              <p:nvPr/>
            </p:nvSpPr>
            <p:spPr>
              <a:xfrm rot="19152505">
                <a:off x="2797140" y="5604378"/>
                <a:ext cx="654506" cy="2360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083DAA-5E25-5457-2F15-CDD1319C7EDC}"/>
                  </a:ext>
                </a:extLst>
              </p:cNvPr>
              <p:cNvSpPr/>
              <p:nvPr/>
            </p:nvSpPr>
            <p:spPr>
              <a:xfrm>
                <a:off x="286508" y="1718166"/>
                <a:ext cx="439529" cy="4163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egends">
                <a:extLst>
                  <a:ext uri="{FF2B5EF4-FFF2-40B4-BE49-F238E27FC236}">
                    <a16:creationId xmlns:a16="http://schemas.microsoft.com/office/drawing/2014/main" id="{4C81E2F3-F33A-0668-20D3-DBA0B8A67934}"/>
                  </a:ext>
                </a:extLst>
              </p:cNvPr>
              <p:cNvPicPr>
                <a:picLocks noChangeAspect="1"/>
              </p:cNvPicPr>
              <p:nvPr/>
            </p:nvPicPr>
            <p:blipFill>
              <a:blip r:embed="rId4"/>
              <a:stretch>
                <a:fillRect/>
              </a:stretch>
            </p:blipFill>
            <p:spPr>
              <a:xfrm>
                <a:off x="3181499" y="4786874"/>
                <a:ext cx="1611704" cy="128594"/>
              </a:xfrm>
              <a:prstGeom prst="rect">
                <a:avLst/>
              </a:prstGeom>
            </p:spPr>
          </p:pic>
          <p:pic>
            <p:nvPicPr>
              <p:cNvPr id="15" name="Picture 14" descr="Legends">
                <a:extLst>
                  <a:ext uri="{FF2B5EF4-FFF2-40B4-BE49-F238E27FC236}">
                    <a16:creationId xmlns:a16="http://schemas.microsoft.com/office/drawing/2014/main" id="{B5DB3748-3F15-7EAD-AC95-75A9935A60FE}"/>
                  </a:ext>
                </a:extLst>
              </p:cNvPr>
              <p:cNvPicPr>
                <a:picLocks noChangeAspect="1"/>
              </p:cNvPicPr>
              <p:nvPr/>
            </p:nvPicPr>
            <p:blipFill>
              <a:blip r:embed="rId5"/>
              <a:stretch>
                <a:fillRect/>
              </a:stretch>
            </p:blipFill>
            <p:spPr>
              <a:xfrm>
                <a:off x="3181499" y="4927003"/>
                <a:ext cx="1611704" cy="154312"/>
              </a:xfrm>
              <a:prstGeom prst="rect">
                <a:avLst/>
              </a:prstGeom>
            </p:spPr>
          </p:pic>
          <p:pic>
            <p:nvPicPr>
              <p:cNvPr id="16" name="Picture 15" descr="Legends">
                <a:extLst>
                  <a:ext uri="{FF2B5EF4-FFF2-40B4-BE49-F238E27FC236}">
                    <a16:creationId xmlns:a16="http://schemas.microsoft.com/office/drawing/2014/main" id="{9103D17F-A299-E94F-74CC-13FA1DC6A466}"/>
                  </a:ext>
                </a:extLst>
              </p:cNvPr>
              <p:cNvPicPr>
                <a:picLocks noChangeAspect="1"/>
              </p:cNvPicPr>
              <p:nvPr/>
            </p:nvPicPr>
            <p:blipFill>
              <a:blip r:embed="rId6"/>
              <a:stretch>
                <a:fillRect/>
              </a:stretch>
            </p:blipFill>
            <p:spPr>
              <a:xfrm>
                <a:off x="3169755" y="5059166"/>
                <a:ext cx="1757445" cy="154312"/>
              </a:xfrm>
              <a:prstGeom prst="rect">
                <a:avLst/>
              </a:prstGeom>
            </p:spPr>
          </p:pic>
        </p:grpSp>
        <p:sp>
          <p:nvSpPr>
            <p:cNvPr id="18" name="Down Arrow 17">
              <a:extLst>
                <a:ext uri="{FF2B5EF4-FFF2-40B4-BE49-F238E27FC236}">
                  <a16:creationId xmlns:a16="http://schemas.microsoft.com/office/drawing/2014/main" id="{0E6953FC-A672-192C-8658-E138FAF3311B}"/>
                </a:ext>
              </a:extLst>
            </p:cNvPr>
            <p:cNvSpPr/>
            <p:nvPr/>
          </p:nvSpPr>
          <p:spPr>
            <a:xfrm>
              <a:off x="3317167" y="1755203"/>
              <a:ext cx="136807" cy="19050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a:extLst>
                <a:ext uri="{FF2B5EF4-FFF2-40B4-BE49-F238E27FC236}">
                  <a16:creationId xmlns:a16="http://schemas.microsoft.com/office/drawing/2014/main" id="{DEA6B021-FB15-541B-C160-FE2ACF029D0F}"/>
                </a:ext>
              </a:extLst>
            </p:cNvPr>
            <p:cNvSpPr/>
            <p:nvPr/>
          </p:nvSpPr>
          <p:spPr>
            <a:xfrm>
              <a:off x="2269764" y="1755203"/>
              <a:ext cx="136807" cy="19050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DA9D308F-88F7-2422-82B4-AF67B68CA39F}"/>
              </a:ext>
            </a:extLst>
          </p:cNvPr>
          <p:cNvGrpSpPr/>
          <p:nvPr/>
        </p:nvGrpSpPr>
        <p:grpSpPr>
          <a:xfrm>
            <a:off x="6102040" y="1850453"/>
            <a:ext cx="4813300" cy="2413000"/>
            <a:chOff x="6044590" y="1755203"/>
            <a:chExt cx="4813300" cy="2413000"/>
          </a:xfrm>
        </p:grpSpPr>
        <p:pic>
          <p:nvPicPr>
            <p:cNvPr id="22" name="Picture 21" descr="A diagram of a number of bacteria&#10;&#10;AI-generated content may be incorrect.">
              <a:extLst>
                <a:ext uri="{FF2B5EF4-FFF2-40B4-BE49-F238E27FC236}">
                  <a16:creationId xmlns:a16="http://schemas.microsoft.com/office/drawing/2014/main" id="{0D034A54-97D2-6242-2D57-B8F0A108CDA7}"/>
                </a:ext>
              </a:extLst>
            </p:cNvPr>
            <p:cNvPicPr>
              <a:picLocks noChangeAspect="1"/>
            </p:cNvPicPr>
            <p:nvPr/>
          </p:nvPicPr>
          <p:blipFill>
            <a:blip r:embed="rId7"/>
            <a:stretch>
              <a:fillRect/>
            </a:stretch>
          </p:blipFill>
          <p:spPr>
            <a:xfrm>
              <a:off x="6044590" y="1755203"/>
              <a:ext cx="4813300" cy="2413000"/>
            </a:xfrm>
            <a:prstGeom prst="rect">
              <a:avLst/>
            </a:prstGeom>
          </p:spPr>
        </p:pic>
        <p:sp>
          <p:nvSpPr>
            <p:cNvPr id="23" name="Rectangle 22">
              <a:extLst>
                <a:ext uri="{FF2B5EF4-FFF2-40B4-BE49-F238E27FC236}">
                  <a16:creationId xmlns:a16="http://schemas.microsoft.com/office/drawing/2014/main" id="{1611C099-F40A-9295-4F8F-6F1E42556E27}"/>
                </a:ext>
              </a:extLst>
            </p:cNvPr>
            <p:cNvSpPr/>
            <p:nvPr/>
          </p:nvSpPr>
          <p:spPr>
            <a:xfrm>
              <a:off x="6057287" y="1763967"/>
              <a:ext cx="439529" cy="4163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Picture 24" descr="A close-up of several livers&#10;&#10;AI-generated content may be incorrect.">
            <a:extLst>
              <a:ext uri="{FF2B5EF4-FFF2-40B4-BE49-F238E27FC236}">
                <a16:creationId xmlns:a16="http://schemas.microsoft.com/office/drawing/2014/main" id="{0D3EFF9F-EBD8-6989-85E2-F2FED2BD8407}"/>
              </a:ext>
            </a:extLst>
          </p:cNvPr>
          <p:cNvPicPr>
            <a:picLocks noChangeAspect="1"/>
          </p:cNvPicPr>
          <p:nvPr/>
        </p:nvPicPr>
        <p:blipFill>
          <a:blip r:embed="rId8"/>
          <a:stretch>
            <a:fillRect/>
          </a:stretch>
        </p:blipFill>
        <p:spPr>
          <a:xfrm>
            <a:off x="6189546" y="4263453"/>
            <a:ext cx="4725794" cy="2337120"/>
          </a:xfrm>
          <a:prstGeom prst="rect">
            <a:avLst/>
          </a:prstGeom>
        </p:spPr>
      </p:pic>
      <p:sp>
        <p:nvSpPr>
          <p:cNvPr id="27" name="TextBox 26">
            <a:extLst>
              <a:ext uri="{FF2B5EF4-FFF2-40B4-BE49-F238E27FC236}">
                <a16:creationId xmlns:a16="http://schemas.microsoft.com/office/drawing/2014/main" id="{86E4FB85-92E9-FD13-51F0-667F323FF783}"/>
              </a:ext>
            </a:extLst>
          </p:cNvPr>
          <p:cNvSpPr txBox="1"/>
          <p:nvPr/>
        </p:nvSpPr>
        <p:spPr>
          <a:xfrm>
            <a:off x="10438572" y="6575143"/>
            <a:ext cx="1713931" cy="246221"/>
          </a:xfrm>
          <a:prstGeom prst="rect">
            <a:avLst/>
          </a:prstGeom>
          <a:noFill/>
        </p:spPr>
        <p:txBody>
          <a:bodyPr wrap="none" rtlCol="0">
            <a:spAutoFit/>
          </a:bodyPr>
          <a:lstStyle/>
          <a:p>
            <a:r>
              <a:rPr lang="en-US" sz="1000" dirty="0"/>
              <a:t>Cell, 2018. 175(3), 679-694.</a:t>
            </a:r>
          </a:p>
        </p:txBody>
      </p:sp>
      <p:sp>
        <p:nvSpPr>
          <p:cNvPr id="28" name="TextBox 27">
            <a:extLst>
              <a:ext uri="{FF2B5EF4-FFF2-40B4-BE49-F238E27FC236}">
                <a16:creationId xmlns:a16="http://schemas.microsoft.com/office/drawing/2014/main" id="{5C659206-6575-FE05-F258-EC3024F387D5}"/>
              </a:ext>
            </a:extLst>
          </p:cNvPr>
          <p:cNvSpPr txBox="1"/>
          <p:nvPr/>
        </p:nvSpPr>
        <p:spPr>
          <a:xfrm>
            <a:off x="324091" y="6583901"/>
            <a:ext cx="2888932" cy="246221"/>
          </a:xfrm>
          <a:prstGeom prst="rect">
            <a:avLst/>
          </a:prstGeom>
          <a:noFill/>
        </p:spPr>
        <p:txBody>
          <a:bodyPr wrap="none" rtlCol="0">
            <a:spAutoFit/>
          </a:bodyPr>
          <a:lstStyle/>
          <a:p>
            <a:r>
              <a:rPr lang="en-US" sz="1000" dirty="0"/>
              <a:t>FEMS microbiology ecology, 2020. 96(9), fiaa158.</a:t>
            </a:r>
          </a:p>
        </p:txBody>
      </p:sp>
      <p:sp>
        <p:nvSpPr>
          <p:cNvPr id="29" name="TextBox 28">
            <a:extLst>
              <a:ext uri="{FF2B5EF4-FFF2-40B4-BE49-F238E27FC236}">
                <a16:creationId xmlns:a16="http://schemas.microsoft.com/office/drawing/2014/main" id="{E54360E6-3D91-20B2-9624-7E800C4D256A}"/>
              </a:ext>
            </a:extLst>
          </p:cNvPr>
          <p:cNvSpPr txBox="1"/>
          <p:nvPr/>
        </p:nvSpPr>
        <p:spPr>
          <a:xfrm>
            <a:off x="3093080" y="2478523"/>
            <a:ext cx="3448489" cy="1938992"/>
          </a:xfrm>
          <a:prstGeom prst="rect">
            <a:avLst/>
          </a:prstGeom>
          <a:noFill/>
        </p:spPr>
        <p:txBody>
          <a:bodyPr wrap="square" rtlCol="0">
            <a:spAutoFit/>
          </a:bodyPr>
          <a:lstStyle/>
          <a:p>
            <a:r>
              <a:rPr lang="en-US" sz="2000" dirty="0"/>
              <a:t>Bloating effect, rapid fermentation. </a:t>
            </a:r>
          </a:p>
          <a:p>
            <a:endParaRPr lang="en-US" sz="2000" dirty="0"/>
          </a:p>
          <a:p>
            <a:r>
              <a:rPr lang="en-US" sz="2000" dirty="0"/>
              <a:t>Promotion of Proteobacteria, which is not a beneficial microbial phylotype.</a:t>
            </a:r>
          </a:p>
        </p:txBody>
      </p:sp>
      <p:sp>
        <p:nvSpPr>
          <p:cNvPr id="2" name="Title 1">
            <a:extLst>
              <a:ext uri="{FF2B5EF4-FFF2-40B4-BE49-F238E27FC236}">
                <a16:creationId xmlns:a16="http://schemas.microsoft.com/office/drawing/2014/main" id="{6F4273B8-A960-A2B2-2BA0-C31CF6A6EA03}"/>
              </a:ext>
            </a:extLst>
          </p:cNvPr>
          <p:cNvSpPr txBox="1">
            <a:spLocks/>
          </p:cNvSpPr>
          <p:nvPr/>
        </p:nvSpPr>
        <p:spPr>
          <a:xfrm>
            <a:off x="5866646" y="129225"/>
            <a:ext cx="6617454" cy="7714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i="1" dirty="0"/>
              <a:t>Dietary fiber and gut microbiome</a:t>
            </a:r>
          </a:p>
        </p:txBody>
      </p:sp>
    </p:spTree>
    <p:extLst>
      <p:ext uri="{BB962C8B-B14F-4D97-AF65-F5344CB8AC3E}">
        <p14:creationId xmlns:p14="http://schemas.microsoft.com/office/powerpoint/2010/main" val="217534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6186-2AEC-3F48-FC42-2B53BDBBA67C}"/>
              </a:ext>
            </a:extLst>
          </p:cNvPr>
          <p:cNvSpPr>
            <a:spLocks noGrp="1"/>
          </p:cNvSpPr>
          <p:nvPr>
            <p:ph type="title"/>
          </p:nvPr>
        </p:nvSpPr>
        <p:spPr>
          <a:xfrm>
            <a:off x="838200" y="741679"/>
            <a:ext cx="10515600" cy="864235"/>
          </a:xfrm>
        </p:spPr>
        <p:txBody>
          <a:bodyPr>
            <a:noAutofit/>
          </a:bodyPr>
          <a:lstStyle/>
          <a:p>
            <a:r>
              <a:rPr lang="en-US" sz="3100" b="1" dirty="0">
                <a:solidFill>
                  <a:schemeClr val="tx1"/>
                </a:solidFill>
              </a:rPr>
              <a:t>How does the fine complex fiber linkage structure shape distinct fecal microbial communities?</a:t>
            </a:r>
          </a:p>
        </p:txBody>
      </p:sp>
      <p:sp>
        <p:nvSpPr>
          <p:cNvPr id="4" name="Slide Number Placeholder 3">
            <a:extLst>
              <a:ext uri="{FF2B5EF4-FFF2-40B4-BE49-F238E27FC236}">
                <a16:creationId xmlns:a16="http://schemas.microsoft.com/office/drawing/2014/main" id="{74BEDAAE-15F9-C33E-EE41-B57D9B362284}"/>
              </a:ext>
            </a:extLst>
          </p:cNvPr>
          <p:cNvSpPr>
            <a:spLocks noGrp="1"/>
          </p:cNvSpPr>
          <p:nvPr>
            <p:ph type="sldNum" sz="quarter" idx="12"/>
          </p:nvPr>
        </p:nvSpPr>
        <p:spPr/>
        <p:txBody>
          <a:bodyPr/>
          <a:lstStyle/>
          <a:p>
            <a:fld id="{5BE30CF3-5D19-044B-91AA-9646FD2025A8}" type="slidenum">
              <a:rPr lang="en-US" smtClean="0"/>
              <a:t>7</a:t>
            </a:fld>
            <a:endParaRPr lang="en-US"/>
          </a:p>
        </p:txBody>
      </p:sp>
      <p:sp>
        <p:nvSpPr>
          <p:cNvPr id="5" name="TextBox 4">
            <a:extLst>
              <a:ext uri="{FF2B5EF4-FFF2-40B4-BE49-F238E27FC236}">
                <a16:creationId xmlns:a16="http://schemas.microsoft.com/office/drawing/2014/main" id="{ABF81D55-7856-3BC5-C86D-EDA4F842C932}"/>
              </a:ext>
            </a:extLst>
          </p:cNvPr>
          <p:cNvSpPr txBox="1"/>
          <p:nvPr/>
        </p:nvSpPr>
        <p:spPr>
          <a:xfrm>
            <a:off x="542983" y="3704740"/>
            <a:ext cx="4957808" cy="523220"/>
          </a:xfrm>
          <a:prstGeom prst="rect">
            <a:avLst/>
          </a:prstGeom>
          <a:noFill/>
        </p:spPr>
        <p:txBody>
          <a:bodyPr wrap="square" rtlCol="0">
            <a:spAutoFit/>
          </a:bodyPr>
          <a:lstStyle/>
          <a:p>
            <a:r>
              <a:rPr lang="en-US" sz="1400" b="1" dirty="0">
                <a:latin typeface="Helvetica" pitchFamily="2" charset="0"/>
              </a:rPr>
              <a:t>Arabinoxylan 1 isolated from red sorghum bran (</a:t>
            </a:r>
            <a:r>
              <a:rPr lang="en-US" sz="1400" b="1" dirty="0">
                <a:solidFill>
                  <a:srgbClr val="FF0000"/>
                </a:solidFill>
                <a:latin typeface="Helvetica" pitchFamily="2" charset="0"/>
              </a:rPr>
              <a:t>RSAX</a:t>
            </a:r>
            <a:r>
              <a:rPr lang="en-US" sz="1400" b="1" dirty="0">
                <a:latin typeface="Helvetica" pitchFamily="2" charset="0"/>
              </a:rPr>
              <a:t>)</a:t>
            </a:r>
          </a:p>
          <a:p>
            <a:r>
              <a:rPr lang="en-US" sz="1400" dirty="0">
                <a:latin typeface="Helvetica" pitchFamily="2" charset="0"/>
              </a:rPr>
              <a:t>Slightly more complicated side-chain regions</a:t>
            </a:r>
          </a:p>
        </p:txBody>
      </p:sp>
      <p:sp>
        <p:nvSpPr>
          <p:cNvPr id="6" name="TextBox 5">
            <a:extLst>
              <a:ext uri="{FF2B5EF4-FFF2-40B4-BE49-F238E27FC236}">
                <a16:creationId xmlns:a16="http://schemas.microsoft.com/office/drawing/2014/main" id="{D44D0CFF-9B22-C260-B9C7-144C16F91A3C}"/>
              </a:ext>
            </a:extLst>
          </p:cNvPr>
          <p:cNvSpPr txBox="1"/>
          <p:nvPr/>
        </p:nvSpPr>
        <p:spPr>
          <a:xfrm>
            <a:off x="542983" y="5833130"/>
            <a:ext cx="5647700" cy="523220"/>
          </a:xfrm>
          <a:prstGeom prst="rect">
            <a:avLst/>
          </a:prstGeom>
          <a:noFill/>
        </p:spPr>
        <p:txBody>
          <a:bodyPr wrap="none" rtlCol="0">
            <a:spAutoFit/>
          </a:bodyPr>
          <a:lstStyle/>
          <a:p>
            <a:r>
              <a:rPr lang="en-US" sz="1400" b="1" dirty="0">
                <a:latin typeface="Helvetica" pitchFamily="2" charset="0"/>
              </a:rPr>
              <a:t>Arabinoxylan 2 from white sorghum bran (</a:t>
            </a:r>
            <a:r>
              <a:rPr lang="en-US" sz="1400" b="1" dirty="0">
                <a:solidFill>
                  <a:srgbClr val="FF0000"/>
                </a:solidFill>
                <a:latin typeface="Helvetica" pitchFamily="2" charset="0"/>
              </a:rPr>
              <a:t>WSAX</a:t>
            </a:r>
            <a:r>
              <a:rPr lang="en-US" sz="1400" b="1" dirty="0">
                <a:latin typeface="Helvetica" pitchFamily="2" charset="0"/>
              </a:rPr>
              <a:t>)</a:t>
            </a:r>
          </a:p>
          <a:p>
            <a:r>
              <a:rPr lang="en-US" sz="1400" dirty="0">
                <a:latin typeface="Helvetica" pitchFamily="2" charset="0"/>
              </a:rPr>
              <a:t>With less complicated linkages but more simple side-chain structures</a:t>
            </a:r>
          </a:p>
        </p:txBody>
      </p:sp>
      <p:pic>
        <p:nvPicPr>
          <p:cNvPr id="7" name="Picture 6">
            <a:extLst>
              <a:ext uri="{FF2B5EF4-FFF2-40B4-BE49-F238E27FC236}">
                <a16:creationId xmlns:a16="http://schemas.microsoft.com/office/drawing/2014/main" id="{F412B8C0-1F4E-44A7-AB99-214DCAA6A037}"/>
              </a:ext>
            </a:extLst>
          </p:cNvPr>
          <p:cNvPicPr>
            <a:picLocks noChangeAspect="1"/>
          </p:cNvPicPr>
          <p:nvPr/>
        </p:nvPicPr>
        <p:blipFill>
          <a:blip r:embed="rId3"/>
          <a:stretch>
            <a:fillRect/>
          </a:stretch>
        </p:blipFill>
        <p:spPr>
          <a:xfrm>
            <a:off x="542983" y="4379945"/>
            <a:ext cx="5837857" cy="1457590"/>
          </a:xfrm>
          <a:prstGeom prst="rect">
            <a:avLst/>
          </a:prstGeom>
        </p:spPr>
      </p:pic>
      <p:grpSp>
        <p:nvGrpSpPr>
          <p:cNvPr id="8" name="Group 7">
            <a:extLst>
              <a:ext uri="{FF2B5EF4-FFF2-40B4-BE49-F238E27FC236}">
                <a16:creationId xmlns:a16="http://schemas.microsoft.com/office/drawing/2014/main" id="{DB4BB745-FC75-758C-041C-AF94E0CBCE9D}"/>
              </a:ext>
            </a:extLst>
          </p:cNvPr>
          <p:cNvGrpSpPr/>
          <p:nvPr/>
        </p:nvGrpSpPr>
        <p:grpSpPr>
          <a:xfrm>
            <a:off x="553635" y="2250340"/>
            <a:ext cx="5860334" cy="1457589"/>
            <a:chOff x="773725" y="2038913"/>
            <a:chExt cx="4967125" cy="1235429"/>
          </a:xfrm>
        </p:grpSpPr>
        <p:pic>
          <p:nvPicPr>
            <p:cNvPr id="9" name="Picture 8">
              <a:extLst>
                <a:ext uri="{FF2B5EF4-FFF2-40B4-BE49-F238E27FC236}">
                  <a16:creationId xmlns:a16="http://schemas.microsoft.com/office/drawing/2014/main" id="{778D6253-F1A8-5962-814F-6317FA661348}"/>
                </a:ext>
              </a:extLst>
            </p:cNvPr>
            <p:cNvPicPr>
              <a:picLocks noChangeAspect="1"/>
            </p:cNvPicPr>
            <p:nvPr/>
          </p:nvPicPr>
          <p:blipFill>
            <a:blip r:embed="rId4"/>
            <a:stretch>
              <a:fillRect/>
            </a:stretch>
          </p:blipFill>
          <p:spPr>
            <a:xfrm>
              <a:off x="773725" y="2038913"/>
              <a:ext cx="4967125" cy="1235429"/>
            </a:xfrm>
            <a:prstGeom prst="rect">
              <a:avLst/>
            </a:prstGeom>
          </p:spPr>
        </p:pic>
        <p:sp>
          <p:nvSpPr>
            <p:cNvPr id="10" name="Rectangle 9">
              <a:extLst>
                <a:ext uri="{FF2B5EF4-FFF2-40B4-BE49-F238E27FC236}">
                  <a16:creationId xmlns:a16="http://schemas.microsoft.com/office/drawing/2014/main" id="{9BBF6A8D-C1A2-7288-FB1B-BD998CA0A791}"/>
                </a:ext>
              </a:extLst>
            </p:cNvPr>
            <p:cNvSpPr/>
            <p:nvPr/>
          </p:nvSpPr>
          <p:spPr>
            <a:xfrm>
              <a:off x="3810000" y="2690446"/>
              <a:ext cx="1156855" cy="273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DD5942-8ADA-5638-9775-7195563F523C}"/>
                </a:ext>
              </a:extLst>
            </p:cNvPr>
            <p:cNvSpPr/>
            <p:nvPr/>
          </p:nvSpPr>
          <p:spPr>
            <a:xfrm>
              <a:off x="4252351" y="2266183"/>
              <a:ext cx="246914" cy="273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C36CEF71-FE06-D4DF-C72D-E5D7545D2193}"/>
              </a:ext>
            </a:extLst>
          </p:cNvPr>
          <p:cNvPicPr>
            <a:picLocks noChangeAspect="1"/>
          </p:cNvPicPr>
          <p:nvPr/>
        </p:nvPicPr>
        <p:blipFill>
          <a:blip r:embed="rId5"/>
          <a:stretch>
            <a:fillRect/>
          </a:stretch>
        </p:blipFill>
        <p:spPr>
          <a:xfrm>
            <a:off x="4720596" y="3345790"/>
            <a:ext cx="2750808" cy="378713"/>
          </a:xfrm>
          <a:prstGeom prst="rect">
            <a:avLst/>
          </a:prstGeom>
        </p:spPr>
      </p:pic>
      <p:pic>
        <p:nvPicPr>
          <p:cNvPr id="25" name="Picture 24">
            <a:extLst>
              <a:ext uri="{FF2B5EF4-FFF2-40B4-BE49-F238E27FC236}">
                <a16:creationId xmlns:a16="http://schemas.microsoft.com/office/drawing/2014/main" id="{EEE72BC5-70C8-FFD6-F641-26DB196EC617}"/>
              </a:ext>
            </a:extLst>
          </p:cNvPr>
          <p:cNvPicPr>
            <a:picLocks noChangeAspect="1"/>
          </p:cNvPicPr>
          <p:nvPr/>
        </p:nvPicPr>
        <p:blipFill rotWithShape="1">
          <a:blip r:embed="rId6"/>
          <a:srcRect l="41357"/>
          <a:stretch/>
        </p:blipFill>
        <p:spPr>
          <a:xfrm>
            <a:off x="7878321" y="3704740"/>
            <a:ext cx="3600165" cy="2713296"/>
          </a:xfrm>
          <a:prstGeom prst="rect">
            <a:avLst/>
          </a:prstGeom>
        </p:spPr>
      </p:pic>
      <p:pic>
        <p:nvPicPr>
          <p:cNvPr id="26" name="Picture 25">
            <a:extLst>
              <a:ext uri="{FF2B5EF4-FFF2-40B4-BE49-F238E27FC236}">
                <a16:creationId xmlns:a16="http://schemas.microsoft.com/office/drawing/2014/main" id="{0F51A067-07D6-84C5-080B-4FAAA26CBD0B}"/>
              </a:ext>
            </a:extLst>
          </p:cNvPr>
          <p:cNvPicPr>
            <a:picLocks noChangeAspect="1"/>
          </p:cNvPicPr>
          <p:nvPr/>
        </p:nvPicPr>
        <p:blipFill rotWithShape="1">
          <a:blip r:embed="rId6"/>
          <a:srcRect r="62564"/>
          <a:stretch/>
        </p:blipFill>
        <p:spPr>
          <a:xfrm>
            <a:off x="7956382" y="1116320"/>
            <a:ext cx="2246764" cy="2652528"/>
          </a:xfrm>
          <a:prstGeom prst="rect">
            <a:avLst/>
          </a:prstGeom>
        </p:spPr>
      </p:pic>
      <p:sp>
        <p:nvSpPr>
          <p:cNvPr id="27" name="TextBox 26">
            <a:extLst>
              <a:ext uri="{FF2B5EF4-FFF2-40B4-BE49-F238E27FC236}">
                <a16:creationId xmlns:a16="http://schemas.microsoft.com/office/drawing/2014/main" id="{069C54CC-53C5-4539-4A18-6359D865093F}"/>
              </a:ext>
            </a:extLst>
          </p:cNvPr>
          <p:cNvSpPr txBox="1"/>
          <p:nvPr/>
        </p:nvSpPr>
        <p:spPr>
          <a:xfrm>
            <a:off x="9841895" y="6485876"/>
            <a:ext cx="1136850" cy="400110"/>
          </a:xfrm>
          <a:prstGeom prst="rect">
            <a:avLst/>
          </a:prstGeom>
          <a:noFill/>
        </p:spPr>
        <p:txBody>
          <a:bodyPr wrap="none" rtlCol="0">
            <a:spAutoFit/>
          </a:bodyPr>
          <a:lstStyle/>
          <a:p>
            <a:r>
              <a:rPr lang="en-US" sz="1000" dirty="0"/>
              <a:t>Yao et al. (2023)</a:t>
            </a:r>
          </a:p>
          <a:p>
            <a:r>
              <a:rPr lang="en-US" sz="1000" i="1" dirty="0" err="1"/>
              <a:t>Carbohydr</a:t>
            </a:r>
            <a:r>
              <a:rPr lang="en-US" sz="1000" i="1" dirty="0"/>
              <a:t>. </a:t>
            </a:r>
            <a:r>
              <a:rPr lang="en-US" sz="1000" i="1" dirty="0" err="1"/>
              <a:t>Polym</a:t>
            </a:r>
            <a:r>
              <a:rPr lang="en-US" sz="1000" i="1" dirty="0"/>
              <a:t>.</a:t>
            </a:r>
          </a:p>
        </p:txBody>
      </p:sp>
      <p:cxnSp>
        <p:nvCxnSpPr>
          <p:cNvPr id="29" name="Straight Connector 28">
            <a:extLst>
              <a:ext uri="{FF2B5EF4-FFF2-40B4-BE49-F238E27FC236}">
                <a16:creationId xmlns:a16="http://schemas.microsoft.com/office/drawing/2014/main" id="{B2C27BBF-72C5-4F8C-C6A1-F26E34FA8F2A}"/>
              </a:ext>
            </a:extLst>
          </p:cNvPr>
          <p:cNvCxnSpPr/>
          <p:nvPr/>
        </p:nvCxnSpPr>
        <p:spPr>
          <a:xfrm>
            <a:off x="668594" y="4227960"/>
            <a:ext cx="346731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283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BEDAAE-15F9-C33E-EE41-B57D9B362284}"/>
              </a:ext>
            </a:extLst>
          </p:cNvPr>
          <p:cNvSpPr>
            <a:spLocks noGrp="1"/>
          </p:cNvSpPr>
          <p:nvPr>
            <p:ph type="sldNum" sz="quarter" idx="12"/>
          </p:nvPr>
        </p:nvSpPr>
        <p:spPr/>
        <p:txBody>
          <a:bodyPr/>
          <a:lstStyle/>
          <a:p>
            <a:fld id="{5BE30CF3-5D19-044B-91AA-9646FD2025A8}" type="slidenum">
              <a:rPr lang="en-US" smtClean="0"/>
              <a:t>8</a:t>
            </a:fld>
            <a:endParaRPr lang="en-US"/>
          </a:p>
        </p:txBody>
      </p:sp>
      <p:pic>
        <p:nvPicPr>
          <p:cNvPr id="3" name="Picture 2">
            <a:extLst>
              <a:ext uri="{FF2B5EF4-FFF2-40B4-BE49-F238E27FC236}">
                <a16:creationId xmlns:a16="http://schemas.microsoft.com/office/drawing/2014/main" id="{1F374F95-98E2-C71B-BB19-D90A6F6EEB92}"/>
              </a:ext>
            </a:extLst>
          </p:cNvPr>
          <p:cNvPicPr>
            <a:picLocks noChangeAspect="1"/>
          </p:cNvPicPr>
          <p:nvPr/>
        </p:nvPicPr>
        <p:blipFill>
          <a:blip r:embed="rId3"/>
          <a:stretch>
            <a:fillRect/>
          </a:stretch>
        </p:blipFill>
        <p:spPr>
          <a:xfrm>
            <a:off x="490137" y="915918"/>
            <a:ext cx="10807700" cy="5942082"/>
          </a:xfrm>
          <a:prstGeom prst="rect">
            <a:avLst/>
          </a:prstGeom>
        </p:spPr>
      </p:pic>
      <p:sp>
        <p:nvSpPr>
          <p:cNvPr id="2" name="TextBox 1">
            <a:extLst>
              <a:ext uri="{FF2B5EF4-FFF2-40B4-BE49-F238E27FC236}">
                <a16:creationId xmlns:a16="http://schemas.microsoft.com/office/drawing/2014/main" id="{395CEB16-3918-00BD-142A-ECA24ADF02A3}"/>
              </a:ext>
            </a:extLst>
          </p:cNvPr>
          <p:cNvSpPr txBox="1"/>
          <p:nvPr/>
        </p:nvSpPr>
        <p:spPr>
          <a:xfrm>
            <a:off x="-19592" y="6611779"/>
            <a:ext cx="2121742" cy="246221"/>
          </a:xfrm>
          <a:prstGeom prst="rect">
            <a:avLst/>
          </a:prstGeom>
          <a:noFill/>
        </p:spPr>
        <p:txBody>
          <a:bodyPr wrap="square" rtlCol="0">
            <a:spAutoFit/>
          </a:bodyPr>
          <a:lstStyle/>
          <a:p>
            <a:r>
              <a:rPr lang="en-US" sz="1000" dirty="0"/>
              <a:t>Yao et al. (2023) </a:t>
            </a:r>
            <a:r>
              <a:rPr lang="en-US" sz="1000" i="1" dirty="0" err="1"/>
              <a:t>Carbohydr</a:t>
            </a:r>
            <a:r>
              <a:rPr lang="en-US" sz="1000" i="1" dirty="0"/>
              <a:t>. </a:t>
            </a:r>
            <a:r>
              <a:rPr lang="en-US" sz="1000" i="1" dirty="0" err="1"/>
              <a:t>Polym</a:t>
            </a:r>
            <a:r>
              <a:rPr lang="en-US" sz="1000" i="1" dirty="0"/>
              <a:t>.</a:t>
            </a:r>
          </a:p>
        </p:txBody>
      </p:sp>
    </p:spTree>
    <p:extLst>
      <p:ext uri="{BB962C8B-B14F-4D97-AF65-F5344CB8AC3E}">
        <p14:creationId xmlns:p14="http://schemas.microsoft.com/office/powerpoint/2010/main" val="4244540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7571</TotalTime>
  <Words>1034</Words>
  <Application>Microsoft Macintosh PowerPoint</Application>
  <PresentationFormat>Widescreen</PresentationFormat>
  <Paragraphs>105</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Helvetica</vt:lpstr>
      <vt:lpstr>Office Theme</vt:lpstr>
      <vt:lpstr>Complex Dietary Fibers: Structure, Function, and Microbiome Impact</vt:lpstr>
      <vt:lpstr>Gut microbiome and health</vt:lpstr>
      <vt:lpstr>PowerPoint Presentation</vt:lpstr>
      <vt:lpstr>Polysaccharide as a gut microbiome modulator</vt:lpstr>
      <vt:lpstr>Effect of fiber molecular structure</vt:lpstr>
      <vt:lpstr>PowerPoint Presentation</vt:lpstr>
      <vt:lpstr>PowerPoint Presentation</vt:lpstr>
      <vt:lpstr>How does the fine complex fiber linkage structure shape distinct fecal microbial communities?</vt:lpstr>
      <vt:lpstr>PowerPoint Presentation</vt:lpstr>
      <vt:lpstr>Fiber-rich foods</vt:lpstr>
      <vt:lpstr>Impact of Food Processing on Polysaccharide Structure</vt:lpstr>
      <vt:lpstr>PowerPoint Presentation</vt:lpstr>
      <vt:lpstr>Take home messages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TIANMING YAO</dc:creator>
  <cp:lastModifiedBy>TIANMING YAO</cp:lastModifiedBy>
  <cp:revision>1</cp:revision>
  <dcterms:created xsi:type="dcterms:W3CDTF">2026-02-23T13:26:38Z</dcterms:created>
  <dcterms:modified xsi:type="dcterms:W3CDTF">2026-04-17T00:08:57Z</dcterms:modified>
</cp:coreProperties>
</file>